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>
  <p:sldMasterIdLst>
    <p:sldMasterId id="2147483648" r:id="rId1"/>
  </p:sldMasterIdLst>
  <p:notesMasterIdLst>
    <p:notesMasterId r:id="rId85"/>
  </p:notesMasterIdLst>
  <p:handoutMasterIdLst>
    <p:handoutMasterId r:id="rId86"/>
  </p:handoutMasterIdLst>
  <p:sldIdLst>
    <p:sldId id="256" r:id="rId2"/>
    <p:sldId id="257" r:id="rId3"/>
    <p:sldId id="258" r:id="rId4"/>
    <p:sldId id="332" r:id="rId5"/>
    <p:sldId id="280" r:id="rId6"/>
    <p:sldId id="281" r:id="rId7"/>
    <p:sldId id="282" r:id="rId8"/>
    <p:sldId id="356" r:id="rId9"/>
    <p:sldId id="355" r:id="rId10"/>
    <p:sldId id="358" r:id="rId11"/>
    <p:sldId id="284" r:id="rId12"/>
    <p:sldId id="285" r:id="rId13"/>
    <p:sldId id="357" r:id="rId14"/>
    <p:sldId id="286" r:id="rId15"/>
    <p:sldId id="287" r:id="rId16"/>
    <p:sldId id="288" r:id="rId17"/>
    <p:sldId id="291" r:id="rId18"/>
    <p:sldId id="352" r:id="rId19"/>
    <p:sldId id="290" r:id="rId20"/>
    <p:sldId id="292" r:id="rId21"/>
    <p:sldId id="259" r:id="rId22"/>
    <p:sldId id="279" r:id="rId23"/>
    <p:sldId id="298" r:id="rId24"/>
    <p:sldId id="299" r:id="rId25"/>
    <p:sldId id="335" r:id="rId26"/>
    <p:sldId id="308" r:id="rId27"/>
    <p:sldId id="309" r:id="rId28"/>
    <p:sldId id="310" r:id="rId29"/>
    <p:sldId id="312" r:id="rId30"/>
    <p:sldId id="338" r:id="rId31"/>
    <p:sldId id="301" r:id="rId32"/>
    <p:sldId id="273" r:id="rId33"/>
    <p:sldId id="365" r:id="rId34"/>
    <p:sldId id="367" r:id="rId35"/>
    <p:sldId id="366" r:id="rId36"/>
    <p:sldId id="329" r:id="rId37"/>
    <p:sldId id="262" r:id="rId38"/>
    <p:sldId id="263" r:id="rId39"/>
    <p:sldId id="333" r:id="rId40"/>
    <p:sldId id="334" r:id="rId41"/>
    <p:sldId id="266" r:id="rId42"/>
    <p:sldId id="307" r:id="rId43"/>
    <p:sldId id="267" r:id="rId44"/>
    <p:sldId id="341" r:id="rId45"/>
    <p:sldId id="342" r:id="rId46"/>
    <p:sldId id="343" r:id="rId47"/>
    <p:sldId id="359" r:id="rId48"/>
    <p:sldId id="360" r:id="rId49"/>
    <p:sldId id="361" r:id="rId50"/>
    <p:sldId id="363" r:id="rId51"/>
    <p:sldId id="364" r:id="rId52"/>
    <p:sldId id="347" r:id="rId53"/>
    <p:sldId id="269" r:id="rId54"/>
    <p:sldId id="353" r:id="rId55"/>
    <p:sldId id="368" r:id="rId56"/>
    <p:sldId id="373" r:id="rId57"/>
    <p:sldId id="362" r:id="rId58"/>
    <p:sldId id="374" r:id="rId59"/>
    <p:sldId id="372" r:id="rId60"/>
    <p:sldId id="271" r:id="rId61"/>
    <p:sldId id="369" r:id="rId62"/>
    <p:sldId id="330" r:id="rId63"/>
    <p:sldId id="331" r:id="rId64"/>
    <p:sldId id="370" r:id="rId65"/>
    <p:sldId id="314" r:id="rId66"/>
    <p:sldId id="316" r:id="rId67"/>
    <p:sldId id="313" r:id="rId68"/>
    <p:sldId id="317" r:id="rId69"/>
    <p:sldId id="318" r:id="rId70"/>
    <p:sldId id="327" r:id="rId71"/>
    <p:sldId id="319" r:id="rId72"/>
    <p:sldId id="323" r:id="rId73"/>
    <p:sldId id="324" r:id="rId74"/>
    <p:sldId id="325" r:id="rId75"/>
    <p:sldId id="326" r:id="rId76"/>
    <p:sldId id="354" r:id="rId77"/>
    <p:sldId id="320" r:id="rId78"/>
    <p:sldId id="348" r:id="rId79"/>
    <p:sldId id="321" r:id="rId80"/>
    <p:sldId id="322" r:id="rId81"/>
    <p:sldId id="260" r:id="rId82"/>
    <p:sldId id="349" r:id="rId83"/>
    <p:sldId id="350" r:id="rId84"/>
  </p:sldIdLst>
  <p:sldSz cx="9144000" cy="6858000" type="screen4x3"/>
  <p:notesSz cx="6745288" cy="9882188"/>
  <p:embeddedFontLst>
    <p:embeddedFont>
      <p:font typeface="Algerian" panose="04020705040A02060702" pitchFamily="82" charset="0"/>
      <p:regular r:id="rId87"/>
    </p:embeddedFont>
    <p:embeddedFont>
      <p:font typeface="Arial Black" panose="020B0A04020102020204" pitchFamily="34" charset="0"/>
      <p:bold r:id="rId88"/>
    </p:embeddedFont>
    <p:embeddedFont>
      <p:font typeface="Lucida Sans Unicode" panose="020B0602030504020204" pitchFamily="34" charset="0"/>
      <p:regular r:id="rId89"/>
    </p:embeddedFont>
    <p:embeddedFont>
      <p:font typeface="TIMES" panose="02020603050405020304" pitchFamily="18" charset="0"/>
      <p:regular r:id="rId90"/>
      <p:bold r:id="rId91"/>
      <p:italic r:id="rId92"/>
      <p:boldItalic r:id="rId93"/>
    </p:embeddedFont>
    <p:embeddedFont>
      <p:font typeface="Tahoma" panose="020B0604030504040204" pitchFamily="34" charset="0"/>
      <p:regular r:id="rId94"/>
      <p:bold r:id="rId95"/>
    </p:embeddedFont>
  </p:embeddedFont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 Black" panose="020B0A040201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 Black" panose="020B0A040201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 Black" panose="020B0A040201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 Black" panose="020B0A040201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 Black" panose="020B0A04020102020204" pitchFamily="34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 Black" panose="020B0A04020102020204" pitchFamily="34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 Black" panose="020B0A04020102020204" pitchFamily="34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 Black" panose="020B0A04020102020204" pitchFamily="34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 Black" panose="020B0A040201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66CC"/>
    <a:srgbClr val="66CCFF"/>
    <a:srgbClr val="336699"/>
    <a:srgbClr val="003399"/>
    <a:srgbClr val="006699"/>
    <a:srgbClr val="FF5050"/>
    <a:srgbClr val="4D4D4D"/>
    <a:srgbClr val="CC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982" autoAdjust="0"/>
    <p:restoredTop sz="97867" autoAdjust="0"/>
  </p:normalViewPr>
  <p:slideViewPr>
    <p:cSldViewPr snapToGrid="0">
      <p:cViewPr varScale="1">
        <p:scale>
          <a:sx n="81" d="100"/>
          <a:sy n="81" d="100"/>
        </p:scale>
        <p:origin x="-245" y="-8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</p:sldLst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66" d="100"/>
        <a:sy n="66" d="100"/>
      </p:scale>
      <p:origin x="0" y="1699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font" Target="fonts/font3.fntdata"/><Relationship Id="rId97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font" Target="fonts/font6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font" Target="fonts/font1.fntdata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font" Target="fonts/font4.fntdata"/><Relationship Id="rId95" Type="http://schemas.openxmlformats.org/officeDocument/2006/relationships/font" Target="fonts/font9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notesMaster" Target="notesMasters/notesMaster1.xml"/><Relationship Id="rId93" Type="http://schemas.openxmlformats.org/officeDocument/2006/relationships/font" Target="fonts/font7.fntdata"/><Relationship Id="rId98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font" Target="fonts/font2.fntdata"/><Relationship Id="rId91" Type="http://schemas.openxmlformats.org/officeDocument/2006/relationships/font" Target="fonts/font5.fntdata"/><Relationship Id="rId9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handoutMaster" Target="handoutMasters/handoutMaster1.xml"/><Relationship Id="rId94" Type="http://schemas.openxmlformats.org/officeDocument/2006/relationships/font" Target="fonts/font8.fntdata"/><Relationship Id="rId9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73.xml"/><Relationship Id="rId3" Type="http://schemas.openxmlformats.org/officeDocument/2006/relationships/slide" Target="slides/slide9.xml"/><Relationship Id="rId7" Type="http://schemas.openxmlformats.org/officeDocument/2006/relationships/slide" Target="slides/slide65.xml"/><Relationship Id="rId2" Type="http://schemas.openxmlformats.org/officeDocument/2006/relationships/slide" Target="slides/slide2.xml"/><Relationship Id="rId1" Type="http://schemas.openxmlformats.org/officeDocument/2006/relationships/slide" Target="slides/slide1.xml"/><Relationship Id="rId6" Type="http://schemas.openxmlformats.org/officeDocument/2006/relationships/slide" Target="slides/slide43.xml"/><Relationship Id="rId5" Type="http://schemas.openxmlformats.org/officeDocument/2006/relationships/slide" Target="slides/slide31.xml"/><Relationship Id="rId4" Type="http://schemas.openxmlformats.org/officeDocument/2006/relationships/slide" Target="slides/slide22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image" Target="../media/image6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26.wmf"/><Relationship Id="rId2" Type="http://schemas.openxmlformats.org/officeDocument/2006/relationships/image" Target="../media/image25.wmf"/><Relationship Id="rId1" Type="http://schemas.openxmlformats.org/officeDocument/2006/relationships/image" Target="../media/image24.w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.wmf"/><Relationship Id="rId1" Type="http://schemas.openxmlformats.org/officeDocument/2006/relationships/image" Target="../media/image27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image" Target="../media/image28.wmf"/><Relationship Id="rId1" Type="http://schemas.openxmlformats.org/officeDocument/2006/relationships/image" Target="../media/image27.wmf"/><Relationship Id="rId4" Type="http://schemas.openxmlformats.org/officeDocument/2006/relationships/image" Target="../media/image30.w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image" Target="../media/image31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wmf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36.wmf"/><Relationship Id="rId1" Type="http://schemas.openxmlformats.org/officeDocument/2006/relationships/image" Target="../media/image35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image" Target="../media/image36.wmf"/><Relationship Id="rId1" Type="http://schemas.openxmlformats.org/officeDocument/2006/relationships/image" Target="../media/image35.wmf"/><Relationship Id="rId6" Type="http://schemas.openxmlformats.org/officeDocument/2006/relationships/image" Target="../media/image40.wmf"/><Relationship Id="rId5" Type="http://schemas.openxmlformats.org/officeDocument/2006/relationships/image" Target="../media/image39.wmf"/><Relationship Id="rId4" Type="http://schemas.openxmlformats.org/officeDocument/2006/relationships/image" Target="../media/image38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1.wmf"/></Relationships>
</file>

<file path=ppt/drawings/_rels/vmlDrawing18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2" Type="http://schemas.openxmlformats.org/officeDocument/2006/relationships/image" Target="../media/image43.wmf"/><Relationship Id="rId1" Type="http://schemas.openxmlformats.org/officeDocument/2006/relationships/image" Target="../media/image42.wmf"/><Relationship Id="rId4" Type="http://schemas.openxmlformats.org/officeDocument/2006/relationships/image" Target="../media/image45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0.wmf"/><Relationship Id="rId1" Type="http://schemas.openxmlformats.org/officeDocument/2006/relationships/image" Target="../media/image9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wmf"/></Relationships>
</file>

<file path=ppt/drawings/_rels/vmlDrawing21.vml.rels><?xml version="1.0" encoding="UTF-8" standalone="yes"?>
<Relationships xmlns="http://schemas.openxmlformats.org/package/2006/relationships"><Relationship Id="rId2" Type="http://schemas.openxmlformats.org/officeDocument/2006/relationships/image" Target="../media/image50.emf"/><Relationship Id="rId1" Type="http://schemas.openxmlformats.org/officeDocument/2006/relationships/image" Target="../media/image49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wmf"/></Relationships>
</file>

<file path=ppt/drawings/_rels/vmlDrawing23.vml.rels><?xml version="1.0" encoding="UTF-8" standalone="yes"?>
<Relationships xmlns="http://schemas.openxmlformats.org/package/2006/relationships"><Relationship Id="rId2" Type="http://schemas.openxmlformats.org/officeDocument/2006/relationships/image" Target="../media/image56.wmf"/><Relationship Id="rId1" Type="http://schemas.openxmlformats.org/officeDocument/2006/relationships/image" Target="../media/image55.wmf"/></Relationships>
</file>

<file path=ppt/drawings/_rels/vmlDrawing24.vml.rels><?xml version="1.0" encoding="UTF-8" standalone="yes"?>
<Relationships xmlns="http://schemas.openxmlformats.org/package/2006/relationships"><Relationship Id="rId2" Type="http://schemas.openxmlformats.org/officeDocument/2006/relationships/image" Target="../media/image58.wmf"/><Relationship Id="rId1" Type="http://schemas.openxmlformats.org/officeDocument/2006/relationships/image" Target="../media/image57.wmf"/></Relationships>
</file>

<file path=ppt/drawings/_rels/vmlDrawing25.vml.rels><?xml version="1.0" encoding="UTF-8" standalone="yes"?>
<Relationships xmlns="http://schemas.openxmlformats.org/package/2006/relationships"><Relationship Id="rId2" Type="http://schemas.openxmlformats.org/officeDocument/2006/relationships/image" Target="../media/image63.wmf"/><Relationship Id="rId1" Type="http://schemas.openxmlformats.org/officeDocument/2006/relationships/image" Target="../media/image62.wmf"/></Relationships>
</file>

<file path=ppt/drawings/_rels/vmlDrawing26.vml.rels><?xml version="1.0" encoding="UTF-8" standalone="yes"?>
<Relationships xmlns="http://schemas.openxmlformats.org/package/2006/relationships"><Relationship Id="rId2" Type="http://schemas.openxmlformats.org/officeDocument/2006/relationships/image" Target="../media/image66.wmf"/><Relationship Id="rId1" Type="http://schemas.openxmlformats.org/officeDocument/2006/relationships/image" Target="../media/image65.wmf"/></Relationships>
</file>

<file path=ppt/drawings/_rels/vmlDrawing27.vml.rels><?xml version="1.0" encoding="UTF-8" standalone="yes"?>
<Relationships xmlns="http://schemas.openxmlformats.org/package/2006/relationships"><Relationship Id="rId3" Type="http://schemas.openxmlformats.org/officeDocument/2006/relationships/image" Target="../media/image69.wmf"/><Relationship Id="rId2" Type="http://schemas.openxmlformats.org/officeDocument/2006/relationships/image" Target="../media/image68.wmf"/><Relationship Id="rId1" Type="http://schemas.openxmlformats.org/officeDocument/2006/relationships/image" Target="../media/image67.wmf"/><Relationship Id="rId4" Type="http://schemas.openxmlformats.org/officeDocument/2006/relationships/image" Target="../media/image70.w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3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image" Target="../media/image12.wmf"/><Relationship Id="rId1" Type="http://schemas.openxmlformats.org/officeDocument/2006/relationships/image" Target="../media/image11.wmf"/><Relationship Id="rId4" Type="http://schemas.openxmlformats.org/officeDocument/2006/relationships/image" Target="../media/image14.w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9.wmf"/></Relationships>
</file>

<file path=ppt/drawings/_rels/vmlDrawing31.vml.rels><?xml version="1.0" encoding="UTF-8" standalone="yes"?>
<Relationships xmlns="http://schemas.openxmlformats.org/package/2006/relationships"><Relationship Id="rId3" Type="http://schemas.openxmlformats.org/officeDocument/2006/relationships/image" Target="../media/image82.wmf"/><Relationship Id="rId2" Type="http://schemas.openxmlformats.org/officeDocument/2006/relationships/image" Target="../media/image81.wmf"/><Relationship Id="rId1" Type="http://schemas.openxmlformats.org/officeDocument/2006/relationships/image" Target="../media/image80.wmf"/><Relationship Id="rId5" Type="http://schemas.openxmlformats.org/officeDocument/2006/relationships/image" Target="../media/image84.wmf"/><Relationship Id="rId4" Type="http://schemas.openxmlformats.org/officeDocument/2006/relationships/image" Target="../media/image83.w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5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18.wmf"/><Relationship Id="rId1" Type="http://schemas.openxmlformats.org/officeDocument/2006/relationships/image" Target="../media/image17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3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2258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986" tIns="47492" rIns="94986" bIns="47492" numCol="1" anchor="t" anchorCtr="0" compatLnSpc="1">
            <a:prstTxWarp prst="textNoShape">
              <a:avLst/>
            </a:prstTxWarp>
          </a:bodyPr>
          <a:lstStyle>
            <a:lvl1pPr defTabSz="949325">
              <a:defRPr sz="1300">
                <a:latin typeface="TIMES" pitchFamily="18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22700" y="0"/>
            <a:ext cx="292258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986" tIns="47492" rIns="94986" bIns="47492" numCol="1" anchor="t" anchorCtr="0" compatLnSpc="1">
            <a:prstTxWarp prst="textNoShape">
              <a:avLst/>
            </a:prstTxWarp>
          </a:bodyPr>
          <a:lstStyle>
            <a:lvl1pPr algn="r" defTabSz="949325">
              <a:defRPr sz="1300">
                <a:latin typeface="TIMES" pitchFamily="18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86888"/>
            <a:ext cx="292258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986" tIns="47492" rIns="94986" bIns="47492" numCol="1" anchor="b" anchorCtr="0" compatLnSpc="1">
            <a:prstTxWarp prst="textNoShape">
              <a:avLst/>
            </a:prstTxWarp>
          </a:bodyPr>
          <a:lstStyle>
            <a:lvl1pPr defTabSz="949325">
              <a:defRPr sz="1300">
                <a:latin typeface="TIMES" pitchFamily="18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22700" y="9386888"/>
            <a:ext cx="292258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986" tIns="47492" rIns="94986" bIns="47492" numCol="1" anchor="b" anchorCtr="0" compatLnSpc="1">
            <a:prstTxWarp prst="textNoShape">
              <a:avLst/>
            </a:prstTxWarp>
          </a:bodyPr>
          <a:lstStyle>
            <a:lvl1pPr algn="r" defTabSz="949325">
              <a:defRPr sz="1300">
                <a:latin typeface="TIMES" panose="02020603050405020304" pitchFamily="18" charset="0"/>
              </a:defRPr>
            </a:lvl1pPr>
          </a:lstStyle>
          <a:p>
            <a:fld id="{7B716805-37BD-4128-8C90-4A70B39E403E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85915109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2258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986" tIns="47492" rIns="94986" bIns="47492" numCol="1" anchor="t" anchorCtr="0" compatLnSpc="1">
            <a:prstTxWarp prst="textNoShape">
              <a:avLst/>
            </a:prstTxWarp>
          </a:bodyPr>
          <a:lstStyle>
            <a:lvl1pPr defTabSz="949325">
              <a:defRPr sz="1300">
                <a:latin typeface="TIMES" pitchFamily="18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22700" y="0"/>
            <a:ext cx="292258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986" tIns="47492" rIns="94986" bIns="47492" numCol="1" anchor="t" anchorCtr="0" compatLnSpc="1">
            <a:prstTxWarp prst="textNoShape">
              <a:avLst/>
            </a:prstTxWarp>
          </a:bodyPr>
          <a:lstStyle>
            <a:lvl1pPr algn="r" defTabSz="949325">
              <a:defRPr sz="1300">
                <a:latin typeface="TIMES" pitchFamily="18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8806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00113" y="739775"/>
            <a:ext cx="4946650" cy="37084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898525" y="4694238"/>
            <a:ext cx="5022850" cy="4448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986" tIns="47492" rIns="94986" bIns="4749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 smtClean="0"/>
              <a:t>Klicken Sie, um die Textformatierung des Masters zu bearbeiten.</a:t>
            </a:r>
          </a:p>
          <a:p>
            <a:pPr lvl="1"/>
            <a:r>
              <a:rPr lang="de-DE" noProof="0" smtClean="0"/>
              <a:t>Zweite Ebene</a:t>
            </a:r>
          </a:p>
          <a:p>
            <a:pPr lvl="2"/>
            <a:r>
              <a:rPr lang="de-DE" noProof="0" smtClean="0"/>
              <a:t>Dritte Ebene</a:t>
            </a:r>
          </a:p>
          <a:p>
            <a:pPr lvl="3"/>
            <a:r>
              <a:rPr lang="de-DE" noProof="0" smtClean="0"/>
              <a:t>Vierte Ebene</a:t>
            </a:r>
          </a:p>
          <a:p>
            <a:pPr lvl="4"/>
            <a:r>
              <a:rPr lang="de-DE" noProof="0" smtClean="0"/>
              <a:t>Fünfte Ebene</a:t>
            </a: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386888"/>
            <a:ext cx="292258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986" tIns="47492" rIns="94986" bIns="47492" numCol="1" anchor="b" anchorCtr="0" compatLnSpc="1">
            <a:prstTxWarp prst="textNoShape">
              <a:avLst/>
            </a:prstTxWarp>
          </a:bodyPr>
          <a:lstStyle>
            <a:lvl1pPr defTabSz="949325">
              <a:defRPr sz="1300">
                <a:latin typeface="TIMES" pitchFamily="18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819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22700" y="9386888"/>
            <a:ext cx="292258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986" tIns="47492" rIns="94986" bIns="47492" numCol="1" anchor="b" anchorCtr="0" compatLnSpc="1">
            <a:prstTxWarp prst="textNoShape">
              <a:avLst/>
            </a:prstTxWarp>
          </a:bodyPr>
          <a:lstStyle>
            <a:lvl1pPr algn="r" defTabSz="949325">
              <a:defRPr sz="1300">
                <a:latin typeface="TIMES" panose="02020603050405020304" pitchFamily="18" charset="0"/>
              </a:defRPr>
            </a:lvl1pPr>
          </a:lstStyle>
          <a:p>
            <a:fld id="{5C66D2C0-102E-4404-80AC-997F8B32EFD6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22004058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fld id="{8358EA98-DFCE-4272-B431-FD97C25C0AFD}" type="slidenum">
              <a:rPr lang="de-DE" altLang="de-DE" sz="1300">
                <a:latin typeface="TIMES" panose="02020603050405020304" pitchFamily="18" charset="0"/>
              </a:rPr>
              <a:pPr/>
              <a:t>1</a:t>
            </a:fld>
            <a:endParaRPr lang="de-DE" altLang="de-DE" sz="1300">
              <a:latin typeface="TIMES" panose="02020603050405020304" pitchFamily="18" charset="0"/>
            </a:endParaRPr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1700" y="739775"/>
            <a:ext cx="4943475" cy="3708400"/>
          </a:xfrm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 altLang="de-DE" smtClean="0"/>
          </a:p>
        </p:txBody>
      </p:sp>
    </p:spTree>
    <p:extLst>
      <p:ext uri="{BB962C8B-B14F-4D97-AF65-F5344CB8AC3E}">
        <p14:creationId xmlns:p14="http://schemas.microsoft.com/office/powerpoint/2010/main" val="2337079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fld id="{FEC0502B-8937-4E8A-BA31-DD9F855F4F1F}" type="slidenum">
              <a:rPr lang="de-DE" altLang="de-DE" sz="1300">
                <a:latin typeface="TIMES" panose="02020603050405020304" pitchFamily="18" charset="0"/>
              </a:rPr>
              <a:pPr/>
              <a:t>30</a:t>
            </a:fld>
            <a:endParaRPr lang="de-DE" altLang="de-DE" sz="1300">
              <a:latin typeface="TIMES" panose="02020603050405020304" pitchFamily="18" charset="0"/>
            </a:endParaRPr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1700" y="739775"/>
            <a:ext cx="4943475" cy="3708400"/>
          </a:xfrm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47650" indent="-247650"/>
            <a:r>
              <a:rPr lang="de-DE" altLang="de-DE" smtClean="0"/>
              <a:t>The memory representations for pronunciations are learned by practice and are shared among many processing units. The performance of NETtalk has some similarities with observed human performance. </a:t>
            </a:r>
          </a:p>
          <a:p>
            <a:pPr marL="247650" indent="-247650">
              <a:buFontTx/>
              <a:buAutoNum type="romanLcParenBoth"/>
            </a:pPr>
            <a:r>
              <a:rPr lang="de-DE" altLang="de-DE" smtClean="0"/>
              <a:t>The learning follows a power law. </a:t>
            </a:r>
          </a:p>
          <a:p>
            <a:pPr marL="247650" indent="-247650">
              <a:buFontTx/>
              <a:buAutoNum type="romanLcParenBoth"/>
            </a:pPr>
            <a:r>
              <a:rPr lang="de-DE" altLang="de-DE" smtClean="0"/>
              <a:t>The more words the network learns, the better it I at generalizing and correctly pronouncing new words, </a:t>
            </a:r>
          </a:p>
          <a:p>
            <a:pPr marL="247650" indent="-247650">
              <a:buFontTx/>
              <a:buAutoNum type="romanLcParenBoth"/>
            </a:pPr>
            <a:r>
              <a:rPr lang="de-DE" altLang="de-DE" smtClean="0"/>
              <a:t> The performance of the network degrades very slowly as connections in the network are damaged: no single link or processing unit is essential. Relearning after damage is much faster than learning during the original training. </a:t>
            </a:r>
          </a:p>
          <a:p>
            <a:pPr marL="247650" indent="-247650"/>
            <a:r>
              <a:rPr lang="de-DE" altLang="de-DE" smtClean="0"/>
              <a:t> Distributed or spaced practice is more effective for long-term retention than massed practice. Network models can be constructed that have the same performance and learning characteristics on a particular task, but differ completely at the levels of synaptic strengths and single-unit responses.</a:t>
            </a:r>
          </a:p>
          <a:p>
            <a:pPr marL="247650" indent="-247650"/>
            <a:r>
              <a:rPr lang="de-DE" altLang="de-DE" smtClean="0"/>
              <a:t>However, hierarchical clustering techniques applied to NETtalk reveal that these different networks have similar internal representations of letter-to-sound correspondences within groups of processing units. This suggests that invariant internal representations may be found in assemblies of neurons intermediate in size between highly localized and completely distributed representations.</a:t>
            </a:r>
          </a:p>
          <a:p>
            <a:pPr marL="247650" indent="-247650"/>
            <a:r>
              <a:rPr lang="de-DE" altLang="de-DE" smtClean="0"/>
              <a:t>  </a:t>
            </a:r>
          </a:p>
        </p:txBody>
      </p:sp>
    </p:spTree>
    <p:extLst>
      <p:ext uri="{BB962C8B-B14F-4D97-AF65-F5344CB8AC3E}">
        <p14:creationId xmlns:p14="http://schemas.microsoft.com/office/powerpoint/2010/main" val="3547107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fld id="{B970B6FA-DA56-4CA7-8019-795FED9717B1}" type="slidenum">
              <a:rPr lang="de-DE" altLang="de-DE" sz="1300">
                <a:latin typeface="TIMES" panose="02020603050405020304" pitchFamily="18" charset="0"/>
              </a:rPr>
              <a:pPr/>
              <a:t>33</a:t>
            </a:fld>
            <a:endParaRPr lang="de-DE" altLang="de-DE" sz="1300">
              <a:latin typeface="TIMES" panose="02020603050405020304" pitchFamily="18" charset="0"/>
            </a:endParaRPr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1700" y="739775"/>
            <a:ext cx="4943475" cy="3708400"/>
          </a:xfrm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de-DE" altLang="de-DE" smtClean="0"/>
          </a:p>
        </p:txBody>
      </p:sp>
    </p:spTree>
    <p:extLst>
      <p:ext uri="{BB962C8B-B14F-4D97-AF65-F5344CB8AC3E}">
        <p14:creationId xmlns:p14="http://schemas.microsoft.com/office/powerpoint/2010/main" val="30984452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fld id="{47978CCE-05EE-46B1-B726-35EB5762E0FA}" type="slidenum">
              <a:rPr lang="de-DE" altLang="de-DE" sz="1300">
                <a:latin typeface="TIMES" panose="02020603050405020304" pitchFamily="18" charset="0"/>
              </a:rPr>
              <a:pPr/>
              <a:t>34</a:t>
            </a:fld>
            <a:endParaRPr lang="de-DE" altLang="de-DE" sz="1300">
              <a:latin typeface="TIMES" panose="02020603050405020304" pitchFamily="18" charset="0"/>
            </a:endParaRPr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1700" y="739775"/>
            <a:ext cx="4943475" cy="3708400"/>
          </a:xfrm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de-DE" altLang="de-DE" smtClean="0"/>
          </a:p>
        </p:txBody>
      </p:sp>
    </p:spTree>
    <p:extLst>
      <p:ext uri="{BB962C8B-B14F-4D97-AF65-F5344CB8AC3E}">
        <p14:creationId xmlns:p14="http://schemas.microsoft.com/office/powerpoint/2010/main" val="29661003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fld id="{17B5E30E-1163-406E-8DC7-3DC664D5E371}" type="slidenum">
              <a:rPr lang="de-DE" altLang="de-DE" sz="1300">
                <a:latin typeface="TIMES" panose="02020603050405020304" pitchFamily="18" charset="0"/>
              </a:rPr>
              <a:pPr/>
              <a:t>35</a:t>
            </a:fld>
            <a:endParaRPr lang="de-DE" altLang="de-DE" sz="1300">
              <a:latin typeface="TIMES" panose="02020603050405020304" pitchFamily="18" charset="0"/>
            </a:endParaRPr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1700" y="739775"/>
            <a:ext cx="4943475" cy="3708400"/>
          </a:xfrm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de-DE" altLang="de-DE" smtClean="0"/>
          </a:p>
        </p:txBody>
      </p:sp>
    </p:spTree>
    <p:extLst>
      <p:ext uri="{BB962C8B-B14F-4D97-AF65-F5344CB8AC3E}">
        <p14:creationId xmlns:p14="http://schemas.microsoft.com/office/powerpoint/2010/main" val="308878768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fld id="{56C990D4-0BF8-4E15-AFFE-1AF10D722834}" type="slidenum">
              <a:rPr lang="de-DE" altLang="de-DE" sz="1300">
                <a:latin typeface="TIMES" panose="02020603050405020304" pitchFamily="18" charset="0"/>
              </a:rPr>
              <a:pPr/>
              <a:t>46</a:t>
            </a:fld>
            <a:endParaRPr lang="de-DE" altLang="de-DE" sz="1300">
              <a:latin typeface="TIMES" panose="02020603050405020304" pitchFamily="18" charset="0"/>
            </a:endParaRPr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1700" y="739775"/>
            <a:ext cx="4943475" cy="3708400"/>
          </a:xfrm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buFontTx/>
              <a:buChar char="•"/>
            </a:pPr>
            <a:r>
              <a:rPr lang="de-DE" altLang="de-DE" smtClean="0"/>
              <a:t>Nur max p EV existieren</a:t>
            </a:r>
          </a:p>
          <a:p>
            <a:pPr>
              <a:buFontTx/>
              <a:buChar char="•"/>
            </a:pPr>
            <a:r>
              <a:rPr lang="de-DE" altLang="de-DE" smtClean="0"/>
              <a:t>p&gt;n bringt nichts, da nur max n ungleiche EV existieren können.</a:t>
            </a:r>
          </a:p>
        </p:txBody>
      </p:sp>
    </p:spTree>
    <p:extLst>
      <p:ext uri="{BB962C8B-B14F-4D97-AF65-F5344CB8AC3E}">
        <p14:creationId xmlns:p14="http://schemas.microsoft.com/office/powerpoint/2010/main" val="15691064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 defTabSz="949325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defTabSz="94932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fld id="{675B8A53-0472-47EB-9EC3-84ED1434D2B2}" type="slidenum">
              <a:rPr lang="de-DE" altLang="de-DE" sz="1300">
                <a:latin typeface="TIMES" panose="02020603050405020304" pitchFamily="18" charset="0"/>
              </a:rPr>
              <a:pPr/>
              <a:t>49</a:t>
            </a:fld>
            <a:endParaRPr lang="de-DE" altLang="de-DE" sz="1300">
              <a:latin typeface="TIMES" panose="02020603050405020304" pitchFamily="18" charset="0"/>
            </a:endParaRPr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01700" y="739775"/>
            <a:ext cx="4943475" cy="3708400"/>
          </a:xfrm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buFontTx/>
              <a:buChar char="•"/>
            </a:pPr>
            <a:r>
              <a:rPr lang="de-DE" altLang="de-DE" smtClean="0"/>
              <a:t>Nur max p EV existieren</a:t>
            </a:r>
          </a:p>
          <a:p>
            <a:pPr>
              <a:buFontTx/>
              <a:buChar char="•"/>
            </a:pPr>
            <a:r>
              <a:rPr lang="de-DE" altLang="de-DE" smtClean="0"/>
              <a:t>p&gt;n bringt nichts, da nur max n ungleiche EV existieren können.</a:t>
            </a:r>
          </a:p>
        </p:txBody>
      </p:sp>
    </p:spTree>
    <p:extLst>
      <p:ext uri="{BB962C8B-B14F-4D97-AF65-F5344CB8AC3E}">
        <p14:creationId xmlns:p14="http://schemas.microsoft.com/office/powerpoint/2010/main" val="117736579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>
          <a:xfrm>
            <a:off x="901700" y="739775"/>
            <a:ext cx="4943475" cy="3708400"/>
          </a:xfrm>
        </p:spPr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23316D2-981F-4AE7-A5A9-7316BCFDEA6C}" type="slidenum">
              <a:rPr lang="de-DE" smtClean="0"/>
              <a:pPr>
                <a:defRPr/>
              </a:pPr>
              <a:t>55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831684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6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90600"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 defTabSz="990600"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 defTabSz="990600"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 defTabSz="990600"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 defTabSz="990600"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fld id="{87005295-CC8D-4B4A-B594-9B3E4B0DC8A8}" type="slidenum">
              <a:rPr lang="de-DE" altLang="de-DE" sz="1300" smtClean="0">
                <a:latin typeface="TIMES" panose="02020603050405020304" pitchFamily="18" charset="0"/>
              </a:rPr>
              <a:pPr/>
              <a:t>56</a:t>
            </a:fld>
            <a:endParaRPr lang="de-DE" altLang="de-DE" sz="1300" smtClean="0">
              <a:latin typeface="TIMES" panose="02020603050405020304" pitchFamily="18" charset="0"/>
            </a:endParaRPr>
          </a:p>
        </p:txBody>
      </p:sp>
      <p:sp>
        <p:nvSpPr>
          <p:cNvPr id="13315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06488" y="812800"/>
            <a:ext cx="5345112" cy="4008438"/>
          </a:xfrm>
          <a:solidFill>
            <a:srgbClr val="FFFFFF"/>
          </a:solidFill>
          <a:ln/>
        </p:spPr>
      </p:sp>
      <p:sp>
        <p:nvSpPr>
          <p:cNvPr id="1331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 altLang="de-DE" smtClean="0"/>
          </a:p>
        </p:txBody>
      </p:sp>
    </p:spTree>
    <p:extLst>
      <p:ext uri="{BB962C8B-B14F-4D97-AF65-F5344CB8AC3E}">
        <p14:creationId xmlns:p14="http://schemas.microsoft.com/office/powerpoint/2010/main" val="28901327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background31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828800"/>
            <a:ext cx="7772400" cy="1600200"/>
          </a:xfrm>
        </p:spPr>
        <p:txBody>
          <a:bodyPr wrap="square" lIns="91440" anchor="ctr"/>
          <a:lstStyle>
            <a:lvl1pPr algn="ctr">
              <a:defRPr sz="4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143000" y="3886200"/>
            <a:ext cx="6781800" cy="1981200"/>
          </a:xfrm>
        </p:spPr>
        <p:txBody>
          <a:bodyPr/>
          <a:lstStyle>
            <a:lvl1pPr algn="ctr">
              <a:buFontTx/>
              <a:buNone/>
              <a:defRPr sz="3200"/>
            </a:lvl1pPr>
          </a:lstStyle>
          <a:p>
            <a:r>
              <a:rPr lang="de-DE"/>
              <a:t>Rüdiger W. Brause</a:t>
            </a:r>
          </a:p>
        </p:txBody>
      </p:sp>
    </p:spTree>
    <p:extLst>
      <p:ext uri="{BB962C8B-B14F-4D97-AF65-F5344CB8AC3E}">
        <p14:creationId xmlns:p14="http://schemas.microsoft.com/office/powerpoint/2010/main" val="4169631394"/>
      </p:ext>
    </p:extLst>
  </p:cSld>
  <p:clrMapOvr>
    <a:masterClrMapping/>
  </p:clrMapOvr>
  <p:transition spd="med">
    <p:pull dir="ru"/>
    <p:sndAc>
      <p:stSnd>
        <p:snd r:embed="rId1" name="Diaprojektor"/>
      </p:stSnd>
    </p:sndAc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Arial Black" pitchFamily="34" charset="0"/>
              </a:defRPr>
            </a:lvl1pPr>
          </a:lstStyle>
          <a:p>
            <a:r>
              <a:rPr lang="de-DE" dirty="0" smtClean="0"/>
              <a:t>Titelmasterformat durch Klicken bearbeiten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dirty="0" smtClean="0"/>
              <a:t>Textmasterformate durch Klicken bearbeiten</a:t>
            </a:r>
          </a:p>
          <a:p>
            <a:pPr lvl="1"/>
            <a:r>
              <a:rPr lang="de-DE" dirty="0" smtClean="0"/>
              <a:t>Zweite Ebene</a:t>
            </a:r>
          </a:p>
          <a:p>
            <a:pPr lvl="2"/>
            <a:r>
              <a:rPr lang="de-DE" dirty="0" smtClean="0"/>
              <a:t>Dritte Ebene</a:t>
            </a:r>
          </a:p>
          <a:p>
            <a:pPr lvl="3"/>
            <a:r>
              <a:rPr lang="de-DE" dirty="0" smtClean="0"/>
              <a:t>Vierte Ebene</a:t>
            </a:r>
          </a:p>
          <a:p>
            <a:pPr lvl="4"/>
            <a:r>
              <a:rPr lang="de-DE" dirty="0" smtClean="0"/>
              <a:t>Fünfte Ebene</a:t>
            </a:r>
            <a:endParaRPr lang="de-DE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R.Brause, Adaptive Modellierung: Kap.2  Black-Box-Modellierung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altLang="de-DE"/>
              <a:t> - 2-</a:t>
            </a:r>
            <a:fld id="{53890387-A30A-4095-B77B-0D3BFCAEBE02}" type="slidenum">
              <a:rPr lang="de-DE" altLang="de-DE"/>
              <a:pPr/>
              <a:t>‹Nr.›</a:t>
            </a:fld>
            <a:r>
              <a:rPr lang="de-DE" altLang="de-DE"/>
              <a:t> -</a:t>
            </a:r>
          </a:p>
        </p:txBody>
      </p:sp>
    </p:spTree>
    <p:extLst>
      <p:ext uri="{BB962C8B-B14F-4D97-AF65-F5344CB8AC3E}">
        <p14:creationId xmlns:p14="http://schemas.microsoft.com/office/powerpoint/2010/main" val="3654914982"/>
      </p:ext>
    </p:extLst>
  </p:cSld>
  <p:clrMapOvr>
    <a:masterClrMapping/>
  </p:clrMapOvr>
  <p:transition spd="med">
    <p:pull dir="ru"/>
    <p:sndAc>
      <p:stSnd>
        <p:snd r:embed="rId1" name="Diaprojektor"/>
      </p:stSnd>
    </p:sndAc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685800" y="1295400"/>
            <a:ext cx="3962400" cy="52085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800600" y="1295400"/>
            <a:ext cx="3962400" cy="52085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R.Brause, Adaptive Modellierung: Kap.2  Black-Box-Modellierung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altLang="de-DE"/>
              <a:t> - 2-</a:t>
            </a:r>
            <a:fld id="{B9192FE5-64EC-4DD8-BEB9-4ED37027DF8F}" type="slidenum">
              <a:rPr lang="de-DE" altLang="de-DE"/>
              <a:pPr/>
              <a:t>‹Nr.›</a:t>
            </a:fld>
            <a:r>
              <a:rPr lang="de-DE" altLang="de-DE"/>
              <a:t> -</a:t>
            </a:r>
          </a:p>
        </p:txBody>
      </p:sp>
    </p:spTree>
    <p:extLst>
      <p:ext uri="{BB962C8B-B14F-4D97-AF65-F5344CB8AC3E}">
        <p14:creationId xmlns:p14="http://schemas.microsoft.com/office/powerpoint/2010/main" val="3056200796"/>
      </p:ext>
    </p:extLst>
  </p:cSld>
  <p:clrMapOvr>
    <a:masterClrMapping/>
  </p:clrMapOvr>
  <p:transition spd="med">
    <p:pull dir="ru"/>
    <p:sndAc>
      <p:stSnd>
        <p:snd r:embed="rId1" name="Diaprojektor"/>
      </p:stSnd>
    </p:sndAc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R.Brause, Adaptive Modellierung: Kap.2  Black-Box-Modellierung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altLang="de-DE"/>
              <a:t> - 2-</a:t>
            </a:r>
            <a:fld id="{8D511E81-A569-4CB3-9CD8-86FE9D07B810}" type="slidenum">
              <a:rPr lang="de-DE" altLang="de-DE"/>
              <a:pPr/>
              <a:t>‹Nr.›</a:t>
            </a:fld>
            <a:r>
              <a:rPr lang="de-DE" altLang="de-DE"/>
              <a:t> -</a:t>
            </a:r>
          </a:p>
        </p:txBody>
      </p:sp>
    </p:spTree>
    <p:extLst>
      <p:ext uri="{BB962C8B-B14F-4D97-AF65-F5344CB8AC3E}">
        <p14:creationId xmlns:p14="http://schemas.microsoft.com/office/powerpoint/2010/main" val="1546272169"/>
      </p:ext>
    </p:extLst>
  </p:cSld>
  <p:clrMapOvr>
    <a:masterClrMapping/>
  </p:clrMapOvr>
  <p:transition spd="med">
    <p:pull dir="ru"/>
    <p:sndAc>
      <p:stSnd>
        <p:snd r:embed="rId1" name="Diaprojektor"/>
      </p:stSnd>
    </p:sndAc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ußzeilenplatzhalt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R.Brause, Adaptive Modellierung: Kap.2  Black-Box-Modellierung</a:t>
            </a:r>
          </a:p>
        </p:txBody>
      </p:sp>
      <p:sp>
        <p:nvSpPr>
          <p:cNvPr id="3" name="Foliennummernplatzhalt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altLang="de-DE"/>
              <a:t> - 2-</a:t>
            </a:r>
            <a:fld id="{F85458F4-A6C6-413D-A51D-784AEC506AED}" type="slidenum">
              <a:rPr lang="de-DE" altLang="de-DE"/>
              <a:pPr/>
              <a:t>‹Nr.›</a:t>
            </a:fld>
            <a:r>
              <a:rPr lang="de-DE" altLang="de-DE"/>
              <a:t> -</a:t>
            </a:r>
          </a:p>
        </p:txBody>
      </p:sp>
    </p:spTree>
    <p:extLst>
      <p:ext uri="{BB962C8B-B14F-4D97-AF65-F5344CB8AC3E}">
        <p14:creationId xmlns:p14="http://schemas.microsoft.com/office/powerpoint/2010/main" val="4140208895"/>
      </p:ext>
    </p:extLst>
  </p:cSld>
  <p:clrMapOvr>
    <a:masterClrMapping/>
  </p:clrMapOvr>
  <p:transition spd="med">
    <p:pull dir="ru"/>
    <p:sndAc>
      <p:stSnd>
        <p:snd r:embed="rId1" name="Diaprojektor"/>
      </p:stSnd>
    </p:sndAc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7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295400"/>
            <a:ext cx="8077200" cy="520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 smtClean="0"/>
              <a:t>  Mastertextformat bearbeiten</a:t>
            </a:r>
          </a:p>
          <a:p>
            <a:pPr lvl="1"/>
            <a:r>
              <a:rPr lang="de-DE" altLang="de-DE" smtClean="0"/>
              <a:t>Zweite Ebene</a:t>
            </a:r>
          </a:p>
        </p:txBody>
      </p:sp>
      <p:sp>
        <p:nvSpPr>
          <p:cNvPr id="1027" name="Rectangle 9"/>
          <p:cNvSpPr>
            <a:spLocks noChangeArrowheads="1"/>
          </p:cNvSpPr>
          <p:nvPr/>
        </p:nvSpPr>
        <p:spPr bwMode="auto">
          <a:xfrm>
            <a:off x="0" y="6553200"/>
            <a:ext cx="9144000" cy="304800"/>
          </a:xfrm>
          <a:prstGeom prst="rect">
            <a:avLst/>
          </a:prstGeom>
          <a:solidFill>
            <a:srgbClr val="3366CC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pPr algn="ctr">
              <a:defRPr/>
            </a:pPr>
            <a:endParaRPr lang="de-DE" altLang="de-DE" sz="2800" smtClean="0"/>
          </a:p>
        </p:txBody>
      </p:sp>
      <p:sp>
        <p:nvSpPr>
          <p:cNvPr id="102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533400"/>
            <a:ext cx="6553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 smtClean="0"/>
              <a:t>Mastertitelformat bearbeiten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676275" y="6553200"/>
            <a:ext cx="49720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b="0">
                <a:latin typeface="Tahoma" pitchFamily="34" charset="0"/>
              </a:defRPr>
            </a:lvl1pPr>
          </a:lstStyle>
          <a:p>
            <a:pPr>
              <a:defRPr/>
            </a:pPr>
            <a:r>
              <a:rPr lang="de-DE"/>
              <a:t>R.Brause, Adaptive Modellierung: Kap.2  Black-Box-Modellierung</a:t>
            </a:r>
            <a:endParaRPr lang="de-DE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543800" y="6553200"/>
            <a:ext cx="1066800" cy="23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800">
                <a:latin typeface="Arial" panose="020B0604020202020204" pitchFamily="34" charset="0"/>
              </a:defRPr>
            </a:lvl1pPr>
          </a:lstStyle>
          <a:p>
            <a:r>
              <a:rPr lang="de-DE" altLang="de-DE"/>
              <a:t> - </a:t>
            </a:r>
            <a:fld id="{E406C3E7-C443-4991-A2F2-13354769A83A}" type="slidenum">
              <a:rPr lang="de-DE" altLang="de-DE"/>
              <a:pPr/>
              <a:t>‹Nr.›</a:t>
            </a:fld>
            <a:r>
              <a:rPr lang="de-DE" altLang="de-DE"/>
              <a:t> -</a:t>
            </a:r>
          </a:p>
        </p:txBody>
      </p:sp>
      <p:sp>
        <p:nvSpPr>
          <p:cNvPr id="1031" name="Line 39"/>
          <p:cNvSpPr>
            <a:spLocks noChangeShapeType="1"/>
          </p:cNvSpPr>
          <p:nvPr/>
        </p:nvSpPr>
        <p:spPr bwMode="auto">
          <a:xfrm flipV="1">
            <a:off x="673100" y="1038225"/>
            <a:ext cx="8470900" cy="3175"/>
          </a:xfrm>
          <a:prstGeom prst="line">
            <a:avLst/>
          </a:prstGeom>
          <a:noFill/>
          <a:ln w="57150">
            <a:solidFill>
              <a:srgbClr val="3366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pic>
        <p:nvPicPr>
          <p:cNvPr id="1032" name="Picture 40" descr="GoetheLogo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152400"/>
            <a:ext cx="167640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3" name="Text Box 43"/>
          <p:cNvSpPr txBox="1">
            <a:spLocks noChangeArrowheads="1"/>
          </p:cNvSpPr>
          <p:nvPr userDrawn="1"/>
        </p:nvSpPr>
        <p:spPr bwMode="auto">
          <a:xfrm>
            <a:off x="1968500" y="2625725"/>
            <a:ext cx="2171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endParaRPr lang="de-DE" altLang="de-DE" sz="2000" smtClean="0">
              <a:latin typeface="Arial" panose="020B060402020202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1" r:id="rId1"/>
    <p:sldLayoutId id="2147483882" r:id="rId2"/>
    <p:sldLayoutId id="2147483883" r:id="rId3"/>
    <p:sldLayoutId id="2147483884" r:id="rId4"/>
    <p:sldLayoutId id="2147483885" r:id="rId5"/>
  </p:sldLayoutIdLst>
  <p:transition spd="med">
    <p:pull dir="ru"/>
    <p:sndAc>
      <p:stSnd>
        <p:snd r:embed="rId7" name="Diaprojektor"/>
      </p:stSnd>
    </p:sndAc>
  </p:transition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00358F"/>
          </a:solidFill>
          <a:latin typeface="Arial Black" pitchFamily="34" charset="0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00358F"/>
          </a:solidFill>
          <a:latin typeface="Arial Black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00358F"/>
          </a:solidFill>
          <a:latin typeface="Arial Black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00358F"/>
          </a:solidFill>
          <a:latin typeface="Arial Black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00358F"/>
          </a:solidFill>
          <a:latin typeface="Arial Black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00358F"/>
          </a:solidFill>
          <a:latin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00358F"/>
          </a:solidFill>
          <a:latin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00358F"/>
          </a:solidFill>
          <a:latin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00358F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SzPct val="130000"/>
        <a:buBlip>
          <a:blip r:embed="rId9"/>
        </a:buBlip>
        <a:defRPr sz="2400" b="1">
          <a:solidFill>
            <a:schemeClr val="tx1"/>
          </a:solidFill>
          <a:latin typeface="+mn-lt"/>
          <a:ea typeface="+mn-ea"/>
          <a:cs typeface="+mn-cs"/>
        </a:defRPr>
      </a:lvl1pPr>
      <a:lvl2pPr marL="714375" indent="-266700" algn="l" rtl="0" eaLnBrk="0" fontAlgn="base" hangingPunct="0">
        <a:spcBef>
          <a:spcPct val="0"/>
        </a:spcBef>
        <a:spcAft>
          <a:spcPct val="0"/>
        </a:spcAft>
        <a:buClr>
          <a:srgbClr val="0066CC"/>
        </a:buClr>
        <a:buFont typeface="Wingdings" panose="05000000000000000000" pitchFamily="2" charset="2"/>
        <a:buChar char="§"/>
        <a:defRPr sz="2000">
          <a:solidFill>
            <a:schemeClr val="tx1"/>
          </a:solidFill>
          <a:latin typeface="+mn-lt"/>
        </a:defRPr>
      </a:lvl2pPr>
      <a:lvl3pPr marL="1279525" indent="-228600" algn="l" rtl="0" eaLnBrk="0" fontAlgn="base" hangingPunct="0">
        <a:spcBef>
          <a:spcPct val="20000"/>
        </a:spcBef>
        <a:spcAft>
          <a:spcPct val="0"/>
        </a:spcAft>
        <a:buClr>
          <a:srgbClr val="0066CC"/>
        </a:buClr>
        <a:buFont typeface="Wingdings" panose="05000000000000000000" pitchFamily="2" charset="2"/>
        <a:buChar char="§"/>
        <a:defRPr sz="2000">
          <a:solidFill>
            <a:schemeClr val="tx1"/>
          </a:solidFill>
          <a:latin typeface="TIMES" pitchFamily="18" charset="0"/>
        </a:defRPr>
      </a:lvl3pPr>
      <a:lvl4pPr marL="1698625" indent="-228600" algn="l" rtl="0" eaLnBrk="0" fontAlgn="base" hangingPunct="0">
        <a:spcBef>
          <a:spcPct val="20000"/>
        </a:spcBef>
        <a:spcAft>
          <a:spcPct val="0"/>
        </a:spcAft>
        <a:buClr>
          <a:srgbClr val="0066CC"/>
        </a:buClr>
        <a:buFont typeface="Wingdings" panose="05000000000000000000" pitchFamily="2" charset="2"/>
        <a:buChar char="§"/>
        <a:defRPr sz="2000">
          <a:solidFill>
            <a:schemeClr val="tx1"/>
          </a:solidFill>
          <a:latin typeface="TIMES" pitchFamily="18" charset="0"/>
        </a:defRPr>
      </a:lvl4pPr>
      <a:lvl5pPr marL="2117725" indent="-228600" algn="l" rtl="0" eaLnBrk="0" fontAlgn="base" hangingPunct="0">
        <a:spcBef>
          <a:spcPct val="20000"/>
        </a:spcBef>
        <a:spcAft>
          <a:spcPct val="0"/>
        </a:spcAft>
        <a:buClr>
          <a:srgbClr val="0066CC"/>
        </a:buClr>
        <a:buFont typeface="Wingdings" panose="05000000000000000000" pitchFamily="2" charset="2"/>
        <a:buChar char="§"/>
        <a:defRPr sz="2000">
          <a:solidFill>
            <a:schemeClr val="tx1"/>
          </a:solidFill>
          <a:latin typeface="TIMES" pitchFamily="18" charset="0"/>
        </a:defRPr>
      </a:lvl5pPr>
      <a:lvl6pPr marL="2574925" indent="-228600" algn="l" rtl="0" eaLnBrk="0" fontAlgn="base" hangingPunct="0">
        <a:spcBef>
          <a:spcPct val="20000"/>
        </a:spcBef>
        <a:spcAft>
          <a:spcPct val="0"/>
        </a:spcAft>
        <a:buClr>
          <a:srgbClr val="0066CC"/>
        </a:buClr>
        <a:buFont typeface="Wingdings" pitchFamily="2" charset="2"/>
        <a:buChar char="§"/>
        <a:defRPr>
          <a:solidFill>
            <a:schemeClr val="tx1"/>
          </a:solidFill>
          <a:latin typeface="TIMES" pitchFamily="18" charset="0"/>
        </a:defRPr>
      </a:lvl6pPr>
      <a:lvl7pPr marL="3032125" indent="-228600" algn="l" rtl="0" eaLnBrk="0" fontAlgn="base" hangingPunct="0">
        <a:spcBef>
          <a:spcPct val="20000"/>
        </a:spcBef>
        <a:spcAft>
          <a:spcPct val="0"/>
        </a:spcAft>
        <a:buClr>
          <a:srgbClr val="0066CC"/>
        </a:buClr>
        <a:buFont typeface="Wingdings" pitchFamily="2" charset="2"/>
        <a:buChar char="§"/>
        <a:defRPr>
          <a:solidFill>
            <a:schemeClr val="tx1"/>
          </a:solidFill>
          <a:latin typeface="TIMES" pitchFamily="18" charset="0"/>
        </a:defRPr>
      </a:lvl7pPr>
      <a:lvl8pPr marL="3489325" indent="-228600" algn="l" rtl="0" eaLnBrk="0" fontAlgn="base" hangingPunct="0">
        <a:spcBef>
          <a:spcPct val="20000"/>
        </a:spcBef>
        <a:spcAft>
          <a:spcPct val="0"/>
        </a:spcAft>
        <a:buClr>
          <a:srgbClr val="0066CC"/>
        </a:buClr>
        <a:buFont typeface="Wingdings" pitchFamily="2" charset="2"/>
        <a:buChar char="§"/>
        <a:defRPr>
          <a:solidFill>
            <a:schemeClr val="tx1"/>
          </a:solidFill>
          <a:latin typeface="TIMES" pitchFamily="18" charset="0"/>
        </a:defRPr>
      </a:lvl8pPr>
      <a:lvl9pPr marL="3946525" indent="-228600" algn="l" rtl="0" eaLnBrk="0" fontAlgn="base" hangingPunct="0">
        <a:spcBef>
          <a:spcPct val="20000"/>
        </a:spcBef>
        <a:spcAft>
          <a:spcPct val="0"/>
        </a:spcAft>
        <a:buClr>
          <a:srgbClr val="0066CC"/>
        </a:buClr>
        <a:buFont typeface="Wingdings" pitchFamily="2" charset="2"/>
        <a:buChar char="§"/>
        <a:defRPr>
          <a:solidFill>
            <a:schemeClr val="tx1"/>
          </a:solidFill>
          <a:latin typeface="TIMES" pitchFamily="18" charset="0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3" Type="http://schemas.openxmlformats.org/officeDocument/2006/relationships/audio" Target="../media/audio1.wav"/><Relationship Id="rId7" Type="http://schemas.openxmlformats.org/officeDocument/2006/relationships/oleObject" Target="../embeddings/oleObject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9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2.png"/><Relationship Id="rId9" Type="http://schemas.openxmlformats.org/officeDocument/2006/relationships/image" Target="../media/image10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wmf"/><Relationship Id="rId13" Type="http://schemas.openxmlformats.org/officeDocument/2006/relationships/oleObject" Target="../embeddings/oleObject10.bin"/><Relationship Id="rId3" Type="http://schemas.openxmlformats.org/officeDocument/2006/relationships/audio" Target="../media/audio1.wav"/><Relationship Id="rId7" Type="http://schemas.openxmlformats.org/officeDocument/2006/relationships/oleObject" Target="../embeddings/oleObject7.bin"/><Relationship Id="rId12" Type="http://schemas.openxmlformats.org/officeDocument/2006/relationships/image" Target="../media/image14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1.wmf"/><Relationship Id="rId11" Type="http://schemas.openxmlformats.org/officeDocument/2006/relationships/oleObject" Target="../embeddings/oleObject9.bin"/><Relationship Id="rId5" Type="http://schemas.openxmlformats.org/officeDocument/2006/relationships/oleObject" Target="../embeddings/oleObject6.bin"/><Relationship Id="rId10" Type="http://schemas.openxmlformats.org/officeDocument/2006/relationships/image" Target="../media/image13.wmf"/><Relationship Id="rId4" Type="http://schemas.openxmlformats.org/officeDocument/2006/relationships/image" Target="../media/image2.png"/><Relationship Id="rId9" Type="http://schemas.openxmlformats.org/officeDocument/2006/relationships/oleObject" Target="../embeddings/oleObject8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5.wmf"/><Relationship Id="rId5" Type="http://schemas.openxmlformats.org/officeDocument/2006/relationships/oleObject" Target="../embeddings/oleObject11.bin"/><Relationship Id="rId4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6.wmf"/><Relationship Id="rId5" Type="http://schemas.openxmlformats.org/officeDocument/2006/relationships/oleObject" Target="../embeddings/oleObject12.bin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3" Type="http://schemas.openxmlformats.org/officeDocument/2006/relationships/audio" Target="../media/audio2.wav"/><Relationship Id="rId7" Type="http://schemas.openxmlformats.org/officeDocument/2006/relationships/oleObject" Target="../embeddings/oleObject1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17.wmf"/><Relationship Id="rId5" Type="http://schemas.openxmlformats.org/officeDocument/2006/relationships/oleObject" Target="../embeddings/oleObject13.bin"/><Relationship Id="rId10" Type="http://schemas.openxmlformats.org/officeDocument/2006/relationships/image" Target="../media/image19.wmf"/><Relationship Id="rId4" Type="http://schemas.openxmlformats.org/officeDocument/2006/relationships/image" Target="../media/image2.png"/><Relationship Id="rId9" Type="http://schemas.openxmlformats.org/officeDocument/2006/relationships/oleObject" Target="../embeddings/oleObject15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20.wmf"/><Relationship Id="rId5" Type="http://schemas.openxmlformats.org/officeDocument/2006/relationships/oleObject" Target="../embeddings/oleObject16.bin"/><Relationship Id="rId4" Type="http://schemas.openxmlformats.org/officeDocument/2006/relationships/image" Target="../media/image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3" Type="http://schemas.openxmlformats.org/officeDocument/2006/relationships/slideLayout" Target="../slideLayouts/slideLayout2.xml"/><Relationship Id="rId7" Type="http://schemas.openxmlformats.org/officeDocument/2006/relationships/oleObject" Target="../embeddings/oleObject17.bin"/><Relationship Id="rId2" Type="http://schemas.openxmlformats.org/officeDocument/2006/relationships/audio" Target="file:///C:\Users\Brause\Desktop\MS\nettalk.mp3" TargetMode="External"/><Relationship Id="rId1" Type="http://schemas.openxmlformats.org/officeDocument/2006/relationships/vmlDrawing" Target="../drawings/vmlDrawing8.vml"/><Relationship Id="rId6" Type="http://schemas.openxmlformats.org/officeDocument/2006/relationships/image" Target="../media/image2.pn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22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oleObject" Target="../embeddings/oleObject1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23.wmf"/><Relationship Id="rId5" Type="http://schemas.openxmlformats.org/officeDocument/2006/relationships/oleObject" Target="../embeddings/oleObject18.bin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2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24.wmf"/><Relationship Id="rId11" Type="http://schemas.openxmlformats.org/officeDocument/2006/relationships/oleObject" Target="../embeddings/oleObject23.bin"/><Relationship Id="rId5" Type="http://schemas.openxmlformats.org/officeDocument/2006/relationships/oleObject" Target="../embeddings/oleObject20.bin"/><Relationship Id="rId10" Type="http://schemas.openxmlformats.org/officeDocument/2006/relationships/image" Target="../media/image26.wmf"/><Relationship Id="rId4" Type="http://schemas.openxmlformats.org/officeDocument/2006/relationships/audio" Target="../media/audio1.wav"/><Relationship Id="rId9" Type="http://schemas.openxmlformats.org/officeDocument/2006/relationships/oleObject" Target="../embeddings/oleObject22.bin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audio" Target="../media/audio2.wav"/><Relationship Id="rId7" Type="http://schemas.openxmlformats.org/officeDocument/2006/relationships/oleObject" Target="../embeddings/oleObject2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27.wmf"/><Relationship Id="rId5" Type="http://schemas.openxmlformats.org/officeDocument/2006/relationships/oleObject" Target="../embeddings/oleObject24.bin"/><Relationship Id="rId4" Type="http://schemas.openxmlformats.org/officeDocument/2006/relationships/image" Target="../media/image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audio" Target="../media/audio2.wav"/><Relationship Id="rId7" Type="http://schemas.openxmlformats.org/officeDocument/2006/relationships/oleObject" Target="../embeddings/oleObject27.bin"/><Relationship Id="rId12" Type="http://schemas.openxmlformats.org/officeDocument/2006/relationships/image" Target="../media/image30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27.wmf"/><Relationship Id="rId11" Type="http://schemas.openxmlformats.org/officeDocument/2006/relationships/oleObject" Target="../embeddings/oleObject29.bin"/><Relationship Id="rId5" Type="http://schemas.openxmlformats.org/officeDocument/2006/relationships/oleObject" Target="../embeddings/oleObject26.bin"/><Relationship Id="rId10" Type="http://schemas.openxmlformats.org/officeDocument/2006/relationships/image" Target="../media/image29.wmf"/><Relationship Id="rId4" Type="http://schemas.openxmlformats.org/officeDocument/2006/relationships/image" Target="../media/image2.png"/><Relationship Id="rId9" Type="http://schemas.openxmlformats.org/officeDocument/2006/relationships/oleObject" Target="../embeddings/oleObject28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wmf"/><Relationship Id="rId3" Type="http://schemas.openxmlformats.org/officeDocument/2006/relationships/audio" Target="../media/audio2.wav"/><Relationship Id="rId7" Type="http://schemas.openxmlformats.org/officeDocument/2006/relationships/oleObject" Target="../embeddings/oleObject3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31.wmf"/><Relationship Id="rId5" Type="http://schemas.openxmlformats.org/officeDocument/2006/relationships/oleObject" Target="../embeddings/oleObject30.bin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34.wmf"/><Relationship Id="rId5" Type="http://schemas.openxmlformats.org/officeDocument/2006/relationships/oleObject" Target="../embeddings/oleObject32.bin"/><Relationship Id="rId4" Type="http://schemas.openxmlformats.org/officeDocument/2006/relationships/image" Target="../media/image2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gif"/><Relationship Id="rId4" Type="http://schemas.openxmlformats.org/officeDocument/2006/relationships/image" Target="../media/image2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wmf"/><Relationship Id="rId3" Type="http://schemas.openxmlformats.org/officeDocument/2006/relationships/audio" Target="../media/audio1.wav"/><Relationship Id="rId7" Type="http://schemas.openxmlformats.org/officeDocument/2006/relationships/oleObject" Target="../embeddings/oleObject3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35.wmf"/><Relationship Id="rId5" Type="http://schemas.openxmlformats.org/officeDocument/2006/relationships/oleObject" Target="../embeddings/oleObject33.bin"/><Relationship Id="rId4" Type="http://schemas.openxmlformats.org/officeDocument/2006/relationships/image" Target="../media/image2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wmf"/><Relationship Id="rId13" Type="http://schemas.openxmlformats.org/officeDocument/2006/relationships/oleObject" Target="../embeddings/oleObject39.bin"/><Relationship Id="rId3" Type="http://schemas.openxmlformats.org/officeDocument/2006/relationships/audio" Target="../media/audio1.wav"/><Relationship Id="rId7" Type="http://schemas.openxmlformats.org/officeDocument/2006/relationships/oleObject" Target="../embeddings/oleObject36.bin"/><Relationship Id="rId12" Type="http://schemas.openxmlformats.org/officeDocument/2006/relationships/image" Target="../media/image38.wmf"/><Relationship Id="rId17" Type="http://schemas.openxmlformats.org/officeDocument/2006/relationships/image" Target="../media/image4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41.bin"/><Relationship Id="rId1" Type="http://schemas.openxmlformats.org/officeDocument/2006/relationships/vmlDrawing" Target="../drawings/vmlDrawing16.vml"/><Relationship Id="rId6" Type="http://schemas.openxmlformats.org/officeDocument/2006/relationships/image" Target="../media/image35.wmf"/><Relationship Id="rId11" Type="http://schemas.openxmlformats.org/officeDocument/2006/relationships/oleObject" Target="../embeddings/oleObject38.bin"/><Relationship Id="rId5" Type="http://schemas.openxmlformats.org/officeDocument/2006/relationships/oleObject" Target="../embeddings/oleObject35.bin"/><Relationship Id="rId15" Type="http://schemas.openxmlformats.org/officeDocument/2006/relationships/image" Target="../media/image39.wmf"/><Relationship Id="rId10" Type="http://schemas.openxmlformats.org/officeDocument/2006/relationships/image" Target="../media/image37.wmf"/><Relationship Id="rId4" Type="http://schemas.openxmlformats.org/officeDocument/2006/relationships/image" Target="../media/image2.png"/><Relationship Id="rId9" Type="http://schemas.openxmlformats.org/officeDocument/2006/relationships/oleObject" Target="../embeddings/oleObject37.bin"/><Relationship Id="rId14" Type="http://schemas.openxmlformats.org/officeDocument/2006/relationships/oleObject" Target="../embeddings/oleObject40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41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42.bin"/><Relationship Id="rId5" Type="http://schemas.openxmlformats.org/officeDocument/2006/relationships/image" Target="../media/image2.png"/><Relationship Id="rId4" Type="http://schemas.openxmlformats.org/officeDocument/2006/relationships/audio" Target="../media/audio1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wmf"/><Relationship Id="rId3" Type="http://schemas.openxmlformats.org/officeDocument/2006/relationships/audio" Target="../media/audio2.wav"/><Relationship Id="rId7" Type="http://schemas.openxmlformats.org/officeDocument/2006/relationships/oleObject" Target="../embeddings/oleObject44.bin"/><Relationship Id="rId12" Type="http://schemas.openxmlformats.org/officeDocument/2006/relationships/image" Target="../media/image45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42.wmf"/><Relationship Id="rId11" Type="http://schemas.openxmlformats.org/officeDocument/2006/relationships/oleObject" Target="../embeddings/oleObject46.bin"/><Relationship Id="rId5" Type="http://schemas.openxmlformats.org/officeDocument/2006/relationships/oleObject" Target="../embeddings/oleObject43.bin"/><Relationship Id="rId10" Type="http://schemas.openxmlformats.org/officeDocument/2006/relationships/image" Target="../media/image44.wmf"/><Relationship Id="rId4" Type="http://schemas.openxmlformats.org/officeDocument/2006/relationships/image" Target="../media/image2.png"/><Relationship Id="rId9" Type="http://schemas.openxmlformats.org/officeDocument/2006/relationships/oleObject" Target="../embeddings/oleObject45.bin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46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47.bin"/><Relationship Id="rId5" Type="http://schemas.openxmlformats.org/officeDocument/2006/relationships/image" Target="../media/image47.png"/><Relationship Id="rId4" Type="http://schemas.openxmlformats.org/officeDocument/2006/relationships/image" Target="../media/image2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5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48.wmf"/><Relationship Id="rId5" Type="http://schemas.openxmlformats.org/officeDocument/2006/relationships/oleObject" Target="../embeddings/oleObject48.bin"/><Relationship Id="rId4" Type="http://schemas.openxmlformats.org/officeDocument/2006/relationships/audio" Target="../media/audio1.wav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emf"/><Relationship Id="rId3" Type="http://schemas.openxmlformats.org/officeDocument/2006/relationships/notesSlide" Target="../notesSlides/notesSlide9.xml"/><Relationship Id="rId7" Type="http://schemas.openxmlformats.org/officeDocument/2006/relationships/oleObject" Target="../embeddings/oleObject49.bin"/><Relationship Id="rId12" Type="http://schemas.openxmlformats.org/officeDocument/2006/relationships/oleObject" Target="../embeddings/oleObject52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53.png"/><Relationship Id="rId11" Type="http://schemas.openxmlformats.org/officeDocument/2006/relationships/oleObject" Target="../embeddings/oleObject51.bin"/><Relationship Id="rId5" Type="http://schemas.openxmlformats.org/officeDocument/2006/relationships/image" Target="../media/image52.jpeg"/><Relationship Id="rId10" Type="http://schemas.openxmlformats.org/officeDocument/2006/relationships/image" Target="../media/image50.emf"/><Relationship Id="rId4" Type="http://schemas.openxmlformats.org/officeDocument/2006/relationships/image" Target="../media/image51.jpeg"/><Relationship Id="rId9" Type="http://schemas.openxmlformats.org/officeDocument/2006/relationships/oleObject" Target="../embeddings/oleObject50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5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54.wmf"/><Relationship Id="rId5" Type="http://schemas.openxmlformats.org/officeDocument/2006/relationships/oleObject" Target="../embeddings/oleObject53.bin"/><Relationship Id="rId4" Type="http://schemas.openxmlformats.org/officeDocument/2006/relationships/image" Target="../media/image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56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3.vml"/><Relationship Id="rId6" Type="http://schemas.openxmlformats.org/officeDocument/2006/relationships/oleObject" Target="../embeddings/oleObject55.bin"/><Relationship Id="rId5" Type="http://schemas.openxmlformats.org/officeDocument/2006/relationships/image" Target="../media/image55.wmf"/><Relationship Id="rId4" Type="http://schemas.openxmlformats.org/officeDocument/2006/relationships/oleObject" Target="../embeddings/oleObject54.bin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wmf"/><Relationship Id="rId3" Type="http://schemas.openxmlformats.org/officeDocument/2006/relationships/audio" Target="../media/audio1.wav"/><Relationship Id="rId7" Type="http://schemas.openxmlformats.org/officeDocument/2006/relationships/oleObject" Target="../embeddings/oleObject5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57.wmf"/><Relationship Id="rId5" Type="http://schemas.openxmlformats.org/officeDocument/2006/relationships/oleObject" Target="../embeddings/oleObject56.bin"/><Relationship Id="rId10" Type="http://schemas.openxmlformats.org/officeDocument/2006/relationships/image" Target="../media/image61.png"/><Relationship Id="rId4" Type="http://schemas.openxmlformats.org/officeDocument/2006/relationships/image" Target="../media/image59.png"/><Relationship Id="rId9" Type="http://schemas.openxmlformats.org/officeDocument/2006/relationships/image" Target="../media/image6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9.bin"/><Relationship Id="rId3" Type="http://schemas.openxmlformats.org/officeDocument/2006/relationships/audio" Target="../media/audio1.wav"/><Relationship Id="rId7" Type="http://schemas.openxmlformats.org/officeDocument/2006/relationships/image" Target="../media/image64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25.vml"/><Relationship Id="rId6" Type="http://schemas.openxmlformats.org/officeDocument/2006/relationships/image" Target="../media/image62.wmf"/><Relationship Id="rId5" Type="http://schemas.openxmlformats.org/officeDocument/2006/relationships/oleObject" Target="../embeddings/oleObject58.bin"/><Relationship Id="rId4" Type="http://schemas.openxmlformats.org/officeDocument/2006/relationships/image" Target="../media/image2.png"/><Relationship Id="rId9" Type="http://schemas.openxmlformats.org/officeDocument/2006/relationships/image" Target="../media/image63.w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66.wmf"/><Relationship Id="rId2" Type="http://schemas.openxmlformats.org/officeDocument/2006/relationships/slideLayout" Target="../slideLayouts/slideLayout5.xml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61.bin"/><Relationship Id="rId5" Type="http://schemas.openxmlformats.org/officeDocument/2006/relationships/image" Target="../media/image65.wmf"/><Relationship Id="rId4" Type="http://schemas.openxmlformats.org/officeDocument/2006/relationships/oleObject" Target="../embeddings/oleObject60.bin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wmf"/><Relationship Id="rId3" Type="http://schemas.openxmlformats.org/officeDocument/2006/relationships/audio" Target="../media/audio1.wav"/><Relationship Id="rId7" Type="http://schemas.openxmlformats.org/officeDocument/2006/relationships/oleObject" Target="../embeddings/oleObject63.bin"/><Relationship Id="rId12" Type="http://schemas.openxmlformats.org/officeDocument/2006/relationships/image" Target="../media/image70.wm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27.vml"/><Relationship Id="rId6" Type="http://schemas.openxmlformats.org/officeDocument/2006/relationships/image" Target="../media/image67.wmf"/><Relationship Id="rId11" Type="http://schemas.openxmlformats.org/officeDocument/2006/relationships/oleObject" Target="../embeddings/oleObject65.bin"/><Relationship Id="rId5" Type="http://schemas.openxmlformats.org/officeDocument/2006/relationships/oleObject" Target="../embeddings/oleObject62.bin"/><Relationship Id="rId10" Type="http://schemas.openxmlformats.org/officeDocument/2006/relationships/image" Target="../media/image69.wmf"/><Relationship Id="rId4" Type="http://schemas.openxmlformats.org/officeDocument/2006/relationships/image" Target="../media/image2.png"/><Relationship Id="rId9" Type="http://schemas.openxmlformats.org/officeDocument/2006/relationships/oleObject" Target="../embeddings/oleObject64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1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8.vml"/><Relationship Id="rId6" Type="http://schemas.openxmlformats.org/officeDocument/2006/relationships/image" Target="../media/image72.wmf"/><Relationship Id="rId5" Type="http://schemas.openxmlformats.org/officeDocument/2006/relationships/oleObject" Target="../embeddings/oleObject66.bin"/><Relationship Id="rId4" Type="http://schemas.openxmlformats.org/officeDocument/2006/relationships/image" Target="../media/image2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9.vml"/><Relationship Id="rId6" Type="http://schemas.openxmlformats.org/officeDocument/2006/relationships/image" Target="../media/image73.wmf"/><Relationship Id="rId5" Type="http://schemas.openxmlformats.org/officeDocument/2006/relationships/oleObject" Target="../embeddings/oleObject67.bin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wmf"/><Relationship Id="rId3" Type="http://schemas.openxmlformats.org/officeDocument/2006/relationships/audio" Target="../media/audio1.wav"/><Relationship Id="rId7" Type="http://schemas.openxmlformats.org/officeDocument/2006/relationships/oleObject" Target="../embeddings/oleObject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6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gi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4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7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0.vml"/><Relationship Id="rId6" Type="http://schemas.openxmlformats.org/officeDocument/2006/relationships/image" Target="../media/image79.wmf"/><Relationship Id="rId5" Type="http://schemas.openxmlformats.org/officeDocument/2006/relationships/oleObject" Target="../embeddings/oleObject68.bin"/><Relationship Id="rId4" Type="http://schemas.openxmlformats.org/officeDocument/2006/relationships/image" Target="../media/image2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wmf"/><Relationship Id="rId13" Type="http://schemas.openxmlformats.org/officeDocument/2006/relationships/oleObject" Target="../embeddings/oleObject73.bin"/><Relationship Id="rId3" Type="http://schemas.openxmlformats.org/officeDocument/2006/relationships/audio" Target="../media/audio1.wav"/><Relationship Id="rId7" Type="http://schemas.openxmlformats.org/officeDocument/2006/relationships/oleObject" Target="../embeddings/oleObject70.bin"/><Relationship Id="rId12" Type="http://schemas.openxmlformats.org/officeDocument/2006/relationships/image" Target="../media/image83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1.vml"/><Relationship Id="rId6" Type="http://schemas.openxmlformats.org/officeDocument/2006/relationships/image" Target="../media/image80.wmf"/><Relationship Id="rId11" Type="http://schemas.openxmlformats.org/officeDocument/2006/relationships/oleObject" Target="../embeddings/oleObject72.bin"/><Relationship Id="rId5" Type="http://schemas.openxmlformats.org/officeDocument/2006/relationships/oleObject" Target="../embeddings/oleObject69.bin"/><Relationship Id="rId10" Type="http://schemas.openxmlformats.org/officeDocument/2006/relationships/image" Target="../media/image82.wmf"/><Relationship Id="rId4" Type="http://schemas.openxmlformats.org/officeDocument/2006/relationships/image" Target="../media/image2.png"/><Relationship Id="rId9" Type="http://schemas.openxmlformats.org/officeDocument/2006/relationships/oleObject" Target="../embeddings/oleObject71.bin"/><Relationship Id="rId14" Type="http://schemas.openxmlformats.org/officeDocument/2006/relationships/image" Target="../media/image84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2.vml"/><Relationship Id="rId6" Type="http://schemas.openxmlformats.org/officeDocument/2006/relationships/image" Target="../media/image85.wmf"/><Relationship Id="rId5" Type="http://schemas.openxmlformats.org/officeDocument/2006/relationships/oleObject" Target="../embeddings/oleObject74.bin"/><Relationship Id="rId4" Type="http://schemas.openxmlformats.org/officeDocument/2006/relationships/image" Target="../media/image2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66750" y="1838325"/>
            <a:ext cx="7772400" cy="3190875"/>
          </a:xfrm>
        </p:spPr>
        <p:txBody>
          <a:bodyPr/>
          <a:lstStyle/>
          <a:p>
            <a:pPr>
              <a:spcAft>
                <a:spcPts val="2400"/>
              </a:spcAft>
            </a:pPr>
            <a:r>
              <a:rPr lang="de-DE" altLang="de-DE" sz="4800" smtClean="0"/>
              <a:t>Adaptive Modellierung </a:t>
            </a:r>
            <a:br>
              <a:rPr lang="de-DE" altLang="de-DE" sz="4800" smtClean="0"/>
            </a:br>
            <a:r>
              <a:rPr lang="de-DE" altLang="de-DE" sz="4800" smtClean="0"/>
              <a:t>und Simulation</a:t>
            </a:r>
            <a:r>
              <a:rPr lang="de-DE" altLang="de-DE" sz="3600" smtClean="0"/>
              <a:t/>
            </a:r>
            <a:br>
              <a:rPr lang="de-DE" altLang="de-DE" sz="3600" smtClean="0"/>
            </a:br>
            <a:r>
              <a:rPr lang="de-DE" altLang="de-DE" sz="3600" smtClean="0"/>
              <a:t/>
            </a:r>
            <a:br>
              <a:rPr lang="de-DE" altLang="de-DE" sz="3600" smtClean="0"/>
            </a:br>
            <a:r>
              <a:rPr lang="de-DE" altLang="de-DE" sz="3600" smtClean="0">
                <a:solidFill>
                  <a:srgbClr val="0070C0"/>
                </a:solidFill>
              </a:rPr>
              <a:t>Kapitel 2: Black-Box- </a:t>
            </a:r>
            <a:br>
              <a:rPr lang="de-DE" altLang="de-DE" sz="3600" smtClean="0">
                <a:solidFill>
                  <a:srgbClr val="0070C0"/>
                </a:solidFill>
              </a:rPr>
            </a:br>
            <a:r>
              <a:rPr lang="de-DE" altLang="de-DE" sz="3600" smtClean="0">
                <a:solidFill>
                  <a:srgbClr val="0070C0"/>
                </a:solidFill>
              </a:rPr>
              <a:t>Modellierung 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162050" y="5426075"/>
            <a:ext cx="6781800" cy="1143000"/>
          </a:xfrm>
        </p:spPr>
        <p:txBody>
          <a:bodyPr/>
          <a:lstStyle/>
          <a:p>
            <a:pPr marL="0" indent="0"/>
            <a:r>
              <a:rPr lang="de-DE" altLang="de-DE" smtClean="0"/>
              <a:t>Rüdiger Brause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TLMSE - Parameterschätzung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de-DE" dirty="0" smtClean="0"/>
              <a:t>Vorhanden: 	</a:t>
            </a:r>
            <a:r>
              <a:rPr lang="de-DE" b="0" dirty="0" smtClean="0"/>
              <a:t>Messungen</a:t>
            </a:r>
            <a:r>
              <a:rPr lang="de-DE" dirty="0" smtClean="0"/>
              <a:t> x </a:t>
            </a:r>
            <a:r>
              <a:rPr lang="de-DE" b="0" dirty="0" smtClean="0"/>
              <a:t>=</a:t>
            </a:r>
            <a:r>
              <a:rPr lang="de-DE" dirty="0" smtClean="0"/>
              <a:t> </a:t>
            </a:r>
            <a:r>
              <a:rPr lang="de-DE" b="0" dirty="0" smtClean="0"/>
              <a:t>(</a:t>
            </a:r>
            <a:r>
              <a:rPr lang="de-DE" b="0" dirty="0" err="1" smtClean="0"/>
              <a:t>y</a:t>
            </a:r>
            <a:r>
              <a:rPr lang="de-DE" dirty="0" err="1" smtClean="0"/>
              <a:t>,x</a:t>
            </a:r>
            <a:r>
              <a:rPr lang="de-DE" b="0" baseline="30000" dirty="0" smtClean="0"/>
              <a:t>~</a:t>
            </a:r>
            <a:r>
              <a:rPr lang="de-DE" b="0" dirty="0" smtClean="0"/>
              <a:t>)</a:t>
            </a:r>
          </a:p>
          <a:p>
            <a:pPr>
              <a:defRPr/>
            </a:pPr>
            <a:r>
              <a:rPr lang="de-DE" dirty="0" smtClean="0"/>
              <a:t>Gesucht: 		</a:t>
            </a:r>
            <a:r>
              <a:rPr lang="de-DE" b="0" dirty="0" smtClean="0"/>
              <a:t>Eigenvektor von </a:t>
            </a:r>
            <a:r>
              <a:rPr lang="de-DE" dirty="0" err="1" smtClean="0"/>
              <a:t>C</a:t>
            </a:r>
            <a:r>
              <a:rPr lang="de-DE" b="0" baseline="-25000" dirty="0" err="1" smtClean="0"/>
              <a:t>xx</a:t>
            </a:r>
            <a:r>
              <a:rPr lang="de-DE" b="0" dirty="0" smtClean="0"/>
              <a:t> mit min. </a:t>
            </a:r>
            <a:r>
              <a:rPr lang="de-DE" b="0" dirty="0" smtClean="0">
                <a:latin typeface="Symbol" pitchFamily="18" charset="2"/>
              </a:rPr>
              <a:t>l</a:t>
            </a:r>
          </a:p>
          <a:p>
            <a:pPr>
              <a:defRPr/>
            </a:pPr>
            <a:endParaRPr lang="de-DE" b="0" dirty="0" smtClean="0">
              <a:latin typeface="Symbol" pitchFamily="18" charset="2"/>
            </a:endParaRPr>
          </a:p>
          <a:p>
            <a:pPr>
              <a:defRPr/>
            </a:pPr>
            <a:r>
              <a:rPr lang="de-DE" dirty="0" smtClean="0">
                <a:latin typeface="+mj-lt"/>
              </a:rPr>
              <a:t>1.Lösung</a:t>
            </a:r>
            <a:r>
              <a:rPr lang="de-DE" b="0" dirty="0" smtClean="0">
                <a:latin typeface="+mj-lt"/>
              </a:rPr>
              <a:t>: 		</a:t>
            </a:r>
            <a:r>
              <a:rPr lang="de-DE" dirty="0" smtClean="0">
                <a:solidFill>
                  <a:schemeClr val="bg1">
                    <a:lumMod val="50000"/>
                  </a:schemeClr>
                </a:solidFill>
                <a:latin typeface="+mj-lt"/>
              </a:rPr>
              <a:t>Fixpunktalgorithmus für EV</a:t>
            </a:r>
          </a:p>
          <a:p>
            <a:pPr>
              <a:defRPr/>
            </a:pPr>
            <a:endParaRPr lang="de-DE" b="0" dirty="0" smtClean="0">
              <a:latin typeface="+mj-lt"/>
            </a:endParaRPr>
          </a:p>
          <a:p>
            <a:pPr>
              <a:buFontTx/>
              <a:buNone/>
              <a:defRPr/>
            </a:pPr>
            <a:r>
              <a:rPr lang="de-DE" b="0" dirty="0" smtClean="0">
                <a:latin typeface="+mj-lt"/>
              </a:rPr>
              <a:t>	</a:t>
            </a:r>
            <a:r>
              <a:rPr lang="de-DE" dirty="0" smtClean="0">
                <a:latin typeface="+mj-lt"/>
              </a:rPr>
              <a:t>a</a:t>
            </a:r>
            <a:r>
              <a:rPr lang="de-DE" b="0" dirty="0" smtClean="0">
                <a:latin typeface="+mj-lt"/>
              </a:rPr>
              <a:t>(t+1) = </a:t>
            </a:r>
            <a:r>
              <a:rPr lang="de-DE" dirty="0" err="1" smtClean="0">
                <a:latin typeface="+mj-lt"/>
              </a:rPr>
              <a:t>Ca</a:t>
            </a:r>
            <a:r>
              <a:rPr lang="de-DE" b="0" dirty="0" smtClean="0">
                <a:latin typeface="+mj-lt"/>
              </a:rPr>
              <a:t>(t),	|</a:t>
            </a:r>
            <a:r>
              <a:rPr lang="de-DE" dirty="0" smtClean="0">
                <a:latin typeface="+mj-lt"/>
              </a:rPr>
              <a:t>a</a:t>
            </a:r>
            <a:r>
              <a:rPr lang="de-DE" b="0" dirty="0" smtClean="0">
                <a:latin typeface="+mj-lt"/>
              </a:rPr>
              <a:t>| = 1        </a:t>
            </a:r>
            <a:r>
              <a:rPr lang="de-DE" b="0" dirty="0" smtClean="0">
                <a:latin typeface="+mj-lt"/>
                <a:sym typeface="Wingdings"/>
              </a:rPr>
              <a:t>EV mit max. EW</a:t>
            </a:r>
          </a:p>
          <a:p>
            <a:pPr>
              <a:buFontTx/>
              <a:buNone/>
              <a:defRPr/>
            </a:pPr>
            <a:r>
              <a:rPr lang="de-DE" b="0" dirty="0" smtClean="0">
                <a:latin typeface="+mj-lt"/>
                <a:sym typeface="Wingdings"/>
              </a:rPr>
              <a:t>	Neuer Eingaberaum </a:t>
            </a:r>
            <a:r>
              <a:rPr lang="de-DE" dirty="0" smtClean="0">
                <a:latin typeface="+mj-lt"/>
                <a:sym typeface="Wingdings"/>
              </a:rPr>
              <a:t>x</a:t>
            </a:r>
            <a:r>
              <a:rPr lang="de-DE" b="0" dirty="0" smtClean="0">
                <a:latin typeface="+mj-lt"/>
                <a:sym typeface="Wingdings"/>
              </a:rPr>
              <a:t>‘ = </a:t>
            </a:r>
            <a:r>
              <a:rPr lang="de-DE" dirty="0" smtClean="0">
                <a:latin typeface="+mj-lt"/>
                <a:sym typeface="Wingdings"/>
              </a:rPr>
              <a:t>x</a:t>
            </a:r>
            <a:r>
              <a:rPr lang="de-DE" b="0" dirty="0" smtClean="0">
                <a:cs typeface="Times New Roman" pitchFamily="18" charset="0"/>
                <a:sym typeface="Symbol" pitchFamily="18" charset="2"/>
              </a:rPr>
              <a:t>  </a:t>
            </a:r>
            <a:r>
              <a:rPr lang="de-DE" dirty="0" err="1" smtClean="0">
                <a:latin typeface="+mj-lt"/>
                <a:sym typeface="Wingdings"/>
              </a:rPr>
              <a:t>a</a:t>
            </a:r>
            <a:r>
              <a:rPr lang="de-DE" dirty="0" err="1" smtClean="0">
                <a:cs typeface="Times New Roman" pitchFamily="18" charset="0"/>
              </a:rPr>
              <a:t>a</a:t>
            </a:r>
            <a:r>
              <a:rPr lang="de-DE" sz="2000" b="0" baseline="30000" dirty="0" err="1" smtClean="0">
                <a:cs typeface="Times New Roman" pitchFamily="18" charset="0"/>
              </a:rPr>
              <a:t>T</a:t>
            </a:r>
            <a:r>
              <a:rPr lang="de-DE" dirty="0" err="1" smtClean="0">
                <a:cs typeface="Times New Roman" pitchFamily="18" charset="0"/>
              </a:rPr>
              <a:t>x</a:t>
            </a:r>
            <a:r>
              <a:rPr lang="de-DE" b="0" dirty="0" smtClean="0">
                <a:latin typeface="+mj-lt"/>
                <a:sym typeface="Wingdings"/>
              </a:rPr>
              <a:t>, </a:t>
            </a:r>
            <a:r>
              <a:rPr lang="de-DE" b="0" dirty="0" err="1" smtClean="0">
                <a:latin typeface="+mj-lt"/>
                <a:sym typeface="Wingdings"/>
              </a:rPr>
              <a:t>C</a:t>
            </a:r>
            <a:r>
              <a:rPr lang="de-DE" b="0" baseline="-25000" dirty="0" err="1" smtClean="0">
                <a:latin typeface="+mj-lt"/>
                <a:sym typeface="Wingdings"/>
              </a:rPr>
              <a:t>x‘x</a:t>
            </a:r>
            <a:r>
              <a:rPr lang="de-DE" b="0" baseline="-25000" dirty="0" smtClean="0">
                <a:latin typeface="+mj-lt"/>
                <a:sym typeface="Wingdings"/>
              </a:rPr>
              <a:t>‘</a:t>
            </a:r>
            <a:r>
              <a:rPr lang="de-DE" b="0" dirty="0" smtClean="0">
                <a:latin typeface="+mj-lt"/>
                <a:sym typeface="Wingdings"/>
              </a:rPr>
              <a:t> bilden, nächsten EV lernen.</a:t>
            </a:r>
          </a:p>
          <a:p>
            <a:pPr>
              <a:buFontTx/>
              <a:buNone/>
              <a:defRPr/>
            </a:pPr>
            <a:endParaRPr lang="de-DE" b="0" dirty="0" smtClean="0">
              <a:latin typeface="+mj-lt"/>
              <a:sym typeface="Wingdings"/>
            </a:endParaRPr>
          </a:p>
          <a:p>
            <a:pPr>
              <a:defRPr/>
            </a:pPr>
            <a:r>
              <a:rPr lang="de-DE" dirty="0" smtClean="0">
                <a:solidFill>
                  <a:srgbClr val="000000"/>
                </a:solidFill>
              </a:rPr>
              <a:t>2. Lösung</a:t>
            </a:r>
            <a:r>
              <a:rPr lang="de-DE" b="0" dirty="0" smtClean="0">
                <a:solidFill>
                  <a:srgbClr val="000000"/>
                </a:solidFill>
              </a:rPr>
              <a:t>: 		</a:t>
            </a:r>
            <a:r>
              <a:rPr lang="de-DE" dirty="0" smtClean="0">
                <a:solidFill>
                  <a:schemeClr val="bg1">
                    <a:lumMod val="50000"/>
                  </a:schemeClr>
                </a:solidFill>
              </a:rPr>
              <a:t>Anti-</a:t>
            </a:r>
            <a:r>
              <a:rPr lang="de-DE" dirty="0" err="1" smtClean="0">
                <a:solidFill>
                  <a:schemeClr val="bg1">
                    <a:lumMod val="50000"/>
                  </a:schemeClr>
                </a:solidFill>
              </a:rPr>
              <a:t>Hebb</a:t>
            </a:r>
            <a:r>
              <a:rPr lang="de-DE" dirty="0" smtClean="0">
                <a:solidFill>
                  <a:schemeClr val="bg1">
                    <a:lumMod val="50000"/>
                  </a:schemeClr>
                </a:solidFill>
              </a:rPr>
              <a:t>-Lernalgorithmus</a:t>
            </a:r>
          </a:p>
          <a:p>
            <a:pPr>
              <a:buFontTx/>
              <a:buNone/>
              <a:defRPr/>
            </a:pPr>
            <a:r>
              <a:rPr lang="de-DE" b="0" dirty="0" smtClean="0">
                <a:latin typeface="Symbol" pitchFamily="18" charset="2"/>
              </a:rPr>
              <a:t>	</a:t>
            </a:r>
          </a:p>
          <a:p>
            <a:pPr>
              <a:buFontTx/>
              <a:buNone/>
              <a:defRPr/>
            </a:pPr>
            <a:r>
              <a:rPr lang="de-DE" b="0" dirty="0" smtClean="0">
                <a:latin typeface="+mj-lt"/>
                <a:sym typeface="Wingdings"/>
              </a:rPr>
              <a:t>	</a:t>
            </a:r>
            <a:r>
              <a:rPr lang="de-DE" dirty="0" smtClean="0">
                <a:cs typeface="Times New Roman" pitchFamily="18" charset="0"/>
              </a:rPr>
              <a:t>a</a:t>
            </a:r>
            <a:r>
              <a:rPr lang="de-DE" sz="2000" b="0" dirty="0" smtClean="0">
                <a:cs typeface="Times New Roman" pitchFamily="18" charset="0"/>
              </a:rPr>
              <a:t>(t) = </a:t>
            </a:r>
            <a:r>
              <a:rPr lang="de-DE" dirty="0" smtClean="0">
                <a:cs typeface="Times New Roman" pitchFamily="18" charset="0"/>
              </a:rPr>
              <a:t>a</a:t>
            </a:r>
            <a:r>
              <a:rPr lang="de-DE" sz="2000" b="0" dirty="0" smtClean="0">
                <a:cs typeface="Times New Roman" pitchFamily="18" charset="0"/>
              </a:rPr>
              <a:t>(t-1)</a:t>
            </a:r>
            <a:r>
              <a:rPr lang="de-DE" dirty="0" smtClean="0">
                <a:cs typeface="Times New Roman" pitchFamily="18" charset="0"/>
              </a:rPr>
              <a:t> </a:t>
            </a:r>
            <a:r>
              <a:rPr lang="de-DE" b="0" dirty="0" smtClean="0">
                <a:cs typeface="Times New Roman" pitchFamily="18" charset="0"/>
                <a:sym typeface="Symbol" pitchFamily="18" charset="2"/>
              </a:rPr>
              <a:t></a:t>
            </a:r>
            <a:r>
              <a:rPr lang="de-DE" b="0" dirty="0" smtClean="0">
                <a:cs typeface="Times New Roman" pitchFamily="18" charset="0"/>
              </a:rPr>
              <a:t> </a:t>
            </a:r>
            <a:r>
              <a:rPr lang="de-DE" dirty="0" smtClean="0">
                <a:cs typeface="Times New Roman" pitchFamily="18" charset="0"/>
              </a:rPr>
              <a:t>x(</a:t>
            </a:r>
            <a:r>
              <a:rPr lang="de-DE" dirty="0" err="1" smtClean="0">
                <a:cs typeface="Times New Roman" pitchFamily="18" charset="0"/>
              </a:rPr>
              <a:t>a</a:t>
            </a:r>
            <a:r>
              <a:rPr lang="de-DE" b="0" baseline="30000" dirty="0" err="1" smtClean="0">
                <a:cs typeface="Times New Roman" pitchFamily="18" charset="0"/>
              </a:rPr>
              <a:t>T</a:t>
            </a:r>
            <a:r>
              <a:rPr lang="de-DE" dirty="0" err="1" smtClean="0">
                <a:cs typeface="Times New Roman" pitchFamily="18" charset="0"/>
              </a:rPr>
              <a:t>x</a:t>
            </a:r>
            <a:r>
              <a:rPr lang="de-DE" dirty="0" smtClean="0">
                <a:cs typeface="Times New Roman" pitchFamily="18" charset="0"/>
              </a:rPr>
              <a:t>),    </a:t>
            </a:r>
            <a:r>
              <a:rPr lang="de-DE" b="0" dirty="0" smtClean="0"/>
              <a:t>|</a:t>
            </a:r>
            <a:r>
              <a:rPr lang="de-DE" dirty="0" smtClean="0"/>
              <a:t>a</a:t>
            </a:r>
            <a:r>
              <a:rPr lang="de-DE" b="0" dirty="0" smtClean="0"/>
              <a:t>| = 1 </a:t>
            </a:r>
            <a:r>
              <a:rPr lang="de-DE" i="1" dirty="0" smtClean="0">
                <a:cs typeface="Times New Roman" pitchFamily="18" charset="0"/>
              </a:rPr>
              <a:t>	</a:t>
            </a:r>
            <a:r>
              <a:rPr lang="de-DE" sz="1800" b="0" i="1" dirty="0" smtClean="0">
                <a:solidFill>
                  <a:srgbClr val="0066CC"/>
                </a:solidFill>
                <a:cs typeface="Times New Roman" pitchFamily="18" charset="0"/>
              </a:rPr>
              <a:t>Anti-</a:t>
            </a:r>
            <a:r>
              <a:rPr lang="de-DE" sz="1800" b="0" i="1" dirty="0" err="1" smtClean="0">
                <a:solidFill>
                  <a:srgbClr val="0066CC"/>
                </a:solidFill>
                <a:cs typeface="Times New Roman" pitchFamily="18" charset="0"/>
              </a:rPr>
              <a:t>Hebb</a:t>
            </a:r>
            <a:r>
              <a:rPr lang="de-DE" sz="1800" b="0" i="1" dirty="0" smtClean="0">
                <a:solidFill>
                  <a:srgbClr val="0066CC"/>
                </a:solidFill>
                <a:cs typeface="Times New Roman" pitchFamily="18" charset="0"/>
              </a:rPr>
              <a:t> Lernregel</a:t>
            </a:r>
          </a:p>
          <a:p>
            <a:pPr>
              <a:buFontTx/>
              <a:buNone/>
              <a:defRPr/>
            </a:pPr>
            <a:r>
              <a:rPr lang="de-DE" sz="1800" b="0" i="1" dirty="0" smtClean="0">
                <a:solidFill>
                  <a:srgbClr val="0066CC"/>
                </a:solidFill>
                <a:latin typeface="+mj-lt"/>
                <a:cs typeface="Times New Roman" pitchFamily="18" charset="0"/>
              </a:rPr>
              <a:t>	</a:t>
            </a:r>
            <a:endParaRPr lang="de-DE" dirty="0">
              <a:latin typeface="+mj-lt"/>
            </a:endParaRPr>
          </a:p>
        </p:txBody>
      </p:sp>
      <p:sp>
        <p:nvSpPr>
          <p:cNvPr id="1638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638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4B73D456-87CD-4BCB-AFA9-F98CB941B986}" type="slidenum">
              <a:rPr lang="de-DE" altLang="de-DE" sz="800" b="0"/>
              <a:pPr>
                <a:buSzTx/>
                <a:buFontTx/>
                <a:buNone/>
              </a:pPr>
              <a:t>10</a:t>
            </a:fld>
            <a:r>
              <a:rPr lang="de-DE" altLang="de-DE" sz="800" b="0"/>
              <a:t> -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741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F2BDEE57-18E0-4E50-BE8A-8BB495AA41E7}" type="slidenum">
              <a:rPr lang="de-DE" altLang="de-DE" sz="800" b="0"/>
              <a:pPr>
                <a:buSzTx/>
                <a:buFontTx/>
                <a:buNone/>
              </a:pPr>
              <a:t>11</a:t>
            </a:fld>
            <a:r>
              <a:rPr lang="de-DE" altLang="de-DE" sz="800" b="0"/>
              <a:t> -</a:t>
            </a:r>
          </a:p>
        </p:txBody>
      </p:sp>
      <p:sp>
        <p:nvSpPr>
          <p:cNvPr id="1741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 - Grenzen</a:t>
            </a:r>
          </a:p>
        </p:txBody>
      </p:sp>
      <p:sp>
        <p:nvSpPr>
          <p:cNvPr id="181251" name="Text Box 3"/>
          <p:cNvSpPr txBox="1">
            <a:spLocks noChangeArrowheads="1"/>
          </p:cNvSpPr>
          <p:nvPr/>
        </p:nvSpPr>
        <p:spPr bwMode="auto">
          <a:xfrm>
            <a:off x="685800" y="1295400"/>
            <a:ext cx="8458200" cy="407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90500" indent="-190500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38100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 sz="2800"/>
              <a:t>  Grenzen des linearen Modells</a:t>
            </a:r>
          </a:p>
          <a:p>
            <a:pPr lvl="1">
              <a:lnSpc>
                <a:spcPct val="160000"/>
              </a:lnSpc>
              <a:spcBef>
                <a:spcPct val="50000"/>
              </a:spcBef>
            </a:pPr>
            <a:r>
              <a:rPr lang="de-DE" altLang="de-DE" sz="2400">
                <a:cs typeface="Times New Roman" panose="02020603050405020304" pitchFamily="18" charset="0"/>
              </a:rPr>
              <a:t> linearer Zusammenhang der Daten ? Linearisieren!</a:t>
            </a:r>
          </a:p>
          <a:p>
            <a:pPr lvl="1">
              <a:lnSpc>
                <a:spcPct val="160000"/>
              </a:lnSpc>
              <a:spcBef>
                <a:spcPct val="50000"/>
              </a:spcBef>
            </a:pPr>
            <a:r>
              <a:rPr lang="de-DE" altLang="de-DE" sz="2400">
                <a:cs typeface="Times New Roman" panose="02020603050405020304" pitchFamily="18" charset="0"/>
              </a:rPr>
              <a:t> Parameter sind konstant (oder zeitabhängig?)</a:t>
            </a:r>
          </a:p>
          <a:p>
            <a:pPr lvl="1">
              <a:lnSpc>
                <a:spcPct val="160000"/>
              </a:lnSpc>
              <a:spcBef>
                <a:spcPct val="50000"/>
              </a:spcBef>
            </a:pPr>
            <a:r>
              <a:rPr lang="de-DE" altLang="de-DE" sz="2400">
                <a:cs typeface="Times New Roman" panose="02020603050405020304" pitchFamily="18" charset="0"/>
              </a:rPr>
              <a:t> Einflüsse von x</a:t>
            </a:r>
            <a:r>
              <a:rPr lang="de-DE" altLang="de-DE" sz="2400" baseline="-25000">
                <a:cs typeface="Times New Roman" panose="02020603050405020304" pitchFamily="18" charset="0"/>
              </a:rPr>
              <a:t>1</a:t>
            </a:r>
            <a:r>
              <a:rPr lang="de-DE" altLang="de-DE" sz="2400">
                <a:cs typeface="Times New Roman" panose="02020603050405020304" pitchFamily="18" charset="0"/>
              </a:rPr>
              <a:t>, x</a:t>
            </a:r>
            <a:r>
              <a:rPr lang="de-DE" altLang="de-DE" sz="2400" baseline="-25000">
                <a:cs typeface="Times New Roman" panose="02020603050405020304" pitchFamily="18" charset="0"/>
              </a:rPr>
              <a:t>2</a:t>
            </a:r>
            <a:r>
              <a:rPr lang="de-DE" altLang="de-DE" sz="2400">
                <a:cs typeface="Times New Roman" panose="02020603050405020304" pitchFamily="18" charset="0"/>
              </a:rPr>
              <a:t>, ... sind nur eingebildet ?</a:t>
            </a:r>
          </a:p>
          <a:p>
            <a:pPr lvl="1">
              <a:lnSpc>
                <a:spcPct val="16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de-DE" altLang="de-DE" sz="2400">
                <a:cs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1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12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1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12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1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12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12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12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12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12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251" grpId="0" build="p" bldLvl="2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843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9EDCE188-A92C-4FF1-AAC1-8A6D19DDCCE2}" type="slidenum">
              <a:rPr lang="de-DE" altLang="de-DE" sz="800" b="0"/>
              <a:pPr>
                <a:buSzTx/>
                <a:buFontTx/>
                <a:buNone/>
              </a:pPr>
              <a:t>12</a:t>
            </a:fld>
            <a:r>
              <a:rPr lang="de-DE" altLang="de-DE" sz="800" b="0"/>
              <a:t> -</a:t>
            </a:r>
          </a:p>
        </p:txBody>
      </p:sp>
      <p:sp>
        <p:nvSpPr>
          <p:cNvPr id="184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 - Grenzen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628650" y="1343025"/>
            <a:ext cx="7924800" cy="3414713"/>
            <a:chOff x="480" y="2064"/>
            <a:chExt cx="4992" cy="2151"/>
          </a:xfrm>
        </p:grpSpPr>
        <p:sp>
          <p:nvSpPr>
            <p:cNvPr id="18438" name="Text Box 9"/>
            <p:cNvSpPr txBox="1">
              <a:spLocks noChangeArrowheads="1"/>
            </p:cNvSpPr>
            <p:nvPr/>
          </p:nvSpPr>
          <p:spPr bwMode="auto">
            <a:xfrm>
              <a:off x="480" y="2064"/>
              <a:ext cx="4992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190500" indent="-190500"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r>
                <a:rPr lang="de-DE" altLang="de-DE"/>
                <a:t> Nichtlineare Modellierung: Beispiel Ökonomie</a:t>
              </a:r>
            </a:p>
            <a:p>
              <a:pPr>
                <a:buFontTx/>
                <a:buNone/>
              </a:pPr>
              <a:r>
                <a:rPr lang="de-DE" altLang="de-DE"/>
                <a:t>	  </a:t>
              </a:r>
              <a:r>
                <a:rPr lang="de-DE" altLang="de-DE" sz="2000" b="0"/>
                <a:t>Grossverdiener: Wer alles hat, kauft nichts mehr.</a:t>
              </a:r>
            </a:p>
            <a:p>
              <a:pPr>
                <a:buFontTx/>
                <a:buNone/>
              </a:pPr>
              <a:r>
                <a:rPr lang="de-DE" altLang="de-DE" sz="2000" b="0"/>
                <a:t>	  Sigmoidaler Zusammenhang ist wahrscheinlicher:</a:t>
              </a:r>
            </a:p>
          </p:txBody>
        </p:sp>
        <p:pic>
          <p:nvPicPr>
            <p:cNvPr id="18439" name="Picture 10" descr="Logistic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6" y="2970"/>
              <a:ext cx="1776" cy="10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40" name="Text Box 11"/>
            <p:cNvSpPr txBox="1">
              <a:spLocks noChangeArrowheads="1"/>
            </p:cNvSpPr>
            <p:nvPr/>
          </p:nvSpPr>
          <p:spPr bwMode="auto">
            <a:xfrm>
              <a:off x="1950" y="3984"/>
              <a:ext cx="115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 b="0"/>
                <a:t>Einkommen</a:t>
              </a:r>
              <a:r>
                <a:rPr lang="de-DE" altLang="de-DE" sz="1600" b="0"/>
                <a:t> </a:t>
              </a:r>
              <a:r>
                <a:rPr lang="de-DE" altLang="de-DE" sz="1800" b="0"/>
                <a:t>x</a:t>
              </a:r>
            </a:p>
          </p:txBody>
        </p:sp>
        <p:sp>
          <p:nvSpPr>
            <p:cNvPr id="18441" name="Text Box 12"/>
            <p:cNvSpPr txBox="1">
              <a:spLocks noChangeArrowheads="1"/>
            </p:cNvSpPr>
            <p:nvPr/>
          </p:nvSpPr>
          <p:spPr bwMode="auto">
            <a:xfrm rot="-5400000">
              <a:off x="679" y="3287"/>
              <a:ext cx="8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 b="0"/>
                <a:t>Konsum y</a:t>
              </a:r>
            </a:p>
          </p:txBody>
        </p:sp>
      </p:grp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Linearisierung</a:t>
            </a:r>
          </a:p>
        </p:txBody>
      </p:sp>
      <p:sp>
        <p:nvSpPr>
          <p:cNvPr id="19459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9460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5D2CF1D8-994B-4492-9150-F1A5909F2C88}" type="slidenum">
              <a:rPr lang="de-DE" altLang="de-DE" sz="800" b="0"/>
              <a:pPr>
                <a:buSzTx/>
                <a:buFontTx/>
                <a:buNone/>
              </a:pPr>
              <a:t>13</a:t>
            </a:fld>
            <a:r>
              <a:rPr lang="de-DE" altLang="de-DE" sz="800" b="0"/>
              <a:t> -</a:t>
            </a:r>
          </a:p>
        </p:txBody>
      </p:sp>
      <p:sp>
        <p:nvSpPr>
          <p:cNvPr id="6" name="Text Box 3"/>
          <p:cNvSpPr txBox="1"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190500" indent="-190500">
              <a:defRPr/>
            </a:pPr>
            <a:r>
              <a:rPr lang="de-DE" dirty="0" err="1" smtClean="0"/>
              <a:t>Linearisieren</a:t>
            </a:r>
            <a:r>
              <a:rPr lang="de-DE" dirty="0" smtClean="0"/>
              <a:t> von </a:t>
            </a:r>
            <a:r>
              <a:rPr lang="de-DE" dirty="0" err="1" smtClean="0"/>
              <a:t>nichtlin</a:t>
            </a:r>
            <a:r>
              <a:rPr lang="de-DE" dirty="0" smtClean="0"/>
              <a:t>. Messungen</a:t>
            </a:r>
            <a:endParaRPr lang="de-DE" dirty="0"/>
          </a:p>
          <a:p>
            <a:pPr marL="381000" lvl="1">
              <a:spcBef>
                <a:spcPct val="50000"/>
              </a:spcBef>
              <a:defRPr/>
            </a:pPr>
            <a:r>
              <a:rPr lang="de-DE" dirty="0">
                <a:cs typeface="Times New Roman" pitchFamily="18" charset="0"/>
              </a:rPr>
              <a:t>   y = y</a:t>
            </a:r>
            <a:r>
              <a:rPr lang="de-DE" baseline="-30000" dirty="0">
                <a:cs typeface="Times New Roman" pitchFamily="18" charset="0"/>
              </a:rPr>
              <a:t>0 </a:t>
            </a:r>
            <a:r>
              <a:rPr lang="de-DE" dirty="0">
                <a:cs typeface="Times New Roman" pitchFamily="18" charset="0"/>
              </a:rPr>
              <a:t>+ ax</a:t>
            </a:r>
            <a:r>
              <a:rPr lang="de-DE" baseline="30000" dirty="0">
                <a:solidFill>
                  <a:srgbClr val="FF0000"/>
                </a:solidFill>
                <a:cs typeface="Times New Roman" pitchFamily="18" charset="0"/>
              </a:rPr>
              <a:t>1/2</a:t>
            </a:r>
            <a:r>
              <a:rPr lang="de-DE" baseline="30000" dirty="0">
                <a:cs typeface="Times New Roman" pitchFamily="18" charset="0"/>
              </a:rPr>
              <a:t> </a:t>
            </a:r>
            <a:r>
              <a:rPr lang="de-DE" dirty="0">
                <a:cs typeface="Times New Roman" pitchFamily="18" charset="0"/>
              </a:rPr>
              <a:t>+ u </a:t>
            </a:r>
            <a:endParaRPr lang="de-DE" dirty="0" smtClean="0">
              <a:cs typeface="Times New Roman" pitchFamily="18" charset="0"/>
            </a:endParaRPr>
          </a:p>
          <a:p>
            <a:pPr marL="381000" lvl="1">
              <a:spcBef>
                <a:spcPct val="50000"/>
              </a:spcBef>
              <a:buFont typeface="Wingdings" panose="05000000000000000000" pitchFamily="2" charset="2"/>
              <a:buNone/>
              <a:defRPr/>
            </a:pPr>
            <a:r>
              <a:rPr lang="de-DE" dirty="0" smtClean="0">
                <a:cs typeface="Times New Roman" pitchFamily="18" charset="0"/>
              </a:rPr>
              <a:t>		z = x</a:t>
            </a:r>
            <a:r>
              <a:rPr lang="de-DE" baseline="30000" dirty="0" smtClean="0">
                <a:solidFill>
                  <a:srgbClr val="FF0000"/>
                </a:solidFill>
                <a:cs typeface="Times New Roman" pitchFamily="18" charset="0"/>
              </a:rPr>
              <a:t>1/2  </a:t>
            </a:r>
            <a:r>
              <a:rPr lang="de-DE" dirty="0" smtClean="0">
                <a:cs typeface="Times New Roman" pitchFamily="18" charset="0"/>
                <a:sym typeface="Wingdings"/>
              </a:rPr>
              <a:t> </a:t>
            </a:r>
            <a:r>
              <a:rPr lang="de-DE" dirty="0" smtClean="0">
                <a:cs typeface="Times New Roman" pitchFamily="18" charset="0"/>
              </a:rPr>
              <a:t>y(z) = y</a:t>
            </a:r>
            <a:r>
              <a:rPr lang="de-DE" baseline="-30000" dirty="0" smtClean="0">
                <a:cs typeface="Times New Roman" pitchFamily="18" charset="0"/>
              </a:rPr>
              <a:t>0 </a:t>
            </a:r>
            <a:r>
              <a:rPr lang="de-DE" dirty="0" smtClean="0">
                <a:cs typeface="Times New Roman" pitchFamily="18" charset="0"/>
              </a:rPr>
              <a:t>+ </a:t>
            </a:r>
            <a:r>
              <a:rPr lang="de-DE" dirty="0" err="1" smtClean="0">
                <a:cs typeface="Times New Roman" pitchFamily="18" charset="0"/>
              </a:rPr>
              <a:t>az</a:t>
            </a:r>
            <a:r>
              <a:rPr lang="de-DE" baseline="30000" dirty="0" smtClean="0">
                <a:cs typeface="Times New Roman" pitchFamily="18" charset="0"/>
              </a:rPr>
              <a:t> </a:t>
            </a:r>
            <a:r>
              <a:rPr lang="de-DE" dirty="0" smtClean="0">
                <a:cs typeface="Times New Roman" pitchFamily="18" charset="0"/>
              </a:rPr>
              <a:t>+ u</a:t>
            </a:r>
          </a:p>
          <a:p>
            <a:pPr marL="381000" lvl="1">
              <a:spcBef>
                <a:spcPct val="50000"/>
              </a:spcBef>
              <a:buFont typeface="Wingdings" panose="05000000000000000000" pitchFamily="2" charset="2"/>
              <a:buNone/>
              <a:defRPr/>
            </a:pPr>
            <a:endParaRPr lang="de-DE" dirty="0">
              <a:cs typeface="Times New Roman" pitchFamily="18" charset="0"/>
            </a:endParaRPr>
          </a:p>
          <a:p>
            <a:pPr marL="381000" lvl="1">
              <a:spcBef>
                <a:spcPct val="50000"/>
              </a:spcBef>
              <a:defRPr/>
            </a:pPr>
            <a:r>
              <a:rPr lang="de-DE" dirty="0">
                <a:cs typeface="Times New Roman" pitchFamily="18" charset="0"/>
              </a:rPr>
              <a:t>   y = ax</a:t>
            </a:r>
            <a:r>
              <a:rPr lang="de-DE" baseline="-30000" dirty="0">
                <a:cs typeface="Times New Roman" pitchFamily="18" charset="0"/>
              </a:rPr>
              <a:t>1</a:t>
            </a:r>
            <a:r>
              <a:rPr lang="de-DE" b="1" baseline="30000" dirty="0">
                <a:solidFill>
                  <a:srgbClr val="FF0000"/>
                </a:solidFill>
                <a:latin typeface="Symbol" pitchFamily="18" charset="2"/>
                <a:cs typeface="Times New Roman" pitchFamily="18" charset="0"/>
              </a:rPr>
              <a:t>a </a:t>
            </a:r>
            <a:r>
              <a:rPr lang="de-DE" dirty="0" smtClean="0">
                <a:solidFill>
                  <a:srgbClr val="FF0000"/>
                </a:solidFill>
                <a:latin typeface="Symbol" pitchFamily="18" charset="2"/>
                <a:cs typeface="Times New Roman" pitchFamily="18" charset="0"/>
                <a:sym typeface="Symbol"/>
              </a:rPr>
              <a:t></a:t>
            </a:r>
            <a:r>
              <a:rPr lang="de-DE" dirty="0" smtClean="0">
                <a:cs typeface="Times New Roman" pitchFamily="18" charset="0"/>
              </a:rPr>
              <a:t>x</a:t>
            </a:r>
            <a:r>
              <a:rPr lang="de-DE" baseline="-30000" dirty="0" smtClean="0">
                <a:cs typeface="Times New Roman" pitchFamily="18" charset="0"/>
              </a:rPr>
              <a:t>2</a:t>
            </a:r>
            <a:r>
              <a:rPr lang="de-DE" b="1" baseline="30000" dirty="0" smtClean="0">
                <a:solidFill>
                  <a:srgbClr val="FF0000"/>
                </a:solidFill>
                <a:latin typeface="Symbol" pitchFamily="18" charset="2"/>
                <a:cs typeface="Times New Roman" pitchFamily="18" charset="0"/>
              </a:rPr>
              <a:t>b </a:t>
            </a:r>
            <a:r>
              <a:rPr lang="de-DE" dirty="0" smtClean="0">
                <a:latin typeface="Symbol" pitchFamily="18" charset="2"/>
                <a:cs typeface="Times New Roman" pitchFamily="18" charset="0"/>
                <a:sym typeface="Symbol"/>
              </a:rPr>
              <a:t></a:t>
            </a:r>
            <a:r>
              <a:rPr lang="de-DE" dirty="0" err="1" smtClean="0">
                <a:solidFill>
                  <a:srgbClr val="FF0000"/>
                </a:solidFill>
                <a:cs typeface="Times New Roman" pitchFamily="18" charset="0"/>
              </a:rPr>
              <a:t>e</a:t>
            </a:r>
            <a:r>
              <a:rPr lang="de-DE" baseline="30000" dirty="0" err="1" smtClean="0">
                <a:cs typeface="Times New Roman" pitchFamily="18" charset="0"/>
              </a:rPr>
              <a:t>u</a:t>
            </a:r>
            <a:r>
              <a:rPr lang="de-DE" baseline="30000" dirty="0" smtClean="0">
                <a:cs typeface="Times New Roman" pitchFamily="18" charset="0"/>
              </a:rPr>
              <a:t>         </a:t>
            </a:r>
            <a:r>
              <a:rPr lang="de-DE" dirty="0">
                <a:cs typeface="Times New Roman" pitchFamily="18" charset="0"/>
              </a:rPr>
              <a:t>(„Cobb-Douglas-Produktion</a:t>
            </a:r>
            <a:r>
              <a:rPr lang="de-DE" dirty="0" smtClean="0">
                <a:cs typeface="Times New Roman" pitchFamily="18" charset="0"/>
              </a:rPr>
              <a:t>“)</a:t>
            </a:r>
          </a:p>
          <a:p>
            <a:pPr marL="381000" lvl="1">
              <a:spcBef>
                <a:spcPct val="50000"/>
              </a:spcBef>
              <a:buFont typeface="Wingdings" panose="05000000000000000000" pitchFamily="2" charset="2"/>
              <a:buNone/>
              <a:defRPr/>
            </a:pPr>
            <a:r>
              <a:rPr lang="de-DE" dirty="0" smtClean="0">
                <a:cs typeface="Times New Roman" pitchFamily="18" charset="0"/>
              </a:rPr>
              <a:t>		z = </a:t>
            </a:r>
            <a:r>
              <a:rPr lang="de-DE" dirty="0" err="1" smtClean="0">
                <a:cs typeface="Times New Roman" pitchFamily="18" charset="0"/>
              </a:rPr>
              <a:t>ln</a:t>
            </a:r>
            <a:r>
              <a:rPr lang="de-DE" dirty="0" smtClean="0">
                <a:cs typeface="Times New Roman" pitchFamily="18" charset="0"/>
              </a:rPr>
              <a:t>(y)</a:t>
            </a:r>
            <a:r>
              <a:rPr lang="de-DE" dirty="0" smtClean="0">
                <a:cs typeface="Times New Roman" pitchFamily="18" charset="0"/>
                <a:sym typeface="Wingdings"/>
              </a:rPr>
              <a:t>  </a:t>
            </a:r>
            <a:r>
              <a:rPr lang="de-DE" dirty="0" smtClean="0">
                <a:cs typeface="Times New Roman" pitchFamily="18" charset="0"/>
              </a:rPr>
              <a:t>z(x) = </a:t>
            </a:r>
            <a:r>
              <a:rPr lang="de-DE" dirty="0" err="1" smtClean="0">
                <a:cs typeface="Times New Roman" pitchFamily="18" charset="0"/>
              </a:rPr>
              <a:t>ln</a:t>
            </a:r>
            <a:r>
              <a:rPr lang="de-DE" dirty="0" smtClean="0">
                <a:cs typeface="Times New Roman" pitchFamily="18" charset="0"/>
              </a:rPr>
              <a:t> a + </a:t>
            </a:r>
            <a:r>
              <a:rPr lang="de-DE" dirty="0" err="1" smtClean="0">
                <a:latin typeface="Symbol" pitchFamily="18" charset="2"/>
                <a:ea typeface="+mn-ea"/>
                <a:cs typeface="Times New Roman" pitchFamily="18" charset="0"/>
              </a:rPr>
              <a:t>a</a:t>
            </a:r>
            <a:r>
              <a:rPr lang="de-DE" dirty="0" err="1" smtClean="0">
                <a:latin typeface="+mj-lt"/>
                <a:ea typeface="+mn-ea"/>
                <a:cs typeface="Times New Roman" pitchFamily="18" charset="0"/>
              </a:rPr>
              <a:t>ln</a:t>
            </a:r>
            <a:r>
              <a:rPr lang="de-DE" dirty="0" smtClean="0">
                <a:latin typeface="Symbol" pitchFamily="18" charset="2"/>
                <a:ea typeface="+mn-ea"/>
                <a:cs typeface="Times New Roman" pitchFamily="18" charset="0"/>
              </a:rPr>
              <a:t> </a:t>
            </a:r>
            <a:r>
              <a:rPr lang="de-DE" dirty="0" smtClean="0">
                <a:cs typeface="Times New Roman" pitchFamily="18" charset="0"/>
              </a:rPr>
              <a:t>x</a:t>
            </a:r>
            <a:r>
              <a:rPr lang="de-DE" baseline="-30000" dirty="0" smtClean="0">
                <a:cs typeface="Times New Roman" pitchFamily="18" charset="0"/>
              </a:rPr>
              <a:t>1</a:t>
            </a:r>
            <a:r>
              <a:rPr lang="de-DE" dirty="0" smtClean="0">
                <a:cs typeface="Times New Roman" pitchFamily="18" charset="0"/>
              </a:rPr>
              <a:t> + </a:t>
            </a:r>
            <a:r>
              <a:rPr lang="de-DE" dirty="0" err="1" smtClean="0">
                <a:latin typeface="Symbol" pitchFamily="18" charset="2"/>
                <a:cs typeface="Times New Roman" pitchFamily="18" charset="0"/>
              </a:rPr>
              <a:t>b</a:t>
            </a:r>
            <a:r>
              <a:rPr lang="de-DE" dirty="0" err="1" smtClean="0">
                <a:latin typeface="+mj-lt"/>
                <a:cs typeface="Times New Roman" pitchFamily="18" charset="0"/>
              </a:rPr>
              <a:t>ln</a:t>
            </a:r>
            <a:r>
              <a:rPr lang="de-DE" dirty="0" smtClean="0">
                <a:latin typeface="+mj-lt"/>
                <a:cs typeface="Times New Roman" pitchFamily="18" charset="0"/>
              </a:rPr>
              <a:t> x</a:t>
            </a:r>
            <a:r>
              <a:rPr lang="de-DE" baseline="-25000" dirty="0" smtClean="0">
                <a:latin typeface="+mj-lt"/>
                <a:cs typeface="Times New Roman" pitchFamily="18" charset="0"/>
              </a:rPr>
              <a:t>2 </a:t>
            </a:r>
            <a:r>
              <a:rPr lang="de-DE" dirty="0" smtClean="0">
                <a:latin typeface="+mj-lt"/>
                <a:cs typeface="Times New Roman" pitchFamily="18" charset="0"/>
              </a:rPr>
              <a:t>+ u</a:t>
            </a:r>
          </a:p>
          <a:p>
            <a:pPr marL="381000" lvl="1">
              <a:spcBef>
                <a:spcPct val="50000"/>
              </a:spcBef>
              <a:buFont typeface="Wingdings" panose="05000000000000000000" pitchFamily="2" charset="2"/>
              <a:buNone/>
              <a:defRPr/>
            </a:pPr>
            <a:r>
              <a:rPr lang="de-DE" baseline="-25000" dirty="0" smtClean="0">
                <a:latin typeface="+mj-lt"/>
                <a:cs typeface="Times New Roman" pitchFamily="18" charset="0"/>
              </a:rPr>
              <a:t>				</a:t>
            </a:r>
            <a:r>
              <a:rPr lang="de-DE" dirty="0" smtClean="0">
                <a:latin typeface="+mj-lt"/>
                <a:cs typeface="Times New Roman" pitchFamily="18" charset="0"/>
              </a:rPr>
              <a:t>= </a:t>
            </a:r>
            <a:r>
              <a:rPr lang="de-DE" dirty="0" smtClean="0">
                <a:cs typeface="Times New Roman" pitchFamily="18" charset="0"/>
              </a:rPr>
              <a:t>a</a:t>
            </a:r>
            <a:r>
              <a:rPr lang="de-DE" baseline="-30000" dirty="0" smtClean="0">
                <a:cs typeface="Times New Roman" pitchFamily="18" charset="0"/>
              </a:rPr>
              <a:t>0 </a:t>
            </a:r>
            <a:r>
              <a:rPr lang="de-DE" dirty="0" smtClean="0">
                <a:cs typeface="Times New Roman" pitchFamily="18" charset="0"/>
              </a:rPr>
              <a:t>+ a</a:t>
            </a:r>
            <a:r>
              <a:rPr lang="de-DE" baseline="-25000" dirty="0" smtClean="0">
                <a:cs typeface="Times New Roman" pitchFamily="18" charset="0"/>
              </a:rPr>
              <a:t>1</a:t>
            </a:r>
            <a:r>
              <a:rPr lang="de-DE" dirty="0" smtClean="0">
                <a:cs typeface="Times New Roman" pitchFamily="18" charset="0"/>
              </a:rPr>
              <a:t>x‘</a:t>
            </a:r>
            <a:r>
              <a:rPr lang="de-DE" baseline="-25000" dirty="0" smtClean="0">
                <a:cs typeface="Times New Roman" pitchFamily="18" charset="0"/>
              </a:rPr>
              <a:t>1</a:t>
            </a:r>
            <a:r>
              <a:rPr lang="de-DE" baseline="30000" dirty="0" smtClean="0">
                <a:cs typeface="Times New Roman" pitchFamily="18" charset="0"/>
              </a:rPr>
              <a:t> </a:t>
            </a:r>
            <a:r>
              <a:rPr lang="de-DE" dirty="0" smtClean="0">
                <a:cs typeface="Times New Roman" pitchFamily="18" charset="0"/>
              </a:rPr>
              <a:t>+ a</a:t>
            </a:r>
            <a:r>
              <a:rPr lang="de-DE" baseline="-25000" dirty="0" smtClean="0">
                <a:cs typeface="Times New Roman" pitchFamily="18" charset="0"/>
              </a:rPr>
              <a:t>2</a:t>
            </a:r>
            <a:r>
              <a:rPr lang="de-DE" dirty="0" smtClean="0">
                <a:cs typeface="Times New Roman" pitchFamily="18" charset="0"/>
              </a:rPr>
              <a:t>x‘</a:t>
            </a:r>
            <a:r>
              <a:rPr lang="de-DE" baseline="-25000" dirty="0" smtClean="0">
                <a:cs typeface="Times New Roman" pitchFamily="18" charset="0"/>
              </a:rPr>
              <a:t>2</a:t>
            </a:r>
            <a:r>
              <a:rPr lang="de-DE" dirty="0" smtClean="0">
                <a:cs typeface="Times New Roman" pitchFamily="18" charset="0"/>
              </a:rPr>
              <a:t> +u</a:t>
            </a:r>
          </a:p>
          <a:p>
            <a:pPr marL="381000" lvl="1">
              <a:spcBef>
                <a:spcPct val="50000"/>
              </a:spcBef>
              <a:buFont typeface="Wingdings" panose="05000000000000000000" pitchFamily="2" charset="2"/>
              <a:buNone/>
              <a:defRPr/>
            </a:pPr>
            <a:endParaRPr lang="de-DE" dirty="0">
              <a:latin typeface="+mj-lt"/>
              <a:cs typeface="Times New Roman" pitchFamily="18" charset="0"/>
            </a:endParaRPr>
          </a:p>
          <a:p>
            <a:pPr marL="381000" lvl="1">
              <a:spcBef>
                <a:spcPct val="50000"/>
              </a:spcBef>
              <a:defRPr/>
            </a:pPr>
            <a:r>
              <a:rPr lang="de-DE" dirty="0">
                <a:cs typeface="Times New Roman" pitchFamily="18" charset="0"/>
              </a:rPr>
              <a:t>   </a:t>
            </a:r>
            <a:r>
              <a:rPr lang="de-DE" dirty="0" smtClean="0">
                <a:cs typeface="Times New Roman" pitchFamily="18" charset="0"/>
              </a:rPr>
              <a:t>nicht-lin</a:t>
            </a:r>
            <a:r>
              <a:rPr lang="de-DE" dirty="0">
                <a:cs typeface="Times New Roman" pitchFamily="18" charset="0"/>
              </a:rPr>
              <a:t>. </a:t>
            </a:r>
            <a:r>
              <a:rPr lang="de-DE" dirty="0" smtClean="0">
                <a:cs typeface="Times New Roman" pitchFamily="18" charset="0"/>
              </a:rPr>
              <a:t>Kontext, z.B. „</a:t>
            </a:r>
            <a:r>
              <a:rPr lang="de-DE" sz="1800" dirty="0" smtClean="0">
                <a:solidFill>
                  <a:srgbClr val="FF0000"/>
                </a:solidFill>
                <a:cs typeface="Times New Roman" pitchFamily="18" charset="0"/>
              </a:rPr>
              <a:t>männlich</a:t>
            </a:r>
            <a:r>
              <a:rPr lang="de-DE" dirty="0" smtClean="0">
                <a:cs typeface="Times New Roman" pitchFamily="18" charset="0"/>
              </a:rPr>
              <a:t>“ bei   y = y</a:t>
            </a:r>
            <a:r>
              <a:rPr lang="de-DE" baseline="-30000" dirty="0" smtClean="0">
                <a:cs typeface="Times New Roman" pitchFamily="18" charset="0"/>
              </a:rPr>
              <a:t>0 </a:t>
            </a:r>
            <a:r>
              <a:rPr lang="de-DE" dirty="0" smtClean="0">
                <a:cs typeface="Times New Roman" pitchFamily="18" charset="0"/>
              </a:rPr>
              <a:t>+ ax</a:t>
            </a:r>
            <a:r>
              <a:rPr lang="de-DE" baseline="-25000" dirty="0" smtClean="0">
                <a:cs typeface="Times New Roman" pitchFamily="18" charset="0"/>
              </a:rPr>
              <a:t>1</a:t>
            </a:r>
            <a:r>
              <a:rPr lang="de-DE" baseline="30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de-DE" dirty="0" smtClean="0">
                <a:cs typeface="Times New Roman" pitchFamily="18" charset="0"/>
              </a:rPr>
              <a:t>+ u </a:t>
            </a:r>
          </a:p>
          <a:p>
            <a:pPr marL="381000" lvl="1">
              <a:spcBef>
                <a:spcPct val="50000"/>
              </a:spcBef>
              <a:buFont typeface="Wingdings" panose="05000000000000000000" pitchFamily="2" charset="2"/>
              <a:buNone/>
              <a:defRPr/>
            </a:pPr>
            <a:r>
              <a:rPr lang="de-DE" dirty="0" smtClean="0">
                <a:cs typeface="Times New Roman" pitchFamily="18" charset="0"/>
              </a:rPr>
              <a:t>		x</a:t>
            </a:r>
            <a:r>
              <a:rPr lang="de-DE" baseline="-25000" dirty="0" smtClean="0">
                <a:cs typeface="Times New Roman" pitchFamily="18" charset="0"/>
              </a:rPr>
              <a:t>2</a:t>
            </a:r>
            <a:r>
              <a:rPr lang="de-DE" dirty="0" smtClean="0">
                <a:cs typeface="Times New Roman" pitchFamily="18" charset="0"/>
              </a:rPr>
              <a:t> = 1 </a:t>
            </a:r>
            <a:r>
              <a:rPr lang="de-DE" sz="1800" dirty="0" smtClean="0">
                <a:cs typeface="Times New Roman" pitchFamily="18" charset="0"/>
              </a:rPr>
              <a:t>bei „männlich“, sonst null</a:t>
            </a:r>
            <a:endParaRPr lang="de-DE" dirty="0" smtClean="0">
              <a:cs typeface="Times New Roman" pitchFamily="18" charset="0"/>
            </a:endParaRPr>
          </a:p>
          <a:p>
            <a:pPr marL="381000" lvl="1">
              <a:spcBef>
                <a:spcPct val="50000"/>
              </a:spcBef>
              <a:buFont typeface="Wingdings" panose="05000000000000000000" pitchFamily="2" charset="2"/>
              <a:buNone/>
              <a:defRPr/>
            </a:pPr>
            <a:r>
              <a:rPr lang="de-DE" dirty="0" smtClean="0">
                <a:cs typeface="Times New Roman" pitchFamily="18" charset="0"/>
              </a:rPr>
              <a:t>		</a:t>
            </a:r>
            <a:r>
              <a:rPr lang="de-DE" dirty="0" smtClean="0">
                <a:cs typeface="Times New Roman" pitchFamily="18" charset="0"/>
                <a:sym typeface="Wingdings"/>
              </a:rPr>
              <a:t>  </a:t>
            </a:r>
            <a:r>
              <a:rPr lang="de-DE" dirty="0" smtClean="0">
                <a:cs typeface="Times New Roman" pitchFamily="18" charset="0"/>
              </a:rPr>
              <a:t>y = y</a:t>
            </a:r>
            <a:r>
              <a:rPr lang="de-DE" baseline="-30000" dirty="0" smtClean="0">
                <a:cs typeface="Times New Roman" pitchFamily="18" charset="0"/>
              </a:rPr>
              <a:t>0 </a:t>
            </a:r>
            <a:r>
              <a:rPr lang="de-DE" dirty="0" smtClean="0">
                <a:cs typeface="Times New Roman" pitchFamily="18" charset="0"/>
              </a:rPr>
              <a:t>+ ax</a:t>
            </a:r>
            <a:r>
              <a:rPr lang="de-DE" baseline="-25000" dirty="0" smtClean="0">
                <a:cs typeface="Times New Roman" pitchFamily="18" charset="0"/>
              </a:rPr>
              <a:t>1</a:t>
            </a:r>
            <a:r>
              <a:rPr lang="de-DE" baseline="30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de-DE" dirty="0" smtClean="0">
                <a:cs typeface="Times New Roman" pitchFamily="18" charset="0"/>
              </a:rPr>
              <a:t>+ bx</a:t>
            </a:r>
            <a:r>
              <a:rPr lang="de-DE" baseline="-25000" dirty="0" smtClean="0">
                <a:cs typeface="Times New Roman" pitchFamily="18" charset="0"/>
              </a:rPr>
              <a:t>2</a:t>
            </a:r>
            <a:r>
              <a:rPr lang="de-DE" dirty="0" smtClean="0">
                <a:cs typeface="Times New Roman" pitchFamily="18" charset="0"/>
              </a:rPr>
              <a:t> + …+ u </a:t>
            </a:r>
            <a:endParaRPr lang="de-DE" dirty="0">
              <a:cs typeface="Times New Roman" pitchFamily="18" charset="0"/>
            </a:endParaRP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048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B76CBBA3-EACB-4031-B368-70A04A167FB8}" type="slidenum">
              <a:rPr lang="de-DE" altLang="de-DE" sz="800" b="0"/>
              <a:pPr>
                <a:buSzTx/>
                <a:buFontTx/>
                <a:buNone/>
              </a:pPr>
              <a:t>14</a:t>
            </a:fld>
            <a:r>
              <a:rPr lang="de-DE" altLang="de-DE" sz="800" b="0"/>
              <a:t> -</a:t>
            </a:r>
          </a:p>
        </p:txBody>
      </p:sp>
      <p:sp>
        <p:nvSpPr>
          <p:cNvPr id="2048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</a:t>
            </a:r>
          </a:p>
        </p:txBody>
      </p:sp>
      <p:sp>
        <p:nvSpPr>
          <p:cNvPr id="183299" name="Text Box 3"/>
          <p:cNvSpPr txBox="1">
            <a:spLocks noChangeArrowheads="1"/>
          </p:cNvSpPr>
          <p:nvPr/>
        </p:nvSpPr>
        <p:spPr bwMode="auto">
          <a:xfrm>
            <a:off x="685800" y="1295400"/>
            <a:ext cx="67056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90500" indent="-190500"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38100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/>
              <a:t>  Parameter konstant ?</a:t>
            </a:r>
          </a:p>
          <a:p>
            <a:pPr lvl="1">
              <a:lnSpc>
                <a:spcPct val="70000"/>
              </a:lnSpc>
              <a:spcBef>
                <a:spcPct val="50000"/>
              </a:spcBef>
            </a:pPr>
            <a:r>
              <a:rPr lang="de-DE" altLang="de-DE">
                <a:cs typeface="Times New Roman" panose="02020603050405020304" pitchFamily="18" charset="0"/>
              </a:rPr>
              <a:t>  </a:t>
            </a:r>
            <a:r>
              <a:rPr lang="de-DE" altLang="de-DE">
                <a:cs typeface="Times New Roman" panose="02020603050405020304" pitchFamily="18" charset="0"/>
                <a:sym typeface="Symbol" panose="05050102010706020507" pitchFamily="18" charset="2"/>
              </a:rPr>
              <a:t>Schätzung    liegt vor.</a:t>
            </a:r>
            <a:endParaRPr lang="de-DE" altLang="de-DE">
              <a:cs typeface="Times New Roman" panose="02020603050405020304" pitchFamily="18" charset="0"/>
            </a:endParaRPr>
          </a:p>
          <a:p>
            <a:pPr lvl="1">
              <a:lnSpc>
                <a:spcPct val="60000"/>
              </a:lnSpc>
              <a:spcBef>
                <a:spcPct val="50000"/>
              </a:spcBef>
            </a:pPr>
            <a:r>
              <a:rPr lang="de-DE" altLang="de-DE">
                <a:cs typeface="Times New Roman" panose="02020603050405020304" pitchFamily="18" charset="0"/>
              </a:rPr>
              <a:t>  Parameter </a:t>
            </a:r>
            <a:r>
              <a:rPr lang="de-DE" altLang="de-DE" sz="240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de-DE" altLang="de-DE" sz="2400" baseline="-25000">
                <a:cs typeface="Times New Roman" panose="02020603050405020304" pitchFamily="18" charset="0"/>
              </a:rPr>
              <a:t>i </a:t>
            </a:r>
            <a:r>
              <a:rPr lang="de-DE" altLang="de-DE">
                <a:cs typeface="Times New Roman" panose="02020603050405020304" pitchFamily="18" charset="0"/>
                <a:sym typeface="Symbol" panose="05050102010706020507" pitchFamily="18" charset="2"/>
              </a:rPr>
              <a:t> </a:t>
            </a:r>
            <a:r>
              <a:rPr lang="de-DE" altLang="de-DE"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  <a:r>
              <a:rPr lang="de-DE" altLang="de-DE">
                <a:cs typeface="Times New Roman" panose="02020603050405020304" pitchFamily="18" charset="0"/>
                <a:sym typeface="Symbol" panose="05050102010706020507" pitchFamily="18" charset="2"/>
              </a:rPr>
              <a:t> ?   Oder nur Störung ?</a:t>
            </a:r>
          </a:p>
        </p:txBody>
      </p:sp>
      <p:graphicFrame>
        <p:nvGraphicFramePr>
          <p:cNvPr id="241664" name="Object 1024"/>
          <p:cNvGraphicFramePr>
            <a:graphicFrameLocks noChangeAspect="1"/>
          </p:cNvGraphicFramePr>
          <p:nvPr/>
        </p:nvGraphicFramePr>
        <p:xfrm>
          <a:off x="2590800" y="1752600"/>
          <a:ext cx="357188" cy="476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8" r:id="rId5" imgW="139639" imgH="190417" progId="Equation.DSMT4">
                  <p:embed/>
                </p:oleObj>
              </mc:Choice>
              <mc:Fallback>
                <p:oleObj r:id="rId5" imgW="139639" imgH="190417" progId="Equation.DSMT4">
                  <p:embed/>
                  <p:pic>
                    <p:nvPicPr>
                      <p:cNvPr id="0" name="Object 10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90800" y="1752600"/>
                        <a:ext cx="357188" cy="476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42"/>
          <p:cNvGrpSpPr>
            <a:grpSpLocks/>
          </p:cNvGrpSpPr>
          <p:nvPr/>
        </p:nvGrpSpPr>
        <p:grpSpPr bwMode="auto">
          <a:xfrm>
            <a:off x="685800" y="1219200"/>
            <a:ext cx="8229600" cy="3276600"/>
            <a:chOff x="432" y="768"/>
            <a:chExt cx="5184" cy="2064"/>
          </a:xfrm>
        </p:grpSpPr>
        <p:sp>
          <p:nvSpPr>
            <p:cNvPr id="20506" name="Text Box 6"/>
            <p:cNvSpPr txBox="1">
              <a:spLocks noChangeArrowheads="1"/>
            </p:cNvSpPr>
            <p:nvPr/>
          </p:nvSpPr>
          <p:spPr bwMode="auto">
            <a:xfrm>
              <a:off x="432" y="1824"/>
              <a:ext cx="3408" cy="1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190500" indent="-190500"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r>
                <a:rPr lang="de-DE" altLang="de-DE"/>
                <a:t> Kriterium „erwartungswerttreu“ </a:t>
              </a:r>
              <a:r>
                <a:rPr lang="de-DE" altLang="de-DE" sz="2000" b="0"/>
                <a:t>(unbiased)</a:t>
              </a:r>
            </a:p>
            <a:p>
              <a:pPr>
                <a:buFontTx/>
                <a:buNone/>
              </a:pPr>
              <a:r>
                <a:rPr lang="de-DE" altLang="de-DE" sz="2000" b="0">
                  <a:latin typeface="Symbol" panose="05050102010706020507" pitchFamily="18" charset="2"/>
                  <a:cs typeface="Times New Roman" panose="02020603050405020304" pitchFamily="18" charset="0"/>
                </a:rPr>
                <a:t>                                </a:t>
              </a:r>
              <a:r>
                <a:rPr lang="de-DE" altLang="de-DE">
                  <a:latin typeface="Symbol" panose="05050102010706020507" pitchFamily="18" charset="2"/>
                  <a:cs typeface="Times New Roman" panose="02020603050405020304" pitchFamily="18" charset="0"/>
                </a:rPr>
                <a:t>á</a:t>
              </a:r>
              <a:r>
                <a:rPr lang="de-DE" altLang="de-DE" sz="2000" b="0">
                  <a:latin typeface="Symbol" panose="05050102010706020507" pitchFamily="18" charset="2"/>
                  <a:cs typeface="Times New Roman" panose="02020603050405020304" pitchFamily="18" charset="0"/>
                </a:rPr>
                <a:t>     </a:t>
              </a:r>
              <a:r>
                <a:rPr lang="de-DE" altLang="de-DE" sz="2000" b="0">
                  <a:cs typeface="Times New Roman" panose="02020603050405020304" pitchFamily="18" charset="0"/>
                </a:rPr>
                <a:t>(t) </a:t>
              </a:r>
              <a:r>
                <a:rPr lang="de-DE" altLang="de-DE">
                  <a:latin typeface="Symbol" panose="05050102010706020507" pitchFamily="18" charset="2"/>
                  <a:cs typeface="Times New Roman" panose="02020603050405020304" pitchFamily="18" charset="0"/>
                </a:rPr>
                <a:t>ñ</a:t>
              </a:r>
              <a:r>
                <a:rPr lang="de-DE" altLang="de-DE" sz="2000" baseline="-30000">
                  <a:cs typeface="Times New Roman" panose="02020603050405020304" pitchFamily="18" charset="0"/>
                </a:rPr>
                <a:t>t</a:t>
              </a:r>
              <a:r>
                <a:rPr lang="de-DE" altLang="de-DE" sz="2000" b="0">
                  <a:latin typeface="Symbol" panose="05050102010706020507" pitchFamily="18" charset="2"/>
                  <a:cs typeface="Times New Roman" panose="02020603050405020304" pitchFamily="18" charset="0"/>
                </a:rPr>
                <a:t> = </a:t>
              </a:r>
              <a:r>
                <a:rPr lang="de-DE" altLang="de-DE" sz="2000" b="0">
                  <a:cs typeface="Times New Roman" panose="02020603050405020304" pitchFamily="18" charset="0"/>
                </a:rPr>
                <a:t>a</a:t>
              </a:r>
              <a:r>
                <a:rPr lang="de-DE" altLang="de-DE" sz="2000" b="0" baseline="-30000">
                  <a:cs typeface="Times New Roman" panose="02020603050405020304" pitchFamily="18" charset="0"/>
                </a:rPr>
                <a:t>i </a:t>
              </a:r>
            </a:p>
          </p:txBody>
        </p:sp>
        <p:graphicFrame>
          <p:nvGraphicFramePr>
            <p:cNvPr id="20507" name="Object 1026"/>
            <p:cNvGraphicFramePr>
              <a:graphicFrameLocks noChangeAspect="1"/>
            </p:cNvGraphicFramePr>
            <p:nvPr/>
          </p:nvGraphicFramePr>
          <p:xfrm>
            <a:off x="1824" y="2256"/>
            <a:ext cx="225" cy="3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529" r:id="rId7" imgW="139639" imgH="190417" progId="Equation.DSMT4">
                    <p:embed/>
                  </p:oleObj>
                </mc:Choice>
                <mc:Fallback>
                  <p:oleObj r:id="rId7" imgW="139639" imgH="190417" progId="Equation.DSMT4">
                    <p:embed/>
                    <p:pic>
                      <p:nvPicPr>
                        <p:cNvPr id="0" name="Object 10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824" y="2256"/>
                          <a:ext cx="225" cy="3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0508" name="Group 41"/>
            <p:cNvGrpSpPr>
              <a:grpSpLocks/>
            </p:cNvGrpSpPr>
            <p:nvPr/>
          </p:nvGrpSpPr>
          <p:grpSpPr bwMode="auto">
            <a:xfrm>
              <a:off x="3648" y="768"/>
              <a:ext cx="1968" cy="1680"/>
              <a:chOff x="3648" y="768"/>
              <a:chExt cx="1968" cy="1680"/>
            </a:xfrm>
          </p:grpSpPr>
          <p:sp>
            <p:nvSpPr>
              <p:cNvPr id="20509" name="Line 12"/>
              <p:cNvSpPr>
                <a:spLocks noChangeShapeType="1"/>
              </p:cNvSpPr>
              <p:nvPr/>
            </p:nvSpPr>
            <p:spPr bwMode="auto">
              <a:xfrm>
                <a:off x="3648" y="2267"/>
                <a:ext cx="1968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510" name="Line 13"/>
              <p:cNvSpPr>
                <a:spLocks noChangeShapeType="1"/>
              </p:cNvSpPr>
              <p:nvPr/>
            </p:nvSpPr>
            <p:spPr bwMode="auto">
              <a:xfrm flipV="1">
                <a:off x="3738" y="768"/>
                <a:ext cx="0" cy="161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511" name="Text Box 14"/>
              <p:cNvSpPr txBox="1">
                <a:spLocks noChangeArrowheads="1"/>
              </p:cNvSpPr>
              <p:nvPr/>
            </p:nvSpPr>
            <p:spPr bwMode="auto">
              <a:xfrm>
                <a:off x="4627" y="2249"/>
                <a:ext cx="150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8000" tIns="0" rIns="18000" bIns="0"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latin typeface="Times New Roman" panose="02020603050405020304" pitchFamily="18" charset="0"/>
                  </a:rPr>
                  <a:t>a</a:t>
                </a:r>
                <a:r>
                  <a:rPr lang="de-DE" altLang="de-DE" sz="1600" b="0" baseline="-25000">
                    <a:latin typeface="Times New Roman" panose="02020603050405020304" pitchFamily="18" charset="0"/>
                  </a:rPr>
                  <a:t>i</a:t>
                </a:r>
                <a:endParaRPr lang="de-DE" altLang="de-DE" sz="16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12" name="Line 15"/>
              <p:cNvSpPr>
                <a:spLocks noChangeShapeType="1"/>
              </p:cNvSpPr>
              <p:nvPr/>
            </p:nvSpPr>
            <p:spPr bwMode="auto">
              <a:xfrm>
                <a:off x="4597" y="2272"/>
                <a:ext cx="4" cy="8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513" name="Line 16"/>
              <p:cNvSpPr>
                <a:spLocks noChangeShapeType="1"/>
              </p:cNvSpPr>
              <p:nvPr/>
            </p:nvSpPr>
            <p:spPr bwMode="auto">
              <a:xfrm>
                <a:off x="4602" y="985"/>
                <a:ext cx="0" cy="1315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514" name="Freeform 17"/>
              <p:cNvSpPr>
                <a:spLocks/>
              </p:cNvSpPr>
              <p:nvPr/>
            </p:nvSpPr>
            <p:spPr bwMode="auto">
              <a:xfrm>
                <a:off x="3768" y="1709"/>
                <a:ext cx="1597" cy="557"/>
              </a:xfrm>
              <a:custGeom>
                <a:avLst/>
                <a:gdLst>
                  <a:gd name="T0" fmla="*/ 0 w 2385"/>
                  <a:gd name="T1" fmla="*/ 1 h 903"/>
                  <a:gd name="T2" fmla="*/ 1 w 2385"/>
                  <a:gd name="T3" fmla="*/ 1 h 903"/>
                  <a:gd name="T4" fmla="*/ 1 w 2385"/>
                  <a:gd name="T5" fmla="*/ 1 h 903"/>
                  <a:gd name="T6" fmla="*/ 1 w 2385"/>
                  <a:gd name="T7" fmla="*/ 1 h 903"/>
                  <a:gd name="T8" fmla="*/ 1 w 2385"/>
                  <a:gd name="T9" fmla="*/ 1 h 9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5"/>
                  <a:gd name="T16" fmla="*/ 0 h 903"/>
                  <a:gd name="T17" fmla="*/ 2385 w 2385"/>
                  <a:gd name="T18" fmla="*/ 903 h 9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5" h="903">
                    <a:moveTo>
                      <a:pt x="0" y="890"/>
                    </a:moveTo>
                    <a:cubicBezTo>
                      <a:pt x="174" y="896"/>
                      <a:pt x="349" y="903"/>
                      <a:pt x="555" y="755"/>
                    </a:cubicBezTo>
                    <a:cubicBezTo>
                      <a:pt x="761" y="607"/>
                      <a:pt x="1018" y="10"/>
                      <a:pt x="1238" y="5"/>
                    </a:cubicBezTo>
                    <a:cubicBezTo>
                      <a:pt x="1458" y="0"/>
                      <a:pt x="1684" y="576"/>
                      <a:pt x="1875" y="725"/>
                    </a:cubicBezTo>
                    <a:cubicBezTo>
                      <a:pt x="2066" y="874"/>
                      <a:pt x="2301" y="869"/>
                      <a:pt x="2385" y="898"/>
                    </a:cubicBez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515" name="Freeform 18"/>
              <p:cNvSpPr>
                <a:spLocks/>
              </p:cNvSpPr>
              <p:nvPr/>
            </p:nvSpPr>
            <p:spPr bwMode="auto">
              <a:xfrm>
                <a:off x="4130" y="1297"/>
                <a:ext cx="909" cy="973"/>
              </a:xfrm>
              <a:custGeom>
                <a:avLst/>
                <a:gdLst>
                  <a:gd name="T0" fmla="*/ 0 w 2385"/>
                  <a:gd name="T1" fmla="*/ 4596 h 903"/>
                  <a:gd name="T2" fmla="*/ 0 w 2385"/>
                  <a:gd name="T3" fmla="*/ 3906 h 903"/>
                  <a:gd name="T4" fmla="*/ 0 w 2385"/>
                  <a:gd name="T5" fmla="*/ 5 h 903"/>
                  <a:gd name="T6" fmla="*/ 0 w 2385"/>
                  <a:gd name="T7" fmla="*/ 3749 h 903"/>
                  <a:gd name="T8" fmla="*/ 0 w 2385"/>
                  <a:gd name="T9" fmla="*/ 4643 h 9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5"/>
                  <a:gd name="T16" fmla="*/ 0 h 903"/>
                  <a:gd name="T17" fmla="*/ 2385 w 2385"/>
                  <a:gd name="T18" fmla="*/ 903 h 9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5" h="903">
                    <a:moveTo>
                      <a:pt x="0" y="890"/>
                    </a:moveTo>
                    <a:cubicBezTo>
                      <a:pt x="174" y="896"/>
                      <a:pt x="349" y="903"/>
                      <a:pt x="555" y="755"/>
                    </a:cubicBezTo>
                    <a:cubicBezTo>
                      <a:pt x="761" y="607"/>
                      <a:pt x="1018" y="10"/>
                      <a:pt x="1238" y="5"/>
                    </a:cubicBezTo>
                    <a:cubicBezTo>
                      <a:pt x="1458" y="0"/>
                      <a:pt x="1684" y="576"/>
                      <a:pt x="1875" y="725"/>
                    </a:cubicBezTo>
                    <a:cubicBezTo>
                      <a:pt x="2066" y="874"/>
                      <a:pt x="2301" y="869"/>
                      <a:pt x="2385" y="898"/>
                    </a:cubicBez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516" name="Text Box 19"/>
              <p:cNvSpPr txBox="1">
                <a:spLocks noChangeArrowheads="1"/>
              </p:cNvSpPr>
              <p:nvPr/>
            </p:nvSpPr>
            <p:spPr bwMode="auto">
              <a:xfrm>
                <a:off x="5094" y="1995"/>
                <a:ext cx="226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8000" tIns="0" rIns="18000" bIns="0"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latin typeface="Times New Roman" panose="02020603050405020304" pitchFamily="18" charset="0"/>
                  </a:rPr>
                  <a:t>T</a:t>
                </a:r>
                <a:r>
                  <a:rPr lang="de-DE" altLang="de-DE" sz="1600" b="0" baseline="-25000">
                    <a:latin typeface="Times New Roman" panose="02020603050405020304" pitchFamily="18" charset="0"/>
                  </a:rPr>
                  <a:t>1</a:t>
                </a:r>
                <a:endParaRPr lang="de-DE" altLang="de-DE" sz="16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17" name="Text Box 20"/>
              <p:cNvSpPr txBox="1">
                <a:spLocks noChangeArrowheads="1"/>
              </p:cNvSpPr>
              <p:nvPr/>
            </p:nvSpPr>
            <p:spPr bwMode="auto">
              <a:xfrm>
                <a:off x="3809" y="888"/>
                <a:ext cx="336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8000" tIns="0" rIns="18000" bIns="0"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latin typeface="Times New Roman" panose="02020603050405020304" pitchFamily="18" charset="0"/>
                  </a:rPr>
                  <a:t>p(â</a:t>
                </a:r>
                <a:r>
                  <a:rPr lang="de-DE" altLang="de-DE" sz="1600" b="0" baseline="-25000">
                    <a:latin typeface="Times New Roman" panose="02020603050405020304" pitchFamily="18" charset="0"/>
                  </a:rPr>
                  <a:t>i</a:t>
                </a:r>
                <a:r>
                  <a:rPr lang="de-DE" altLang="de-DE" sz="1600" b="0">
                    <a:latin typeface="Times New Roman" panose="02020603050405020304" pitchFamily="18" charset="0"/>
                  </a:rPr>
                  <a:t>)</a:t>
                </a:r>
              </a:p>
            </p:txBody>
          </p:sp>
          <p:sp>
            <p:nvSpPr>
              <p:cNvPr id="20518" name="Text Box 21"/>
              <p:cNvSpPr txBox="1">
                <a:spLocks noChangeArrowheads="1"/>
              </p:cNvSpPr>
              <p:nvPr/>
            </p:nvSpPr>
            <p:spPr bwMode="auto">
              <a:xfrm>
                <a:off x="4732" y="1361"/>
                <a:ext cx="227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8000" tIns="0" rIns="18000" bIns="0"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latin typeface="Times New Roman" panose="02020603050405020304" pitchFamily="18" charset="0"/>
                  </a:rPr>
                  <a:t>T</a:t>
                </a:r>
                <a:r>
                  <a:rPr lang="de-DE" altLang="de-DE" sz="1600" b="0" baseline="-25000">
                    <a:latin typeface="Times New Roman" panose="02020603050405020304" pitchFamily="18" charset="0"/>
                  </a:rPr>
                  <a:t>2</a:t>
                </a:r>
                <a:endParaRPr lang="de-DE" altLang="de-DE" sz="16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19" name="Text Box 22"/>
              <p:cNvSpPr txBox="1">
                <a:spLocks noChangeArrowheads="1"/>
              </p:cNvSpPr>
              <p:nvPr/>
            </p:nvSpPr>
            <p:spPr bwMode="auto">
              <a:xfrm>
                <a:off x="5335" y="2276"/>
                <a:ext cx="136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8000" tIns="0" rIns="18000" bIns="0"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latin typeface="Times New Roman" panose="02020603050405020304" pitchFamily="18" charset="0"/>
                  </a:rPr>
                  <a:t>â</a:t>
                </a:r>
                <a:r>
                  <a:rPr lang="de-DE" altLang="de-DE" sz="1600" b="0" baseline="-25000">
                    <a:latin typeface="Times New Roman" panose="02020603050405020304" pitchFamily="18" charset="0"/>
                  </a:rPr>
                  <a:t>i</a:t>
                </a:r>
                <a:endParaRPr lang="de-DE" altLang="de-DE" sz="1600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0520" name="Freeform 23"/>
              <p:cNvSpPr>
                <a:spLocks/>
              </p:cNvSpPr>
              <p:nvPr/>
            </p:nvSpPr>
            <p:spPr bwMode="auto">
              <a:xfrm>
                <a:off x="4311" y="978"/>
                <a:ext cx="557" cy="1302"/>
              </a:xfrm>
              <a:custGeom>
                <a:avLst/>
                <a:gdLst>
                  <a:gd name="T0" fmla="*/ 0 w 2385"/>
                  <a:gd name="T1" fmla="*/ 2789503 h 903"/>
                  <a:gd name="T2" fmla="*/ 0 w 2385"/>
                  <a:gd name="T3" fmla="*/ 2367744 h 903"/>
                  <a:gd name="T4" fmla="*/ 0 w 2385"/>
                  <a:gd name="T5" fmla="*/ 14798 h 903"/>
                  <a:gd name="T6" fmla="*/ 0 w 2385"/>
                  <a:gd name="T7" fmla="*/ 2272871 h 903"/>
                  <a:gd name="T8" fmla="*/ 0 w 2385"/>
                  <a:gd name="T9" fmla="*/ 2815623 h 9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5"/>
                  <a:gd name="T16" fmla="*/ 0 h 903"/>
                  <a:gd name="T17" fmla="*/ 2385 w 2385"/>
                  <a:gd name="T18" fmla="*/ 903 h 9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5" h="903">
                    <a:moveTo>
                      <a:pt x="0" y="890"/>
                    </a:moveTo>
                    <a:cubicBezTo>
                      <a:pt x="174" y="896"/>
                      <a:pt x="349" y="903"/>
                      <a:pt x="555" y="755"/>
                    </a:cubicBezTo>
                    <a:cubicBezTo>
                      <a:pt x="761" y="607"/>
                      <a:pt x="1018" y="10"/>
                      <a:pt x="1238" y="5"/>
                    </a:cubicBezTo>
                    <a:cubicBezTo>
                      <a:pt x="1458" y="0"/>
                      <a:pt x="1684" y="576"/>
                      <a:pt x="1875" y="725"/>
                    </a:cubicBezTo>
                    <a:cubicBezTo>
                      <a:pt x="2066" y="874"/>
                      <a:pt x="2301" y="869"/>
                      <a:pt x="2385" y="898"/>
                    </a:cubicBezTo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521" name="Text Box 24"/>
              <p:cNvSpPr txBox="1">
                <a:spLocks noChangeArrowheads="1"/>
              </p:cNvSpPr>
              <p:nvPr/>
            </p:nvSpPr>
            <p:spPr bwMode="auto">
              <a:xfrm>
                <a:off x="4648" y="907"/>
                <a:ext cx="226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8000" tIns="0" rIns="18000" bIns="0"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latin typeface="Times New Roman" panose="02020603050405020304" pitchFamily="18" charset="0"/>
                  </a:rPr>
                  <a:t>T</a:t>
                </a:r>
                <a:r>
                  <a:rPr lang="de-DE" altLang="de-DE" sz="1600" b="0" baseline="-25000">
                    <a:latin typeface="Times New Roman" panose="02020603050405020304" pitchFamily="18" charset="0"/>
                    <a:sym typeface="Symbol" panose="05050102010706020507" pitchFamily="18" charset="2"/>
                  </a:rPr>
                  <a:t></a:t>
                </a:r>
                <a:endParaRPr lang="de-DE" altLang="de-DE" sz="1600" b="0">
                  <a:latin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4" name="Group 43"/>
          <p:cNvGrpSpPr>
            <a:grpSpLocks/>
          </p:cNvGrpSpPr>
          <p:nvPr/>
        </p:nvGrpSpPr>
        <p:grpSpPr bwMode="auto">
          <a:xfrm>
            <a:off x="762000" y="3962400"/>
            <a:ext cx="8201025" cy="2667000"/>
            <a:chOff x="480" y="2496"/>
            <a:chExt cx="5166" cy="1680"/>
          </a:xfrm>
        </p:grpSpPr>
        <p:sp>
          <p:nvSpPr>
            <p:cNvPr id="20489" name="Text Box 7"/>
            <p:cNvSpPr txBox="1">
              <a:spLocks noChangeArrowheads="1"/>
            </p:cNvSpPr>
            <p:nvPr/>
          </p:nvSpPr>
          <p:spPr bwMode="auto">
            <a:xfrm>
              <a:off x="480" y="2976"/>
              <a:ext cx="2400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190500" indent="-190500"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r>
                <a:rPr lang="de-DE" altLang="de-DE"/>
                <a:t> Kriterium „konsistent“</a:t>
              </a:r>
            </a:p>
            <a:p>
              <a:pPr>
                <a:buFontTx/>
                <a:buNone/>
              </a:pPr>
              <a:r>
                <a:rPr lang="de-DE" altLang="de-DE" sz="1600" b="0">
                  <a:latin typeface="TIMES" panose="02020603050405020304" pitchFamily="18" charset="0"/>
                  <a:cs typeface="Times New Roman" panose="02020603050405020304" pitchFamily="18" charset="0"/>
                </a:rPr>
                <a:t> 				</a:t>
              </a:r>
              <a:r>
                <a:rPr lang="de-DE" altLang="de-DE" sz="2000" b="0"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</a:t>
              </a:r>
              <a:r>
                <a:rPr lang="de-DE" altLang="de-DE" sz="2000" b="0">
                  <a:latin typeface="Symbol" panose="05050102010706020507" pitchFamily="18" charset="2"/>
                  <a:cs typeface="Times New Roman" panose="02020603050405020304" pitchFamily="18" charset="0"/>
                </a:rPr>
                <a:t>e</a:t>
              </a:r>
              <a:r>
                <a:rPr lang="de-DE" altLang="de-DE" sz="1600" b="0">
                  <a:cs typeface="Times New Roman" panose="02020603050405020304" pitchFamily="18" charset="0"/>
                  <a:sym typeface="Symbol" panose="05050102010706020507" pitchFamily="18" charset="2"/>
                </a:rPr>
                <a:t>&gt;0</a:t>
              </a:r>
              <a:r>
                <a:rPr lang="de-DE" altLang="de-DE" sz="1000" b="0"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graphicFrame>
          <p:nvGraphicFramePr>
            <p:cNvPr id="20490" name="Object 1025"/>
            <p:cNvGraphicFramePr>
              <a:graphicFrameLocks noChangeAspect="1"/>
            </p:cNvGraphicFramePr>
            <p:nvPr/>
          </p:nvGraphicFramePr>
          <p:xfrm>
            <a:off x="624" y="3456"/>
            <a:ext cx="2160" cy="42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0530" r:id="rId8" imgW="1435100" imgH="279400" progId="Equation.DSMT4">
                    <p:embed/>
                  </p:oleObj>
                </mc:Choice>
                <mc:Fallback>
                  <p:oleObj r:id="rId8" imgW="1435100" imgH="279400" progId="Equation.DSMT4">
                    <p:embed/>
                    <p:pic>
                      <p:nvPicPr>
                        <p:cNvPr id="0" name="Object 10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24" y="3456"/>
                          <a:ext cx="2160" cy="42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491" name="Line 25"/>
            <p:cNvSpPr>
              <a:spLocks noChangeShapeType="1"/>
            </p:cNvSpPr>
            <p:nvPr/>
          </p:nvSpPr>
          <p:spPr bwMode="auto">
            <a:xfrm>
              <a:off x="3648" y="3991"/>
              <a:ext cx="199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2" name="Line 26"/>
            <p:cNvSpPr>
              <a:spLocks noChangeShapeType="1"/>
            </p:cNvSpPr>
            <p:nvPr/>
          </p:nvSpPr>
          <p:spPr bwMode="auto">
            <a:xfrm flipV="1">
              <a:off x="3720" y="2496"/>
              <a:ext cx="0" cy="1569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3" name="Text Box 27"/>
            <p:cNvSpPr txBox="1">
              <a:spLocks noChangeArrowheads="1"/>
            </p:cNvSpPr>
            <p:nvPr/>
          </p:nvSpPr>
          <p:spPr bwMode="auto">
            <a:xfrm>
              <a:off x="3783" y="2630"/>
              <a:ext cx="267" cy="1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tIns="0" rIns="18000" bIns="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400" b="0">
                  <a:latin typeface="Times New Roman" panose="02020603050405020304" pitchFamily="18" charset="0"/>
                </a:rPr>
                <a:t>p(â</a:t>
              </a:r>
              <a:r>
                <a:rPr lang="de-DE" altLang="de-DE" sz="1400" b="0" baseline="-25000">
                  <a:latin typeface="Times New Roman" panose="02020603050405020304" pitchFamily="18" charset="0"/>
                </a:rPr>
                <a:t>i</a:t>
              </a:r>
              <a:r>
                <a:rPr lang="de-DE" altLang="de-DE" sz="1400" b="0"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20494" name="Text Box 28"/>
            <p:cNvSpPr txBox="1">
              <a:spLocks noChangeArrowheads="1"/>
            </p:cNvSpPr>
            <p:nvPr/>
          </p:nvSpPr>
          <p:spPr bwMode="auto">
            <a:xfrm>
              <a:off x="4404" y="3973"/>
              <a:ext cx="120" cy="1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tIns="0" rIns="18000" bIns="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400" b="0">
                  <a:latin typeface="Times New Roman" panose="02020603050405020304" pitchFamily="18" charset="0"/>
                </a:rPr>
                <a:t>a</a:t>
              </a:r>
              <a:r>
                <a:rPr lang="de-DE" altLang="de-DE" sz="1400" b="0" baseline="-25000">
                  <a:latin typeface="Times New Roman" panose="02020603050405020304" pitchFamily="18" charset="0"/>
                </a:rPr>
                <a:t>i</a:t>
              </a:r>
              <a:endParaRPr lang="de-DE" altLang="de-DE" sz="1400" b="0">
                <a:latin typeface="Times New Roman" panose="02020603050405020304" pitchFamily="18" charset="0"/>
              </a:endParaRPr>
            </a:p>
          </p:txBody>
        </p:sp>
        <p:sp>
          <p:nvSpPr>
            <p:cNvPr id="20495" name="Line 29"/>
            <p:cNvSpPr>
              <a:spLocks noChangeShapeType="1"/>
            </p:cNvSpPr>
            <p:nvPr/>
          </p:nvSpPr>
          <p:spPr bwMode="auto">
            <a:xfrm>
              <a:off x="4380" y="3996"/>
              <a:ext cx="4" cy="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6" name="Line 30"/>
            <p:cNvSpPr>
              <a:spLocks noChangeShapeType="1"/>
            </p:cNvSpPr>
            <p:nvPr/>
          </p:nvSpPr>
          <p:spPr bwMode="auto">
            <a:xfrm>
              <a:off x="4599" y="3041"/>
              <a:ext cx="0" cy="9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7" name="Freeform 31"/>
            <p:cNvSpPr>
              <a:spLocks/>
            </p:cNvSpPr>
            <p:nvPr/>
          </p:nvSpPr>
          <p:spPr bwMode="auto">
            <a:xfrm>
              <a:off x="4185" y="3439"/>
              <a:ext cx="1266" cy="555"/>
            </a:xfrm>
            <a:custGeom>
              <a:avLst/>
              <a:gdLst>
                <a:gd name="T0" fmla="*/ 0 w 2385"/>
                <a:gd name="T1" fmla="*/ 1 h 903"/>
                <a:gd name="T2" fmla="*/ 1 w 2385"/>
                <a:gd name="T3" fmla="*/ 1 h 903"/>
                <a:gd name="T4" fmla="*/ 1 w 2385"/>
                <a:gd name="T5" fmla="*/ 1 h 903"/>
                <a:gd name="T6" fmla="*/ 1 w 2385"/>
                <a:gd name="T7" fmla="*/ 1 h 903"/>
                <a:gd name="T8" fmla="*/ 1 w 2385"/>
                <a:gd name="T9" fmla="*/ 1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5"/>
                <a:gd name="T16" fmla="*/ 0 h 903"/>
                <a:gd name="T17" fmla="*/ 2385 w 2385"/>
                <a:gd name="T18" fmla="*/ 903 h 9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5" h="903">
                  <a:moveTo>
                    <a:pt x="0" y="890"/>
                  </a:moveTo>
                  <a:cubicBezTo>
                    <a:pt x="174" y="896"/>
                    <a:pt x="349" y="903"/>
                    <a:pt x="555" y="755"/>
                  </a:cubicBezTo>
                  <a:cubicBezTo>
                    <a:pt x="761" y="607"/>
                    <a:pt x="1018" y="10"/>
                    <a:pt x="1238" y="5"/>
                  </a:cubicBezTo>
                  <a:cubicBezTo>
                    <a:pt x="1458" y="0"/>
                    <a:pt x="1684" y="576"/>
                    <a:pt x="1875" y="725"/>
                  </a:cubicBezTo>
                  <a:cubicBezTo>
                    <a:pt x="2066" y="874"/>
                    <a:pt x="2301" y="869"/>
                    <a:pt x="2385" y="89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8" name="Freeform 32"/>
            <p:cNvSpPr>
              <a:spLocks/>
            </p:cNvSpPr>
            <p:nvPr/>
          </p:nvSpPr>
          <p:spPr bwMode="auto">
            <a:xfrm>
              <a:off x="4225" y="3024"/>
              <a:ext cx="721" cy="970"/>
            </a:xfrm>
            <a:custGeom>
              <a:avLst/>
              <a:gdLst>
                <a:gd name="T0" fmla="*/ 0 w 2385"/>
                <a:gd name="T1" fmla="*/ 4295 h 903"/>
                <a:gd name="T2" fmla="*/ 0 w 2385"/>
                <a:gd name="T3" fmla="*/ 3645 h 903"/>
                <a:gd name="T4" fmla="*/ 0 w 2385"/>
                <a:gd name="T5" fmla="*/ 5 h 903"/>
                <a:gd name="T6" fmla="*/ 0 w 2385"/>
                <a:gd name="T7" fmla="*/ 3505 h 903"/>
                <a:gd name="T8" fmla="*/ 0 w 2385"/>
                <a:gd name="T9" fmla="*/ 4337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5"/>
                <a:gd name="T16" fmla="*/ 0 h 903"/>
                <a:gd name="T17" fmla="*/ 2385 w 2385"/>
                <a:gd name="T18" fmla="*/ 903 h 9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5" h="903">
                  <a:moveTo>
                    <a:pt x="0" y="890"/>
                  </a:moveTo>
                  <a:cubicBezTo>
                    <a:pt x="174" y="896"/>
                    <a:pt x="349" y="903"/>
                    <a:pt x="555" y="755"/>
                  </a:cubicBezTo>
                  <a:cubicBezTo>
                    <a:pt x="761" y="607"/>
                    <a:pt x="1018" y="10"/>
                    <a:pt x="1238" y="5"/>
                  </a:cubicBezTo>
                  <a:cubicBezTo>
                    <a:pt x="1458" y="0"/>
                    <a:pt x="1684" y="576"/>
                    <a:pt x="1875" y="725"/>
                  </a:cubicBezTo>
                  <a:cubicBezTo>
                    <a:pt x="2066" y="874"/>
                    <a:pt x="2301" y="869"/>
                    <a:pt x="2385" y="89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9" name="Text Box 33"/>
            <p:cNvSpPr txBox="1">
              <a:spLocks noChangeArrowheads="1"/>
            </p:cNvSpPr>
            <p:nvPr/>
          </p:nvSpPr>
          <p:spPr bwMode="auto">
            <a:xfrm>
              <a:off x="5411" y="4005"/>
              <a:ext cx="108" cy="1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tIns="0" rIns="18000" bIns="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400" b="0">
                  <a:latin typeface="Times New Roman" panose="02020603050405020304" pitchFamily="18" charset="0"/>
                </a:rPr>
                <a:t>â</a:t>
              </a:r>
              <a:r>
                <a:rPr lang="de-DE" altLang="de-DE" sz="1400" b="0" baseline="-25000">
                  <a:latin typeface="Times New Roman" panose="02020603050405020304" pitchFamily="18" charset="0"/>
                </a:rPr>
                <a:t>i</a:t>
              </a:r>
              <a:endParaRPr lang="de-DE" altLang="de-DE" sz="1400" b="0">
                <a:latin typeface="Times New Roman" panose="02020603050405020304" pitchFamily="18" charset="0"/>
              </a:endParaRPr>
            </a:p>
          </p:txBody>
        </p:sp>
        <p:sp>
          <p:nvSpPr>
            <p:cNvPr id="20500" name="Line 34"/>
            <p:cNvSpPr>
              <a:spLocks noChangeShapeType="1"/>
            </p:cNvSpPr>
            <p:nvPr/>
          </p:nvSpPr>
          <p:spPr bwMode="auto">
            <a:xfrm>
              <a:off x="4838" y="3451"/>
              <a:ext cx="8" cy="5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1" name="Text Box 35"/>
            <p:cNvSpPr txBox="1">
              <a:spLocks noChangeArrowheads="1"/>
            </p:cNvSpPr>
            <p:nvPr/>
          </p:nvSpPr>
          <p:spPr bwMode="auto">
            <a:xfrm>
              <a:off x="5164" y="3673"/>
              <a:ext cx="180" cy="1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tIns="0" rIns="18000" bIns="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400" b="0">
                  <a:latin typeface="Times New Roman" panose="02020603050405020304" pitchFamily="18" charset="0"/>
                </a:rPr>
                <a:t>T</a:t>
              </a:r>
              <a:r>
                <a:rPr lang="de-DE" altLang="de-DE" sz="1400" b="0" baseline="-25000">
                  <a:latin typeface="Times New Roman" panose="02020603050405020304" pitchFamily="18" charset="0"/>
                </a:rPr>
                <a:t>1</a:t>
              </a:r>
              <a:endParaRPr lang="de-DE" altLang="de-DE" sz="1400" b="0">
                <a:latin typeface="Times New Roman" panose="02020603050405020304" pitchFamily="18" charset="0"/>
              </a:endParaRPr>
            </a:p>
          </p:txBody>
        </p:sp>
        <p:sp>
          <p:nvSpPr>
            <p:cNvPr id="20502" name="Text Box 36"/>
            <p:cNvSpPr txBox="1">
              <a:spLocks noChangeArrowheads="1"/>
            </p:cNvSpPr>
            <p:nvPr/>
          </p:nvSpPr>
          <p:spPr bwMode="auto">
            <a:xfrm>
              <a:off x="4691" y="3050"/>
              <a:ext cx="18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tIns="0" rIns="18000" bIns="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400" b="0">
                  <a:latin typeface="Times New Roman" panose="02020603050405020304" pitchFamily="18" charset="0"/>
                </a:rPr>
                <a:t>T</a:t>
              </a:r>
              <a:r>
                <a:rPr lang="de-DE" altLang="de-DE" sz="1400" b="0" baseline="-25000">
                  <a:latin typeface="Times New Roman" panose="02020603050405020304" pitchFamily="18" charset="0"/>
                </a:rPr>
                <a:t>2</a:t>
              </a:r>
              <a:endParaRPr lang="de-DE" altLang="de-DE" sz="1400" b="0">
                <a:latin typeface="Times New Roman" panose="02020603050405020304" pitchFamily="18" charset="0"/>
              </a:endParaRPr>
            </a:p>
          </p:txBody>
        </p:sp>
        <p:sp>
          <p:nvSpPr>
            <p:cNvPr id="20503" name="Line 37"/>
            <p:cNvSpPr>
              <a:spLocks noChangeShapeType="1"/>
            </p:cNvSpPr>
            <p:nvPr/>
          </p:nvSpPr>
          <p:spPr bwMode="auto">
            <a:xfrm>
              <a:off x="4384" y="2704"/>
              <a:ext cx="4" cy="12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4" name="Freeform 38"/>
            <p:cNvSpPr>
              <a:spLocks/>
            </p:cNvSpPr>
            <p:nvPr/>
          </p:nvSpPr>
          <p:spPr bwMode="auto">
            <a:xfrm>
              <a:off x="4157" y="2701"/>
              <a:ext cx="442" cy="1298"/>
            </a:xfrm>
            <a:custGeom>
              <a:avLst/>
              <a:gdLst>
                <a:gd name="T0" fmla="*/ 0 w 2385"/>
                <a:gd name="T1" fmla="*/ 2606831 h 903"/>
                <a:gd name="T2" fmla="*/ 0 w 2385"/>
                <a:gd name="T3" fmla="*/ 2212315 h 903"/>
                <a:gd name="T4" fmla="*/ 0 w 2385"/>
                <a:gd name="T5" fmla="*/ 13850 h 903"/>
                <a:gd name="T6" fmla="*/ 0 w 2385"/>
                <a:gd name="T7" fmla="*/ 2124317 h 903"/>
                <a:gd name="T8" fmla="*/ 0 w 2385"/>
                <a:gd name="T9" fmla="*/ 2632689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5"/>
                <a:gd name="T16" fmla="*/ 0 h 903"/>
                <a:gd name="T17" fmla="*/ 2385 w 2385"/>
                <a:gd name="T18" fmla="*/ 903 h 9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5" h="903">
                  <a:moveTo>
                    <a:pt x="0" y="890"/>
                  </a:moveTo>
                  <a:cubicBezTo>
                    <a:pt x="174" y="896"/>
                    <a:pt x="349" y="903"/>
                    <a:pt x="555" y="755"/>
                  </a:cubicBezTo>
                  <a:cubicBezTo>
                    <a:pt x="761" y="607"/>
                    <a:pt x="1018" y="10"/>
                    <a:pt x="1238" y="5"/>
                  </a:cubicBezTo>
                  <a:cubicBezTo>
                    <a:pt x="1458" y="0"/>
                    <a:pt x="1684" y="576"/>
                    <a:pt x="1875" y="725"/>
                  </a:cubicBezTo>
                  <a:cubicBezTo>
                    <a:pt x="2066" y="874"/>
                    <a:pt x="2301" y="869"/>
                    <a:pt x="2385" y="89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5" name="Text Box 39"/>
            <p:cNvSpPr txBox="1">
              <a:spLocks noChangeArrowheads="1"/>
            </p:cNvSpPr>
            <p:nvPr/>
          </p:nvSpPr>
          <p:spPr bwMode="auto">
            <a:xfrm>
              <a:off x="4436" y="2662"/>
              <a:ext cx="18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8000" tIns="0" rIns="18000" bIns="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400" b="0">
                  <a:latin typeface="Times New Roman" panose="02020603050405020304" pitchFamily="18" charset="0"/>
                </a:rPr>
                <a:t>T</a:t>
              </a:r>
              <a:r>
                <a:rPr lang="de-DE" altLang="de-DE" sz="1400" b="0" baseline="-25000">
                  <a:latin typeface="Times New Roman" panose="02020603050405020304" pitchFamily="18" charset="0"/>
                  <a:sym typeface="Symbol" panose="05050102010706020507" pitchFamily="18" charset="2"/>
                </a:rPr>
                <a:t></a:t>
              </a:r>
              <a:endParaRPr lang="de-DE" altLang="de-DE" sz="1400" b="0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1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1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2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2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2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299" grpId="0" build="p" bldLvl="2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150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461255AD-3B19-4ADA-8901-D1F7BE5BDDCB}" type="slidenum">
              <a:rPr lang="de-DE" altLang="de-DE" sz="800" b="0"/>
              <a:pPr>
                <a:buSzTx/>
                <a:buFontTx/>
                <a:buNone/>
              </a:pPr>
              <a:t>15</a:t>
            </a:fld>
            <a:r>
              <a:rPr lang="de-DE" altLang="de-DE" sz="800" b="0"/>
              <a:t> -</a:t>
            </a:r>
          </a:p>
        </p:txBody>
      </p:sp>
      <p:sp>
        <p:nvSpPr>
          <p:cNvPr id="215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 - Störterm</a:t>
            </a:r>
          </a:p>
        </p:txBody>
      </p:sp>
      <p:sp>
        <p:nvSpPr>
          <p:cNvPr id="184323" name="Text Box 3"/>
          <p:cNvSpPr txBox="1">
            <a:spLocks noChangeArrowheads="1"/>
          </p:cNvSpPr>
          <p:nvPr/>
        </p:nvSpPr>
        <p:spPr bwMode="auto">
          <a:xfrm>
            <a:off x="685800" y="1295400"/>
            <a:ext cx="8229600" cy="4360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90500" indent="-1905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3810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pPr>
              <a:buSzPct val="130000"/>
              <a:buFontTx/>
              <a:buBlip>
                <a:blip r:embed="rId3"/>
              </a:buBlip>
              <a:defRPr/>
            </a:pPr>
            <a:r>
              <a:rPr lang="de-DE" altLang="de-DE" b="1" dirty="0" err="1" smtClean="0">
                <a:latin typeface="Arial" panose="020B0604020202020204" pitchFamily="34" charset="0"/>
              </a:rPr>
              <a:t>Störterm</a:t>
            </a:r>
            <a:r>
              <a:rPr lang="de-DE" altLang="de-DE" b="1" dirty="0" smtClean="0">
                <a:latin typeface="Arial" panose="020B0604020202020204" pitchFamily="34" charset="0"/>
              </a:rPr>
              <a:t> </a:t>
            </a:r>
            <a:r>
              <a:rPr lang="de-DE" altLang="de-DE" b="1" dirty="0" smtClean="0">
                <a:latin typeface="Arial" panose="020B0604020202020204" pitchFamily="34" charset="0"/>
                <a:sym typeface="Symbol" panose="05050102010706020507" pitchFamily="18" charset="2"/>
              </a:rPr>
              <a:t> </a:t>
            </a:r>
            <a:r>
              <a:rPr lang="de-DE" altLang="de-DE" dirty="0" err="1" smtClean="0">
                <a:latin typeface="Arial" panose="020B0604020202020204" pitchFamily="34" charset="0"/>
              </a:rPr>
              <a:t>u</a:t>
            </a:r>
            <a:r>
              <a:rPr lang="de-DE" altLang="de-DE" b="1" baseline="-25000" dirty="0" err="1" smtClean="0">
                <a:latin typeface="Arial" panose="020B0604020202020204" pitchFamily="34" charset="0"/>
              </a:rPr>
              <a:t>t</a:t>
            </a:r>
            <a:r>
              <a:rPr lang="de-DE" altLang="de-DE" b="1" dirty="0" smtClean="0">
                <a:latin typeface="Arial" panose="020B0604020202020204" pitchFamily="34" charset="0"/>
                <a:sym typeface="Symbol" panose="05050102010706020507" pitchFamily="18" charset="2"/>
              </a:rPr>
              <a:t>  </a:t>
            </a:r>
            <a:r>
              <a:rPr lang="de-DE" altLang="de-DE" dirty="0" smtClean="0">
                <a:latin typeface="Times New Roman" panose="02020603050405020304" pitchFamily="18" charset="0"/>
                <a:sym typeface="Symbol" panose="05050102010706020507" pitchFamily="18" charset="2"/>
              </a:rPr>
              <a:t>= u</a:t>
            </a:r>
            <a:r>
              <a:rPr lang="de-DE" altLang="de-DE" baseline="-25000" dirty="0" smtClean="0">
                <a:latin typeface="Times New Roman" panose="02020603050405020304" pitchFamily="18" charset="0"/>
                <a:sym typeface="Symbol" panose="05050102010706020507" pitchFamily="18" charset="2"/>
              </a:rPr>
              <a:t>0</a:t>
            </a:r>
            <a:r>
              <a:rPr lang="de-DE" altLang="de-DE" b="1" dirty="0" smtClean="0">
                <a:latin typeface="Arial" panose="020B0604020202020204" pitchFamily="34" charset="0"/>
                <a:sym typeface="Symbol" panose="05050102010706020507" pitchFamily="18" charset="2"/>
              </a:rPr>
              <a:t>  </a:t>
            </a:r>
            <a:r>
              <a:rPr lang="de-DE" altLang="de-DE" dirty="0" smtClean="0">
                <a:latin typeface="Times New Roman" panose="02020603050405020304" pitchFamily="18" charset="0"/>
                <a:sym typeface="Symbol" panose="05050102010706020507" pitchFamily="18" charset="2"/>
              </a:rPr>
              <a:t>0</a:t>
            </a:r>
          </a:p>
          <a:p>
            <a:pPr>
              <a:lnSpc>
                <a:spcPct val="130000"/>
              </a:lnSpc>
              <a:buSzPct val="130000"/>
              <a:defRPr/>
            </a:pPr>
            <a:r>
              <a:rPr lang="de-DE" altLang="de-DE" baseline="-25000" dirty="0" smtClean="0">
                <a:latin typeface="Times New Roman" panose="02020603050405020304" pitchFamily="18" charset="0"/>
              </a:rPr>
              <a:t>	</a:t>
            </a:r>
            <a:r>
              <a:rPr lang="de-DE" altLang="de-DE" dirty="0" smtClean="0">
                <a:latin typeface="+mn-lt"/>
              </a:rPr>
              <a:t>Was tun ?  Mittelwert in Konstante verschieben:</a:t>
            </a:r>
          </a:p>
          <a:p>
            <a:pPr>
              <a:lnSpc>
                <a:spcPct val="130000"/>
              </a:lnSpc>
              <a:buSzPct val="130000"/>
              <a:defRPr/>
            </a:pP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de-DE" altLang="de-DE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</a:t>
            </a:r>
            <a:r>
              <a:rPr lang="de-DE" altLang="de-DE" baseline="-30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= </a:t>
            </a:r>
            <a:r>
              <a:rPr lang="de-DE" altLang="de-DE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(a</a:t>
            </a:r>
            <a:r>
              <a:rPr lang="de-DE" altLang="de-DE" baseline="-30000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de-DE" altLang="de-DE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u</a:t>
            </a:r>
            <a:r>
              <a:rPr lang="de-DE" altLang="de-DE" baseline="-30000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de-DE" altLang="de-DE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+ a</a:t>
            </a:r>
            <a:r>
              <a:rPr lang="de-DE" altLang="de-DE" baseline="-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de-DE" altLang="de-DE" baseline="-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(t) + a</a:t>
            </a:r>
            <a:r>
              <a:rPr lang="de-DE" altLang="de-DE" baseline="-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de-DE" altLang="de-DE" baseline="-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(t)  + … + </a:t>
            </a:r>
            <a:r>
              <a:rPr lang="de-DE" altLang="de-DE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de-DE" altLang="de-DE" baseline="-30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de-DE" altLang="de-DE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de-DE" altLang="de-DE" baseline="-30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(t) + </a:t>
            </a:r>
            <a:r>
              <a:rPr lang="de-DE" altLang="de-DE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de-DE" altLang="de-DE" dirty="0" err="1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</a:t>
            </a:r>
            <a:r>
              <a:rPr lang="de-DE" altLang="de-DE" baseline="-30000" dirty="0" err="1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de-DE" altLang="de-DE" baseline="-30000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altLang="de-DE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u</a:t>
            </a:r>
            <a:r>
              <a:rPr lang="de-DE" altLang="de-DE" baseline="-30000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de-DE" altLang="de-DE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de-DE" altLang="de-DE" dirty="0" smtClean="0"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130000"/>
              </a:lnSpc>
              <a:buSzPct val="130000"/>
              <a:defRPr/>
            </a:pP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=       </a:t>
            </a:r>
            <a:r>
              <a:rPr lang="de-DE" altLang="de-DE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</a:t>
            </a:r>
            <a:r>
              <a:rPr lang="de-DE" altLang="de-DE" baseline="-30000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de-DE" altLang="de-DE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+ a</a:t>
            </a:r>
            <a:r>
              <a:rPr lang="de-DE" altLang="de-DE" baseline="-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de-DE" altLang="de-DE" baseline="-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(t) + a</a:t>
            </a:r>
            <a:r>
              <a:rPr lang="de-DE" altLang="de-DE" baseline="-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de-DE" altLang="de-DE" baseline="-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(t)  + … + </a:t>
            </a:r>
            <a:r>
              <a:rPr lang="de-DE" altLang="de-DE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de-DE" altLang="de-DE" baseline="-30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de-DE" altLang="de-DE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de-DE" altLang="de-DE" baseline="-30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(t) +      </a:t>
            </a:r>
            <a:r>
              <a:rPr lang="de-DE" altLang="de-DE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ú</a:t>
            </a:r>
            <a:r>
              <a:rPr lang="de-DE" altLang="de-DE" baseline="-30000" dirty="0" smtClean="0">
                <a:solidFill>
                  <a:srgbClr val="CC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</a:p>
          <a:p>
            <a:pPr>
              <a:lnSpc>
                <a:spcPct val="130000"/>
              </a:lnSpc>
              <a:buSzPct val="130000"/>
              <a:defRPr/>
            </a:pPr>
            <a:endParaRPr lang="de-DE" altLang="de-DE" baseline="-30000" dirty="0" smtClean="0">
              <a:solidFill>
                <a:srgbClr val="CC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30000"/>
              </a:lnSpc>
              <a:buSzPct val="130000"/>
              <a:defRPr/>
            </a:pPr>
            <a:endParaRPr lang="de-DE" altLang="de-DE" baseline="-30000" dirty="0" smtClean="0">
              <a:solidFill>
                <a:srgbClr val="CC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30000"/>
              </a:lnSpc>
              <a:buSzPct val="130000"/>
              <a:buFontTx/>
              <a:buBlip>
                <a:blip r:embed="rId3"/>
              </a:buBlip>
              <a:tabLst>
                <a:tab pos="1968500" algn="l"/>
              </a:tabLst>
              <a:defRPr/>
            </a:pP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altLang="de-DE" b="1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Forderung</a:t>
            </a:r>
            <a:r>
              <a:rPr lang="de-DE" altLang="de-D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de-DE" altLang="de-DE" dirty="0" smtClean="0">
                <a:latin typeface="+mj-lt"/>
                <a:cs typeface="Times New Roman" panose="02020603050405020304" pitchFamily="18" charset="0"/>
              </a:rPr>
              <a:t>Keine Korrelation des Störterms mit den 	Variablen x !</a:t>
            </a:r>
            <a:endParaRPr lang="de-DE" altLang="de-DE" dirty="0" smtClean="0">
              <a:latin typeface="+mj-lt"/>
            </a:endParaRPr>
          </a:p>
          <a:p>
            <a:pPr lvl="1">
              <a:lnSpc>
                <a:spcPct val="70000"/>
              </a:lnSpc>
              <a:spcBef>
                <a:spcPct val="50000"/>
              </a:spcBef>
              <a:buClr>
                <a:srgbClr val="0066CC"/>
              </a:buClr>
              <a:buFont typeface="Wingdings" panose="05000000000000000000" pitchFamily="2" charset="2"/>
              <a:buNone/>
              <a:defRPr/>
            </a:pPr>
            <a:r>
              <a:rPr lang="de-DE" altLang="de-DE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  </a:t>
            </a:r>
            <a:r>
              <a:rPr lang="fr-FR" altLang="de-DE" dirty="0" err="1" smtClean="0">
                <a:latin typeface="Arial" panose="020B0604020202020204" pitchFamily="34" charset="0"/>
                <a:cs typeface="Times New Roman" panose="02020603050405020304" pitchFamily="18" charset="0"/>
              </a:rPr>
              <a:t>cov</a:t>
            </a:r>
            <a:r>
              <a:rPr lang="fr-FR" altLang="de-DE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 (</a:t>
            </a:r>
            <a:r>
              <a:rPr lang="fr-FR" altLang="de-DE" dirty="0" err="1" smtClean="0">
                <a:latin typeface="Arial" panose="020B0604020202020204" pitchFamily="34" charset="0"/>
                <a:cs typeface="Times New Roman" panose="02020603050405020304" pitchFamily="18" charset="0"/>
              </a:rPr>
              <a:t>u</a:t>
            </a:r>
            <a:r>
              <a:rPr lang="fr-FR" altLang="de-DE" baseline="-30000" dirty="0" err="1" smtClean="0">
                <a:latin typeface="Arial" panose="020B0604020202020204" pitchFamily="34" charset="0"/>
                <a:cs typeface="Times New Roman" panose="02020603050405020304" pitchFamily="18" charset="0"/>
              </a:rPr>
              <a:t>t</a:t>
            </a:r>
            <a:r>
              <a:rPr lang="fr-FR" altLang="de-DE" dirty="0" err="1" smtClean="0">
                <a:latin typeface="Arial" panose="020B0604020202020204" pitchFamily="34" charset="0"/>
                <a:cs typeface="Times New Roman" panose="02020603050405020304" pitchFamily="18" charset="0"/>
              </a:rPr>
              <a:t>,u</a:t>
            </a:r>
            <a:r>
              <a:rPr lang="fr-FR" altLang="de-DE" baseline="-30000" dirty="0" err="1" smtClean="0">
                <a:latin typeface="Arial" panose="020B0604020202020204" pitchFamily="34" charset="0"/>
                <a:cs typeface="Times New Roman" panose="02020603050405020304" pitchFamily="18" charset="0"/>
              </a:rPr>
              <a:t>t</a:t>
            </a:r>
            <a:r>
              <a:rPr lang="fr-FR" altLang="de-DE" baseline="-30000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’</a:t>
            </a:r>
            <a:r>
              <a:rPr lang="fr-FR" altLang="de-DE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| </a:t>
            </a:r>
            <a:r>
              <a:rPr lang="fr-FR" altLang="de-DE" b="1" dirty="0" err="1" smtClean="0">
                <a:latin typeface="Arial" panose="020B0604020202020204" pitchFamily="34" charset="0"/>
                <a:cs typeface="Times New Roman" panose="02020603050405020304" pitchFamily="18" charset="0"/>
              </a:rPr>
              <a:t>x</a:t>
            </a:r>
            <a:r>
              <a:rPr lang="fr-FR" altLang="de-DE" baseline="-30000" dirty="0" err="1" smtClean="0">
                <a:latin typeface="Arial" panose="020B0604020202020204" pitchFamily="34" charset="0"/>
                <a:cs typeface="Times New Roman" panose="02020603050405020304" pitchFamily="18" charset="0"/>
              </a:rPr>
              <a:t>t</a:t>
            </a:r>
            <a:r>
              <a:rPr lang="fr-FR" altLang="de-DE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) = 0     </a:t>
            </a:r>
            <a:r>
              <a:rPr lang="en-GB" altLang="de-DE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</a:t>
            </a:r>
            <a:r>
              <a:rPr lang="fr-FR" altLang="de-DE" dirty="0" err="1" smtClean="0">
                <a:latin typeface="Arial" panose="020B0604020202020204" pitchFamily="34" charset="0"/>
                <a:cs typeface="Times New Roman" panose="02020603050405020304" pitchFamily="18" charset="0"/>
              </a:rPr>
              <a:t>t,t</a:t>
            </a:r>
            <a:r>
              <a:rPr lang="fr-FR" altLang="de-DE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’ = 1,…,T    </a:t>
            </a:r>
            <a:r>
              <a:rPr lang="fr-FR" altLang="de-DE" dirty="0" err="1" smtClean="0">
                <a:latin typeface="Arial" panose="020B0604020202020204" pitchFamily="34" charset="0"/>
                <a:cs typeface="Times New Roman" panose="02020603050405020304" pitchFamily="18" charset="0"/>
              </a:rPr>
              <a:t>t</a:t>
            </a:r>
            <a:r>
              <a:rPr lang="en-GB" altLang="de-DE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</a:t>
            </a:r>
            <a:r>
              <a:rPr lang="fr-FR" altLang="de-DE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t’</a:t>
            </a:r>
            <a:r>
              <a:rPr lang="de-DE" altLang="de-DE" dirty="0" smtClean="0">
                <a:latin typeface="Arial" panose="020B0604020202020204" pitchFamily="34" charset="0"/>
                <a:cs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3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3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3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23" grpId="0" build="p" bldLvl="2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253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885999FF-F963-4E05-BD22-4B3FB59D1F5E}" type="slidenum">
              <a:rPr lang="de-DE" altLang="de-DE" sz="800" b="0"/>
              <a:pPr>
                <a:buSzTx/>
                <a:buFontTx/>
                <a:buNone/>
              </a:pPr>
              <a:t>16</a:t>
            </a:fld>
            <a:r>
              <a:rPr lang="de-DE" altLang="de-DE" sz="800" b="0"/>
              <a:t> -</a:t>
            </a:r>
          </a:p>
        </p:txBody>
      </p:sp>
      <p:sp>
        <p:nvSpPr>
          <p:cNvPr id="2253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 - Multikollinearität</a:t>
            </a:r>
          </a:p>
        </p:txBody>
      </p:sp>
      <p:sp>
        <p:nvSpPr>
          <p:cNvPr id="185347" name="Text Box 3"/>
          <p:cNvSpPr txBox="1">
            <a:spLocks noChangeArrowheads="1"/>
          </p:cNvSpPr>
          <p:nvPr/>
        </p:nvSpPr>
        <p:spPr bwMode="auto">
          <a:xfrm>
            <a:off x="685800" y="12954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90500" indent="-190500"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38100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/>
              <a:t> Test der Abhängigkeit der Variablen </a:t>
            </a:r>
            <a:r>
              <a:rPr lang="de-DE" altLang="de-DE" sz="2000" b="0">
                <a:solidFill>
                  <a:schemeClr val="bg2"/>
                </a:solidFill>
              </a:rPr>
              <a:t>unter einander</a:t>
            </a:r>
            <a:endParaRPr lang="de-DE" altLang="de-DE"/>
          </a:p>
          <a:p>
            <a:pPr lvl="1">
              <a:lnSpc>
                <a:spcPct val="210000"/>
              </a:lnSpc>
              <a:buClr>
                <a:srgbClr val="3366CC"/>
              </a:buClr>
              <a:buSzPct val="130000"/>
            </a:pPr>
            <a:r>
              <a:rPr lang="de-DE" altLang="de-DE" sz="2400">
                <a:latin typeface="Times New Roman" panose="02020603050405020304" pitchFamily="18" charset="0"/>
              </a:rPr>
              <a:t>  Bilde </a:t>
            </a:r>
            <a:r>
              <a:rPr lang="de-DE" altLang="de-DE" sz="2400">
                <a:latin typeface="Times New Roman" panose="02020603050405020304" pitchFamily="18" charset="0"/>
                <a:cs typeface="Times New Roman" panose="02020603050405020304" pitchFamily="18" charset="0"/>
              </a:rPr>
              <a:t>Korrelationskoeffizienten</a:t>
            </a:r>
            <a:r>
              <a:rPr lang="de-DE" altLang="de-DE" sz="2400" baseline="-25000">
                <a:latin typeface="Times New Roman" panose="02020603050405020304" pitchFamily="18" charset="0"/>
              </a:rPr>
              <a:t> 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1371600" y="2590800"/>
            <a:ext cx="4572000" cy="781050"/>
            <a:chOff x="864" y="1632"/>
            <a:chExt cx="2880" cy="492"/>
          </a:xfrm>
        </p:grpSpPr>
        <p:graphicFrame>
          <p:nvGraphicFramePr>
            <p:cNvPr id="22541" name="Object 1027"/>
            <p:cNvGraphicFramePr>
              <a:graphicFrameLocks noChangeAspect="1"/>
            </p:cNvGraphicFramePr>
            <p:nvPr/>
          </p:nvGraphicFramePr>
          <p:xfrm>
            <a:off x="1248" y="1632"/>
            <a:ext cx="1170" cy="49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2554" r:id="rId5" imgW="1016000" imgH="431800" progId="Equation.3">
                    <p:embed/>
                  </p:oleObj>
                </mc:Choice>
                <mc:Fallback>
                  <p:oleObj r:id="rId5" imgW="1016000" imgH="431800" progId="Equation.3">
                    <p:embed/>
                    <p:pic>
                      <p:nvPicPr>
                        <p:cNvPr id="0" name="Object 102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48" y="1632"/>
                          <a:ext cx="1170" cy="49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2542" name="Object 1028"/>
            <p:cNvGraphicFramePr>
              <a:graphicFrameLocks noChangeAspect="1"/>
            </p:cNvGraphicFramePr>
            <p:nvPr/>
          </p:nvGraphicFramePr>
          <p:xfrm>
            <a:off x="2592" y="1632"/>
            <a:ext cx="720" cy="47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2555" r:id="rId7" imgW="622030" imgH="406224" progId="Equation.3">
                    <p:embed/>
                  </p:oleObj>
                </mc:Choice>
                <mc:Fallback>
                  <p:oleObj r:id="rId7" imgW="622030" imgH="406224" progId="Equation.3">
                    <p:embed/>
                    <p:pic>
                      <p:nvPicPr>
                        <p:cNvPr id="0" name="Object 102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92" y="1632"/>
                          <a:ext cx="720" cy="47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2543" name="Text Box 7"/>
            <p:cNvSpPr txBox="1">
              <a:spLocks noChangeArrowheads="1"/>
            </p:cNvSpPr>
            <p:nvPr/>
          </p:nvSpPr>
          <p:spPr bwMode="auto">
            <a:xfrm>
              <a:off x="864" y="1680"/>
              <a:ext cx="288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2800" b="0"/>
                <a:t>r</a:t>
              </a:r>
              <a:r>
                <a:rPr lang="de-DE" altLang="de-DE" sz="2800" b="0" baseline="-25000"/>
                <a:t>ij</a:t>
              </a:r>
              <a:r>
                <a:rPr lang="de-DE" altLang="de-DE" sz="2800" b="0"/>
                <a:t> =                   =</a:t>
              </a:r>
            </a:p>
          </p:txBody>
        </p:sp>
      </p:grpSp>
      <p:sp>
        <p:nvSpPr>
          <p:cNvPr id="185354" name="Text Box 10"/>
          <p:cNvSpPr txBox="1">
            <a:spLocks noChangeArrowheads="1"/>
          </p:cNvSpPr>
          <p:nvPr/>
        </p:nvSpPr>
        <p:spPr bwMode="auto">
          <a:xfrm>
            <a:off x="1066800" y="4953000"/>
            <a:ext cx="5715000" cy="112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Clr>
                <a:srgbClr val="3366CC"/>
              </a:buClr>
              <a:buSzTx/>
              <a:buFont typeface="Wingdings" panose="05000000000000000000" pitchFamily="2" charset="2"/>
              <a:buChar char="§"/>
            </a:pPr>
            <a:r>
              <a:rPr lang="de-DE" altLang="de-DE" sz="3200" b="0">
                <a:latin typeface="Arial Black" panose="020B0A04020102020204" pitchFamily="34" charset="0"/>
              </a:rPr>
              <a:t> </a:t>
            </a:r>
            <a:r>
              <a:rPr lang="de-DE" altLang="de-DE" b="0">
                <a:latin typeface="Times New Roman" panose="02020603050405020304" pitchFamily="18" charset="0"/>
              </a:rPr>
              <a:t>Teste: Gilt r</a:t>
            </a:r>
            <a:r>
              <a:rPr lang="de-DE" altLang="de-DE" b="0" baseline="-25000">
                <a:latin typeface="Times New Roman" panose="02020603050405020304" pitchFamily="18" charset="0"/>
              </a:rPr>
              <a:t>ij</a:t>
            </a:r>
            <a:r>
              <a:rPr lang="de-DE" altLang="de-DE" b="0" baseline="30000">
                <a:latin typeface="Times New Roman" panose="02020603050405020304" pitchFamily="18" charset="0"/>
              </a:rPr>
              <a:t>2</a:t>
            </a:r>
            <a:r>
              <a:rPr lang="de-DE" altLang="de-DE" b="0">
                <a:latin typeface="Times New Roman" panose="02020603050405020304" pitchFamily="18" charset="0"/>
              </a:rPr>
              <a:t> </a:t>
            </a:r>
            <a:r>
              <a:rPr lang="de-DE" altLang="de-DE" b="0" u="sng">
                <a:latin typeface="Times New Roman" panose="02020603050405020304" pitchFamily="18" charset="0"/>
              </a:rPr>
              <a:t>&gt;</a:t>
            </a:r>
            <a:r>
              <a:rPr lang="de-DE" altLang="de-DE" b="0">
                <a:latin typeface="Times New Roman" panose="02020603050405020304" pitchFamily="18" charset="0"/>
              </a:rPr>
              <a:t> R</a:t>
            </a:r>
            <a:r>
              <a:rPr lang="de-DE" altLang="de-DE" b="0" baseline="30000">
                <a:latin typeface="Times New Roman" panose="02020603050405020304" pitchFamily="18" charset="0"/>
              </a:rPr>
              <a:t>2</a:t>
            </a:r>
            <a:r>
              <a:rPr lang="de-DE" altLang="de-DE" b="0">
                <a:latin typeface="Times New Roman" panose="02020603050405020304" pitchFamily="18" charset="0"/>
              </a:rPr>
              <a:t> ? </a:t>
            </a:r>
          </a:p>
          <a:p>
            <a:pPr>
              <a:spcBef>
                <a:spcPct val="50000"/>
              </a:spcBef>
              <a:buClr>
                <a:srgbClr val="3366CC"/>
              </a:buClr>
              <a:buSzTx/>
              <a:buFont typeface="Wingdings" panose="05000000000000000000" pitchFamily="2" charset="2"/>
              <a:buNone/>
            </a:pPr>
            <a:r>
              <a:rPr lang="de-DE" altLang="de-DE" b="0">
                <a:latin typeface="Times New Roman" panose="02020603050405020304" pitchFamily="18" charset="0"/>
              </a:rPr>
              <a:t>    JA: </a:t>
            </a:r>
            <a:r>
              <a:rPr lang="de-DE" altLang="de-DE">
                <a:solidFill>
                  <a:srgbClr val="00358F"/>
                </a:solidFill>
              </a:rPr>
              <a:t>Multikollinearität liegt vor!</a:t>
            </a:r>
          </a:p>
        </p:txBody>
      </p: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1066800" y="3429000"/>
            <a:ext cx="5715000" cy="1439863"/>
            <a:chOff x="672" y="2160"/>
            <a:chExt cx="3600" cy="907"/>
          </a:xfrm>
        </p:grpSpPr>
        <p:sp>
          <p:nvSpPr>
            <p:cNvPr id="22537" name="Text Box 9"/>
            <p:cNvSpPr txBox="1">
              <a:spLocks noChangeArrowheads="1"/>
            </p:cNvSpPr>
            <p:nvPr/>
          </p:nvSpPr>
          <p:spPr bwMode="auto">
            <a:xfrm>
              <a:off x="672" y="2160"/>
              <a:ext cx="3600" cy="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Clr>
                  <a:srgbClr val="3366CC"/>
                </a:buClr>
                <a:buSzTx/>
                <a:buFont typeface="Wingdings" panose="05000000000000000000" pitchFamily="2" charset="2"/>
                <a:buChar char="§"/>
              </a:pPr>
              <a:r>
                <a:rPr lang="de-DE" altLang="de-DE" sz="3200" b="0">
                  <a:latin typeface="Arial Black" panose="020B0A04020102020204" pitchFamily="34" charset="0"/>
                </a:rPr>
                <a:t> </a:t>
              </a:r>
              <a:r>
                <a:rPr lang="de-DE" altLang="de-DE" b="0">
                  <a:latin typeface="Times New Roman" panose="02020603050405020304" pitchFamily="18" charset="0"/>
                </a:rPr>
                <a:t>Bilde Bestimmtheitsmaß</a:t>
              </a:r>
            </a:p>
            <a:p>
              <a:pPr>
                <a:spcBef>
                  <a:spcPct val="50000"/>
                </a:spcBef>
                <a:buClr>
                  <a:srgbClr val="3366CC"/>
                </a:buClr>
                <a:buSzTx/>
                <a:buFont typeface="Wingdings" panose="05000000000000000000" pitchFamily="2" charset="2"/>
                <a:buNone/>
              </a:pPr>
              <a:r>
                <a:rPr lang="de-DE" altLang="de-DE" b="0">
                  <a:latin typeface="Times New Roman" panose="02020603050405020304" pitchFamily="18" charset="0"/>
                </a:rPr>
                <a:t>    R</a:t>
              </a:r>
              <a:r>
                <a:rPr lang="de-DE" altLang="de-DE" b="0" baseline="30000">
                  <a:latin typeface="Times New Roman" panose="02020603050405020304" pitchFamily="18" charset="0"/>
                </a:rPr>
                <a:t>2</a:t>
              </a:r>
              <a:r>
                <a:rPr lang="de-DE" altLang="de-DE" b="0">
                  <a:latin typeface="Times New Roman" panose="02020603050405020304" pitchFamily="18" charset="0"/>
                </a:rPr>
                <a:t> = 	   </a:t>
              </a:r>
              <a:r>
                <a:rPr lang="de-DE" altLang="de-DE" b="0" u="sng">
                  <a:latin typeface="Times New Roman" panose="02020603050405020304" pitchFamily="18" charset="0"/>
                </a:rPr>
                <a:t>&lt;</a:t>
              </a:r>
              <a:r>
                <a:rPr lang="de-DE" altLang="de-DE" b="0">
                  <a:latin typeface="Times New Roman" panose="02020603050405020304" pitchFamily="18" charset="0"/>
                </a:rPr>
                <a:t>	          +	     = 1</a:t>
              </a:r>
              <a:r>
                <a:rPr lang="de-DE" altLang="de-DE" b="0" u="sng">
                  <a:latin typeface="Times New Roman" panose="02020603050405020304" pitchFamily="18" charset="0"/>
                </a:rPr>
                <a:t> </a:t>
              </a:r>
            </a:p>
          </p:txBody>
        </p:sp>
        <p:graphicFrame>
          <p:nvGraphicFramePr>
            <p:cNvPr id="22538" name="Object 1024"/>
            <p:cNvGraphicFramePr>
              <a:graphicFrameLocks noChangeAspect="1"/>
            </p:cNvGraphicFramePr>
            <p:nvPr/>
          </p:nvGraphicFramePr>
          <p:xfrm>
            <a:off x="1296" y="2448"/>
            <a:ext cx="672" cy="5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2556" r:id="rId9" imgW="609336" imgH="520474" progId="Equation.DSMT4">
                    <p:embed/>
                  </p:oleObj>
                </mc:Choice>
                <mc:Fallback>
                  <p:oleObj r:id="rId9" imgW="609336" imgH="520474" progId="Equation.DSMT4">
                    <p:embed/>
                    <p:pic>
                      <p:nvPicPr>
                        <p:cNvPr id="0" name="Object 10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296" y="2448"/>
                          <a:ext cx="672" cy="57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2539" name="Object 1025"/>
            <p:cNvGraphicFramePr>
              <a:graphicFrameLocks noChangeAspect="1"/>
            </p:cNvGraphicFramePr>
            <p:nvPr/>
          </p:nvGraphicFramePr>
          <p:xfrm>
            <a:off x="2160" y="2448"/>
            <a:ext cx="720" cy="61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2557" r:id="rId11" imgW="609336" imgH="520474" progId="Equation.DSMT4">
                    <p:embed/>
                  </p:oleObj>
                </mc:Choice>
                <mc:Fallback>
                  <p:oleObj r:id="rId11" imgW="609336" imgH="520474" progId="Equation.DSMT4">
                    <p:embed/>
                    <p:pic>
                      <p:nvPicPr>
                        <p:cNvPr id="0" name="Object 10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60" y="2448"/>
                          <a:ext cx="720" cy="61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2540" name="Object 1026"/>
            <p:cNvGraphicFramePr>
              <a:graphicFrameLocks noChangeAspect="1"/>
            </p:cNvGraphicFramePr>
            <p:nvPr/>
          </p:nvGraphicFramePr>
          <p:xfrm>
            <a:off x="3120" y="2448"/>
            <a:ext cx="672" cy="57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2558" r:id="rId13" imgW="609336" imgH="520474" progId="Equation.DSMT4">
                    <p:embed/>
                  </p:oleObj>
                </mc:Choice>
                <mc:Fallback>
                  <p:oleObj r:id="rId13" imgW="609336" imgH="520474" progId="Equation.DSMT4">
                    <p:embed/>
                    <p:pic>
                      <p:nvPicPr>
                        <p:cNvPr id="0" name="Object 10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120" y="2448"/>
                          <a:ext cx="672" cy="57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5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85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5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5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7" grpId="0" build="p" bldLvl="2" autoUpdateAnimBg="0"/>
      <p:bldP spid="185354" grpId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355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4ADA0999-DFBB-4548-9239-54B006D4184D}" type="slidenum">
              <a:rPr lang="de-DE" altLang="de-DE" sz="800" b="0"/>
              <a:pPr>
                <a:buSzTx/>
                <a:buFontTx/>
                <a:buNone/>
              </a:pPr>
              <a:t>17</a:t>
            </a:fld>
            <a:r>
              <a:rPr lang="de-DE" altLang="de-DE" sz="800" b="0"/>
              <a:t> -</a:t>
            </a:r>
          </a:p>
        </p:txBody>
      </p:sp>
      <p:grpSp>
        <p:nvGrpSpPr>
          <p:cNvPr id="2" name="Group 120"/>
          <p:cNvGrpSpPr>
            <a:grpSpLocks/>
          </p:cNvGrpSpPr>
          <p:nvPr/>
        </p:nvGrpSpPr>
        <p:grpSpPr bwMode="auto">
          <a:xfrm>
            <a:off x="203200" y="3975100"/>
            <a:ext cx="2265363" cy="1079500"/>
            <a:chOff x="128" y="2504"/>
            <a:chExt cx="1427" cy="680"/>
          </a:xfrm>
        </p:grpSpPr>
        <p:grpSp>
          <p:nvGrpSpPr>
            <p:cNvPr id="23659" name="Group 116"/>
            <p:cNvGrpSpPr>
              <a:grpSpLocks/>
            </p:cNvGrpSpPr>
            <p:nvPr/>
          </p:nvGrpSpPr>
          <p:grpSpPr bwMode="auto">
            <a:xfrm>
              <a:off x="880" y="2648"/>
              <a:ext cx="675" cy="536"/>
              <a:chOff x="890" y="2644"/>
              <a:chExt cx="675" cy="536"/>
            </a:xfrm>
          </p:grpSpPr>
          <p:sp>
            <p:nvSpPr>
              <p:cNvPr id="23661" name="Freeform 17"/>
              <p:cNvSpPr>
                <a:spLocks/>
              </p:cNvSpPr>
              <p:nvPr/>
            </p:nvSpPr>
            <p:spPr bwMode="auto">
              <a:xfrm>
                <a:off x="890" y="2908"/>
                <a:ext cx="675" cy="272"/>
              </a:xfrm>
              <a:custGeom>
                <a:avLst/>
                <a:gdLst>
                  <a:gd name="T0" fmla="*/ 671 w 675"/>
                  <a:gd name="T1" fmla="*/ 272 h 272"/>
                  <a:gd name="T2" fmla="*/ 0 w 675"/>
                  <a:gd name="T3" fmla="*/ 270 h 272"/>
                  <a:gd name="T4" fmla="*/ 325 w 675"/>
                  <a:gd name="T5" fmla="*/ 216 h 272"/>
                  <a:gd name="T6" fmla="*/ 484 w 675"/>
                  <a:gd name="T7" fmla="*/ 151 h 272"/>
                  <a:gd name="T8" fmla="*/ 675 w 675"/>
                  <a:gd name="T9" fmla="*/ 0 h 272"/>
                  <a:gd name="T10" fmla="*/ 671 w 675"/>
                  <a:gd name="T11" fmla="*/ 272 h 2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5"/>
                  <a:gd name="T19" fmla="*/ 0 h 272"/>
                  <a:gd name="T20" fmla="*/ 675 w 675"/>
                  <a:gd name="T21" fmla="*/ 272 h 2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5" h="272">
                    <a:moveTo>
                      <a:pt x="671" y="272"/>
                    </a:moveTo>
                    <a:lnTo>
                      <a:pt x="0" y="270"/>
                    </a:lnTo>
                    <a:lnTo>
                      <a:pt x="325" y="216"/>
                    </a:lnTo>
                    <a:lnTo>
                      <a:pt x="484" y="151"/>
                    </a:lnTo>
                    <a:lnTo>
                      <a:pt x="675" y="0"/>
                    </a:lnTo>
                    <a:lnTo>
                      <a:pt x="671" y="272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662" name="Rectangle 109"/>
              <p:cNvSpPr>
                <a:spLocks noChangeArrowheads="1"/>
              </p:cNvSpPr>
              <p:nvPr/>
            </p:nvSpPr>
            <p:spPr bwMode="auto">
              <a:xfrm>
                <a:off x="1086" y="2644"/>
                <a:ext cx="121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Symbol" panose="05050102010706020507" pitchFamily="18" charset="2"/>
                  </a:rPr>
                  <a:t>a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grpSp>
            <p:nvGrpSpPr>
              <p:cNvPr id="23663" name="Group 114"/>
              <p:cNvGrpSpPr>
                <a:grpSpLocks/>
              </p:cNvGrpSpPr>
              <p:nvPr/>
            </p:nvGrpSpPr>
            <p:grpSpPr bwMode="auto">
              <a:xfrm>
                <a:off x="1209" y="2804"/>
                <a:ext cx="178" cy="289"/>
                <a:chOff x="1209" y="2804"/>
                <a:chExt cx="178" cy="289"/>
              </a:xfrm>
            </p:grpSpPr>
            <p:sp>
              <p:nvSpPr>
                <p:cNvPr id="23664" name="Line 112"/>
                <p:cNvSpPr>
                  <a:spLocks noChangeShapeType="1"/>
                </p:cNvSpPr>
                <p:nvPr/>
              </p:nvSpPr>
              <p:spPr bwMode="auto">
                <a:xfrm>
                  <a:off x="1209" y="2804"/>
                  <a:ext cx="178" cy="289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65" name="Freeform 113"/>
                <p:cNvSpPr>
                  <a:spLocks/>
                </p:cNvSpPr>
                <p:nvPr/>
              </p:nvSpPr>
              <p:spPr bwMode="auto">
                <a:xfrm>
                  <a:off x="1312" y="3005"/>
                  <a:ext cx="75" cy="88"/>
                </a:xfrm>
                <a:custGeom>
                  <a:avLst/>
                  <a:gdLst>
                    <a:gd name="T0" fmla="*/ 0 w 75"/>
                    <a:gd name="T1" fmla="*/ 41 h 88"/>
                    <a:gd name="T2" fmla="*/ 75 w 75"/>
                    <a:gd name="T3" fmla="*/ 88 h 88"/>
                    <a:gd name="T4" fmla="*/ 68 w 75"/>
                    <a:gd name="T5" fmla="*/ 0 h 88"/>
                    <a:gd name="T6" fmla="*/ 0 60000 65536"/>
                    <a:gd name="T7" fmla="*/ 0 60000 65536"/>
                    <a:gd name="T8" fmla="*/ 0 60000 65536"/>
                    <a:gd name="T9" fmla="*/ 0 w 75"/>
                    <a:gd name="T10" fmla="*/ 0 h 88"/>
                    <a:gd name="T11" fmla="*/ 75 w 75"/>
                    <a:gd name="T12" fmla="*/ 88 h 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75" h="88">
                      <a:moveTo>
                        <a:pt x="0" y="41"/>
                      </a:moveTo>
                      <a:lnTo>
                        <a:pt x="75" y="88"/>
                      </a:lnTo>
                      <a:lnTo>
                        <a:pt x="68" y="0"/>
                      </a:lnTo>
                    </a:path>
                  </a:pathLst>
                </a:cu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23660" name="Text Box 119"/>
            <p:cNvSpPr txBox="1">
              <a:spLocks noChangeArrowheads="1"/>
            </p:cNvSpPr>
            <p:nvPr/>
          </p:nvSpPr>
          <p:spPr bwMode="auto">
            <a:xfrm>
              <a:off x="128" y="2504"/>
              <a:ext cx="14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2000" b="0"/>
                <a:t>Linksseitiger Test</a:t>
              </a:r>
            </a:p>
          </p:txBody>
        </p:sp>
      </p:grpSp>
      <p:grpSp>
        <p:nvGrpSpPr>
          <p:cNvPr id="5" name="Group 115"/>
          <p:cNvGrpSpPr>
            <a:grpSpLocks/>
          </p:cNvGrpSpPr>
          <p:nvPr/>
        </p:nvGrpSpPr>
        <p:grpSpPr bwMode="auto">
          <a:xfrm>
            <a:off x="4814888" y="3124200"/>
            <a:ext cx="4329112" cy="1933575"/>
            <a:chOff x="3033" y="1968"/>
            <a:chExt cx="2727" cy="1218"/>
          </a:xfrm>
        </p:grpSpPr>
        <p:sp>
          <p:nvSpPr>
            <p:cNvPr id="23651" name="Freeform 18"/>
            <p:cNvSpPr>
              <a:spLocks/>
            </p:cNvSpPr>
            <p:nvPr/>
          </p:nvSpPr>
          <p:spPr bwMode="auto">
            <a:xfrm>
              <a:off x="3033" y="3006"/>
              <a:ext cx="672" cy="180"/>
            </a:xfrm>
            <a:custGeom>
              <a:avLst/>
              <a:gdLst>
                <a:gd name="T0" fmla="*/ 0 w 672"/>
                <a:gd name="T1" fmla="*/ 180 h 180"/>
                <a:gd name="T2" fmla="*/ 672 w 672"/>
                <a:gd name="T3" fmla="*/ 176 h 180"/>
                <a:gd name="T4" fmla="*/ 344 w 672"/>
                <a:gd name="T5" fmla="*/ 131 h 180"/>
                <a:gd name="T6" fmla="*/ 176 w 672"/>
                <a:gd name="T7" fmla="*/ 84 h 180"/>
                <a:gd name="T8" fmla="*/ 0 w 672"/>
                <a:gd name="T9" fmla="*/ 0 h 180"/>
                <a:gd name="T10" fmla="*/ 0 w 672"/>
                <a:gd name="T11" fmla="*/ 180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2"/>
                <a:gd name="T19" fmla="*/ 0 h 180"/>
                <a:gd name="T20" fmla="*/ 672 w 672"/>
                <a:gd name="T21" fmla="*/ 180 h 18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2" h="180">
                  <a:moveTo>
                    <a:pt x="0" y="180"/>
                  </a:moveTo>
                  <a:lnTo>
                    <a:pt x="672" y="176"/>
                  </a:lnTo>
                  <a:lnTo>
                    <a:pt x="344" y="131"/>
                  </a:lnTo>
                  <a:lnTo>
                    <a:pt x="176" y="84"/>
                  </a:lnTo>
                  <a:lnTo>
                    <a:pt x="0" y="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52" name="Rectangle 93"/>
            <p:cNvSpPr>
              <a:spLocks noChangeArrowheads="1"/>
            </p:cNvSpPr>
            <p:nvPr/>
          </p:nvSpPr>
          <p:spPr bwMode="auto">
            <a:xfrm>
              <a:off x="3424" y="2719"/>
              <a:ext cx="236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b="0">
                  <a:solidFill>
                    <a:srgbClr val="000000"/>
                  </a:solidFill>
                  <a:latin typeface="Symbol" panose="05050102010706020507" pitchFamily="18" charset="2"/>
                </a:rPr>
                <a:t>a</a:t>
              </a:r>
              <a:endParaRPr lang="de-DE" altLang="de-DE" sz="2800" b="0">
                <a:latin typeface="Arial Black" panose="020B0A04020102020204" pitchFamily="34" charset="0"/>
              </a:endParaRPr>
            </a:p>
          </p:txBody>
        </p:sp>
        <p:grpSp>
          <p:nvGrpSpPr>
            <p:cNvPr id="23653" name="Group 102"/>
            <p:cNvGrpSpPr>
              <a:grpSpLocks/>
            </p:cNvGrpSpPr>
            <p:nvPr/>
          </p:nvGrpSpPr>
          <p:grpSpPr bwMode="auto">
            <a:xfrm>
              <a:off x="3200" y="2916"/>
              <a:ext cx="220" cy="200"/>
              <a:chOff x="3200" y="2916"/>
              <a:chExt cx="220" cy="200"/>
            </a:xfrm>
          </p:grpSpPr>
          <p:sp>
            <p:nvSpPr>
              <p:cNvPr id="23657" name="Line 100"/>
              <p:cNvSpPr>
                <a:spLocks noChangeShapeType="1"/>
              </p:cNvSpPr>
              <p:nvPr/>
            </p:nvSpPr>
            <p:spPr bwMode="auto">
              <a:xfrm flipH="1">
                <a:off x="3200" y="2916"/>
                <a:ext cx="220" cy="20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658" name="Freeform 101"/>
              <p:cNvSpPr>
                <a:spLocks/>
              </p:cNvSpPr>
              <p:nvPr/>
            </p:nvSpPr>
            <p:spPr bwMode="auto">
              <a:xfrm>
                <a:off x="3201" y="3033"/>
                <a:ext cx="86" cy="83"/>
              </a:xfrm>
              <a:custGeom>
                <a:avLst/>
                <a:gdLst>
                  <a:gd name="T0" fmla="*/ 32 w 86"/>
                  <a:gd name="T1" fmla="*/ 0 h 83"/>
                  <a:gd name="T2" fmla="*/ 0 w 86"/>
                  <a:gd name="T3" fmla="*/ 83 h 83"/>
                  <a:gd name="T4" fmla="*/ 86 w 86"/>
                  <a:gd name="T5" fmla="*/ 60 h 83"/>
                  <a:gd name="T6" fmla="*/ 0 60000 65536"/>
                  <a:gd name="T7" fmla="*/ 0 60000 65536"/>
                  <a:gd name="T8" fmla="*/ 0 60000 65536"/>
                  <a:gd name="T9" fmla="*/ 0 w 86"/>
                  <a:gd name="T10" fmla="*/ 0 h 83"/>
                  <a:gd name="T11" fmla="*/ 86 w 86"/>
                  <a:gd name="T12" fmla="*/ 83 h 8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6" h="83">
                    <a:moveTo>
                      <a:pt x="32" y="0"/>
                    </a:moveTo>
                    <a:lnTo>
                      <a:pt x="0" y="83"/>
                    </a:lnTo>
                    <a:lnTo>
                      <a:pt x="86" y="6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23654" name="Group 12"/>
            <p:cNvGrpSpPr>
              <a:grpSpLocks/>
            </p:cNvGrpSpPr>
            <p:nvPr/>
          </p:nvGrpSpPr>
          <p:grpSpPr bwMode="auto">
            <a:xfrm>
              <a:off x="3792" y="1968"/>
              <a:ext cx="1968" cy="1037"/>
              <a:chOff x="3792" y="1968"/>
              <a:chExt cx="1968" cy="1037"/>
            </a:xfrm>
          </p:grpSpPr>
          <p:sp>
            <p:nvSpPr>
              <p:cNvPr id="23655" name="Text Box 9"/>
              <p:cNvSpPr txBox="1">
                <a:spLocks noChangeArrowheads="1"/>
              </p:cNvSpPr>
              <p:nvPr/>
            </p:nvSpPr>
            <p:spPr bwMode="auto">
              <a:xfrm>
                <a:off x="3792" y="1968"/>
                <a:ext cx="1968" cy="10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spcBef>
                    <a:spcPct val="50000"/>
                  </a:spcBef>
                  <a:buSzTx/>
                  <a:buFontTx/>
                  <a:buNone/>
                </a:pPr>
                <a:r>
                  <a:rPr lang="de-DE" altLang="de-DE" b="0">
                    <a:cs typeface="Times New Roman" panose="02020603050405020304" pitchFamily="18" charset="0"/>
                  </a:rPr>
                  <a:t>Rechtsseitiger Test:</a:t>
                </a:r>
              </a:p>
              <a:p>
                <a:pPr>
                  <a:spcBef>
                    <a:spcPct val="50000"/>
                  </a:spcBef>
                  <a:buSzTx/>
                  <a:buFontTx/>
                  <a:buNone/>
                </a:pPr>
                <a:r>
                  <a:rPr lang="de-DE" altLang="de-DE" b="0">
                    <a:cs typeface="Times New Roman" panose="02020603050405020304" pitchFamily="18" charset="0"/>
                  </a:rPr>
                  <a:t>Ist Prob(   &gt;p</a:t>
                </a:r>
                <a:r>
                  <a:rPr lang="de-DE" altLang="de-DE" b="0" baseline="-30000">
                    <a:latin typeface="Symbol" panose="05050102010706020507" pitchFamily="18" charset="2"/>
                    <a:cs typeface="Times New Roman" panose="02020603050405020304" pitchFamily="18" charset="0"/>
                  </a:rPr>
                  <a:t>a</a:t>
                </a:r>
                <a:r>
                  <a:rPr lang="de-DE" altLang="de-DE" b="0">
                    <a:cs typeface="Times New Roman" panose="02020603050405020304" pitchFamily="18" charset="0"/>
                  </a:rPr>
                  <a:t>) </a:t>
                </a:r>
                <a:r>
                  <a:rPr lang="de-DE" altLang="de-DE" b="0" u="sng">
                    <a:cs typeface="Times New Roman" panose="02020603050405020304" pitchFamily="18" charset="0"/>
                  </a:rPr>
                  <a:t>&lt;</a:t>
                </a:r>
                <a:r>
                  <a:rPr lang="de-DE" altLang="de-DE" b="0">
                    <a:latin typeface="Arial Black" panose="020B0A0402010202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de-DE" altLang="de-DE" b="0">
                    <a:latin typeface="Symbol" panose="05050102010706020507" pitchFamily="18" charset="2"/>
                    <a:cs typeface="Times New Roman" panose="02020603050405020304" pitchFamily="18" charset="0"/>
                  </a:rPr>
                  <a:t>a ?</a:t>
                </a:r>
                <a:r>
                  <a:rPr lang="de-DE" altLang="de-DE" sz="2800" b="0">
                    <a:latin typeface="Arial Black" panose="020B0A04020102020204" pitchFamily="34" charset="0"/>
                  </a:rPr>
                  <a:t> </a:t>
                </a:r>
              </a:p>
              <a:p>
                <a:pPr>
                  <a:spcBef>
                    <a:spcPct val="50000"/>
                  </a:spcBef>
                  <a:buSzTx/>
                  <a:buFontTx/>
                  <a:buNone/>
                </a:pPr>
                <a:r>
                  <a:rPr lang="de-DE" altLang="de-DE" b="0"/>
                  <a:t>JA: H</a:t>
                </a:r>
                <a:r>
                  <a:rPr lang="de-DE" altLang="de-DE" b="0" baseline="-25000"/>
                  <a:t>0</a:t>
                </a:r>
                <a:r>
                  <a:rPr lang="de-DE" altLang="de-DE" b="0"/>
                  <a:t> ok.</a:t>
                </a:r>
              </a:p>
            </p:txBody>
          </p:sp>
          <p:graphicFrame>
            <p:nvGraphicFramePr>
              <p:cNvPr id="23656" name="Object 1024"/>
              <p:cNvGraphicFramePr>
                <a:graphicFrameLocks noChangeAspect="1"/>
              </p:cNvGraphicFramePr>
              <p:nvPr/>
            </p:nvGraphicFramePr>
            <p:xfrm>
              <a:off x="4560" y="2400"/>
              <a:ext cx="225" cy="3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668" r:id="rId5" imgW="139639" imgH="190417" progId="Equation.DSMT4">
                      <p:embed/>
                    </p:oleObj>
                  </mc:Choice>
                  <mc:Fallback>
                    <p:oleObj r:id="rId5" imgW="139639" imgH="190417" progId="Equation.DSMT4">
                      <p:embed/>
                      <p:pic>
                        <p:nvPicPr>
                          <p:cNvPr id="0" name="Object 102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560" y="2400"/>
                            <a:ext cx="225" cy="30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235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</a:t>
            </a:r>
          </a:p>
        </p:txBody>
      </p:sp>
      <p:sp>
        <p:nvSpPr>
          <p:cNvPr id="23559" name="Text Box 3"/>
          <p:cNvSpPr txBox="1">
            <a:spLocks noChangeArrowheads="1"/>
          </p:cNvSpPr>
          <p:nvPr/>
        </p:nvSpPr>
        <p:spPr bwMode="auto">
          <a:xfrm>
            <a:off x="685800" y="1295400"/>
            <a:ext cx="8229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90500" indent="-190500"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38100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/>
              <a:t> Test der Einflüsse: Ist Variable x</a:t>
            </a:r>
            <a:r>
              <a:rPr lang="de-DE" altLang="de-DE" baseline="-25000"/>
              <a:t>r</a:t>
            </a:r>
            <a:r>
              <a:rPr lang="de-DE" altLang="de-DE"/>
              <a:t> nötig?</a:t>
            </a:r>
          </a:p>
          <a:p>
            <a:pPr lvl="1">
              <a:buClr>
                <a:srgbClr val="3366CC"/>
              </a:buClr>
              <a:buSzPct val="130000"/>
              <a:buFont typeface="Wingdings" panose="05000000000000000000" pitchFamily="2" charset="2"/>
              <a:buNone/>
            </a:pPr>
            <a:r>
              <a:rPr lang="de-DE" altLang="de-DE" sz="2400" b="1"/>
              <a:t> </a:t>
            </a:r>
            <a:r>
              <a:rPr lang="de-DE" altLang="de-DE" sz="2400"/>
              <a:t>Ist der Parameter a</a:t>
            </a:r>
            <a:r>
              <a:rPr lang="de-DE" altLang="de-DE" sz="2400" baseline="-25000"/>
              <a:t>r</a:t>
            </a:r>
            <a:r>
              <a:rPr lang="de-DE" altLang="de-DE" sz="2400"/>
              <a:t> = 0 ?</a:t>
            </a:r>
          </a:p>
        </p:txBody>
      </p:sp>
      <p:grpSp>
        <p:nvGrpSpPr>
          <p:cNvPr id="8" name="Group 118"/>
          <p:cNvGrpSpPr>
            <a:grpSpLocks/>
          </p:cNvGrpSpPr>
          <p:nvPr/>
        </p:nvGrpSpPr>
        <p:grpSpPr bwMode="auto">
          <a:xfrm>
            <a:off x="838200" y="2438400"/>
            <a:ext cx="7620000" cy="3521075"/>
            <a:chOff x="528" y="1536"/>
            <a:chExt cx="4800" cy="2218"/>
          </a:xfrm>
        </p:grpSpPr>
        <p:sp>
          <p:nvSpPr>
            <p:cNvPr id="23562" name="Text Box 5"/>
            <p:cNvSpPr txBox="1">
              <a:spLocks noChangeArrowheads="1"/>
            </p:cNvSpPr>
            <p:nvPr/>
          </p:nvSpPr>
          <p:spPr bwMode="auto">
            <a:xfrm>
              <a:off x="528" y="1536"/>
              <a:ext cx="480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2800" b="0"/>
                <a:t>Nullhypothese H</a:t>
              </a:r>
              <a:r>
                <a:rPr lang="de-DE" altLang="de-DE" sz="2800" b="0" baseline="-25000"/>
                <a:t>0</a:t>
              </a:r>
              <a:r>
                <a:rPr lang="de-DE" altLang="de-DE" sz="2800" b="0"/>
                <a:t> :</a:t>
              </a:r>
              <a:r>
                <a:rPr lang="de-DE" altLang="de-DE" sz="2800" b="0">
                  <a:latin typeface="Arial Black" panose="020B0A04020102020204" pitchFamily="34" charset="0"/>
                </a:rPr>
                <a:t> </a:t>
              </a:r>
              <a:r>
                <a:rPr lang="de-DE" altLang="de-DE" b="0"/>
                <a:t>a</a:t>
              </a:r>
              <a:r>
                <a:rPr lang="de-DE" altLang="de-DE" b="0" baseline="-25000"/>
                <a:t>r</a:t>
              </a:r>
              <a:r>
                <a:rPr lang="de-DE" altLang="de-DE" b="0"/>
                <a:t> = 0</a:t>
              </a:r>
            </a:p>
          </p:txBody>
        </p:sp>
        <p:grpSp>
          <p:nvGrpSpPr>
            <p:cNvPr id="23563" name="Group 117"/>
            <p:cNvGrpSpPr>
              <a:grpSpLocks/>
            </p:cNvGrpSpPr>
            <p:nvPr/>
          </p:nvGrpSpPr>
          <p:grpSpPr bwMode="auto">
            <a:xfrm>
              <a:off x="678" y="2058"/>
              <a:ext cx="3163" cy="1448"/>
              <a:chOff x="678" y="2058"/>
              <a:chExt cx="3163" cy="1448"/>
            </a:xfrm>
          </p:grpSpPr>
          <p:grpSp>
            <p:nvGrpSpPr>
              <p:cNvPr id="23565" name="Group 21"/>
              <p:cNvGrpSpPr>
                <a:grpSpLocks/>
              </p:cNvGrpSpPr>
              <p:nvPr/>
            </p:nvGrpSpPr>
            <p:grpSpPr bwMode="auto">
              <a:xfrm>
                <a:off x="719" y="3144"/>
                <a:ext cx="3122" cy="82"/>
                <a:chOff x="719" y="3144"/>
                <a:chExt cx="3122" cy="82"/>
              </a:xfrm>
            </p:grpSpPr>
            <p:sp>
              <p:nvSpPr>
                <p:cNvPr id="23649" name="Line 19"/>
                <p:cNvSpPr>
                  <a:spLocks noChangeShapeType="1"/>
                </p:cNvSpPr>
                <p:nvPr/>
              </p:nvSpPr>
              <p:spPr bwMode="auto">
                <a:xfrm flipV="1">
                  <a:off x="719" y="3184"/>
                  <a:ext cx="3004" cy="2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50" name="Freeform 20"/>
                <p:cNvSpPr>
                  <a:spLocks/>
                </p:cNvSpPr>
                <p:nvPr/>
              </p:nvSpPr>
              <p:spPr bwMode="auto">
                <a:xfrm>
                  <a:off x="3720" y="3144"/>
                  <a:ext cx="121" cy="82"/>
                </a:xfrm>
                <a:custGeom>
                  <a:avLst/>
                  <a:gdLst>
                    <a:gd name="T0" fmla="*/ 0 w 121"/>
                    <a:gd name="T1" fmla="*/ 82 h 82"/>
                    <a:gd name="T2" fmla="*/ 121 w 121"/>
                    <a:gd name="T3" fmla="*/ 40 h 82"/>
                    <a:gd name="T4" fmla="*/ 0 w 121"/>
                    <a:gd name="T5" fmla="*/ 0 h 82"/>
                    <a:gd name="T6" fmla="*/ 0 w 121"/>
                    <a:gd name="T7" fmla="*/ 82 h 8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21"/>
                    <a:gd name="T13" fmla="*/ 0 h 82"/>
                    <a:gd name="T14" fmla="*/ 121 w 121"/>
                    <a:gd name="T15" fmla="*/ 82 h 8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21" h="82">
                      <a:moveTo>
                        <a:pt x="0" y="82"/>
                      </a:moveTo>
                      <a:lnTo>
                        <a:pt x="121" y="40"/>
                      </a:lnTo>
                      <a:lnTo>
                        <a:pt x="0" y="0"/>
                      </a:lnTo>
                      <a:lnTo>
                        <a:pt x="0" y="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3566" name="Rectangle 22"/>
              <p:cNvSpPr>
                <a:spLocks noChangeArrowheads="1"/>
              </p:cNvSpPr>
              <p:nvPr/>
            </p:nvSpPr>
            <p:spPr bwMode="auto">
              <a:xfrm>
                <a:off x="2180" y="3203"/>
                <a:ext cx="178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67" name="Rectangle 23"/>
              <p:cNvSpPr>
                <a:spLocks noChangeArrowheads="1"/>
              </p:cNvSpPr>
              <p:nvPr/>
            </p:nvSpPr>
            <p:spPr bwMode="auto">
              <a:xfrm>
                <a:off x="2203" y="3229"/>
                <a:ext cx="172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0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68" name="Rectangle 24"/>
              <p:cNvSpPr>
                <a:spLocks noChangeArrowheads="1"/>
              </p:cNvSpPr>
              <p:nvPr/>
            </p:nvSpPr>
            <p:spPr bwMode="auto">
              <a:xfrm>
                <a:off x="2296" y="3229"/>
                <a:ext cx="12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grpSp>
            <p:nvGrpSpPr>
              <p:cNvPr id="23569" name="Group 81"/>
              <p:cNvGrpSpPr>
                <a:grpSpLocks/>
              </p:cNvGrpSpPr>
              <p:nvPr/>
            </p:nvGrpSpPr>
            <p:grpSpPr bwMode="auto">
              <a:xfrm>
                <a:off x="2249" y="2058"/>
                <a:ext cx="12" cy="1258"/>
                <a:chOff x="2249" y="2058"/>
                <a:chExt cx="12" cy="1258"/>
              </a:xfrm>
            </p:grpSpPr>
            <p:sp>
              <p:nvSpPr>
                <p:cNvPr id="23593" name="Freeform 25"/>
                <p:cNvSpPr>
                  <a:spLocks/>
                </p:cNvSpPr>
                <p:nvPr/>
              </p:nvSpPr>
              <p:spPr bwMode="auto">
                <a:xfrm>
                  <a:off x="2249" y="2058"/>
                  <a:ext cx="12" cy="11"/>
                </a:xfrm>
                <a:custGeom>
                  <a:avLst/>
                  <a:gdLst>
                    <a:gd name="T0" fmla="*/ 12 w 12"/>
                    <a:gd name="T1" fmla="*/ 7 h 11"/>
                    <a:gd name="T2" fmla="*/ 12 w 12"/>
                    <a:gd name="T3" fmla="*/ 5 h 11"/>
                    <a:gd name="T4" fmla="*/ 10 w 12"/>
                    <a:gd name="T5" fmla="*/ 3 h 11"/>
                    <a:gd name="T6" fmla="*/ 8 w 12"/>
                    <a:gd name="T7" fmla="*/ 1 h 11"/>
                    <a:gd name="T8" fmla="*/ 6 w 12"/>
                    <a:gd name="T9" fmla="*/ 0 h 11"/>
                    <a:gd name="T10" fmla="*/ 6 w 12"/>
                    <a:gd name="T11" fmla="*/ 0 h 11"/>
                    <a:gd name="T12" fmla="*/ 4 w 12"/>
                    <a:gd name="T13" fmla="*/ 1 h 11"/>
                    <a:gd name="T14" fmla="*/ 2 w 12"/>
                    <a:gd name="T15" fmla="*/ 3 h 11"/>
                    <a:gd name="T16" fmla="*/ 0 w 12"/>
                    <a:gd name="T17" fmla="*/ 5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"/>
                    <a:gd name="T55" fmla="*/ 0 h 11"/>
                    <a:gd name="T56" fmla="*/ 12 w 12"/>
                    <a:gd name="T57" fmla="*/ 11 h 1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" h="11">
                      <a:moveTo>
                        <a:pt x="12" y="7"/>
                      </a:moveTo>
                      <a:lnTo>
                        <a:pt x="12" y="5"/>
                      </a:lnTo>
                      <a:lnTo>
                        <a:pt x="10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594" name="Freeform 26"/>
                <p:cNvSpPr>
                  <a:spLocks/>
                </p:cNvSpPr>
                <p:nvPr/>
              </p:nvSpPr>
              <p:spPr bwMode="auto">
                <a:xfrm>
                  <a:off x="2249" y="2080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595" name="Freeform 27"/>
                <p:cNvSpPr>
                  <a:spLocks/>
                </p:cNvSpPr>
                <p:nvPr/>
              </p:nvSpPr>
              <p:spPr bwMode="auto">
                <a:xfrm>
                  <a:off x="2249" y="2103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596" name="Freeform 28"/>
                <p:cNvSpPr>
                  <a:spLocks/>
                </p:cNvSpPr>
                <p:nvPr/>
              </p:nvSpPr>
              <p:spPr bwMode="auto">
                <a:xfrm>
                  <a:off x="2249" y="2126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597" name="Freeform 29"/>
                <p:cNvSpPr>
                  <a:spLocks/>
                </p:cNvSpPr>
                <p:nvPr/>
              </p:nvSpPr>
              <p:spPr bwMode="auto">
                <a:xfrm>
                  <a:off x="2249" y="2148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598" name="Freeform 30"/>
                <p:cNvSpPr>
                  <a:spLocks/>
                </p:cNvSpPr>
                <p:nvPr/>
              </p:nvSpPr>
              <p:spPr bwMode="auto">
                <a:xfrm>
                  <a:off x="2249" y="2171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599" name="Freeform 31"/>
                <p:cNvSpPr>
                  <a:spLocks/>
                </p:cNvSpPr>
                <p:nvPr/>
              </p:nvSpPr>
              <p:spPr bwMode="auto">
                <a:xfrm>
                  <a:off x="2249" y="2194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0" name="Freeform 32"/>
                <p:cNvSpPr>
                  <a:spLocks/>
                </p:cNvSpPr>
                <p:nvPr/>
              </p:nvSpPr>
              <p:spPr bwMode="auto">
                <a:xfrm>
                  <a:off x="2249" y="2216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1" name="Freeform 33"/>
                <p:cNvSpPr>
                  <a:spLocks/>
                </p:cNvSpPr>
                <p:nvPr/>
              </p:nvSpPr>
              <p:spPr bwMode="auto">
                <a:xfrm>
                  <a:off x="2249" y="2239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2" name="Freeform 34"/>
                <p:cNvSpPr>
                  <a:spLocks/>
                </p:cNvSpPr>
                <p:nvPr/>
              </p:nvSpPr>
              <p:spPr bwMode="auto">
                <a:xfrm>
                  <a:off x="2249" y="2262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3" name="Freeform 35"/>
                <p:cNvSpPr>
                  <a:spLocks/>
                </p:cNvSpPr>
                <p:nvPr/>
              </p:nvSpPr>
              <p:spPr bwMode="auto">
                <a:xfrm>
                  <a:off x="2249" y="2284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4" name="Freeform 36"/>
                <p:cNvSpPr>
                  <a:spLocks/>
                </p:cNvSpPr>
                <p:nvPr/>
              </p:nvSpPr>
              <p:spPr bwMode="auto">
                <a:xfrm>
                  <a:off x="2249" y="2307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10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10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1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5" name="Freeform 37"/>
                <p:cNvSpPr>
                  <a:spLocks/>
                </p:cNvSpPr>
                <p:nvPr/>
              </p:nvSpPr>
              <p:spPr bwMode="auto">
                <a:xfrm>
                  <a:off x="2249" y="2330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6" name="Freeform 38"/>
                <p:cNvSpPr>
                  <a:spLocks/>
                </p:cNvSpPr>
                <p:nvPr/>
              </p:nvSpPr>
              <p:spPr bwMode="auto">
                <a:xfrm>
                  <a:off x="2249" y="2352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7" name="Freeform 39"/>
                <p:cNvSpPr>
                  <a:spLocks/>
                </p:cNvSpPr>
                <p:nvPr/>
              </p:nvSpPr>
              <p:spPr bwMode="auto">
                <a:xfrm>
                  <a:off x="2249" y="2375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10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10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1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8" name="Freeform 40"/>
                <p:cNvSpPr>
                  <a:spLocks/>
                </p:cNvSpPr>
                <p:nvPr/>
              </p:nvSpPr>
              <p:spPr bwMode="auto">
                <a:xfrm>
                  <a:off x="2249" y="2398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09" name="Freeform 41"/>
                <p:cNvSpPr>
                  <a:spLocks/>
                </p:cNvSpPr>
                <p:nvPr/>
              </p:nvSpPr>
              <p:spPr bwMode="auto">
                <a:xfrm>
                  <a:off x="2249" y="2420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0" name="Freeform 42"/>
                <p:cNvSpPr>
                  <a:spLocks/>
                </p:cNvSpPr>
                <p:nvPr/>
              </p:nvSpPr>
              <p:spPr bwMode="auto">
                <a:xfrm>
                  <a:off x="2249" y="2443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1" name="Freeform 43"/>
                <p:cNvSpPr>
                  <a:spLocks/>
                </p:cNvSpPr>
                <p:nvPr/>
              </p:nvSpPr>
              <p:spPr bwMode="auto">
                <a:xfrm>
                  <a:off x="2249" y="2466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2" name="Freeform 44"/>
                <p:cNvSpPr>
                  <a:spLocks/>
                </p:cNvSpPr>
                <p:nvPr/>
              </p:nvSpPr>
              <p:spPr bwMode="auto">
                <a:xfrm>
                  <a:off x="2249" y="2489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1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1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3" name="Freeform 45"/>
                <p:cNvSpPr>
                  <a:spLocks/>
                </p:cNvSpPr>
                <p:nvPr/>
              </p:nvSpPr>
              <p:spPr bwMode="auto">
                <a:xfrm>
                  <a:off x="2249" y="2511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4" name="Freeform 46"/>
                <p:cNvSpPr>
                  <a:spLocks/>
                </p:cNvSpPr>
                <p:nvPr/>
              </p:nvSpPr>
              <p:spPr bwMode="auto">
                <a:xfrm>
                  <a:off x="2249" y="2534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5" name="Freeform 47"/>
                <p:cNvSpPr>
                  <a:spLocks/>
                </p:cNvSpPr>
                <p:nvPr/>
              </p:nvSpPr>
              <p:spPr bwMode="auto">
                <a:xfrm>
                  <a:off x="2249" y="2557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1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1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6" name="Freeform 48"/>
                <p:cNvSpPr>
                  <a:spLocks/>
                </p:cNvSpPr>
                <p:nvPr/>
              </p:nvSpPr>
              <p:spPr bwMode="auto">
                <a:xfrm>
                  <a:off x="2249" y="2579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7" name="Freeform 49"/>
                <p:cNvSpPr>
                  <a:spLocks/>
                </p:cNvSpPr>
                <p:nvPr/>
              </p:nvSpPr>
              <p:spPr bwMode="auto">
                <a:xfrm>
                  <a:off x="2249" y="2602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8" name="Freeform 50"/>
                <p:cNvSpPr>
                  <a:spLocks/>
                </p:cNvSpPr>
                <p:nvPr/>
              </p:nvSpPr>
              <p:spPr bwMode="auto">
                <a:xfrm>
                  <a:off x="2249" y="2625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19" name="Freeform 51"/>
                <p:cNvSpPr>
                  <a:spLocks/>
                </p:cNvSpPr>
                <p:nvPr/>
              </p:nvSpPr>
              <p:spPr bwMode="auto">
                <a:xfrm>
                  <a:off x="2249" y="2647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0" name="Freeform 52"/>
                <p:cNvSpPr>
                  <a:spLocks/>
                </p:cNvSpPr>
                <p:nvPr/>
              </p:nvSpPr>
              <p:spPr bwMode="auto">
                <a:xfrm>
                  <a:off x="2249" y="2670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1" name="Freeform 53"/>
                <p:cNvSpPr>
                  <a:spLocks/>
                </p:cNvSpPr>
                <p:nvPr/>
              </p:nvSpPr>
              <p:spPr bwMode="auto">
                <a:xfrm>
                  <a:off x="2249" y="2693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2" name="Freeform 54"/>
                <p:cNvSpPr>
                  <a:spLocks/>
                </p:cNvSpPr>
                <p:nvPr/>
              </p:nvSpPr>
              <p:spPr bwMode="auto">
                <a:xfrm>
                  <a:off x="2249" y="2715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3" name="Freeform 55"/>
                <p:cNvSpPr>
                  <a:spLocks/>
                </p:cNvSpPr>
                <p:nvPr/>
              </p:nvSpPr>
              <p:spPr bwMode="auto">
                <a:xfrm>
                  <a:off x="2249" y="2738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4" name="Freeform 56"/>
                <p:cNvSpPr>
                  <a:spLocks/>
                </p:cNvSpPr>
                <p:nvPr/>
              </p:nvSpPr>
              <p:spPr bwMode="auto">
                <a:xfrm>
                  <a:off x="2249" y="2761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5" name="Freeform 57"/>
                <p:cNvSpPr>
                  <a:spLocks/>
                </p:cNvSpPr>
                <p:nvPr/>
              </p:nvSpPr>
              <p:spPr bwMode="auto">
                <a:xfrm>
                  <a:off x="2249" y="2783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6" name="Freeform 58"/>
                <p:cNvSpPr>
                  <a:spLocks/>
                </p:cNvSpPr>
                <p:nvPr/>
              </p:nvSpPr>
              <p:spPr bwMode="auto">
                <a:xfrm>
                  <a:off x="2249" y="2806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10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10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1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7" name="Freeform 59"/>
                <p:cNvSpPr>
                  <a:spLocks/>
                </p:cNvSpPr>
                <p:nvPr/>
              </p:nvSpPr>
              <p:spPr bwMode="auto">
                <a:xfrm>
                  <a:off x="2249" y="2829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8" name="Freeform 60"/>
                <p:cNvSpPr>
                  <a:spLocks/>
                </p:cNvSpPr>
                <p:nvPr/>
              </p:nvSpPr>
              <p:spPr bwMode="auto">
                <a:xfrm>
                  <a:off x="2249" y="2851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29" name="Freeform 61"/>
                <p:cNvSpPr>
                  <a:spLocks/>
                </p:cNvSpPr>
                <p:nvPr/>
              </p:nvSpPr>
              <p:spPr bwMode="auto">
                <a:xfrm>
                  <a:off x="2249" y="2874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10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10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1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0" name="Freeform 62"/>
                <p:cNvSpPr>
                  <a:spLocks/>
                </p:cNvSpPr>
                <p:nvPr/>
              </p:nvSpPr>
              <p:spPr bwMode="auto">
                <a:xfrm>
                  <a:off x="2249" y="2897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1" name="Freeform 63"/>
                <p:cNvSpPr>
                  <a:spLocks/>
                </p:cNvSpPr>
                <p:nvPr/>
              </p:nvSpPr>
              <p:spPr bwMode="auto">
                <a:xfrm>
                  <a:off x="2249" y="2919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2" name="Freeform 64"/>
                <p:cNvSpPr>
                  <a:spLocks/>
                </p:cNvSpPr>
                <p:nvPr/>
              </p:nvSpPr>
              <p:spPr bwMode="auto">
                <a:xfrm>
                  <a:off x="2249" y="2942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3" name="Freeform 65"/>
                <p:cNvSpPr>
                  <a:spLocks/>
                </p:cNvSpPr>
                <p:nvPr/>
              </p:nvSpPr>
              <p:spPr bwMode="auto">
                <a:xfrm>
                  <a:off x="2249" y="2965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4" name="Freeform 66"/>
                <p:cNvSpPr>
                  <a:spLocks/>
                </p:cNvSpPr>
                <p:nvPr/>
              </p:nvSpPr>
              <p:spPr bwMode="auto">
                <a:xfrm>
                  <a:off x="2249" y="2988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1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1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5" name="Freeform 67"/>
                <p:cNvSpPr>
                  <a:spLocks/>
                </p:cNvSpPr>
                <p:nvPr/>
              </p:nvSpPr>
              <p:spPr bwMode="auto">
                <a:xfrm>
                  <a:off x="2249" y="3010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6" name="Freeform 68"/>
                <p:cNvSpPr>
                  <a:spLocks/>
                </p:cNvSpPr>
                <p:nvPr/>
              </p:nvSpPr>
              <p:spPr bwMode="auto">
                <a:xfrm>
                  <a:off x="2249" y="3033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7" name="Freeform 69"/>
                <p:cNvSpPr>
                  <a:spLocks/>
                </p:cNvSpPr>
                <p:nvPr/>
              </p:nvSpPr>
              <p:spPr bwMode="auto">
                <a:xfrm>
                  <a:off x="2249" y="3056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1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1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8" name="Freeform 70"/>
                <p:cNvSpPr>
                  <a:spLocks/>
                </p:cNvSpPr>
                <p:nvPr/>
              </p:nvSpPr>
              <p:spPr bwMode="auto">
                <a:xfrm>
                  <a:off x="2249" y="3078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39" name="Freeform 71"/>
                <p:cNvSpPr>
                  <a:spLocks/>
                </p:cNvSpPr>
                <p:nvPr/>
              </p:nvSpPr>
              <p:spPr bwMode="auto">
                <a:xfrm>
                  <a:off x="2249" y="3101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40" name="Freeform 72"/>
                <p:cNvSpPr>
                  <a:spLocks/>
                </p:cNvSpPr>
                <p:nvPr/>
              </p:nvSpPr>
              <p:spPr bwMode="auto">
                <a:xfrm>
                  <a:off x="2249" y="3124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41" name="Freeform 73"/>
                <p:cNvSpPr>
                  <a:spLocks/>
                </p:cNvSpPr>
                <p:nvPr/>
              </p:nvSpPr>
              <p:spPr bwMode="auto">
                <a:xfrm>
                  <a:off x="2249" y="3146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42" name="Freeform 74"/>
                <p:cNvSpPr>
                  <a:spLocks/>
                </p:cNvSpPr>
                <p:nvPr/>
              </p:nvSpPr>
              <p:spPr bwMode="auto">
                <a:xfrm>
                  <a:off x="2249" y="3169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43" name="Freeform 75"/>
                <p:cNvSpPr>
                  <a:spLocks/>
                </p:cNvSpPr>
                <p:nvPr/>
              </p:nvSpPr>
              <p:spPr bwMode="auto">
                <a:xfrm>
                  <a:off x="2249" y="3192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3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3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44" name="Freeform 76"/>
                <p:cNvSpPr>
                  <a:spLocks/>
                </p:cNvSpPr>
                <p:nvPr/>
              </p:nvSpPr>
              <p:spPr bwMode="auto">
                <a:xfrm>
                  <a:off x="2249" y="3214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45" name="Freeform 77"/>
                <p:cNvSpPr>
                  <a:spLocks/>
                </p:cNvSpPr>
                <p:nvPr/>
              </p:nvSpPr>
              <p:spPr bwMode="auto">
                <a:xfrm>
                  <a:off x="2249" y="3237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46" name="Freeform 78"/>
                <p:cNvSpPr>
                  <a:spLocks/>
                </p:cNvSpPr>
                <p:nvPr/>
              </p:nvSpPr>
              <p:spPr bwMode="auto">
                <a:xfrm>
                  <a:off x="2249" y="3260"/>
                  <a:ext cx="12" cy="11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5 h 11"/>
                    <a:gd name="T20" fmla="*/ 0 w 12"/>
                    <a:gd name="T21" fmla="*/ 5 h 11"/>
                    <a:gd name="T22" fmla="*/ 2 w 12"/>
                    <a:gd name="T23" fmla="*/ 7 h 11"/>
                    <a:gd name="T24" fmla="*/ 4 w 12"/>
                    <a:gd name="T25" fmla="*/ 9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9 h 11"/>
                    <a:gd name="T32" fmla="*/ 10 w 12"/>
                    <a:gd name="T33" fmla="*/ 7 h 11"/>
                    <a:gd name="T34" fmla="*/ 12 w 12"/>
                    <a:gd name="T35" fmla="*/ 7 h 11"/>
                    <a:gd name="T36" fmla="*/ 12 w 12"/>
                    <a:gd name="T37" fmla="*/ 5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5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11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47" name="Freeform 79"/>
                <p:cNvSpPr>
                  <a:spLocks/>
                </p:cNvSpPr>
                <p:nvPr/>
              </p:nvSpPr>
              <p:spPr bwMode="auto">
                <a:xfrm>
                  <a:off x="2249" y="3282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2 w 12"/>
                    <a:gd name="T3" fmla="*/ 4 h 12"/>
                    <a:gd name="T4" fmla="*/ 12 w 12"/>
                    <a:gd name="T5" fmla="*/ 2 h 12"/>
                    <a:gd name="T6" fmla="*/ 10 w 12"/>
                    <a:gd name="T7" fmla="*/ 0 h 12"/>
                    <a:gd name="T8" fmla="*/ 8 w 12"/>
                    <a:gd name="T9" fmla="*/ 0 h 12"/>
                    <a:gd name="T10" fmla="*/ 6 w 12"/>
                    <a:gd name="T11" fmla="*/ 0 h 12"/>
                    <a:gd name="T12" fmla="*/ 4 w 12"/>
                    <a:gd name="T13" fmla="*/ 0 h 12"/>
                    <a:gd name="T14" fmla="*/ 2 w 12"/>
                    <a:gd name="T15" fmla="*/ 2 h 12"/>
                    <a:gd name="T16" fmla="*/ 0 w 12"/>
                    <a:gd name="T17" fmla="*/ 4 h 12"/>
                    <a:gd name="T18" fmla="*/ 0 w 12"/>
                    <a:gd name="T19" fmla="*/ 6 h 12"/>
                    <a:gd name="T20" fmla="*/ 0 w 12"/>
                    <a:gd name="T21" fmla="*/ 6 h 12"/>
                    <a:gd name="T22" fmla="*/ 2 w 12"/>
                    <a:gd name="T23" fmla="*/ 8 h 12"/>
                    <a:gd name="T24" fmla="*/ 4 w 12"/>
                    <a:gd name="T25" fmla="*/ 10 h 12"/>
                    <a:gd name="T26" fmla="*/ 6 w 12"/>
                    <a:gd name="T27" fmla="*/ 12 h 12"/>
                    <a:gd name="T28" fmla="*/ 6 w 12"/>
                    <a:gd name="T29" fmla="*/ 12 h 12"/>
                    <a:gd name="T30" fmla="*/ 8 w 12"/>
                    <a:gd name="T31" fmla="*/ 10 h 12"/>
                    <a:gd name="T32" fmla="*/ 10 w 12"/>
                    <a:gd name="T33" fmla="*/ 8 h 12"/>
                    <a:gd name="T34" fmla="*/ 12 w 12"/>
                    <a:gd name="T35" fmla="*/ 8 h 12"/>
                    <a:gd name="T36" fmla="*/ 12 w 12"/>
                    <a:gd name="T37" fmla="*/ 6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2"/>
                    <a:gd name="T59" fmla="*/ 12 w 12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2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648" name="Freeform 80"/>
                <p:cNvSpPr>
                  <a:spLocks/>
                </p:cNvSpPr>
                <p:nvPr/>
              </p:nvSpPr>
              <p:spPr bwMode="auto">
                <a:xfrm>
                  <a:off x="2249" y="3305"/>
                  <a:ext cx="12" cy="11"/>
                </a:xfrm>
                <a:custGeom>
                  <a:avLst/>
                  <a:gdLst>
                    <a:gd name="T0" fmla="*/ 12 w 12"/>
                    <a:gd name="T1" fmla="*/ 6 h 11"/>
                    <a:gd name="T2" fmla="*/ 12 w 12"/>
                    <a:gd name="T3" fmla="*/ 4 h 11"/>
                    <a:gd name="T4" fmla="*/ 12 w 12"/>
                    <a:gd name="T5" fmla="*/ 2 h 11"/>
                    <a:gd name="T6" fmla="*/ 10 w 12"/>
                    <a:gd name="T7" fmla="*/ 0 h 11"/>
                    <a:gd name="T8" fmla="*/ 8 w 12"/>
                    <a:gd name="T9" fmla="*/ 0 h 11"/>
                    <a:gd name="T10" fmla="*/ 6 w 12"/>
                    <a:gd name="T11" fmla="*/ 0 h 11"/>
                    <a:gd name="T12" fmla="*/ 4 w 12"/>
                    <a:gd name="T13" fmla="*/ 0 h 11"/>
                    <a:gd name="T14" fmla="*/ 2 w 12"/>
                    <a:gd name="T15" fmla="*/ 2 h 11"/>
                    <a:gd name="T16" fmla="*/ 0 w 12"/>
                    <a:gd name="T17" fmla="*/ 4 h 11"/>
                    <a:gd name="T18" fmla="*/ 0 w 12"/>
                    <a:gd name="T19" fmla="*/ 6 h 11"/>
                    <a:gd name="T20" fmla="*/ 0 w 12"/>
                    <a:gd name="T21" fmla="*/ 6 h 11"/>
                    <a:gd name="T22" fmla="*/ 2 w 12"/>
                    <a:gd name="T23" fmla="*/ 8 h 11"/>
                    <a:gd name="T24" fmla="*/ 4 w 12"/>
                    <a:gd name="T25" fmla="*/ 10 h 11"/>
                    <a:gd name="T26" fmla="*/ 6 w 12"/>
                    <a:gd name="T27" fmla="*/ 11 h 11"/>
                    <a:gd name="T28" fmla="*/ 6 w 12"/>
                    <a:gd name="T29" fmla="*/ 11 h 11"/>
                    <a:gd name="T30" fmla="*/ 8 w 12"/>
                    <a:gd name="T31" fmla="*/ 10 h 11"/>
                    <a:gd name="T32" fmla="*/ 10 w 12"/>
                    <a:gd name="T33" fmla="*/ 8 h 11"/>
                    <a:gd name="T34" fmla="*/ 12 w 12"/>
                    <a:gd name="T35" fmla="*/ 8 h 11"/>
                    <a:gd name="T36" fmla="*/ 12 w 12"/>
                    <a:gd name="T37" fmla="*/ 6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11"/>
                    <a:gd name="T59" fmla="*/ 12 w 12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11">
                      <a:moveTo>
                        <a:pt x="12" y="6"/>
                      </a:move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1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3570" name="Freeform 82"/>
              <p:cNvSpPr>
                <a:spLocks/>
              </p:cNvSpPr>
              <p:nvPr/>
            </p:nvSpPr>
            <p:spPr bwMode="auto">
              <a:xfrm>
                <a:off x="678" y="2347"/>
                <a:ext cx="3034" cy="831"/>
              </a:xfrm>
              <a:custGeom>
                <a:avLst/>
                <a:gdLst>
                  <a:gd name="T0" fmla="*/ 83 w 3034"/>
                  <a:gd name="T1" fmla="*/ 828 h 831"/>
                  <a:gd name="T2" fmla="*/ 251 w 3034"/>
                  <a:gd name="T3" fmla="*/ 824 h 831"/>
                  <a:gd name="T4" fmla="*/ 382 w 3034"/>
                  <a:gd name="T5" fmla="*/ 809 h 831"/>
                  <a:gd name="T6" fmla="*/ 470 w 3034"/>
                  <a:gd name="T7" fmla="*/ 790 h 831"/>
                  <a:gd name="T8" fmla="*/ 561 w 3034"/>
                  <a:gd name="T9" fmla="*/ 762 h 831"/>
                  <a:gd name="T10" fmla="*/ 657 w 3034"/>
                  <a:gd name="T11" fmla="*/ 724 h 831"/>
                  <a:gd name="T12" fmla="*/ 730 w 3034"/>
                  <a:gd name="T13" fmla="*/ 686 h 831"/>
                  <a:gd name="T14" fmla="*/ 780 w 3034"/>
                  <a:gd name="T15" fmla="*/ 650 h 831"/>
                  <a:gd name="T16" fmla="*/ 859 w 3034"/>
                  <a:gd name="T17" fmla="*/ 584 h 831"/>
                  <a:gd name="T18" fmla="*/ 967 w 3034"/>
                  <a:gd name="T19" fmla="*/ 476 h 831"/>
                  <a:gd name="T20" fmla="*/ 1134 w 3034"/>
                  <a:gd name="T21" fmla="*/ 300 h 831"/>
                  <a:gd name="T22" fmla="*/ 1246 w 3034"/>
                  <a:gd name="T23" fmla="*/ 187 h 831"/>
                  <a:gd name="T24" fmla="*/ 1358 w 3034"/>
                  <a:gd name="T25" fmla="*/ 92 h 831"/>
                  <a:gd name="T26" fmla="*/ 1412 w 3034"/>
                  <a:gd name="T27" fmla="*/ 55 h 831"/>
                  <a:gd name="T28" fmla="*/ 1469 w 3034"/>
                  <a:gd name="T29" fmla="*/ 26 h 831"/>
                  <a:gd name="T30" fmla="*/ 1523 w 3034"/>
                  <a:gd name="T31" fmla="*/ 7 h 831"/>
                  <a:gd name="T32" fmla="*/ 1575 w 3034"/>
                  <a:gd name="T33" fmla="*/ 0 h 831"/>
                  <a:gd name="T34" fmla="*/ 1627 w 3034"/>
                  <a:gd name="T35" fmla="*/ 5 h 831"/>
                  <a:gd name="T36" fmla="*/ 1680 w 3034"/>
                  <a:gd name="T37" fmla="*/ 22 h 831"/>
                  <a:gd name="T38" fmla="*/ 1732 w 3034"/>
                  <a:gd name="T39" fmla="*/ 49 h 831"/>
                  <a:gd name="T40" fmla="*/ 1785 w 3034"/>
                  <a:gd name="T41" fmla="*/ 83 h 831"/>
                  <a:gd name="T42" fmla="*/ 1889 w 3034"/>
                  <a:gd name="T43" fmla="*/ 174 h 831"/>
                  <a:gd name="T44" fmla="*/ 1994 w 3034"/>
                  <a:gd name="T45" fmla="*/ 281 h 831"/>
                  <a:gd name="T46" fmla="*/ 2146 w 3034"/>
                  <a:gd name="T47" fmla="*/ 453 h 831"/>
                  <a:gd name="T48" fmla="*/ 2245 w 3034"/>
                  <a:gd name="T49" fmla="*/ 557 h 831"/>
                  <a:gd name="T50" fmla="*/ 2316 w 3034"/>
                  <a:gd name="T51" fmla="*/ 622 h 831"/>
                  <a:gd name="T52" fmla="*/ 2363 w 3034"/>
                  <a:gd name="T53" fmla="*/ 658 h 831"/>
                  <a:gd name="T54" fmla="*/ 2432 w 3034"/>
                  <a:gd name="T55" fmla="*/ 695 h 831"/>
                  <a:gd name="T56" fmla="*/ 2525 w 3034"/>
                  <a:gd name="T57" fmla="*/ 735 h 831"/>
                  <a:gd name="T58" fmla="*/ 2623 w 3034"/>
                  <a:gd name="T59" fmla="*/ 765 h 831"/>
                  <a:gd name="T60" fmla="*/ 2761 w 3034"/>
                  <a:gd name="T61" fmla="*/ 794 h 831"/>
                  <a:gd name="T62" fmla="*/ 2845 w 3034"/>
                  <a:gd name="T63" fmla="*/ 805 h 831"/>
                  <a:gd name="T64" fmla="*/ 2922 w 3034"/>
                  <a:gd name="T65" fmla="*/ 814 h 831"/>
                  <a:gd name="T66" fmla="*/ 2985 w 3034"/>
                  <a:gd name="T67" fmla="*/ 822 h 831"/>
                  <a:gd name="T68" fmla="*/ 3034 w 3034"/>
                  <a:gd name="T69" fmla="*/ 831 h 8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34"/>
                  <a:gd name="T106" fmla="*/ 0 h 831"/>
                  <a:gd name="T107" fmla="*/ 3034 w 3034"/>
                  <a:gd name="T108" fmla="*/ 831 h 8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34" h="831">
                    <a:moveTo>
                      <a:pt x="0" y="826"/>
                    </a:moveTo>
                    <a:lnTo>
                      <a:pt x="83" y="828"/>
                    </a:lnTo>
                    <a:lnTo>
                      <a:pt x="167" y="828"/>
                    </a:lnTo>
                    <a:lnTo>
                      <a:pt x="251" y="824"/>
                    </a:lnTo>
                    <a:lnTo>
                      <a:pt x="337" y="816"/>
                    </a:lnTo>
                    <a:lnTo>
                      <a:pt x="382" y="809"/>
                    </a:lnTo>
                    <a:lnTo>
                      <a:pt x="425" y="801"/>
                    </a:lnTo>
                    <a:lnTo>
                      <a:pt x="470" y="790"/>
                    </a:lnTo>
                    <a:lnTo>
                      <a:pt x="516" y="779"/>
                    </a:lnTo>
                    <a:lnTo>
                      <a:pt x="561" y="762"/>
                    </a:lnTo>
                    <a:lnTo>
                      <a:pt x="608" y="745"/>
                    </a:lnTo>
                    <a:lnTo>
                      <a:pt x="657" y="724"/>
                    </a:lnTo>
                    <a:lnTo>
                      <a:pt x="705" y="699"/>
                    </a:lnTo>
                    <a:lnTo>
                      <a:pt x="730" y="686"/>
                    </a:lnTo>
                    <a:lnTo>
                      <a:pt x="756" y="669"/>
                    </a:lnTo>
                    <a:lnTo>
                      <a:pt x="780" y="650"/>
                    </a:lnTo>
                    <a:lnTo>
                      <a:pt x="806" y="629"/>
                    </a:lnTo>
                    <a:lnTo>
                      <a:pt x="859" y="584"/>
                    </a:lnTo>
                    <a:lnTo>
                      <a:pt x="913" y="533"/>
                    </a:lnTo>
                    <a:lnTo>
                      <a:pt x="967" y="476"/>
                    </a:lnTo>
                    <a:lnTo>
                      <a:pt x="1021" y="419"/>
                    </a:lnTo>
                    <a:lnTo>
                      <a:pt x="1134" y="300"/>
                    </a:lnTo>
                    <a:lnTo>
                      <a:pt x="1190" y="242"/>
                    </a:lnTo>
                    <a:lnTo>
                      <a:pt x="1246" y="187"/>
                    </a:lnTo>
                    <a:lnTo>
                      <a:pt x="1302" y="136"/>
                    </a:lnTo>
                    <a:lnTo>
                      <a:pt x="1358" y="92"/>
                    </a:lnTo>
                    <a:lnTo>
                      <a:pt x="1386" y="72"/>
                    </a:lnTo>
                    <a:lnTo>
                      <a:pt x="1412" y="55"/>
                    </a:lnTo>
                    <a:lnTo>
                      <a:pt x="1440" y="39"/>
                    </a:lnTo>
                    <a:lnTo>
                      <a:pt x="1469" y="26"/>
                    </a:lnTo>
                    <a:lnTo>
                      <a:pt x="1495" y="15"/>
                    </a:lnTo>
                    <a:lnTo>
                      <a:pt x="1523" y="7"/>
                    </a:lnTo>
                    <a:lnTo>
                      <a:pt x="1549" y="2"/>
                    </a:lnTo>
                    <a:lnTo>
                      <a:pt x="1575" y="0"/>
                    </a:lnTo>
                    <a:lnTo>
                      <a:pt x="1601" y="2"/>
                    </a:lnTo>
                    <a:lnTo>
                      <a:pt x="1627" y="5"/>
                    </a:lnTo>
                    <a:lnTo>
                      <a:pt x="1654" y="13"/>
                    </a:lnTo>
                    <a:lnTo>
                      <a:pt x="1680" y="22"/>
                    </a:lnTo>
                    <a:lnTo>
                      <a:pt x="1706" y="34"/>
                    </a:lnTo>
                    <a:lnTo>
                      <a:pt x="1732" y="49"/>
                    </a:lnTo>
                    <a:lnTo>
                      <a:pt x="1758" y="66"/>
                    </a:lnTo>
                    <a:lnTo>
                      <a:pt x="1785" y="83"/>
                    </a:lnTo>
                    <a:lnTo>
                      <a:pt x="1837" y="126"/>
                    </a:lnTo>
                    <a:lnTo>
                      <a:pt x="1889" y="174"/>
                    </a:lnTo>
                    <a:lnTo>
                      <a:pt x="1942" y="227"/>
                    </a:lnTo>
                    <a:lnTo>
                      <a:pt x="1994" y="281"/>
                    </a:lnTo>
                    <a:lnTo>
                      <a:pt x="2095" y="397"/>
                    </a:lnTo>
                    <a:lnTo>
                      <a:pt x="2146" y="453"/>
                    </a:lnTo>
                    <a:lnTo>
                      <a:pt x="2194" y="506"/>
                    </a:lnTo>
                    <a:lnTo>
                      <a:pt x="2245" y="557"/>
                    </a:lnTo>
                    <a:lnTo>
                      <a:pt x="2291" y="603"/>
                    </a:lnTo>
                    <a:lnTo>
                      <a:pt x="2316" y="622"/>
                    </a:lnTo>
                    <a:lnTo>
                      <a:pt x="2338" y="641"/>
                    </a:lnTo>
                    <a:lnTo>
                      <a:pt x="2363" y="658"/>
                    </a:lnTo>
                    <a:lnTo>
                      <a:pt x="2385" y="671"/>
                    </a:lnTo>
                    <a:lnTo>
                      <a:pt x="2432" y="695"/>
                    </a:lnTo>
                    <a:lnTo>
                      <a:pt x="2479" y="716"/>
                    </a:lnTo>
                    <a:lnTo>
                      <a:pt x="2525" y="735"/>
                    </a:lnTo>
                    <a:lnTo>
                      <a:pt x="2574" y="752"/>
                    </a:lnTo>
                    <a:lnTo>
                      <a:pt x="2623" y="765"/>
                    </a:lnTo>
                    <a:lnTo>
                      <a:pt x="2669" y="777"/>
                    </a:lnTo>
                    <a:lnTo>
                      <a:pt x="2761" y="794"/>
                    </a:lnTo>
                    <a:lnTo>
                      <a:pt x="2804" y="801"/>
                    </a:lnTo>
                    <a:lnTo>
                      <a:pt x="2845" y="805"/>
                    </a:lnTo>
                    <a:lnTo>
                      <a:pt x="2884" y="811"/>
                    </a:lnTo>
                    <a:lnTo>
                      <a:pt x="2922" y="814"/>
                    </a:lnTo>
                    <a:lnTo>
                      <a:pt x="2955" y="818"/>
                    </a:lnTo>
                    <a:lnTo>
                      <a:pt x="2985" y="822"/>
                    </a:lnTo>
                    <a:lnTo>
                      <a:pt x="3012" y="828"/>
                    </a:lnTo>
                    <a:lnTo>
                      <a:pt x="3034" y="831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71" name="Rectangle 83"/>
              <p:cNvSpPr>
                <a:spLocks noChangeArrowheads="1"/>
              </p:cNvSpPr>
              <p:nvPr/>
            </p:nvSpPr>
            <p:spPr bwMode="auto">
              <a:xfrm>
                <a:off x="2865" y="3192"/>
                <a:ext cx="265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72" name="Rectangle 84"/>
              <p:cNvSpPr>
                <a:spLocks noChangeArrowheads="1"/>
              </p:cNvSpPr>
              <p:nvPr/>
            </p:nvSpPr>
            <p:spPr bwMode="auto">
              <a:xfrm>
                <a:off x="2887" y="3233"/>
                <a:ext cx="172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p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73" name="Rectangle 85"/>
              <p:cNvSpPr>
                <a:spLocks noChangeArrowheads="1"/>
              </p:cNvSpPr>
              <p:nvPr/>
            </p:nvSpPr>
            <p:spPr bwMode="auto">
              <a:xfrm>
                <a:off x="2981" y="3273"/>
                <a:ext cx="155" cy="1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solidFill>
                      <a:srgbClr val="000000"/>
                    </a:solidFill>
                    <a:latin typeface="Symbol" panose="05050102010706020507" pitchFamily="18" charset="2"/>
                  </a:rPr>
                  <a:t>a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74" name="Rectangle 86"/>
              <p:cNvSpPr>
                <a:spLocks noChangeArrowheads="1"/>
              </p:cNvSpPr>
              <p:nvPr/>
            </p:nvSpPr>
            <p:spPr bwMode="auto">
              <a:xfrm>
                <a:off x="3059" y="3233"/>
                <a:ext cx="12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75" name="Rectangle 87"/>
              <p:cNvSpPr>
                <a:spLocks noChangeArrowheads="1"/>
              </p:cNvSpPr>
              <p:nvPr/>
            </p:nvSpPr>
            <p:spPr bwMode="auto">
              <a:xfrm>
                <a:off x="1374" y="2058"/>
                <a:ext cx="393" cy="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76" name="Rectangle 88"/>
              <p:cNvSpPr>
                <a:spLocks noChangeArrowheads="1"/>
              </p:cNvSpPr>
              <p:nvPr/>
            </p:nvSpPr>
            <p:spPr bwMode="auto">
              <a:xfrm>
                <a:off x="1396" y="2084"/>
                <a:ext cx="320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p(â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77" name="Rectangle 89"/>
              <p:cNvSpPr>
                <a:spLocks noChangeArrowheads="1"/>
              </p:cNvSpPr>
              <p:nvPr/>
            </p:nvSpPr>
            <p:spPr bwMode="auto">
              <a:xfrm>
                <a:off x="1634" y="2154"/>
                <a:ext cx="94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r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78" name="Rectangle 90"/>
              <p:cNvSpPr>
                <a:spLocks noChangeArrowheads="1"/>
              </p:cNvSpPr>
              <p:nvPr/>
            </p:nvSpPr>
            <p:spPr bwMode="auto">
              <a:xfrm>
                <a:off x="1675" y="2084"/>
                <a:ext cx="140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)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79" name="Rectangle 91"/>
              <p:cNvSpPr>
                <a:spLocks noChangeArrowheads="1"/>
              </p:cNvSpPr>
              <p:nvPr/>
            </p:nvSpPr>
            <p:spPr bwMode="auto">
              <a:xfrm>
                <a:off x="1737" y="2084"/>
                <a:ext cx="12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80" name="Rectangle 92"/>
              <p:cNvSpPr>
                <a:spLocks noChangeArrowheads="1"/>
              </p:cNvSpPr>
              <p:nvPr/>
            </p:nvSpPr>
            <p:spPr bwMode="auto">
              <a:xfrm>
                <a:off x="3402" y="2721"/>
                <a:ext cx="265" cy="2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81" name="Rectangle 94"/>
              <p:cNvSpPr>
                <a:spLocks noChangeArrowheads="1"/>
              </p:cNvSpPr>
              <p:nvPr/>
            </p:nvSpPr>
            <p:spPr bwMode="auto">
              <a:xfrm>
                <a:off x="3540" y="2766"/>
                <a:ext cx="12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82" name="Rectangle 95"/>
              <p:cNvSpPr>
                <a:spLocks noChangeArrowheads="1"/>
              </p:cNvSpPr>
              <p:nvPr/>
            </p:nvSpPr>
            <p:spPr bwMode="auto">
              <a:xfrm>
                <a:off x="3454" y="3197"/>
                <a:ext cx="202" cy="22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83" name="Rectangle 96"/>
              <p:cNvSpPr>
                <a:spLocks noChangeArrowheads="1"/>
              </p:cNvSpPr>
              <p:nvPr/>
            </p:nvSpPr>
            <p:spPr bwMode="auto">
              <a:xfrm>
                <a:off x="3476" y="3224"/>
                <a:ext cx="161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â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84" name="Rectangle 97"/>
              <p:cNvSpPr>
                <a:spLocks noChangeArrowheads="1"/>
              </p:cNvSpPr>
              <p:nvPr/>
            </p:nvSpPr>
            <p:spPr bwMode="auto">
              <a:xfrm>
                <a:off x="3559" y="3294"/>
                <a:ext cx="94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r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85" name="Rectangle 98"/>
              <p:cNvSpPr>
                <a:spLocks noChangeArrowheads="1"/>
              </p:cNvSpPr>
              <p:nvPr/>
            </p:nvSpPr>
            <p:spPr bwMode="auto">
              <a:xfrm>
                <a:off x="3600" y="3224"/>
                <a:ext cx="12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86" name="Line 99"/>
              <p:cNvSpPr>
                <a:spLocks noChangeShapeType="1"/>
              </p:cNvSpPr>
              <p:nvPr/>
            </p:nvSpPr>
            <p:spPr bwMode="auto">
              <a:xfrm>
                <a:off x="3033" y="2937"/>
                <a:ext cx="1" cy="30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87" name="Rectangle 103"/>
              <p:cNvSpPr>
                <a:spLocks noChangeArrowheads="1"/>
              </p:cNvSpPr>
              <p:nvPr/>
            </p:nvSpPr>
            <p:spPr bwMode="auto">
              <a:xfrm>
                <a:off x="1428" y="3197"/>
                <a:ext cx="442" cy="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88" name="Rectangle 104"/>
              <p:cNvSpPr>
                <a:spLocks noChangeArrowheads="1"/>
              </p:cNvSpPr>
              <p:nvPr/>
            </p:nvSpPr>
            <p:spPr bwMode="auto">
              <a:xfrm>
                <a:off x="1451" y="3239"/>
                <a:ext cx="140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-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89" name="Rectangle 105"/>
              <p:cNvSpPr>
                <a:spLocks noChangeArrowheads="1"/>
              </p:cNvSpPr>
              <p:nvPr/>
            </p:nvSpPr>
            <p:spPr bwMode="auto">
              <a:xfrm>
                <a:off x="1512" y="3239"/>
                <a:ext cx="172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p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90" name="Rectangle 106"/>
              <p:cNvSpPr>
                <a:spLocks noChangeArrowheads="1"/>
              </p:cNvSpPr>
              <p:nvPr/>
            </p:nvSpPr>
            <p:spPr bwMode="auto">
              <a:xfrm>
                <a:off x="1606" y="3279"/>
                <a:ext cx="155" cy="1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600" b="0">
                    <a:solidFill>
                      <a:srgbClr val="000000"/>
                    </a:solidFill>
                    <a:latin typeface="Symbol" panose="05050102010706020507" pitchFamily="18" charset="2"/>
                  </a:rPr>
                  <a:t>a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91" name="Rectangle 107"/>
              <p:cNvSpPr>
                <a:spLocks noChangeArrowheads="1"/>
              </p:cNvSpPr>
              <p:nvPr/>
            </p:nvSpPr>
            <p:spPr bwMode="auto">
              <a:xfrm>
                <a:off x="1685" y="3239"/>
                <a:ext cx="12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endParaRPr lang="de-DE" altLang="de-DE" sz="2800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23592" name="Line 111"/>
              <p:cNvSpPr>
                <a:spLocks noChangeShapeType="1"/>
              </p:cNvSpPr>
              <p:nvPr/>
            </p:nvSpPr>
            <p:spPr bwMode="auto">
              <a:xfrm>
                <a:off x="1561" y="2914"/>
                <a:ext cx="1" cy="306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3564" name="Text Box 8"/>
            <p:cNvSpPr txBox="1">
              <a:spLocks noChangeArrowheads="1"/>
            </p:cNvSpPr>
            <p:nvPr/>
          </p:nvSpPr>
          <p:spPr bwMode="auto">
            <a:xfrm>
              <a:off x="672" y="3504"/>
              <a:ext cx="35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2000" b="0"/>
                <a:t>Verteilung der beobachteten Parameterwerte</a:t>
              </a:r>
            </a:p>
          </p:txBody>
        </p:sp>
      </p:grpSp>
      <p:sp>
        <p:nvSpPr>
          <p:cNvPr id="188537" name="Text Box 121"/>
          <p:cNvSpPr txBox="1">
            <a:spLocks noChangeArrowheads="1"/>
          </p:cNvSpPr>
          <p:nvPr/>
        </p:nvSpPr>
        <p:spPr bwMode="auto">
          <a:xfrm>
            <a:off x="1422400" y="6007100"/>
            <a:ext cx="63119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/>
              <a:t>Hypothesentest auch für</a:t>
            </a:r>
            <a:r>
              <a:rPr lang="de-DE" altLang="de-DE" sz="2800" b="0">
                <a:latin typeface="Arial Black" panose="020B0A04020102020204" pitchFamily="34" charset="0"/>
              </a:rPr>
              <a:t> </a:t>
            </a:r>
            <a:r>
              <a:rPr lang="de-DE" altLang="de-DE" b="0">
                <a:solidFill>
                  <a:srgbClr val="CC3300"/>
                </a:solidFill>
              </a:rPr>
              <a:t>a</a:t>
            </a:r>
            <a:r>
              <a:rPr lang="de-DE" altLang="de-DE" b="0" baseline="-25000">
                <a:solidFill>
                  <a:srgbClr val="CC3300"/>
                </a:solidFill>
              </a:rPr>
              <a:t>r</a:t>
            </a:r>
            <a:r>
              <a:rPr lang="de-DE" altLang="de-DE" b="0">
                <a:solidFill>
                  <a:srgbClr val="CC3300"/>
                </a:solidFill>
              </a:rPr>
              <a:t> = s</a:t>
            </a:r>
            <a:r>
              <a:rPr lang="de-DE" altLang="de-DE" b="0"/>
              <a:t> brauchbar!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8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8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8537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itel 1"/>
          <p:cNvSpPr>
            <a:spLocks noGrp="1"/>
          </p:cNvSpPr>
          <p:nvPr>
            <p:ph type="title" idx="4294967295"/>
          </p:nvPr>
        </p:nvSpPr>
        <p:spPr>
          <a:xfrm>
            <a:off x="612775" y="3848100"/>
            <a:ext cx="8531225" cy="1308100"/>
          </a:xfrm>
        </p:spPr>
        <p:txBody>
          <a:bodyPr wrap="square" lIns="91440" anchor="ctr"/>
          <a:lstStyle/>
          <a:p>
            <a:pPr marL="355600" indent="3175" eaLnBrk="1" hangingPunct="1">
              <a:lnSpc>
                <a:spcPct val="90000"/>
              </a:lnSpc>
            </a:pPr>
            <a:r>
              <a:rPr lang="de-DE" altLang="de-DE" sz="3800" dirty="0" err="1" smtClean="0">
                <a:solidFill>
                  <a:srgbClr val="BFBFBF"/>
                </a:solidFill>
                <a:cs typeface="Arial" panose="020B0604020202020204" pitchFamily="34" charset="0"/>
              </a:rPr>
              <a:t>Nichtlin</a:t>
            </a:r>
            <a:r>
              <a:rPr lang="de-DE" altLang="de-DE" sz="3800" dirty="0" smtClean="0">
                <a:solidFill>
                  <a:srgbClr val="BFBFBF"/>
                </a:solidFill>
                <a:cs typeface="Arial" panose="020B0604020202020204" pitchFamily="34" charset="0"/>
              </a:rPr>
              <a:t>. Modellierung: RBF</a:t>
            </a:r>
          </a:p>
        </p:txBody>
      </p:sp>
      <p:sp>
        <p:nvSpPr>
          <p:cNvPr id="24579" name="Titel 1"/>
          <p:cNvSpPr txBox="1">
            <a:spLocks/>
          </p:cNvSpPr>
          <p:nvPr/>
        </p:nvSpPr>
        <p:spPr bwMode="auto">
          <a:xfrm>
            <a:off x="714375" y="2428875"/>
            <a:ext cx="7772400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endParaRPr lang="de-DE" altLang="de-DE" sz="4000">
              <a:solidFill>
                <a:srgbClr val="BFBFBF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4581" name="Titel 1"/>
          <p:cNvSpPr txBox="1">
            <a:spLocks/>
          </p:cNvSpPr>
          <p:nvPr/>
        </p:nvSpPr>
        <p:spPr bwMode="auto">
          <a:xfrm>
            <a:off x="614363" y="1152525"/>
            <a:ext cx="8529637" cy="136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defRPr/>
            </a:pPr>
            <a:r>
              <a:rPr lang="de-DE" sz="3800" b="1" dirty="0">
                <a:solidFill>
                  <a:srgbClr val="BFBFBF"/>
                </a:solidFill>
                <a:ea typeface="+mj-ea"/>
                <a:cs typeface="Arial" pitchFamily="34" charset="0"/>
              </a:rPr>
              <a:t>Lineare Modellierung</a:t>
            </a:r>
          </a:p>
        </p:txBody>
      </p:sp>
      <p:sp>
        <p:nvSpPr>
          <p:cNvPr id="2" name="Titel 1"/>
          <p:cNvSpPr txBox="1">
            <a:spLocks/>
          </p:cNvSpPr>
          <p:nvPr/>
        </p:nvSpPr>
        <p:spPr bwMode="auto">
          <a:xfrm>
            <a:off x="719138" y="5143500"/>
            <a:ext cx="8424862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endParaRPr lang="de-DE" altLang="de-DE" sz="4000">
              <a:solidFill>
                <a:srgbClr val="BFBFBF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4582" name="Titel 1"/>
          <p:cNvSpPr>
            <a:spLocks/>
          </p:cNvSpPr>
          <p:nvPr/>
        </p:nvSpPr>
        <p:spPr bwMode="auto">
          <a:xfrm>
            <a:off x="623888" y="2530475"/>
            <a:ext cx="8520112" cy="1273175"/>
          </a:xfrm>
          <a:prstGeom prst="rect">
            <a:avLst/>
          </a:prstGeom>
          <a:solidFill>
            <a:srgbClr val="FFCC66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SzTx/>
              <a:buFontTx/>
              <a:buNone/>
            </a:pPr>
            <a:r>
              <a:rPr kumimoji="1" lang="de-DE" altLang="de-DE" sz="4000" dirty="0" err="1" smtClean="0">
                <a:latin typeface="Arial Black" panose="020B0A04020102020204" pitchFamily="34" charset="0"/>
                <a:cs typeface="Arial" panose="020B0604020202020204" pitchFamily="34" charset="0"/>
              </a:rPr>
              <a:t>Nichtlin</a:t>
            </a:r>
            <a:r>
              <a:rPr kumimoji="1" lang="de-DE" altLang="de-DE" sz="4000" dirty="0">
                <a:latin typeface="Arial Black" panose="020B0A04020102020204" pitchFamily="34" charset="0"/>
                <a:cs typeface="Arial" panose="020B0604020202020204" pitchFamily="34" charset="0"/>
              </a:rPr>
              <a:t>. </a:t>
            </a:r>
            <a:r>
              <a:rPr kumimoji="1" lang="de-DE" altLang="de-DE" sz="4000" dirty="0" smtClean="0">
                <a:latin typeface="Arial Black" panose="020B0A04020102020204" pitchFamily="34" charset="0"/>
                <a:cs typeface="Arial" panose="020B0604020202020204" pitchFamily="34" charset="0"/>
              </a:rPr>
              <a:t>Modellierung: MLP</a:t>
            </a:r>
            <a:endParaRPr kumimoji="1" lang="de-DE" altLang="de-DE" sz="4000" dirty="0"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4583" name="Titel 1"/>
          <p:cNvSpPr>
            <a:spLocks/>
          </p:cNvSpPr>
          <p:nvPr/>
        </p:nvSpPr>
        <p:spPr bwMode="auto">
          <a:xfrm>
            <a:off x="565150" y="5108575"/>
            <a:ext cx="8455025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r>
              <a:rPr lang="de-DE" altLang="de-DE" sz="3800" b="0">
                <a:solidFill>
                  <a:srgbClr val="BFBFB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Eigenschaften von NN</a:t>
            </a:r>
          </a:p>
        </p:txBody>
      </p:sp>
      <p:sp>
        <p:nvSpPr>
          <p:cNvPr id="24584" name="Foliennummernplatzhalter 7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41A488FD-0C36-491B-A207-F5D88462A7FA}" type="slidenum">
              <a:rPr lang="de-DE" altLang="de-DE" sz="800" b="0"/>
              <a:pPr>
                <a:buSzTx/>
                <a:buFontTx/>
                <a:buNone/>
              </a:pPr>
              <a:t>18</a:t>
            </a:fld>
            <a:r>
              <a:rPr lang="de-DE" altLang="de-DE" sz="800" b="0"/>
              <a:t> -</a:t>
            </a:r>
          </a:p>
        </p:txBody>
      </p:sp>
      <p:sp>
        <p:nvSpPr>
          <p:cNvPr id="24585" name="Fußzeilenplatzhalter 8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4586" name="Textfeld 11"/>
          <p:cNvSpPr txBox="1">
            <a:spLocks noChangeArrowheads="1"/>
          </p:cNvSpPr>
          <p:nvPr/>
        </p:nvSpPr>
        <p:spPr bwMode="auto">
          <a:xfrm>
            <a:off x="479425" y="396875"/>
            <a:ext cx="6896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3200" b="0">
                <a:solidFill>
                  <a:srgbClr val="C00000"/>
                </a:solidFill>
                <a:latin typeface="Arial Black" panose="020B0A04020102020204" pitchFamily="34" charset="0"/>
              </a:rPr>
              <a:t>Black-Box- Modellierung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560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E49D93BD-33D8-4DA0-891C-1BEF554A9867}" type="slidenum">
              <a:rPr lang="de-DE" altLang="de-DE" sz="800" b="0"/>
              <a:pPr>
                <a:buSzTx/>
                <a:buFontTx/>
                <a:buNone/>
              </a:pPr>
              <a:t>19</a:t>
            </a:fld>
            <a:r>
              <a:rPr lang="de-DE" altLang="de-DE" sz="800" b="0"/>
              <a:t> -</a:t>
            </a:r>
          </a:p>
        </p:txBody>
      </p:sp>
      <p:sp>
        <p:nvSpPr>
          <p:cNvPr id="25604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NichtLineare Approximation</a:t>
            </a:r>
          </a:p>
        </p:txBody>
      </p:sp>
      <p:sp>
        <p:nvSpPr>
          <p:cNvPr id="187395" name="Text Box 1027"/>
          <p:cNvSpPr txBox="1">
            <a:spLocks noChangeArrowheads="1"/>
          </p:cNvSpPr>
          <p:nvPr/>
        </p:nvSpPr>
        <p:spPr bwMode="auto">
          <a:xfrm>
            <a:off x="619125" y="1295400"/>
            <a:ext cx="8296275" cy="145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90500" indent="-190500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/>
              <a:t> Polynomansatz ( Taylorentwicklung)</a:t>
            </a:r>
          </a:p>
          <a:p>
            <a:pPr>
              <a:lnSpc>
                <a:spcPct val="120000"/>
              </a:lnSpc>
              <a:buFontTx/>
              <a:buNone/>
            </a:pPr>
            <a:r>
              <a:rPr lang="de-DE" altLang="de-DE" b="0"/>
              <a:t>	</a:t>
            </a:r>
            <a:r>
              <a:rPr lang="en-GB" altLang="de-DE" sz="2000" b="0">
                <a:cs typeface="Times New Roman" panose="02020603050405020304" pitchFamily="18" charset="0"/>
              </a:rPr>
              <a:t>  f(x) = f(x</a:t>
            </a:r>
            <a:r>
              <a:rPr lang="en-GB" altLang="de-DE" sz="2000" b="0" baseline="-30000">
                <a:cs typeface="Times New Roman" panose="02020603050405020304" pitchFamily="18" charset="0"/>
              </a:rPr>
              <a:t>0</a:t>
            </a:r>
            <a:r>
              <a:rPr lang="en-GB" altLang="de-DE" sz="2000" b="0">
                <a:cs typeface="Times New Roman" panose="02020603050405020304" pitchFamily="18" charset="0"/>
              </a:rPr>
              <a:t>)+(x–x</a:t>
            </a:r>
            <a:r>
              <a:rPr lang="en-GB" altLang="de-DE" sz="2000" b="0" baseline="-30000">
                <a:cs typeface="Times New Roman" panose="02020603050405020304" pitchFamily="18" charset="0"/>
              </a:rPr>
              <a:t>0</a:t>
            </a:r>
            <a:r>
              <a:rPr lang="en-GB" altLang="de-DE" sz="2000" b="0">
                <a:cs typeface="Times New Roman" panose="02020603050405020304" pitchFamily="18" charset="0"/>
              </a:rPr>
              <a:t>)f</a:t>
            </a:r>
            <a:r>
              <a:rPr lang="en-GB" altLang="de-DE" sz="2000" b="0" baseline="30000">
                <a:cs typeface="Times New Roman" panose="02020603050405020304" pitchFamily="18" charset="0"/>
              </a:rPr>
              <a:t>(1)</a:t>
            </a:r>
            <a:r>
              <a:rPr lang="en-GB" altLang="de-DE" sz="2000" b="0">
                <a:cs typeface="Times New Roman" panose="02020603050405020304" pitchFamily="18" charset="0"/>
              </a:rPr>
              <a:t> (x</a:t>
            </a:r>
            <a:r>
              <a:rPr lang="en-GB" altLang="de-DE" sz="2000" b="0" baseline="-30000">
                <a:cs typeface="Times New Roman" panose="02020603050405020304" pitchFamily="18" charset="0"/>
              </a:rPr>
              <a:t>0</a:t>
            </a:r>
            <a:r>
              <a:rPr lang="en-GB" altLang="de-DE" sz="2000" b="0">
                <a:cs typeface="Times New Roman" panose="02020603050405020304" pitchFamily="18" charset="0"/>
              </a:rPr>
              <a:t>)+(x–x</a:t>
            </a:r>
            <a:r>
              <a:rPr lang="en-GB" altLang="de-DE" sz="2000" b="0" baseline="-30000">
                <a:cs typeface="Times New Roman" panose="02020603050405020304" pitchFamily="18" charset="0"/>
              </a:rPr>
              <a:t>0</a:t>
            </a:r>
            <a:r>
              <a:rPr lang="en-GB" altLang="de-DE" sz="2000" b="0">
                <a:cs typeface="Times New Roman" panose="02020603050405020304" pitchFamily="18" charset="0"/>
              </a:rPr>
              <a:t>)</a:t>
            </a:r>
            <a:r>
              <a:rPr lang="en-GB" altLang="de-DE" sz="2000" b="0" baseline="30000">
                <a:cs typeface="Times New Roman" panose="02020603050405020304" pitchFamily="18" charset="0"/>
              </a:rPr>
              <a:t>2</a:t>
            </a:r>
            <a:r>
              <a:rPr lang="en-GB" altLang="de-DE" sz="2000" b="0">
                <a:cs typeface="Times New Roman" panose="02020603050405020304" pitchFamily="18" charset="0"/>
              </a:rPr>
              <a:t> f</a:t>
            </a:r>
            <a:r>
              <a:rPr lang="en-GB" altLang="de-DE" sz="2000" b="0" baseline="30000">
                <a:cs typeface="Times New Roman" panose="02020603050405020304" pitchFamily="18" charset="0"/>
              </a:rPr>
              <a:t>(2)</a:t>
            </a:r>
            <a:r>
              <a:rPr lang="en-GB" altLang="de-DE" sz="2000" b="0">
                <a:cs typeface="Times New Roman" panose="02020603050405020304" pitchFamily="18" charset="0"/>
              </a:rPr>
              <a:t> (x</a:t>
            </a:r>
            <a:r>
              <a:rPr lang="en-GB" altLang="de-DE" sz="2000" b="0" baseline="-30000">
                <a:cs typeface="Times New Roman" panose="02020603050405020304" pitchFamily="18" charset="0"/>
              </a:rPr>
              <a:t>0</a:t>
            </a:r>
            <a:r>
              <a:rPr lang="en-GB" altLang="de-DE" sz="2000" b="0">
                <a:cs typeface="Times New Roman" panose="02020603050405020304" pitchFamily="18" charset="0"/>
              </a:rPr>
              <a:t>)/2 + (x–x</a:t>
            </a:r>
            <a:r>
              <a:rPr lang="en-GB" altLang="de-DE" sz="2000" b="0" baseline="-30000">
                <a:cs typeface="Times New Roman" panose="02020603050405020304" pitchFamily="18" charset="0"/>
              </a:rPr>
              <a:t>0</a:t>
            </a:r>
            <a:r>
              <a:rPr lang="en-GB" altLang="de-DE" sz="2000" b="0">
                <a:cs typeface="Times New Roman" panose="02020603050405020304" pitchFamily="18" charset="0"/>
              </a:rPr>
              <a:t>)</a:t>
            </a:r>
            <a:r>
              <a:rPr lang="en-GB" altLang="de-DE" sz="2000" b="0" baseline="30000">
                <a:cs typeface="Times New Roman" panose="02020603050405020304" pitchFamily="18" charset="0"/>
              </a:rPr>
              <a:t>3</a:t>
            </a:r>
            <a:r>
              <a:rPr lang="en-GB" altLang="de-DE" sz="2000" b="0">
                <a:cs typeface="Times New Roman" panose="02020603050405020304" pitchFamily="18" charset="0"/>
              </a:rPr>
              <a:t> f</a:t>
            </a:r>
            <a:r>
              <a:rPr lang="en-GB" altLang="de-DE" sz="2000" b="0" baseline="30000">
                <a:cs typeface="Times New Roman" panose="02020603050405020304" pitchFamily="18" charset="0"/>
              </a:rPr>
              <a:t>(3)</a:t>
            </a:r>
            <a:r>
              <a:rPr lang="en-GB" altLang="de-DE" sz="2000" b="0">
                <a:cs typeface="Times New Roman" panose="02020603050405020304" pitchFamily="18" charset="0"/>
              </a:rPr>
              <a:t> (x</a:t>
            </a:r>
            <a:r>
              <a:rPr lang="en-GB" altLang="de-DE" sz="2000" b="0" baseline="-30000">
                <a:cs typeface="Times New Roman" panose="02020603050405020304" pitchFamily="18" charset="0"/>
              </a:rPr>
              <a:t>0</a:t>
            </a:r>
            <a:r>
              <a:rPr lang="en-GB" altLang="de-DE" sz="2000" b="0">
                <a:cs typeface="Times New Roman" panose="02020603050405020304" pitchFamily="18" charset="0"/>
              </a:rPr>
              <a:t>)/6+...</a:t>
            </a:r>
            <a:endParaRPr lang="de-DE" altLang="de-DE" sz="2000" b="0"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buFontTx/>
              <a:buNone/>
            </a:pPr>
            <a:r>
              <a:rPr lang="en-GB" altLang="de-DE" sz="2000" b="0">
                <a:cs typeface="Times New Roman" panose="02020603050405020304" pitchFamily="18" charset="0"/>
              </a:rPr>
              <a:t>           </a:t>
            </a:r>
            <a:r>
              <a:rPr lang="de-DE" altLang="de-DE" sz="2000" b="0">
                <a:cs typeface="Times New Roman" panose="02020603050405020304" pitchFamily="18" charset="0"/>
              </a:rPr>
              <a:t>= A  +  B(x–x</a:t>
            </a:r>
            <a:r>
              <a:rPr lang="de-DE" altLang="de-DE" sz="2000" b="0" baseline="-30000">
                <a:cs typeface="Times New Roman" panose="02020603050405020304" pitchFamily="18" charset="0"/>
              </a:rPr>
              <a:t>0</a:t>
            </a:r>
            <a:r>
              <a:rPr lang="de-DE" altLang="de-DE" sz="2000" b="0">
                <a:cs typeface="Times New Roman" panose="02020603050405020304" pitchFamily="18" charset="0"/>
              </a:rPr>
              <a:t>)  + C(x–x</a:t>
            </a:r>
            <a:r>
              <a:rPr lang="de-DE" altLang="de-DE" sz="2000" b="0" baseline="-30000">
                <a:cs typeface="Times New Roman" panose="02020603050405020304" pitchFamily="18" charset="0"/>
              </a:rPr>
              <a:t>0</a:t>
            </a:r>
            <a:r>
              <a:rPr lang="de-DE" altLang="de-DE" sz="2000" b="0">
                <a:cs typeface="Times New Roman" panose="02020603050405020304" pitchFamily="18" charset="0"/>
              </a:rPr>
              <a:t>)</a:t>
            </a:r>
            <a:r>
              <a:rPr lang="de-DE" altLang="de-DE" sz="2000" b="0" baseline="30000">
                <a:cs typeface="Times New Roman" panose="02020603050405020304" pitchFamily="18" charset="0"/>
              </a:rPr>
              <a:t>2</a:t>
            </a:r>
            <a:r>
              <a:rPr lang="de-DE" altLang="de-DE" sz="2000" b="0">
                <a:cs typeface="Times New Roman" panose="02020603050405020304" pitchFamily="18" charset="0"/>
              </a:rPr>
              <a:t>    + D(x–x</a:t>
            </a:r>
            <a:r>
              <a:rPr lang="de-DE" altLang="de-DE" sz="2000" b="0" baseline="-30000">
                <a:cs typeface="Times New Roman" panose="02020603050405020304" pitchFamily="18" charset="0"/>
              </a:rPr>
              <a:t>0</a:t>
            </a:r>
            <a:r>
              <a:rPr lang="de-DE" altLang="de-DE" sz="2000" b="0">
                <a:cs typeface="Times New Roman" panose="02020603050405020304" pitchFamily="18" charset="0"/>
              </a:rPr>
              <a:t>)</a:t>
            </a:r>
            <a:r>
              <a:rPr lang="de-DE" altLang="de-DE" sz="2000" b="0" baseline="30000">
                <a:cs typeface="Times New Roman" panose="02020603050405020304" pitchFamily="18" charset="0"/>
              </a:rPr>
              <a:t>3</a:t>
            </a:r>
            <a:r>
              <a:rPr lang="de-DE" altLang="de-DE" sz="2000" b="0">
                <a:cs typeface="Times New Roman" panose="02020603050405020304" pitchFamily="18" charset="0"/>
              </a:rPr>
              <a:t> + ...</a:t>
            </a:r>
            <a:endParaRPr lang="de-DE" altLang="de-DE" sz="2000" b="0"/>
          </a:p>
        </p:txBody>
      </p:sp>
      <p:sp>
        <p:nvSpPr>
          <p:cNvPr id="25606" name="Text Box 1032"/>
          <p:cNvSpPr txBox="1">
            <a:spLocks noChangeArrowheads="1"/>
          </p:cNvSpPr>
          <p:nvPr/>
        </p:nvSpPr>
        <p:spPr bwMode="auto">
          <a:xfrm>
            <a:off x="3987800" y="5934075"/>
            <a:ext cx="29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/>
              <a:t>x</a:t>
            </a:r>
          </a:p>
        </p:txBody>
      </p:sp>
      <p:grpSp>
        <p:nvGrpSpPr>
          <p:cNvPr id="25607" name="Group 1043"/>
          <p:cNvGrpSpPr>
            <a:grpSpLocks/>
          </p:cNvGrpSpPr>
          <p:nvPr/>
        </p:nvGrpSpPr>
        <p:grpSpPr bwMode="auto">
          <a:xfrm>
            <a:off x="1212850" y="2752725"/>
            <a:ext cx="3251200" cy="3276600"/>
            <a:chOff x="440" y="1860"/>
            <a:chExt cx="2048" cy="2064"/>
          </a:xfrm>
        </p:grpSpPr>
        <p:sp>
          <p:nvSpPr>
            <p:cNvPr id="25609" name="Line 1028"/>
            <p:cNvSpPr>
              <a:spLocks noChangeShapeType="1"/>
            </p:cNvSpPr>
            <p:nvPr/>
          </p:nvSpPr>
          <p:spPr bwMode="auto">
            <a:xfrm flipV="1">
              <a:off x="456" y="1860"/>
              <a:ext cx="0" cy="2064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610" name="Line 1029"/>
            <p:cNvSpPr>
              <a:spLocks noChangeShapeType="1"/>
            </p:cNvSpPr>
            <p:nvPr/>
          </p:nvSpPr>
          <p:spPr bwMode="auto">
            <a:xfrm>
              <a:off x="440" y="3908"/>
              <a:ext cx="204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611" name="Freeform 1030"/>
            <p:cNvSpPr>
              <a:spLocks/>
            </p:cNvSpPr>
            <p:nvPr/>
          </p:nvSpPr>
          <p:spPr bwMode="auto">
            <a:xfrm>
              <a:off x="760" y="2252"/>
              <a:ext cx="1400" cy="1463"/>
            </a:xfrm>
            <a:custGeom>
              <a:avLst/>
              <a:gdLst>
                <a:gd name="T0" fmla="*/ 0 w 1400"/>
                <a:gd name="T1" fmla="*/ 0 h 1463"/>
                <a:gd name="T2" fmla="*/ 560 w 1400"/>
                <a:gd name="T3" fmla="*/ 1352 h 1463"/>
                <a:gd name="T4" fmla="*/ 960 w 1400"/>
                <a:gd name="T5" fmla="*/ 664 h 1463"/>
                <a:gd name="T6" fmla="*/ 1400 w 1400"/>
                <a:gd name="T7" fmla="*/ 496 h 14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0"/>
                <a:gd name="T13" fmla="*/ 0 h 1463"/>
                <a:gd name="T14" fmla="*/ 1400 w 1400"/>
                <a:gd name="T15" fmla="*/ 1463 h 14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0" h="1463">
                  <a:moveTo>
                    <a:pt x="0" y="0"/>
                  </a:moveTo>
                  <a:cubicBezTo>
                    <a:pt x="93" y="225"/>
                    <a:pt x="400" y="1241"/>
                    <a:pt x="560" y="1352"/>
                  </a:cubicBezTo>
                  <a:cubicBezTo>
                    <a:pt x="720" y="1463"/>
                    <a:pt x="820" y="807"/>
                    <a:pt x="960" y="664"/>
                  </a:cubicBezTo>
                  <a:cubicBezTo>
                    <a:pt x="1100" y="521"/>
                    <a:pt x="1308" y="531"/>
                    <a:pt x="1400" y="496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5612" name="Text Box 1031"/>
            <p:cNvSpPr txBox="1">
              <a:spLocks noChangeArrowheads="1"/>
            </p:cNvSpPr>
            <p:nvPr/>
          </p:nvSpPr>
          <p:spPr bwMode="auto">
            <a:xfrm>
              <a:off x="454" y="1978"/>
              <a:ext cx="50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b="0"/>
                <a:t>f(x)</a:t>
              </a:r>
            </a:p>
          </p:txBody>
        </p:sp>
        <p:sp>
          <p:nvSpPr>
            <p:cNvPr id="25613" name="Oval 1033"/>
            <p:cNvSpPr>
              <a:spLocks noChangeArrowheads="1"/>
            </p:cNvSpPr>
            <p:nvPr/>
          </p:nvSpPr>
          <p:spPr bwMode="auto">
            <a:xfrm>
              <a:off x="928" y="2776"/>
              <a:ext cx="56" cy="5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5614" name="Oval 1034"/>
            <p:cNvSpPr>
              <a:spLocks noChangeArrowheads="1"/>
            </p:cNvSpPr>
            <p:nvPr/>
          </p:nvSpPr>
          <p:spPr bwMode="auto">
            <a:xfrm>
              <a:off x="1016" y="3028"/>
              <a:ext cx="56" cy="5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5615" name="Oval 1035"/>
            <p:cNvSpPr>
              <a:spLocks noChangeArrowheads="1"/>
            </p:cNvSpPr>
            <p:nvPr/>
          </p:nvSpPr>
          <p:spPr bwMode="auto">
            <a:xfrm>
              <a:off x="1108" y="3256"/>
              <a:ext cx="56" cy="5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5616" name="Oval 1036"/>
            <p:cNvSpPr>
              <a:spLocks noChangeArrowheads="1"/>
            </p:cNvSpPr>
            <p:nvPr/>
          </p:nvSpPr>
          <p:spPr bwMode="auto">
            <a:xfrm>
              <a:off x="1512" y="3300"/>
              <a:ext cx="56" cy="5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5617" name="Oval 1037"/>
            <p:cNvSpPr>
              <a:spLocks noChangeArrowheads="1"/>
            </p:cNvSpPr>
            <p:nvPr/>
          </p:nvSpPr>
          <p:spPr bwMode="auto">
            <a:xfrm>
              <a:off x="1408" y="3520"/>
              <a:ext cx="56" cy="5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5618" name="Oval 1038"/>
            <p:cNvSpPr>
              <a:spLocks noChangeArrowheads="1"/>
            </p:cNvSpPr>
            <p:nvPr/>
          </p:nvSpPr>
          <p:spPr bwMode="auto">
            <a:xfrm>
              <a:off x="1896" y="2772"/>
              <a:ext cx="56" cy="5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5619" name="Oval 1039"/>
            <p:cNvSpPr>
              <a:spLocks noChangeArrowheads="1"/>
            </p:cNvSpPr>
            <p:nvPr/>
          </p:nvSpPr>
          <p:spPr bwMode="auto">
            <a:xfrm>
              <a:off x="1224" y="3496"/>
              <a:ext cx="56" cy="5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5620" name="Oval 1040"/>
            <p:cNvSpPr>
              <a:spLocks noChangeArrowheads="1"/>
            </p:cNvSpPr>
            <p:nvPr/>
          </p:nvSpPr>
          <p:spPr bwMode="auto">
            <a:xfrm>
              <a:off x="840" y="2540"/>
              <a:ext cx="56" cy="5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5621" name="Oval 1041"/>
            <p:cNvSpPr>
              <a:spLocks noChangeArrowheads="1"/>
            </p:cNvSpPr>
            <p:nvPr/>
          </p:nvSpPr>
          <p:spPr bwMode="auto">
            <a:xfrm>
              <a:off x="1608" y="3020"/>
              <a:ext cx="56" cy="56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sp>
        <p:nvSpPr>
          <p:cNvPr id="25608" name="Rectangle 1042"/>
          <p:cNvSpPr>
            <a:spLocks noChangeArrowheads="1"/>
          </p:cNvSpPr>
          <p:nvPr/>
        </p:nvSpPr>
        <p:spPr bwMode="auto">
          <a:xfrm>
            <a:off x="4556125" y="3648075"/>
            <a:ext cx="339566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b="0"/>
              <a:t>Direkte Bestimmung der Parameter aus den Messwerten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3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395" grpId="0" build="p" bldLvl="2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819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88D0F154-F85C-484E-9F2E-34D0F51C7E0E}" type="slidenum">
              <a:rPr lang="de-DE" altLang="de-DE" sz="800" b="0"/>
              <a:pPr>
                <a:buSzTx/>
                <a:buFontTx/>
                <a:buNone/>
              </a:pPr>
              <a:t>2</a:t>
            </a:fld>
            <a:r>
              <a:rPr lang="de-DE" altLang="de-DE" sz="800" b="0"/>
              <a:t> -</a:t>
            </a:r>
          </a:p>
        </p:txBody>
      </p:sp>
      <p:sp>
        <p:nvSpPr>
          <p:cNvPr id="81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Vorhersagemodelle</a:t>
            </a:r>
          </a:p>
        </p:txBody>
      </p:sp>
      <p:pic>
        <p:nvPicPr>
          <p:cNvPr id="8197" name="Picture 4"/>
          <p:cNvPicPr>
            <a:picLocks noChangeAspect="1" noChangeArrowheads="1"/>
          </p:cNvPicPr>
          <p:nvPr/>
        </p:nvPicPr>
        <p:blipFill>
          <a:blip r:embed="rId4">
            <a:lum bright="-30000"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219200"/>
            <a:ext cx="6934200" cy="515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>
    <p:pull dir="ru"/>
    <p:sndAc>
      <p:stSnd>
        <p:snd r:embed="rId2" name="Diaprojektor"/>
      </p:stSnd>
    </p:sndAc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662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0FAEA83D-39D9-4D81-9ADD-469EB93A0CAD}" type="slidenum">
              <a:rPr lang="de-DE" altLang="de-DE" sz="800" b="0"/>
              <a:pPr>
                <a:buSzTx/>
                <a:buFontTx/>
                <a:buNone/>
              </a:pPr>
              <a:t>20</a:t>
            </a:fld>
            <a:r>
              <a:rPr lang="de-DE" altLang="de-DE" sz="800" b="0"/>
              <a:t> -</a:t>
            </a:r>
          </a:p>
        </p:txBody>
      </p:sp>
      <p:sp>
        <p:nvSpPr>
          <p:cNvPr id="26628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NichtLineare Approximation</a:t>
            </a:r>
          </a:p>
        </p:txBody>
      </p:sp>
      <p:sp>
        <p:nvSpPr>
          <p:cNvPr id="190467" name="Text Box 1027"/>
          <p:cNvSpPr txBox="1">
            <a:spLocks noChangeArrowheads="1"/>
          </p:cNvSpPr>
          <p:nvPr/>
        </p:nvSpPr>
        <p:spPr bwMode="auto">
          <a:xfrm>
            <a:off x="619125" y="1295400"/>
            <a:ext cx="8296275" cy="987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90500" indent="-190500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/>
              <a:t> Polynomansatz  mit Messfehlern</a:t>
            </a:r>
          </a:p>
          <a:p>
            <a:pPr>
              <a:buFontTx/>
              <a:buNone/>
            </a:pPr>
            <a:r>
              <a:rPr lang="de-DE" altLang="de-DE" b="0"/>
              <a:t>	</a:t>
            </a:r>
            <a:r>
              <a:rPr lang="en-GB" altLang="de-DE" sz="2000" b="0">
                <a:cs typeface="Times New Roman" panose="02020603050405020304" pitchFamily="18" charset="0"/>
              </a:rPr>
              <a:t>  f(x) </a:t>
            </a:r>
            <a:r>
              <a:rPr lang="de-DE" altLang="de-DE" sz="2000" b="0">
                <a:cs typeface="Times New Roman" panose="02020603050405020304" pitchFamily="18" charset="0"/>
              </a:rPr>
              <a:t>= A  +  B(x–x</a:t>
            </a:r>
            <a:r>
              <a:rPr lang="de-DE" altLang="de-DE" sz="2000" b="0" baseline="-30000">
                <a:cs typeface="Times New Roman" panose="02020603050405020304" pitchFamily="18" charset="0"/>
              </a:rPr>
              <a:t>0</a:t>
            </a:r>
            <a:r>
              <a:rPr lang="de-DE" altLang="de-DE" sz="2000" b="0">
                <a:cs typeface="Times New Roman" panose="02020603050405020304" pitchFamily="18" charset="0"/>
              </a:rPr>
              <a:t>)  + C(x–x</a:t>
            </a:r>
            <a:r>
              <a:rPr lang="de-DE" altLang="de-DE" sz="2000" b="0" baseline="-30000">
                <a:cs typeface="Times New Roman" panose="02020603050405020304" pitchFamily="18" charset="0"/>
              </a:rPr>
              <a:t>0</a:t>
            </a:r>
            <a:r>
              <a:rPr lang="de-DE" altLang="de-DE" sz="2000" b="0">
                <a:cs typeface="Times New Roman" panose="02020603050405020304" pitchFamily="18" charset="0"/>
              </a:rPr>
              <a:t>)</a:t>
            </a:r>
            <a:r>
              <a:rPr lang="de-DE" altLang="de-DE" sz="2000" b="0" baseline="30000">
                <a:cs typeface="Times New Roman" panose="02020603050405020304" pitchFamily="18" charset="0"/>
              </a:rPr>
              <a:t>2</a:t>
            </a:r>
            <a:r>
              <a:rPr lang="de-DE" altLang="de-DE" sz="2000" b="0">
                <a:cs typeface="Times New Roman" panose="02020603050405020304" pitchFamily="18" charset="0"/>
              </a:rPr>
              <a:t>    + D(x–x</a:t>
            </a:r>
            <a:r>
              <a:rPr lang="de-DE" altLang="de-DE" sz="2000" b="0" baseline="-30000">
                <a:cs typeface="Times New Roman" panose="02020603050405020304" pitchFamily="18" charset="0"/>
              </a:rPr>
              <a:t>0</a:t>
            </a:r>
            <a:r>
              <a:rPr lang="de-DE" altLang="de-DE" sz="2000" b="0">
                <a:cs typeface="Times New Roman" panose="02020603050405020304" pitchFamily="18" charset="0"/>
              </a:rPr>
              <a:t>)</a:t>
            </a:r>
            <a:r>
              <a:rPr lang="de-DE" altLang="de-DE" sz="2000" b="0" baseline="30000">
                <a:cs typeface="Times New Roman" panose="02020603050405020304" pitchFamily="18" charset="0"/>
              </a:rPr>
              <a:t>3</a:t>
            </a:r>
            <a:r>
              <a:rPr lang="de-DE" altLang="de-DE" sz="2000" b="0">
                <a:cs typeface="Times New Roman" panose="02020603050405020304" pitchFamily="18" charset="0"/>
              </a:rPr>
              <a:t> + ...</a:t>
            </a:r>
            <a:endParaRPr lang="de-DE" altLang="de-DE" sz="2000" b="0"/>
          </a:p>
        </p:txBody>
      </p:sp>
      <p:sp>
        <p:nvSpPr>
          <p:cNvPr id="26630" name="Text Box 1028"/>
          <p:cNvSpPr txBox="1">
            <a:spLocks noChangeArrowheads="1"/>
          </p:cNvSpPr>
          <p:nvPr/>
        </p:nvSpPr>
        <p:spPr bwMode="auto">
          <a:xfrm>
            <a:off x="3987800" y="5934075"/>
            <a:ext cx="295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/>
              <a:t>x</a:t>
            </a:r>
          </a:p>
        </p:txBody>
      </p:sp>
      <p:sp>
        <p:nvSpPr>
          <p:cNvPr id="26631" name="Line 1030"/>
          <p:cNvSpPr>
            <a:spLocks noChangeShapeType="1"/>
          </p:cNvSpPr>
          <p:nvPr/>
        </p:nvSpPr>
        <p:spPr bwMode="auto">
          <a:xfrm flipV="1">
            <a:off x="1238250" y="2752725"/>
            <a:ext cx="0" cy="3276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2" name="Line 1031"/>
          <p:cNvSpPr>
            <a:spLocks noChangeShapeType="1"/>
          </p:cNvSpPr>
          <p:nvPr/>
        </p:nvSpPr>
        <p:spPr bwMode="auto">
          <a:xfrm>
            <a:off x="1212850" y="6003925"/>
            <a:ext cx="32512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3" name="Freeform 1032"/>
          <p:cNvSpPr>
            <a:spLocks/>
          </p:cNvSpPr>
          <p:nvPr/>
        </p:nvSpPr>
        <p:spPr bwMode="auto">
          <a:xfrm>
            <a:off x="1720850" y="3375025"/>
            <a:ext cx="2222500" cy="2322513"/>
          </a:xfrm>
          <a:custGeom>
            <a:avLst/>
            <a:gdLst>
              <a:gd name="T0" fmla="*/ 0 w 1400"/>
              <a:gd name="T1" fmla="*/ 0 h 1463"/>
              <a:gd name="T2" fmla="*/ 2147483647 w 1400"/>
              <a:gd name="T3" fmla="*/ 2147483647 h 1463"/>
              <a:gd name="T4" fmla="*/ 2147483647 w 1400"/>
              <a:gd name="T5" fmla="*/ 2147483647 h 1463"/>
              <a:gd name="T6" fmla="*/ 2147483647 w 1400"/>
              <a:gd name="T7" fmla="*/ 2147483647 h 1463"/>
              <a:gd name="T8" fmla="*/ 0 60000 65536"/>
              <a:gd name="T9" fmla="*/ 0 60000 65536"/>
              <a:gd name="T10" fmla="*/ 0 60000 65536"/>
              <a:gd name="T11" fmla="*/ 0 60000 65536"/>
              <a:gd name="T12" fmla="*/ 0 w 1400"/>
              <a:gd name="T13" fmla="*/ 0 h 1463"/>
              <a:gd name="T14" fmla="*/ 1400 w 1400"/>
              <a:gd name="T15" fmla="*/ 1463 h 146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00" h="1463">
                <a:moveTo>
                  <a:pt x="0" y="0"/>
                </a:moveTo>
                <a:cubicBezTo>
                  <a:pt x="93" y="225"/>
                  <a:pt x="400" y="1241"/>
                  <a:pt x="560" y="1352"/>
                </a:cubicBezTo>
                <a:cubicBezTo>
                  <a:pt x="720" y="1463"/>
                  <a:pt x="820" y="807"/>
                  <a:pt x="960" y="664"/>
                </a:cubicBezTo>
                <a:cubicBezTo>
                  <a:pt x="1100" y="521"/>
                  <a:pt x="1308" y="531"/>
                  <a:pt x="1400" y="496"/>
                </a:cubicBez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4" name="Text Box 1033"/>
          <p:cNvSpPr txBox="1">
            <a:spLocks noChangeArrowheads="1"/>
          </p:cNvSpPr>
          <p:nvPr/>
        </p:nvSpPr>
        <p:spPr bwMode="auto">
          <a:xfrm>
            <a:off x="1235075" y="2940050"/>
            <a:ext cx="800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/>
              <a:t>f(x)</a:t>
            </a:r>
          </a:p>
        </p:txBody>
      </p:sp>
      <p:sp>
        <p:nvSpPr>
          <p:cNvPr id="26635" name="Oval 1034"/>
          <p:cNvSpPr>
            <a:spLocks noChangeArrowheads="1"/>
          </p:cNvSpPr>
          <p:nvPr/>
        </p:nvSpPr>
        <p:spPr bwMode="auto">
          <a:xfrm>
            <a:off x="2178050" y="3978275"/>
            <a:ext cx="88900" cy="88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6636" name="Oval 1035"/>
          <p:cNvSpPr>
            <a:spLocks noChangeArrowheads="1"/>
          </p:cNvSpPr>
          <p:nvPr/>
        </p:nvSpPr>
        <p:spPr bwMode="auto">
          <a:xfrm>
            <a:off x="2051050" y="4692650"/>
            <a:ext cx="88900" cy="88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6637" name="Oval 1036"/>
          <p:cNvSpPr>
            <a:spLocks noChangeArrowheads="1"/>
          </p:cNvSpPr>
          <p:nvPr/>
        </p:nvSpPr>
        <p:spPr bwMode="auto">
          <a:xfrm>
            <a:off x="2301875" y="4921250"/>
            <a:ext cx="88900" cy="88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6638" name="Oval 1037"/>
          <p:cNvSpPr>
            <a:spLocks noChangeArrowheads="1"/>
          </p:cNvSpPr>
          <p:nvPr/>
        </p:nvSpPr>
        <p:spPr bwMode="auto">
          <a:xfrm>
            <a:off x="2971800" y="5200650"/>
            <a:ext cx="88900" cy="88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6639" name="Oval 1038"/>
          <p:cNvSpPr>
            <a:spLocks noChangeArrowheads="1"/>
          </p:cNvSpPr>
          <p:nvPr/>
        </p:nvSpPr>
        <p:spPr bwMode="auto">
          <a:xfrm>
            <a:off x="2730500" y="5311775"/>
            <a:ext cx="88900" cy="88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6640" name="Oval 1039"/>
          <p:cNvSpPr>
            <a:spLocks noChangeArrowheads="1"/>
          </p:cNvSpPr>
          <p:nvPr/>
        </p:nvSpPr>
        <p:spPr bwMode="auto">
          <a:xfrm>
            <a:off x="3543300" y="4324350"/>
            <a:ext cx="88900" cy="88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6641" name="Oval 1040"/>
          <p:cNvSpPr>
            <a:spLocks noChangeArrowheads="1"/>
          </p:cNvSpPr>
          <p:nvPr/>
        </p:nvSpPr>
        <p:spPr bwMode="auto">
          <a:xfrm>
            <a:off x="2438400" y="5387975"/>
            <a:ext cx="88900" cy="88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6642" name="Oval 1041"/>
          <p:cNvSpPr>
            <a:spLocks noChangeArrowheads="1"/>
          </p:cNvSpPr>
          <p:nvPr/>
        </p:nvSpPr>
        <p:spPr bwMode="auto">
          <a:xfrm>
            <a:off x="1809750" y="3832225"/>
            <a:ext cx="88900" cy="88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6643" name="Oval 1042"/>
          <p:cNvSpPr>
            <a:spLocks noChangeArrowheads="1"/>
          </p:cNvSpPr>
          <p:nvPr/>
        </p:nvSpPr>
        <p:spPr bwMode="auto">
          <a:xfrm>
            <a:off x="3048000" y="4451350"/>
            <a:ext cx="88900" cy="88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6644" name="Rectangle 1043"/>
          <p:cNvSpPr>
            <a:spLocks noChangeArrowheads="1"/>
          </p:cNvSpPr>
          <p:nvPr/>
        </p:nvSpPr>
        <p:spPr bwMode="auto">
          <a:xfrm>
            <a:off x="4575175" y="2514600"/>
            <a:ext cx="4195763" cy="2259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b="0"/>
              <a:t>Indirekte Bestimmung der Parameter aus den Messwerten: </a:t>
            </a:r>
          </a:p>
          <a:p>
            <a:pPr>
              <a:lnSpc>
                <a:spcPct val="160000"/>
              </a:lnSpc>
              <a:buSzTx/>
              <a:buFontTx/>
              <a:buNone/>
            </a:pPr>
            <a:r>
              <a:rPr lang="de-DE" altLang="de-DE"/>
              <a:t>Regression </a:t>
            </a:r>
            <a:r>
              <a:rPr lang="de-DE" altLang="de-DE" i="1"/>
              <a:t>n</a:t>
            </a:r>
            <a:r>
              <a:rPr lang="de-DE" altLang="de-DE"/>
              <a:t>-ter Ordnung,</a:t>
            </a:r>
          </a:p>
          <a:p>
            <a:pPr>
              <a:lnSpc>
                <a:spcPct val="160000"/>
              </a:lnSpc>
              <a:buSzTx/>
              <a:buFontTx/>
              <a:buNone/>
            </a:pPr>
            <a:r>
              <a:rPr lang="de-DE" altLang="de-DE" sz="2000" b="0"/>
              <a:t>z.B. mit kleinstem quadr. Fehler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467" grpId="0" build="p" bldLvl="2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765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AF026FC1-158F-46D9-9DE8-CAD14376CB61}" type="slidenum">
              <a:rPr lang="de-DE" altLang="de-DE" sz="800" b="0"/>
              <a:pPr>
                <a:buSzTx/>
                <a:buFontTx/>
                <a:buNone/>
              </a:pPr>
              <a:t>21</a:t>
            </a:fld>
            <a:r>
              <a:rPr lang="de-DE" altLang="de-DE" sz="800" b="0"/>
              <a:t> -</a:t>
            </a:r>
          </a:p>
        </p:txBody>
      </p:sp>
      <p:sp>
        <p:nvSpPr>
          <p:cNvPr id="2765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Nichtlineare Approximation</a:t>
            </a:r>
          </a:p>
        </p:txBody>
      </p:sp>
      <p:sp>
        <p:nvSpPr>
          <p:cNvPr id="1546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3886200"/>
            <a:ext cx="8077200" cy="2514600"/>
          </a:xfrm>
        </p:spPr>
        <p:txBody>
          <a:bodyPr/>
          <a:lstStyle/>
          <a:p>
            <a:pPr marL="290513" indent="-290513" algn="just"/>
            <a:r>
              <a:rPr lang="de-DE" altLang="de-DE" smtClean="0">
                <a:cs typeface="Arial" panose="020B0604020202020204" pitchFamily="34" charset="0"/>
              </a:rPr>
              <a:t>Einsatzarten</a:t>
            </a:r>
          </a:p>
          <a:p>
            <a:pPr marL="760413" lvl="1" indent="-279400" algn="just">
              <a:lnSpc>
                <a:spcPct val="130000"/>
              </a:lnSpc>
            </a:pPr>
            <a:r>
              <a:rPr lang="de-DE" altLang="de-DE" smtClean="0">
                <a:cs typeface="Times New Roman" panose="02020603050405020304" pitchFamily="18" charset="0"/>
              </a:rPr>
              <a:t>Adaptive Schätzung von Prozeßparametern</a:t>
            </a:r>
          </a:p>
          <a:p>
            <a:pPr marL="760413" lvl="1" indent="-279400" algn="just">
              <a:buFont typeface="Wingdings" panose="05000000000000000000" pitchFamily="2" charset="2"/>
              <a:buNone/>
            </a:pPr>
            <a:r>
              <a:rPr lang="de-DE" altLang="de-DE" smtClean="0">
                <a:latin typeface="TIMES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de-DE" altLang="de-DE" smtClean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Nicht-lin. Reaktionen, Produktionsoptimierung,...</a:t>
            </a:r>
          </a:p>
          <a:p>
            <a:pPr marL="760413" lvl="1" indent="-279400" algn="just">
              <a:lnSpc>
                <a:spcPct val="130000"/>
              </a:lnSpc>
            </a:pPr>
            <a:r>
              <a:rPr lang="de-DE" altLang="de-DE" smtClean="0">
                <a:cs typeface="Times New Roman" panose="02020603050405020304" pitchFamily="18" charset="0"/>
              </a:rPr>
              <a:t>Adaptive Kontrolle und Regelung</a:t>
            </a:r>
          </a:p>
          <a:p>
            <a:pPr marL="760413" lvl="1" indent="-279400" algn="just">
              <a:lnSpc>
                <a:spcPct val="70000"/>
              </a:lnSpc>
              <a:buFont typeface="Wingdings" panose="05000000000000000000" pitchFamily="2" charset="2"/>
              <a:buNone/>
            </a:pPr>
            <a:r>
              <a:rPr lang="de-DE" altLang="de-DE" smtClean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	Landekontrollsysteme, Roboterkontrolle,..</a:t>
            </a:r>
          </a:p>
          <a:p>
            <a:pPr marL="760413" lvl="1" indent="-279400" algn="just">
              <a:lnSpc>
                <a:spcPct val="130000"/>
              </a:lnSpc>
            </a:pPr>
            <a:r>
              <a:rPr lang="de-DE" altLang="de-DE" smtClean="0">
                <a:cs typeface="Times New Roman" panose="02020603050405020304" pitchFamily="18" charset="0"/>
              </a:rPr>
              <a:t>Adaptive Klassifikation</a:t>
            </a:r>
          </a:p>
          <a:p>
            <a:pPr marL="760413" lvl="1" indent="-279400" algn="just">
              <a:lnSpc>
                <a:spcPct val="70000"/>
              </a:lnSpc>
              <a:buFont typeface="Wingdings" panose="05000000000000000000" pitchFamily="2" charset="2"/>
              <a:buNone/>
            </a:pPr>
            <a:r>
              <a:rPr lang="de-DE" altLang="de-DE" smtClean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	Qualitätskontrolle, med. Diagnose, Bonitätsprüfung,..</a:t>
            </a:r>
            <a:endParaRPr lang="de-DE" altLang="de-DE" smtClean="0">
              <a:latin typeface="TIMES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654" name="Rectangle 7"/>
          <p:cNvSpPr>
            <a:spLocks noChangeArrowheads="1"/>
          </p:cNvSpPr>
          <p:nvPr/>
        </p:nvSpPr>
        <p:spPr bwMode="auto">
          <a:xfrm>
            <a:off x="1052513" y="1257300"/>
            <a:ext cx="184150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2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55" name="Rectangle 8"/>
          <p:cNvSpPr>
            <a:spLocks noChangeArrowheads="1"/>
          </p:cNvSpPr>
          <p:nvPr/>
        </p:nvSpPr>
        <p:spPr bwMode="auto">
          <a:xfrm>
            <a:off x="2395538" y="1851025"/>
            <a:ext cx="1354137" cy="469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7656" name="Rectangle 9"/>
          <p:cNvSpPr>
            <a:spLocks noChangeArrowheads="1"/>
          </p:cNvSpPr>
          <p:nvPr/>
        </p:nvSpPr>
        <p:spPr bwMode="auto">
          <a:xfrm>
            <a:off x="2560638" y="1908175"/>
            <a:ext cx="915987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200" b="0">
                <a:solidFill>
                  <a:srgbClr val="000000"/>
                </a:solidFill>
                <a:latin typeface="Times New Roman" panose="02020603050405020304" pitchFamily="18" charset="0"/>
              </a:rPr>
              <a:t>Eingabe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57" name="Rectangle 10"/>
          <p:cNvSpPr>
            <a:spLocks noChangeArrowheads="1"/>
          </p:cNvSpPr>
          <p:nvPr/>
        </p:nvSpPr>
        <p:spPr bwMode="auto">
          <a:xfrm>
            <a:off x="3460750" y="1971675"/>
            <a:ext cx="184150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2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58" name="Rectangle 11"/>
          <p:cNvSpPr>
            <a:spLocks noChangeArrowheads="1"/>
          </p:cNvSpPr>
          <p:nvPr/>
        </p:nvSpPr>
        <p:spPr bwMode="auto">
          <a:xfrm>
            <a:off x="4132263" y="1573213"/>
            <a:ext cx="2316162" cy="1033462"/>
          </a:xfrm>
          <a:prstGeom prst="rect">
            <a:avLst/>
          </a:prstGeom>
          <a:solidFill>
            <a:srgbClr val="FFCC99"/>
          </a:solidFill>
          <a:ln w="46101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7659" name="Rectangle 12"/>
          <p:cNvSpPr>
            <a:spLocks noChangeArrowheads="1"/>
          </p:cNvSpPr>
          <p:nvPr/>
        </p:nvSpPr>
        <p:spPr bwMode="auto">
          <a:xfrm>
            <a:off x="4748213" y="1854200"/>
            <a:ext cx="1230312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900" b="0">
                <a:solidFill>
                  <a:srgbClr val="000000"/>
                </a:solidFill>
                <a:latin typeface="Times New Roman" panose="02020603050405020304" pitchFamily="18" charset="0"/>
              </a:rPr>
              <a:t>System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60" name="Rectangle 13"/>
          <p:cNvSpPr>
            <a:spLocks noChangeArrowheads="1"/>
          </p:cNvSpPr>
          <p:nvPr/>
        </p:nvSpPr>
        <p:spPr bwMode="auto">
          <a:xfrm>
            <a:off x="5827713" y="1854200"/>
            <a:ext cx="242887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9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61" name="Rectangle 14"/>
          <p:cNvSpPr>
            <a:spLocks noChangeArrowheads="1"/>
          </p:cNvSpPr>
          <p:nvPr/>
        </p:nvSpPr>
        <p:spPr bwMode="auto">
          <a:xfrm>
            <a:off x="4175125" y="3109913"/>
            <a:ext cx="2332038" cy="515937"/>
          </a:xfrm>
          <a:prstGeom prst="rect">
            <a:avLst/>
          </a:prstGeom>
          <a:solidFill>
            <a:srgbClr val="FFFFFF"/>
          </a:solidFill>
          <a:ln w="158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7662" name="Rectangle 15"/>
          <p:cNvSpPr>
            <a:spLocks noChangeArrowheads="1"/>
          </p:cNvSpPr>
          <p:nvPr/>
        </p:nvSpPr>
        <p:spPr bwMode="auto">
          <a:xfrm>
            <a:off x="4786313" y="3238500"/>
            <a:ext cx="1244600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200" b="0">
                <a:solidFill>
                  <a:srgbClr val="000000"/>
                </a:solidFill>
                <a:latin typeface="Times New Roman" panose="02020603050405020304" pitchFamily="18" charset="0"/>
              </a:rPr>
              <a:t>Parameter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63" name="Rectangle 16"/>
          <p:cNvSpPr>
            <a:spLocks noChangeArrowheads="1"/>
          </p:cNvSpPr>
          <p:nvPr/>
        </p:nvSpPr>
        <p:spPr bwMode="auto">
          <a:xfrm>
            <a:off x="5899150" y="3238500"/>
            <a:ext cx="184150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2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64" name="Rectangle 17"/>
          <p:cNvSpPr>
            <a:spLocks noChangeArrowheads="1"/>
          </p:cNvSpPr>
          <p:nvPr/>
        </p:nvSpPr>
        <p:spPr bwMode="auto">
          <a:xfrm>
            <a:off x="6729413" y="1876425"/>
            <a:ext cx="1354137" cy="4699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7665" name="Rectangle 18"/>
          <p:cNvSpPr>
            <a:spLocks noChangeArrowheads="1"/>
          </p:cNvSpPr>
          <p:nvPr/>
        </p:nvSpPr>
        <p:spPr bwMode="auto">
          <a:xfrm>
            <a:off x="6856413" y="1958975"/>
            <a:ext cx="976312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200" b="0">
                <a:solidFill>
                  <a:srgbClr val="000000"/>
                </a:solidFill>
                <a:latin typeface="Times New Roman" panose="02020603050405020304" pitchFamily="18" charset="0"/>
              </a:rPr>
              <a:t>Ausgabe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66" name="Rectangle 19"/>
          <p:cNvSpPr>
            <a:spLocks noChangeArrowheads="1"/>
          </p:cNvSpPr>
          <p:nvPr/>
        </p:nvSpPr>
        <p:spPr bwMode="auto">
          <a:xfrm>
            <a:off x="7854950" y="1997075"/>
            <a:ext cx="184150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2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67" name="Freeform 20"/>
          <p:cNvSpPr>
            <a:spLocks noEditPoints="1"/>
          </p:cNvSpPr>
          <p:nvPr/>
        </p:nvSpPr>
        <p:spPr bwMode="auto">
          <a:xfrm>
            <a:off x="6680200" y="1784350"/>
            <a:ext cx="1444625" cy="701675"/>
          </a:xfrm>
          <a:custGeom>
            <a:avLst/>
            <a:gdLst>
              <a:gd name="T0" fmla="*/ 2147483647 w 910"/>
              <a:gd name="T1" fmla="*/ 2147483647 h 442"/>
              <a:gd name="T2" fmla="*/ 2147483647 w 910"/>
              <a:gd name="T3" fmla="*/ 2147483647 h 442"/>
              <a:gd name="T4" fmla="*/ 2147483647 w 910"/>
              <a:gd name="T5" fmla="*/ 2147483647 h 442"/>
              <a:gd name="T6" fmla="*/ 2147483647 w 910"/>
              <a:gd name="T7" fmla="*/ 2147483647 h 442"/>
              <a:gd name="T8" fmla="*/ 0 w 910"/>
              <a:gd name="T9" fmla="*/ 2147483647 h 442"/>
              <a:gd name="T10" fmla="*/ 0 w 910"/>
              <a:gd name="T11" fmla="*/ 2147483647 h 442"/>
              <a:gd name="T12" fmla="*/ 0 w 910"/>
              <a:gd name="T13" fmla="*/ 2147483647 h 442"/>
              <a:gd name="T14" fmla="*/ 0 w 910"/>
              <a:gd name="T15" fmla="*/ 2147483647 h 442"/>
              <a:gd name="T16" fmla="*/ 2147483647 w 910"/>
              <a:gd name="T17" fmla="*/ 2147483647 h 442"/>
              <a:gd name="T18" fmla="*/ 2147483647 w 910"/>
              <a:gd name="T19" fmla="*/ 2147483647 h 442"/>
              <a:gd name="T20" fmla="*/ 2147483647 w 910"/>
              <a:gd name="T21" fmla="*/ 2147483647 h 442"/>
              <a:gd name="T22" fmla="*/ 2147483647 w 910"/>
              <a:gd name="T23" fmla="*/ 2147483647 h 442"/>
              <a:gd name="T24" fmla="*/ 2147483647 w 910"/>
              <a:gd name="T25" fmla="*/ 2147483647 h 442"/>
              <a:gd name="T26" fmla="*/ 2147483647 w 910"/>
              <a:gd name="T27" fmla="*/ 2147483647 h 442"/>
              <a:gd name="T28" fmla="*/ 2147483647 w 910"/>
              <a:gd name="T29" fmla="*/ 2147483647 h 442"/>
              <a:gd name="T30" fmla="*/ 2147483647 w 910"/>
              <a:gd name="T31" fmla="*/ 2147483647 h 442"/>
              <a:gd name="T32" fmla="*/ 2147483647 w 910"/>
              <a:gd name="T33" fmla="*/ 2147483647 h 442"/>
              <a:gd name="T34" fmla="*/ 2147483647 w 910"/>
              <a:gd name="T35" fmla="*/ 2147483647 h 442"/>
              <a:gd name="T36" fmla="*/ 2147483647 w 910"/>
              <a:gd name="T37" fmla="*/ 2147483647 h 442"/>
              <a:gd name="T38" fmla="*/ 2147483647 w 910"/>
              <a:gd name="T39" fmla="*/ 0 h 442"/>
              <a:gd name="T40" fmla="*/ 2147483647 w 910"/>
              <a:gd name="T41" fmla="*/ 2147483647 h 442"/>
              <a:gd name="T42" fmla="*/ 2147483647 w 910"/>
              <a:gd name="T43" fmla="*/ 2147483647 h 442"/>
              <a:gd name="T44" fmla="*/ 2147483647 w 910"/>
              <a:gd name="T45" fmla="*/ 2147483647 h 442"/>
              <a:gd name="T46" fmla="*/ 2147483647 w 910"/>
              <a:gd name="T47" fmla="*/ 2147483647 h 442"/>
              <a:gd name="T48" fmla="*/ 2147483647 w 910"/>
              <a:gd name="T49" fmla="*/ 2147483647 h 442"/>
              <a:gd name="T50" fmla="*/ 2147483647 w 910"/>
              <a:gd name="T51" fmla="*/ 2147483647 h 442"/>
              <a:gd name="T52" fmla="*/ 2147483647 w 910"/>
              <a:gd name="T53" fmla="*/ 2147483647 h 442"/>
              <a:gd name="T54" fmla="*/ 2147483647 w 910"/>
              <a:gd name="T55" fmla="*/ 2147483647 h 442"/>
              <a:gd name="T56" fmla="*/ 2147483647 w 910"/>
              <a:gd name="T57" fmla="*/ 2147483647 h 442"/>
              <a:gd name="T58" fmla="*/ 2147483647 w 910"/>
              <a:gd name="T59" fmla="*/ 2147483647 h 442"/>
              <a:gd name="T60" fmla="*/ 2147483647 w 910"/>
              <a:gd name="T61" fmla="*/ 2147483647 h 442"/>
              <a:gd name="T62" fmla="*/ 2147483647 w 910"/>
              <a:gd name="T63" fmla="*/ 2147483647 h 442"/>
              <a:gd name="T64" fmla="*/ 2147483647 w 910"/>
              <a:gd name="T65" fmla="*/ 2147483647 h 442"/>
              <a:gd name="T66" fmla="*/ 2147483647 w 910"/>
              <a:gd name="T67" fmla="*/ 2147483647 h 442"/>
              <a:gd name="T68" fmla="*/ 2147483647 w 910"/>
              <a:gd name="T69" fmla="*/ 2147483647 h 442"/>
              <a:gd name="T70" fmla="*/ 2147483647 w 910"/>
              <a:gd name="T71" fmla="*/ 2147483647 h 442"/>
              <a:gd name="T72" fmla="*/ 2147483647 w 910"/>
              <a:gd name="T73" fmla="*/ 2147483647 h 442"/>
              <a:gd name="T74" fmla="*/ 2147483647 w 910"/>
              <a:gd name="T75" fmla="*/ 2147483647 h 442"/>
              <a:gd name="T76" fmla="*/ 2147483647 w 910"/>
              <a:gd name="T77" fmla="*/ 2147483647 h 442"/>
              <a:gd name="T78" fmla="*/ 2147483647 w 910"/>
              <a:gd name="T79" fmla="*/ 2147483647 h 442"/>
              <a:gd name="T80" fmla="*/ 2147483647 w 910"/>
              <a:gd name="T81" fmla="*/ 2147483647 h 442"/>
              <a:gd name="T82" fmla="*/ 2147483647 w 910"/>
              <a:gd name="T83" fmla="*/ 2147483647 h 442"/>
              <a:gd name="T84" fmla="*/ 2147483647 w 910"/>
              <a:gd name="T85" fmla="*/ 2147483647 h 442"/>
              <a:gd name="T86" fmla="*/ 2147483647 w 910"/>
              <a:gd name="T87" fmla="*/ 2147483647 h 44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10"/>
              <a:gd name="T133" fmla="*/ 0 h 442"/>
              <a:gd name="T134" fmla="*/ 910 w 910"/>
              <a:gd name="T135" fmla="*/ 442 h 44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10" h="442">
                <a:moveTo>
                  <a:pt x="667" y="120"/>
                </a:moveTo>
                <a:lnTo>
                  <a:pt x="676" y="120"/>
                </a:lnTo>
                <a:lnTo>
                  <a:pt x="676" y="111"/>
                </a:lnTo>
                <a:lnTo>
                  <a:pt x="9" y="111"/>
                </a:lnTo>
                <a:lnTo>
                  <a:pt x="0" y="111"/>
                </a:lnTo>
                <a:lnTo>
                  <a:pt x="0" y="120"/>
                </a:lnTo>
                <a:lnTo>
                  <a:pt x="0" y="322"/>
                </a:lnTo>
                <a:lnTo>
                  <a:pt x="0" y="331"/>
                </a:lnTo>
                <a:lnTo>
                  <a:pt x="9" y="331"/>
                </a:lnTo>
                <a:lnTo>
                  <a:pt x="676" y="331"/>
                </a:lnTo>
                <a:lnTo>
                  <a:pt x="676" y="322"/>
                </a:lnTo>
                <a:lnTo>
                  <a:pt x="667" y="322"/>
                </a:lnTo>
                <a:lnTo>
                  <a:pt x="667" y="423"/>
                </a:lnTo>
                <a:lnTo>
                  <a:pt x="667" y="442"/>
                </a:lnTo>
                <a:lnTo>
                  <a:pt x="683" y="430"/>
                </a:lnTo>
                <a:lnTo>
                  <a:pt x="905" y="227"/>
                </a:lnTo>
                <a:lnTo>
                  <a:pt x="910" y="220"/>
                </a:lnTo>
                <a:lnTo>
                  <a:pt x="905" y="215"/>
                </a:lnTo>
                <a:lnTo>
                  <a:pt x="683" y="14"/>
                </a:lnTo>
                <a:lnTo>
                  <a:pt x="667" y="0"/>
                </a:lnTo>
                <a:lnTo>
                  <a:pt x="667" y="20"/>
                </a:lnTo>
                <a:lnTo>
                  <a:pt x="667" y="120"/>
                </a:lnTo>
                <a:close/>
                <a:moveTo>
                  <a:pt x="685" y="20"/>
                </a:moveTo>
                <a:lnTo>
                  <a:pt x="676" y="20"/>
                </a:lnTo>
                <a:lnTo>
                  <a:pt x="671" y="26"/>
                </a:lnTo>
                <a:lnTo>
                  <a:pt x="893" y="227"/>
                </a:lnTo>
                <a:lnTo>
                  <a:pt x="898" y="220"/>
                </a:lnTo>
                <a:lnTo>
                  <a:pt x="893" y="215"/>
                </a:lnTo>
                <a:lnTo>
                  <a:pt x="671" y="418"/>
                </a:lnTo>
                <a:lnTo>
                  <a:pt x="676" y="423"/>
                </a:lnTo>
                <a:lnTo>
                  <a:pt x="685" y="423"/>
                </a:lnTo>
                <a:lnTo>
                  <a:pt x="685" y="322"/>
                </a:lnTo>
                <a:lnTo>
                  <a:pt x="685" y="314"/>
                </a:lnTo>
                <a:lnTo>
                  <a:pt x="676" y="314"/>
                </a:lnTo>
                <a:lnTo>
                  <a:pt x="9" y="314"/>
                </a:lnTo>
                <a:lnTo>
                  <a:pt x="9" y="322"/>
                </a:lnTo>
                <a:lnTo>
                  <a:pt x="17" y="322"/>
                </a:lnTo>
                <a:lnTo>
                  <a:pt x="17" y="120"/>
                </a:lnTo>
                <a:lnTo>
                  <a:pt x="9" y="120"/>
                </a:lnTo>
                <a:lnTo>
                  <a:pt x="9" y="129"/>
                </a:lnTo>
                <a:lnTo>
                  <a:pt x="676" y="129"/>
                </a:lnTo>
                <a:lnTo>
                  <a:pt x="685" y="129"/>
                </a:lnTo>
                <a:lnTo>
                  <a:pt x="685" y="120"/>
                </a:lnTo>
                <a:lnTo>
                  <a:pt x="685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68" name="Freeform 21"/>
          <p:cNvSpPr>
            <a:spLocks noEditPoints="1"/>
          </p:cNvSpPr>
          <p:nvPr/>
        </p:nvSpPr>
        <p:spPr bwMode="auto">
          <a:xfrm>
            <a:off x="2497138" y="1738313"/>
            <a:ext cx="1441450" cy="700087"/>
          </a:xfrm>
          <a:custGeom>
            <a:avLst/>
            <a:gdLst>
              <a:gd name="T0" fmla="*/ 2147483647 w 908"/>
              <a:gd name="T1" fmla="*/ 2147483647 h 441"/>
              <a:gd name="T2" fmla="*/ 2147483647 w 908"/>
              <a:gd name="T3" fmla="*/ 2147483647 h 441"/>
              <a:gd name="T4" fmla="*/ 2147483647 w 908"/>
              <a:gd name="T5" fmla="*/ 2147483647 h 441"/>
              <a:gd name="T6" fmla="*/ 2147483647 w 908"/>
              <a:gd name="T7" fmla="*/ 2147483647 h 441"/>
              <a:gd name="T8" fmla="*/ 0 w 908"/>
              <a:gd name="T9" fmla="*/ 2147483647 h 441"/>
              <a:gd name="T10" fmla="*/ 0 w 908"/>
              <a:gd name="T11" fmla="*/ 2147483647 h 441"/>
              <a:gd name="T12" fmla="*/ 0 w 908"/>
              <a:gd name="T13" fmla="*/ 2147483647 h 441"/>
              <a:gd name="T14" fmla="*/ 0 w 908"/>
              <a:gd name="T15" fmla="*/ 2147483647 h 441"/>
              <a:gd name="T16" fmla="*/ 2147483647 w 908"/>
              <a:gd name="T17" fmla="*/ 2147483647 h 441"/>
              <a:gd name="T18" fmla="*/ 2147483647 w 908"/>
              <a:gd name="T19" fmla="*/ 2147483647 h 441"/>
              <a:gd name="T20" fmla="*/ 2147483647 w 908"/>
              <a:gd name="T21" fmla="*/ 2147483647 h 441"/>
              <a:gd name="T22" fmla="*/ 2147483647 w 908"/>
              <a:gd name="T23" fmla="*/ 2147483647 h 441"/>
              <a:gd name="T24" fmla="*/ 2147483647 w 908"/>
              <a:gd name="T25" fmla="*/ 2147483647 h 441"/>
              <a:gd name="T26" fmla="*/ 2147483647 w 908"/>
              <a:gd name="T27" fmla="*/ 2147483647 h 441"/>
              <a:gd name="T28" fmla="*/ 2147483647 w 908"/>
              <a:gd name="T29" fmla="*/ 2147483647 h 441"/>
              <a:gd name="T30" fmla="*/ 2147483647 w 908"/>
              <a:gd name="T31" fmla="*/ 2147483647 h 441"/>
              <a:gd name="T32" fmla="*/ 2147483647 w 908"/>
              <a:gd name="T33" fmla="*/ 2147483647 h 441"/>
              <a:gd name="T34" fmla="*/ 2147483647 w 908"/>
              <a:gd name="T35" fmla="*/ 2147483647 h 441"/>
              <a:gd name="T36" fmla="*/ 2147483647 w 908"/>
              <a:gd name="T37" fmla="*/ 2147483647 h 441"/>
              <a:gd name="T38" fmla="*/ 2147483647 w 908"/>
              <a:gd name="T39" fmla="*/ 0 h 441"/>
              <a:gd name="T40" fmla="*/ 2147483647 w 908"/>
              <a:gd name="T41" fmla="*/ 2147483647 h 441"/>
              <a:gd name="T42" fmla="*/ 2147483647 w 908"/>
              <a:gd name="T43" fmla="*/ 2147483647 h 441"/>
              <a:gd name="T44" fmla="*/ 2147483647 w 908"/>
              <a:gd name="T45" fmla="*/ 2147483647 h 441"/>
              <a:gd name="T46" fmla="*/ 2147483647 w 908"/>
              <a:gd name="T47" fmla="*/ 2147483647 h 441"/>
              <a:gd name="T48" fmla="*/ 2147483647 w 908"/>
              <a:gd name="T49" fmla="*/ 2147483647 h 441"/>
              <a:gd name="T50" fmla="*/ 2147483647 w 908"/>
              <a:gd name="T51" fmla="*/ 2147483647 h 441"/>
              <a:gd name="T52" fmla="*/ 2147483647 w 908"/>
              <a:gd name="T53" fmla="*/ 2147483647 h 441"/>
              <a:gd name="T54" fmla="*/ 2147483647 w 908"/>
              <a:gd name="T55" fmla="*/ 2147483647 h 441"/>
              <a:gd name="T56" fmla="*/ 2147483647 w 908"/>
              <a:gd name="T57" fmla="*/ 2147483647 h 441"/>
              <a:gd name="T58" fmla="*/ 2147483647 w 908"/>
              <a:gd name="T59" fmla="*/ 2147483647 h 441"/>
              <a:gd name="T60" fmla="*/ 2147483647 w 908"/>
              <a:gd name="T61" fmla="*/ 2147483647 h 441"/>
              <a:gd name="T62" fmla="*/ 2147483647 w 908"/>
              <a:gd name="T63" fmla="*/ 2147483647 h 441"/>
              <a:gd name="T64" fmla="*/ 2147483647 w 908"/>
              <a:gd name="T65" fmla="*/ 2147483647 h 441"/>
              <a:gd name="T66" fmla="*/ 2147483647 w 908"/>
              <a:gd name="T67" fmla="*/ 2147483647 h 441"/>
              <a:gd name="T68" fmla="*/ 2147483647 w 908"/>
              <a:gd name="T69" fmla="*/ 2147483647 h 441"/>
              <a:gd name="T70" fmla="*/ 2147483647 w 908"/>
              <a:gd name="T71" fmla="*/ 2147483647 h 441"/>
              <a:gd name="T72" fmla="*/ 2147483647 w 908"/>
              <a:gd name="T73" fmla="*/ 2147483647 h 441"/>
              <a:gd name="T74" fmla="*/ 2147483647 w 908"/>
              <a:gd name="T75" fmla="*/ 2147483647 h 441"/>
              <a:gd name="T76" fmla="*/ 2147483647 w 908"/>
              <a:gd name="T77" fmla="*/ 2147483647 h 441"/>
              <a:gd name="T78" fmla="*/ 2147483647 w 908"/>
              <a:gd name="T79" fmla="*/ 2147483647 h 441"/>
              <a:gd name="T80" fmla="*/ 2147483647 w 908"/>
              <a:gd name="T81" fmla="*/ 2147483647 h 441"/>
              <a:gd name="T82" fmla="*/ 2147483647 w 908"/>
              <a:gd name="T83" fmla="*/ 2147483647 h 441"/>
              <a:gd name="T84" fmla="*/ 2147483647 w 908"/>
              <a:gd name="T85" fmla="*/ 2147483647 h 441"/>
              <a:gd name="T86" fmla="*/ 2147483647 w 908"/>
              <a:gd name="T87" fmla="*/ 2147483647 h 4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08"/>
              <a:gd name="T133" fmla="*/ 0 h 441"/>
              <a:gd name="T134" fmla="*/ 908 w 908"/>
              <a:gd name="T135" fmla="*/ 441 h 4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08" h="441">
                <a:moveTo>
                  <a:pt x="666" y="119"/>
                </a:moveTo>
                <a:lnTo>
                  <a:pt x="674" y="119"/>
                </a:lnTo>
                <a:lnTo>
                  <a:pt x="674" y="111"/>
                </a:lnTo>
                <a:lnTo>
                  <a:pt x="9" y="111"/>
                </a:lnTo>
                <a:lnTo>
                  <a:pt x="0" y="111"/>
                </a:lnTo>
                <a:lnTo>
                  <a:pt x="0" y="119"/>
                </a:lnTo>
                <a:lnTo>
                  <a:pt x="0" y="322"/>
                </a:lnTo>
                <a:lnTo>
                  <a:pt x="0" y="331"/>
                </a:lnTo>
                <a:lnTo>
                  <a:pt x="9" y="331"/>
                </a:lnTo>
                <a:lnTo>
                  <a:pt x="674" y="331"/>
                </a:lnTo>
                <a:lnTo>
                  <a:pt x="674" y="322"/>
                </a:lnTo>
                <a:lnTo>
                  <a:pt x="666" y="322"/>
                </a:lnTo>
                <a:lnTo>
                  <a:pt x="666" y="422"/>
                </a:lnTo>
                <a:lnTo>
                  <a:pt x="666" y="441"/>
                </a:lnTo>
                <a:lnTo>
                  <a:pt x="681" y="429"/>
                </a:lnTo>
                <a:lnTo>
                  <a:pt x="903" y="228"/>
                </a:lnTo>
                <a:lnTo>
                  <a:pt x="908" y="222"/>
                </a:lnTo>
                <a:lnTo>
                  <a:pt x="903" y="216"/>
                </a:lnTo>
                <a:lnTo>
                  <a:pt x="681" y="14"/>
                </a:lnTo>
                <a:lnTo>
                  <a:pt x="666" y="0"/>
                </a:lnTo>
                <a:lnTo>
                  <a:pt x="666" y="19"/>
                </a:lnTo>
                <a:lnTo>
                  <a:pt x="666" y="119"/>
                </a:lnTo>
                <a:close/>
                <a:moveTo>
                  <a:pt x="683" y="19"/>
                </a:moveTo>
                <a:lnTo>
                  <a:pt x="674" y="19"/>
                </a:lnTo>
                <a:lnTo>
                  <a:pt x="669" y="26"/>
                </a:lnTo>
                <a:lnTo>
                  <a:pt x="891" y="228"/>
                </a:lnTo>
                <a:lnTo>
                  <a:pt x="896" y="222"/>
                </a:lnTo>
                <a:lnTo>
                  <a:pt x="891" y="216"/>
                </a:lnTo>
                <a:lnTo>
                  <a:pt x="669" y="417"/>
                </a:lnTo>
                <a:lnTo>
                  <a:pt x="674" y="422"/>
                </a:lnTo>
                <a:lnTo>
                  <a:pt x="683" y="422"/>
                </a:lnTo>
                <a:lnTo>
                  <a:pt x="683" y="322"/>
                </a:lnTo>
                <a:lnTo>
                  <a:pt x="683" y="313"/>
                </a:lnTo>
                <a:lnTo>
                  <a:pt x="674" y="313"/>
                </a:lnTo>
                <a:lnTo>
                  <a:pt x="9" y="313"/>
                </a:lnTo>
                <a:lnTo>
                  <a:pt x="9" y="322"/>
                </a:lnTo>
                <a:lnTo>
                  <a:pt x="17" y="322"/>
                </a:lnTo>
                <a:lnTo>
                  <a:pt x="17" y="119"/>
                </a:lnTo>
                <a:lnTo>
                  <a:pt x="9" y="119"/>
                </a:lnTo>
                <a:lnTo>
                  <a:pt x="9" y="128"/>
                </a:lnTo>
                <a:lnTo>
                  <a:pt x="674" y="128"/>
                </a:lnTo>
                <a:lnTo>
                  <a:pt x="683" y="128"/>
                </a:lnTo>
                <a:lnTo>
                  <a:pt x="683" y="119"/>
                </a:lnTo>
                <a:lnTo>
                  <a:pt x="683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69" name="Freeform 22"/>
          <p:cNvSpPr>
            <a:spLocks/>
          </p:cNvSpPr>
          <p:nvPr/>
        </p:nvSpPr>
        <p:spPr bwMode="auto">
          <a:xfrm>
            <a:off x="4929188" y="2662238"/>
            <a:ext cx="858837" cy="376237"/>
          </a:xfrm>
          <a:custGeom>
            <a:avLst/>
            <a:gdLst>
              <a:gd name="T0" fmla="*/ 0 w 541"/>
              <a:gd name="T1" fmla="*/ 2147483647 h 237"/>
              <a:gd name="T2" fmla="*/ 2147483647 w 541"/>
              <a:gd name="T3" fmla="*/ 2147483647 h 237"/>
              <a:gd name="T4" fmla="*/ 2147483647 w 541"/>
              <a:gd name="T5" fmla="*/ 2147483647 h 237"/>
              <a:gd name="T6" fmla="*/ 2147483647 w 541"/>
              <a:gd name="T7" fmla="*/ 2147483647 h 237"/>
              <a:gd name="T8" fmla="*/ 2147483647 w 541"/>
              <a:gd name="T9" fmla="*/ 2147483647 h 237"/>
              <a:gd name="T10" fmla="*/ 2147483647 w 541"/>
              <a:gd name="T11" fmla="*/ 2147483647 h 237"/>
              <a:gd name="T12" fmla="*/ 2147483647 w 541"/>
              <a:gd name="T13" fmla="*/ 0 h 237"/>
              <a:gd name="T14" fmla="*/ 0 w 541"/>
              <a:gd name="T15" fmla="*/ 2147483647 h 2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41"/>
              <a:gd name="T25" fmla="*/ 0 h 237"/>
              <a:gd name="T26" fmla="*/ 541 w 541"/>
              <a:gd name="T27" fmla="*/ 237 h 23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41" h="237">
                <a:moveTo>
                  <a:pt x="0" y="58"/>
                </a:moveTo>
                <a:lnTo>
                  <a:pt x="136" y="58"/>
                </a:lnTo>
                <a:lnTo>
                  <a:pt x="136" y="237"/>
                </a:lnTo>
                <a:lnTo>
                  <a:pt x="406" y="237"/>
                </a:lnTo>
                <a:lnTo>
                  <a:pt x="406" y="58"/>
                </a:lnTo>
                <a:lnTo>
                  <a:pt x="541" y="58"/>
                </a:lnTo>
                <a:lnTo>
                  <a:pt x="271" y="0"/>
                </a:lnTo>
                <a:lnTo>
                  <a:pt x="0" y="58"/>
                </a:lnTo>
                <a:close/>
              </a:path>
            </a:pathLst>
          </a:custGeom>
          <a:solidFill>
            <a:srgbClr val="FFFFFF"/>
          </a:solidFill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grpSp>
        <p:nvGrpSpPr>
          <p:cNvPr id="27670" name="Group 39"/>
          <p:cNvGrpSpPr>
            <a:grpSpLocks/>
          </p:cNvGrpSpPr>
          <p:nvPr/>
        </p:nvGrpSpPr>
        <p:grpSpPr bwMode="auto">
          <a:xfrm>
            <a:off x="1041400" y="1414463"/>
            <a:ext cx="1411288" cy="2024062"/>
            <a:chOff x="656" y="891"/>
            <a:chExt cx="889" cy="1275"/>
          </a:xfrm>
        </p:grpSpPr>
        <p:sp>
          <p:nvSpPr>
            <p:cNvPr id="27673" name="Freeform 23"/>
            <p:cNvSpPr>
              <a:spLocks/>
            </p:cNvSpPr>
            <p:nvPr/>
          </p:nvSpPr>
          <p:spPr bwMode="auto">
            <a:xfrm>
              <a:off x="656" y="891"/>
              <a:ext cx="889" cy="1038"/>
            </a:xfrm>
            <a:custGeom>
              <a:avLst/>
              <a:gdLst>
                <a:gd name="T0" fmla="*/ 48 w 889"/>
                <a:gd name="T1" fmla="*/ 360 h 1038"/>
                <a:gd name="T2" fmla="*/ 14 w 889"/>
                <a:gd name="T3" fmla="*/ 412 h 1038"/>
                <a:gd name="T4" fmla="*/ 0 w 889"/>
                <a:gd name="T5" fmla="*/ 486 h 1038"/>
                <a:gd name="T6" fmla="*/ 26 w 889"/>
                <a:gd name="T7" fmla="*/ 588 h 1038"/>
                <a:gd name="T8" fmla="*/ 43 w 889"/>
                <a:gd name="T9" fmla="*/ 609 h 1038"/>
                <a:gd name="T10" fmla="*/ 22 w 889"/>
                <a:gd name="T11" fmla="*/ 680 h 1038"/>
                <a:gd name="T12" fmla="*/ 27 w 889"/>
                <a:gd name="T13" fmla="*/ 761 h 1038"/>
                <a:gd name="T14" fmla="*/ 60 w 889"/>
                <a:gd name="T15" fmla="*/ 824 h 1038"/>
                <a:gd name="T16" fmla="*/ 109 w 889"/>
                <a:gd name="T17" fmla="*/ 848 h 1038"/>
                <a:gd name="T18" fmla="*/ 132 w 889"/>
                <a:gd name="T19" fmla="*/ 875 h 1038"/>
                <a:gd name="T20" fmla="*/ 178 w 889"/>
                <a:gd name="T21" fmla="*/ 941 h 1038"/>
                <a:gd name="T22" fmla="*/ 236 w 889"/>
                <a:gd name="T23" fmla="*/ 974 h 1038"/>
                <a:gd name="T24" fmla="*/ 300 w 889"/>
                <a:gd name="T25" fmla="*/ 965 h 1038"/>
                <a:gd name="T26" fmla="*/ 338 w 889"/>
                <a:gd name="T27" fmla="*/ 940 h 1038"/>
                <a:gd name="T28" fmla="*/ 374 w 889"/>
                <a:gd name="T29" fmla="*/ 997 h 1038"/>
                <a:gd name="T30" fmla="*/ 419 w 889"/>
                <a:gd name="T31" fmla="*/ 1031 h 1038"/>
                <a:gd name="T32" fmla="*/ 476 w 889"/>
                <a:gd name="T33" fmla="*/ 1035 h 1038"/>
                <a:gd name="T34" fmla="*/ 537 w 889"/>
                <a:gd name="T35" fmla="*/ 995 h 1038"/>
                <a:gd name="T36" fmla="*/ 579 w 889"/>
                <a:gd name="T37" fmla="*/ 914 h 1038"/>
                <a:gd name="T38" fmla="*/ 601 w 889"/>
                <a:gd name="T39" fmla="*/ 895 h 1038"/>
                <a:gd name="T40" fmla="*/ 650 w 889"/>
                <a:gd name="T41" fmla="*/ 910 h 1038"/>
                <a:gd name="T42" fmla="*/ 686 w 889"/>
                <a:gd name="T43" fmla="*/ 901 h 1038"/>
                <a:gd name="T44" fmla="*/ 735 w 889"/>
                <a:gd name="T45" fmla="*/ 856 h 1038"/>
                <a:gd name="T46" fmla="*/ 768 w 889"/>
                <a:gd name="T47" fmla="*/ 761 h 1038"/>
                <a:gd name="T48" fmla="*/ 782 w 889"/>
                <a:gd name="T49" fmla="*/ 718 h 1038"/>
                <a:gd name="T50" fmla="*/ 837 w 889"/>
                <a:gd name="T51" fmla="*/ 675 h 1038"/>
                <a:gd name="T52" fmla="*/ 880 w 889"/>
                <a:gd name="T53" fmla="*/ 581 h 1038"/>
                <a:gd name="T54" fmla="*/ 887 w 889"/>
                <a:gd name="T55" fmla="*/ 467 h 1038"/>
                <a:gd name="T56" fmla="*/ 860 w 889"/>
                <a:gd name="T57" fmla="*/ 368 h 1038"/>
                <a:gd name="T58" fmla="*/ 868 w 889"/>
                <a:gd name="T59" fmla="*/ 299 h 1038"/>
                <a:gd name="T60" fmla="*/ 856 w 889"/>
                <a:gd name="T61" fmla="*/ 216 h 1038"/>
                <a:gd name="T62" fmla="*/ 820 w 889"/>
                <a:gd name="T63" fmla="*/ 154 h 1038"/>
                <a:gd name="T64" fmla="*/ 789 w 889"/>
                <a:gd name="T65" fmla="*/ 130 h 1038"/>
                <a:gd name="T66" fmla="*/ 766 w 889"/>
                <a:gd name="T67" fmla="*/ 55 h 1038"/>
                <a:gd name="T68" fmla="*/ 724 w 889"/>
                <a:gd name="T69" fmla="*/ 10 h 1038"/>
                <a:gd name="T70" fmla="*/ 679 w 889"/>
                <a:gd name="T71" fmla="*/ 2 h 1038"/>
                <a:gd name="T72" fmla="*/ 648 w 889"/>
                <a:gd name="T73" fmla="*/ 15 h 1038"/>
                <a:gd name="T74" fmla="*/ 613 w 889"/>
                <a:gd name="T75" fmla="*/ 55 h 1038"/>
                <a:gd name="T76" fmla="*/ 572 w 889"/>
                <a:gd name="T77" fmla="*/ 9 h 1038"/>
                <a:gd name="T78" fmla="*/ 542 w 889"/>
                <a:gd name="T79" fmla="*/ 0 h 1038"/>
                <a:gd name="T80" fmla="*/ 506 w 889"/>
                <a:gd name="T81" fmla="*/ 12 h 1038"/>
                <a:gd name="T82" fmla="*/ 475 w 889"/>
                <a:gd name="T83" fmla="*/ 47 h 1038"/>
                <a:gd name="T84" fmla="*/ 463 w 889"/>
                <a:gd name="T85" fmla="*/ 81 h 1038"/>
                <a:gd name="T86" fmla="*/ 407 w 889"/>
                <a:gd name="T87" fmla="*/ 34 h 1038"/>
                <a:gd name="T88" fmla="*/ 355 w 889"/>
                <a:gd name="T89" fmla="*/ 38 h 1038"/>
                <a:gd name="T90" fmla="*/ 317 w 889"/>
                <a:gd name="T91" fmla="*/ 69 h 1038"/>
                <a:gd name="T92" fmla="*/ 288 w 889"/>
                <a:gd name="T93" fmla="*/ 123 h 1038"/>
                <a:gd name="T94" fmla="*/ 255 w 889"/>
                <a:gd name="T95" fmla="*/ 102 h 1038"/>
                <a:gd name="T96" fmla="*/ 204 w 889"/>
                <a:gd name="T97" fmla="*/ 97 h 1038"/>
                <a:gd name="T98" fmla="*/ 164 w 889"/>
                <a:gd name="T99" fmla="*/ 112 h 1038"/>
                <a:gd name="T100" fmla="*/ 119 w 889"/>
                <a:gd name="T101" fmla="*/ 159 h 1038"/>
                <a:gd name="T102" fmla="*/ 83 w 889"/>
                <a:gd name="T103" fmla="*/ 270 h 1038"/>
                <a:gd name="T104" fmla="*/ 79 w 889"/>
                <a:gd name="T105" fmla="*/ 344 h 103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89"/>
                <a:gd name="T160" fmla="*/ 0 h 1038"/>
                <a:gd name="T161" fmla="*/ 889 w 889"/>
                <a:gd name="T162" fmla="*/ 1038 h 103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89" h="1038">
                  <a:moveTo>
                    <a:pt x="79" y="344"/>
                  </a:moveTo>
                  <a:lnTo>
                    <a:pt x="64" y="349"/>
                  </a:lnTo>
                  <a:lnTo>
                    <a:pt x="48" y="360"/>
                  </a:lnTo>
                  <a:lnTo>
                    <a:pt x="34" y="374"/>
                  </a:lnTo>
                  <a:lnTo>
                    <a:pt x="22" y="391"/>
                  </a:lnTo>
                  <a:lnTo>
                    <a:pt x="14" y="412"/>
                  </a:lnTo>
                  <a:lnTo>
                    <a:pt x="7" y="434"/>
                  </a:lnTo>
                  <a:lnTo>
                    <a:pt x="1" y="460"/>
                  </a:lnTo>
                  <a:lnTo>
                    <a:pt x="0" y="486"/>
                  </a:lnTo>
                  <a:lnTo>
                    <a:pt x="3" y="524"/>
                  </a:lnTo>
                  <a:lnTo>
                    <a:pt x="12" y="559"/>
                  </a:lnTo>
                  <a:lnTo>
                    <a:pt x="26" y="588"/>
                  </a:lnTo>
                  <a:lnTo>
                    <a:pt x="34" y="600"/>
                  </a:lnTo>
                  <a:lnTo>
                    <a:pt x="45" y="611"/>
                  </a:lnTo>
                  <a:lnTo>
                    <a:pt x="43" y="609"/>
                  </a:lnTo>
                  <a:lnTo>
                    <a:pt x="34" y="630"/>
                  </a:lnTo>
                  <a:lnTo>
                    <a:pt x="27" y="654"/>
                  </a:lnTo>
                  <a:lnTo>
                    <a:pt x="22" y="680"/>
                  </a:lnTo>
                  <a:lnTo>
                    <a:pt x="21" y="706"/>
                  </a:lnTo>
                  <a:lnTo>
                    <a:pt x="22" y="734"/>
                  </a:lnTo>
                  <a:lnTo>
                    <a:pt x="27" y="761"/>
                  </a:lnTo>
                  <a:lnTo>
                    <a:pt x="36" y="786"/>
                  </a:lnTo>
                  <a:lnTo>
                    <a:pt x="47" y="806"/>
                  </a:lnTo>
                  <a:lnTo>
                    <a:pt x="60" y="824"/>
                  </a:lnTo>
                  <a:lnTo>
                    <a:pt x="74" y="837"/>
                  </a:lnTo>
                  <a:lnTo>
                    <a:pt x="92" y="844"/>
                  </a:lnTo>
                  <a:lnTo>
                    <a:pt x="109" y="848"/>
                  </a:lnTo>
                  <a:lnTo>
                    <a:pt x="119" y="848"/>
                  </a:lnTo>
                  <a:lnTo>
                    <a:pt x="132" y="875"/>
                  </a:lnTo>
                  <a:lnTo>
                    <a:pt x="145" y="901"/>
                  </a:lnTo>
                  <a:lnTo>
                    <a:pt x="161" y="924"/>
                  </a:lnTo>
                  <a:lnTo>
                    <a:pt x="178" y="941"/>
                  </a:lnTo>
                  <a:lnTo>
                    <a:pt x="196" y="957"/>
                  </a:lnTo>
                  <a:lnTo>
                    <a:pt x="215" y="967"/>
                  </a:lnTo>
                  <a:lnTo>
                    <a:pt x="236" y="974"/>
                  </a:lnTo>
                  <a:lnTo>
                    <a:pt x="256" y="976"/>
                  </a:lnTo>
                  <a:lnTo>
                    <a:pt x="279" y="974"/>
                  </a:lnTo>
                  <a:lnTo>
                    <a:pt x="300" y="965"/>
                  </a:lnTo>
                  <a:lnTo>
                    <a:pt x="320" y="955"/>
                  </a:lnTo>
                  <a:lnTo>
                    <a:pt x="340" y="940"/>
                  </a:lnTo>
                  <a:lnTo>
                    <a:pt x="338" y="940"/>
                  </a:lnTo>
                  <a:lnTo>
                    <a:pt x="348" y="962"/>
                  </a:lnTo>
                  <a:lnTo>
                    <a:pt x="360" y="981"/>
                  </a:lnTo>
                  <a:lnTo>
                    <a:pt x="374" y="997"/>
                  </a:lnTo>
                  <a:lnTo>
                    <a:pt x="388" y="1012"/>
                  </a:lnTo>
                  <a:lnTo>
                    <a:pt x="404" y="1023"/>
                  </a:lnTo>
                  <a:lnTo>
                    <a:pt x="419" y="1031"/>
                  </a:lnTo>
                  <a:lnTo>
                    <a:pt x="437" y="1036"/>
                  </a:lnTo>
                  <a:lnTo>
                    <a:pt x="454" y="1038"/>
                  </a:lnTo>
                  <a:lnTo>
                    <a:pt x="476" y="1035"/>
                  </a:lnTo>
                  <a:lnTo>
                    <a:pt x="497" y="1026"/>
                  </a:lnTo>
                  <a:lnTo>
                    <a:pt x="518" y="1012"/>
                  </a:lnTo>
                  <a:lnTo>
                    <a:pt x="537" y="995"/>
                  </a:lnTo>
                  <a:lnTo>
                    <a:pt x="555" y="972"/>
                  </a:lnTo>
                  <a:lnTo>
                    <a:pt x="568" y="945"/>
                  </a:lnTo>
                  <a:lnTo>
                    <a:pt x="579" y="914"/>
                  </a:lnTo>
                  <a:lnTo>
                    <a:pt x="587" y="881"/>
                  </a:lnTo>
                  <a:lnTo>
                    <a:pt x="587" y="882"/>
                  </a:lnTo>
                  <a:lnTo>
                    <a:pt x="601" y="895"/>
                  </a:lnTo>
                  <a:lnTo>
                    <a:pt x="617" y="903"/>
                  </a:lnTo>
                  <a:lnTo>
                    <a:pt x="633" y="908"/>
                  </a:lnTo>
                  <a:lnTo>
                    <a:pt x="650" y="910"/>
                  </a:lnTo>
                  <a:lnTo>
                    <a:pt x="662" y="908"/>
                  </a:lnTo>
                  <a:lnTo>
                    <a:pt x="674" y="907"/>
                  </a:lnTo>
                  <a:lnTo>
                    <a:pt x="686" y="901"/>
                  </a:lnTo>
                  <a:lnTo>
                    <a:pt x="697" y="896"/>
                  </a:lnTo>
                  <a:lnTo>
                    <a:pt x="717" y="879"/>
                  </a:lnTo>
                  <a:lnTo>
                    <a:pt x="735" y="856"/>
                  </a:lnTo>
                  <a:lnTo>
                    <a:pt x="749" y="829"/>
                  </a:lnTo>
                  <a:lnTo>
                    <a:pt x="761" y="796"/>
                  </a:lnTo>
                  <a:lnTo>
                    <a:pt x="768" y="761"/>
                  </a:lnTo>
                  <a:lnTo>
                    <a:pt x="769" y="723"/>
                  </a:lnTo>
                  <a:lnTo>
                    <a:pt x="769" y="721"/>
                  </a:lnTo>
                  <a:lnTo>
                    <a:pt x="782" y="718"/>
                  </a:lnTo>
                  <a:lnTo>
                    <a:pt x="794" y="713"/>
                  </a:lnTo>
                  <a:lnTo>
                    <a:pt x="816" y="696"/>
                  </a:lnTo>
                  <a:lnTo>
                    <a:pt x="837" y="675"/>
                  </a:lnTo>
                  <a:lnTo>
                    <a:pt x="854" y="647"/>
                  </a:lnTo>
                  <a:lnTo>
                    <a:pt x="868" y="616"/>
                  </a:lnTo>
                  <a:lnTo>
                    <a:pt x="880" y="581"/>
                  </a:lnTo>
                  <a:lnTo>
                    <a:pt x="887" y="543"/>
                  </a:lnTo>
                  <a:lnTo>
                    <a:pt x="889" y="503"/>
                  </a:lnTo>
                  <a:lnTo>
                    <a:pt x="887" y="467"/>
                  </a:lnTo>
                  <a:lnTo>
                    <a:pt x="882" y="431"/>
                  </a:lnTo>
                  <a:lnTo>
                    <a:pt x="872" y="398"/>
                  </a:lnTo>
                  <a:lnTo>
                    <a:pt x="860" y="368"/>
                  </a:lnTo>
                  <a:lnTo>
                    <a:pt x="867" y="334"/>
                  </a:lnTo>
                  <a:lnTo>
                    <a:pt x="868" y="299"/>
                  </a:lnTo>
                  <a:lnTo>
                    <a:pt x="867" y="270"/>
                  </a:lnTo>
                  <a:lnTo>
                    <a:pt x="863" y="242"/>
                  </a:lnTo>
                  <a:lnTo>
                    <a:pt x="856" y="216"/>
                  </a:lnTo>
                  <a:lnTo>
                    <a:pt x="846" y="192"/>
                  </a:lnTo>
                  <a:lnTo>
                    <a:pt x="834" y="171"/>
                  </a:lnTo>
                  <a:lnTo>
                    <a:pt x="820" y="154"/>
                  </a:lnTo>
                  <a:lnTo>
                    <a:pt x="804" y="140"/>
                  </a:lnTo>
                  <a:lnTo>
                    <a:pt x="787" y="130"/>
                  </a:lnTo>
                  <a:lnTo>
                    <a:pt x="789" y="130"/>
                  </a:lnTo>
                  <a:lnTo>
                    <a:pt x="783" y="102"/>
                  </a:lnTo>
                  <a:lnTo>
                    <a:pt x="776" y="78"/>
                  </a:lnTo>
                  <a:lnTo>
                    <a:pt x="766" y="55"/>
                  </a:lnTo>
                  <a:lnTo>
                    <a:pt x="754" y="36"/>
                  </a:lnTo>
                  <a:lnTo>
                    <a:pt x="740" y="21"/>
                  </a:lnTo>
                  <a:lnTo>
                    <a:pt x="724" y="10"/>
                  </a:lnTo>
                  <a:lnTo>
                    <a:pt x="707" y="2"/>
                  </a:lnTo>
                  <a:lnTo>
                    <a:pt x="690" y="0"/>
                  </a:lnTo>
                  <a:lnTo>
                    <a:pt x="679" y="2"/>
                  </a:lnTo>
                  <a:lnTo>
                    <a:pt x="669" y="3"/>
                  </a:lnTo>
                  <a:lnTo>
                    <a:pt x="659" y="9"/>
                  </a:lnTo>
                  <a:lnTo>
                    <a:pt x="648" y="15"/>
                  </a:lnTo>
                  <a:lnTo>
                    <a:pt x="629" y="33"/>
                  </a:lnTo>
                  <a:lnTo>
                    <a:pt x="613" y="55"/>
                  </a:lnTo>
                  <a:lnTo>
                    <a:pt x="600" y="33"/>
                  </a:lnTo>
                  <a:lnTo>
                    <a:pt x="582" y="15"/>
                  </a:lnTo>
                  <a:lnTo>
                    <a:pt x="572" y="9"/>
                  </a:lnTo>
                  <a:lnTo>
                    <a:pt x="563" y="3"/>
                  </a:lnTo>
                  <a:lnTo>
                    <a:pt x="553" y="2"/>
                  </a:lnTo>
                  <a:lnTo>
                    <a:pt x="542" y="0"/>
                  </a:lnTo>
                  <a:lnTo>
                    <a:pt x="530" y="2"/>
                  </a:lnTo>
                  <a:lnTo>
                    <a:pt x="518" y="5"/>
                  </a:lnTo>
                  <a:lnTo>
                    <a:pt x="506" y="12"/>
                  </a:lnTo>
                  <a:lnTo>
                    <a:pt x="494" y="22"/>
                  </a:lnTo>
                  <a:lnTo>
                    <a:pt x="485" y="33"/>
                  </a:lnTo>
                  <a:lnTo>
                    <a:pt x="475" y="47"/>
                  </a:lnTo>
                  <a:lnTo>
                    <a:pt x="468" y="62"/>
                  </a:lnTo>
                  <a:lnTo>
                    <a:pt x="461" y="79"/>
                  </a:lnTo>
                  <a:lnTo>
                    <a:pt x="463" y="81"/>
                  </a:lnTo>
                  <a:lnTo>
                    <a:pt x="445" y="59"/>
                  </a:lnTo>
                  <a:lnTo>
                    <a:pt x="426" y="43"/>
                  </a:lnTo>
                  <a:lnTo>
                    <a:pt x="407" y="34"/>
                  </a:lnTo>
                  <a:lnTo>
                    <a:pt x="385" y="31"/>
                  </a:lnTo>
                  <a:lnTo>
                    <a:pt x="369" y="33"/>
                  </a:lnTo>
                  <a:lnTo>
                    <a:pt x="355" y="38"/>
                  </a:lnTo>
                  <a:lnTo>
                    <a:pt x="341" y="45"/>
                  </a:lnTo>
                  <a:lnTo>
                    <a:pt x="329" y="55"/>
                  </a:lnTo>
                  <a:lnTo>
                    <a:pt x="317" y="69"/>
                  </a:lnTo>
                  <a:lnTo>
                    <a:pt x="305" y="85"/>
                  </a:lnTo>
                  <a:lnTo>
                    <a:pt x="296" y="102"/>
                  </a:lnTo>
                  <a:lnTo>
                    <a:pt x="288" y="123"/>
                  </a:lnTo>
                  <a:lnTo>
                    <a:pt x="288" y="124"/>
                  </a:lnTo>
                  <a:lnTo>
                    <a:pt x="272" y="112"/>
                  </a:lnTo>
                  <a:lnTo>
                    <a:pt x="255" y="102"/>
                  </a:lnTo>
                  <a:lnTo>
                    <a:pt x="237" y="97"/>
                  </a:lnTo>
                  <a:lnTo>
                    <a:pt x="218" y="95"/>
                  </a:lnTo>
                  <a:lnTo>
                    <a:pt x="204" y="97"/>
                  </a:lnTo>
                  <a:lnTo>
                    <a:pt x="190" y="100"/>
                  </a:lnTo>
                  <a:lnTo>
                    <a:pt x="177" y="105"/>
                  </a:lnTo>
                  <a:lnTo>
                    <a:pt x="164" y="112"/>
                  </a:lnTo>
                  <a:lnTo>
                    <a:pt x="152" y="121"/>
                  </a:lnTo>
                  <a:lnTo>
                    <a:pt x="140" y="133"/>
                  </a:lnTo>
                  <a:lnTo>
                    <a:pt x="119" y="159"/>
                  </a:lnTo>
                  <a:lnTo>
                    <a:pt x="102" y="192"/>
                  </a:lnTo>
                  <a:lnTo>
                    <a:pt x="90" y="230"/>
                  </a:lnTo>
                  <a:lnTo>
                    <a:pt x="83" y="270"/>
                  </a:lnTo>
                  <a:lnTo>
                    <a:pt x="79" y="315"/>
                  </a:lnTo>
                  <a:lnTo>
                    <a:pt x="79" y="330"/>
                  </a:lnTo>
                  <a:lnTo>
                    <a:pt x="79" y="344"/>
                  </a:lnTo>
                  <a:close/>
                </a:path>
              </a:pathLst>
            </a:custGeom>
            <a:solidFill>
              <a:srgbClr val="FFE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674" name="Freeform 24"/>
            <p:cNvSpPr>
              <a:spLocks/>
            </p:cNvSpPr>
            <p:nvPr/>
          </p:nvSpPr>
          <p:spPr bwMode="auto">
            <a:xfrm>
              <a:off x="656" y="891"/>
              <a:ext cx="889" cy="1038"/>
            </a:xfrm>
            <a:custGeom>
              <a:avLst/>
              <a:gdLst>
                <a:gd name="T0" fmla="*/ 48 w 889"/>
                <a:gd name="T1" fmla="*/ 360 h 1038"/>
                <a:gd name="T2" fmla="*/ 14 w 889"/>
                <a:gd name="T3" fmla="*/ 412 h 1038"/>
                <a:gd name="T4" fmla="*/ 0 w 889"/>
                <a:gd name="T5" fmla="*/ 486 h 1038"/>
                <a:gd name="T6" fmla="*/ 26 w 889"/>
                <a:gd name="T7" fmla="*/ 588 h 1038"/>
                <a:gd name="T8" fmla="*/ 43 w 889"/>
                <a:gd name="T9" fmla="*/ 609 h 1038"/>
                <a:gd name="T10" fmla="*/ 22 w 889"/>
                <a:gd name="T11" fmla="*/ 680 h 1038"/>
                <a:gd name="T12" fmla="*/ 27 w 889"/>
                <a:gd name="T13" fmla="*/ 761 h 1038"/>
                <a:gd name="T14" fmla="*/ 60 w 889"/>
                <a:gd name="T15" fmla="*/ 824 h 1038"/>
                <a:gd name="T16" fmla="*/ 109 w 889"/>
                <a:gd name="T17" fmla="*/ 848 h 1038"/>
                <a:gd name="T18" fmla="*/ 132 w 889"/>
                <a:gd name="T19" fmla="*/ 875 h 1038"/>
                <a:gd name="T20" fmla="*/ 178 w 889"/>
                <a:gd name="T21" fmla="*/ 941 h 1038"/>
                <a:gd name="T22" fmla="*/ 236 w 889"/>
                <a:gd name="T23" fmla="*/ 974 h 1038"/>
                <a:gd name="T24" fmla="*/ 300 w 889"/>
                <a:gd name="T25" fmla="*/ 965 h 1038"/>
                <a:gd name="T26" fmla="*/ 338 w 889"/>
                <a:gd name="T27" fmla="*/ 940 h 1038"/>
                <a:gd name="T28" fmla="*/ 374 w 889"/>
                <a:gd name="T29" fmla="*/ 997 h 1038"/>
                <a:gd name="T30" fmla="*/ 419 w 889"/>
                <a:gd name="T31" fmla="*/ 1031 h 1038"/>
                <a:gd name="T32" fmla="*/ 476 w 889"/>
                <a:gd name="T33" fmla="*/ 1035 h 1038"/>
                <a:gd name="T34" fmla="*/ 537 w 889"/>
                <a:gd name="T35" fmla="*/ 995 h 1038"/>
                <a:gd name="T36" fmla="*/ 579 w 889"/>
                <a:gd name="T37" fmla="*/ 914 h 1038"/>
                <a:gd name="T38" fmla="*/ 601 w 889"/>
                <a:gd name="T39" fmla="*/ 895 h 1038"/>
                <a:gd name="T40" fmla="*/ 650 w 889"/>
                <a:gd name="T41" fmla="*/ 910 h 1038"/>
                <a:gd name="T42" fmla="*/ 686 w 889"/>
                <a:gd name="T43" fmla="*/ 901 h 1038"/>
                <a:gd name="T44" fmla="*/ 735 w 889"/>
                <a:gd name="T45" fmla="*/ 856 h 1038"/>
                <a:gd name="T46" fmla="*/ 768 w 889"/>
                <a:gd name="T47" fmla="*/ 761 h 1038"/>
                <a:gd name="T48" fmla="*/ 782 w 889"/>
                <a:gd name="T49" fmla="*/ 718 h 1038"/>
                <a:gd name="T50" fmla="*/ 837 w 889"/>
                <a:gd name="T51" fmla="*/ 675 h 1038"/>
                <a:gd name="T52" fmla="*/ 880 w 889"/>
                <a:gd name="T53" fmla="*/ 581 h 1038"/>
                <a:gd name="T54" fmla="*/ 887 w 889"/>
                <a:gd name="T55" fmla="*/ 467 h 1038"/>
                <a:gd name="T56" fmla="*/ 860 w 889"/>
                <a:gd name="T57" fmla="*/ 368 h 1038"/>
                <a:gd name="T58" fmla="*/ 868 w 889"/>
                <a:gd name="T59" fmla="*/ 299 h 1038"/>
                <a:gd name="T60" fmla="*/ 856 w 889"/>
                <a:gd name="T61" fmla="*/ 216 h 1038"/>
                <a:gd name="T62" fmla="*/ 820 w 889"/>
                <a:gd name="T63" fmla="*/ 154 h 1038"/>
                <a:gd name="T64" fmla="*/ 789 w 889"/>
                <a:gd name="T65" fmla="*/ 130 h 1038"/>
                <a:gd name="T66" fmla="*/ 766 w 889"/>
                <a:gd name="T67" fmla="*/ 55 h 1038"/>
                <a:gd name="T68" fmla="*/ 724 w 889"/>
                <a:gd name="T69" fmla="*/ 10 h 1038"/>
                <a:gd name="T70" fmla="*/ 679 w 889"/>
                <a:gd name="T71" fmla="*/ 2 h 1038"/>
                <a:gd name="T72" fmla="*/ 648 w 889"/>
                <a:gd name="T73" fmla="*/ 15 h 1038"/>
                <a:gd name="T74" fmla="*/ 613 w 889"/>
                <a:gd name="T75" fmla="*/ 55 h 1038"/>
                <a:gd name="T76" fmla="*/ 572 w 889"/>
                <a:gd name="T77" fmla="*/ 9 h 1038"/>
                <a:gd name="T78" fmla="*/ 542 w 889"/>
                <a:gd name="T79" fmla="*/ 0 h 1038"/>
                <a:gd name="T80" fmla="*/ 506 w 889"/>
                <a:gd name="T81" fmla="*/ 12 h 1038"/>
                <a:gd name="T82" fmla="*/ 475 w 889"/>
                <a:gd name="T83" fmla="*/ 47 h 1038"/>
                <a:gd name="T84" fmla="*/ 463 w 889"/>
                <a:gd name="T85" fmla="*/ 81 h 1038"/>
                <a:gd name="T86" fmla="*/ 407 w 889"/>
                <a:gd name="T87" fmla="*/ 34 h 1038"/>
                <a:gd name="T88" fmla="*/ 355 w 889"/>
                <a:gd name="T89" fmla="*/ 38 h 1038"/>
                <a:gd name="T90" fmla="*/ 317 w 889"/>
                <a:gd name="T91" fmla="*/ 69 h 1038"/>
                <a:gd name="T92" fmla="*/ 288 w 889"/>
                <a:gd name="T93" fmla="*/ 123 h 1038"/>
                <a:gd name="T94" fmla="*/ 255 w 889"/>
                <a:gd name="T95" fmla="*/ 102 h 1038"/>
                <a:gd name="T96" fmla="*/ 204 w 889"/>
                <a:gd name="T97" fmla="*/ 97 h 1038"/>
                <a:gd name="T98" fmla="*/ 164 w 889"/>
                <a:gd name="T99" fmla="*/ 112 h 1038"/>
                <a:gd name="T100" fmla="*/ 119 w 889"/>
                <a:gd name="T101" fmla="*/ 159 h 1038"/>
                <a:gd name="T102" fmla="*/ 83 w 889"/>
                <a:gd name="T103" fmla="*/ 270 h 1038"/>
                <a:gd name="T104" fmla="*/ 79 w 889"/>
                <a:gd name="T105" fmla="*/ 344 h 103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89"/>
                <a:gd name="T160" fmla="*/ 0 h 1038"/>
                <a:gd name="T161" fmla="*/ 889 w 889"/>
                <a:gd name="T162" fmla="*/ 1038 h 103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89" h="1038">
                  <a:moveTo>
                    <a:pt x="79" y="344"/>
                  </a:moveTo>
                  <a:lnTo>
                    <a:pt x="64" y="349"/>
                  </a:lnTo>
                  <a:lnTo>
                    <a:pt x="48" y="360"/>
                  </a:lnTo>
                  <a:lnTo>
                    <a:pt x="34" y="374"/>
                  </a:lnTo>
                  <a:lnTo>
                    <a:pt x="22" y="391"/>
                  </a:lnTo>
                  <a:lnTo>
                    <a:pt x="14" y="412"/>
                  </a:lnTo>
                  <a:lnTo>
                    <a:pt x="7" y="434"/>
                  </a:lnTo>
                  <a:lnTo>
                    <a:pt x="1" y="460"/>
                  </a:lnTo>
                  <a:lnTo>
                    <a:pt x="0" y="486"/>
                  </a:lnTo>
                  <a:lnTo>
                    <a:pt x="3" y="524"/>
                  </a:lnTo>
                  <a:lnTo>
                    <a:pt x="12" y="559"/>
                  </a:lnTo>
                  <a:lnTo>
                    <a:pt x="26" y="588"/>
                  </a:lnTo>
                  <a:lnTo>
                    <a:pt x="34" y="600"/>
                  </a:lnTo>
                  <a:lnTo>
                    <a:pt x="45" y="611"/>
                  </a:lnTo>
                  <a:lnTo>
                    <a:pt x="43" y="609"/>
                  </a:lnTo>
                  <a:lnTo>
                    <a:pt x="34" y="630"/>
                  </a:lnTo>
                  <a:lnTo>
                    <a:pt x="27" y="654"/>
                  </a:lnTo>
                  <a:lnTo>
                    <a:pt x="22" y="680"/>
                  </a:lnTo>
                  <a:lnTo>
                    <a:pt x="21" y="706"/>
                  </a:lnTo>
                  <a:lnTo>
                    <a:pt x="22" y="734"/>
                  </a:lnTo>
                  <a:lnTo>
                    <a:pt x="27" y="761"/>
                  </a:lnTo>
                  <a:lnTo>
                    <a:pt x="36" y="786"/>
                  </a:lnTo>
                  <a:lnTo>
                    <a:pt x="47" y="806"/>
                  </a:lnTo>
                  <a:lnTo>
                    <a:pt x="60" y="824"/>
                  </a:lnTo>
                  <a:lnTo>
                    <a:pt x="74" y="837"/>
                  </a:lnTo>
                  <a:lnTo>
                    <a:pt x="92" y="844"/>
                  </a:lnTo>
                  <a:lnTo>
                    <a:pt x="109" y="848"/>
                  </a:lnTo>
                  <a:lnTo>
                    <a:pt x="119" y="848"/>
                  </a:lnTo>
                  <a:lnTo>
                    <a:pt x="132" y="875"/>
                  </a:lnTo>
                  <a:lnTo>
                    <a:pt x="145" y="901"/>
                  </a:lnTo>
                  <a:lnTo>
                    <a:pt x="161" y="924"/>
                  </a:lnTo>
                  <a:lnTo>
                    <a:pt x="178" y="941"/>
                  </a:lnTo>
                  <a:lnTo>
                    <a:pt x="196" y="957"/>
                  </a:lnTo>
                  <a:lnTo>
                    <a:pt x="215" y="967"/>
                  </a:lnTo>
                  <a:lnTo>
                    <a:pt x="236" y="974"/>
                  </a:lnTo>
                  <a:lnTo>
                    <a:pt x="256" y="976"/>
                  </a:lnTo>
                  <a:lnTo>
                    <a:pt x="279" y="974"/>
                  </a:lnTo>
                  <a:lnTo>
                    <a:pt x="300" y="965"/>
                  </a:lnTo>
                  <a:lnTo>
                    <a:pt x="320" y="955"/>
                  </a:lnTo>
                  <a:lnTo>
                    <a:pt x="340" y="940"/>
                  </a:lnTo>
                  <a:lnTo>
                    <a:pt x="338" y="940"/>
                  </a:lnTo>
                  <a:lnTo>
                    <a:pt x="348" y="962"/>
                  </a:lnTo>
                  <a:lnTo>
                    <a:pt x="360" y="981"/>
                  </a:lnTo>
                  <a:lnTo>
                    <a:pt x="374" y="997"/>
                  </a:lnTo>
                  <a:lnTo>
                    <a:pt x="388" y="1012"/>
                  </a:lnTo>
                  <a:lnTo>
                    <a:pt x="404" y="1023"/>
                  </a:lnTo>
                  <a:lnTo>
                    <a:pt x="419" y="1031"/>
                  </a:lnTo>
                  <a:lnTo>
                    <a:pt x="437" y="1036"/>
                  </a:lnTo>
                  <a:lnTo>
                    <a:pt x="454" y="1038"/>
                  </a:lnTo>
                  <a:lnTo>
                    <a:pt x="476" y="1035"/>
                  </a:lnTo>
                  <a:lnTo>
                    <a:pt x="497" y="1026"/>
                  </a:lnTo>
                  <a:lnTo>
                    <a:pt x="518" y="1012"/>
                  </a:lnTo>
                  <a:lnTo>
                    <a:pt x="537" y="995"/>
                  </a:lnTo>
                  <a:lnTo>
                    <a:pt x="555" y="972"/>
                  </a:lnTo>
                  <a:lnTo>
                    <a:pt x="568" y="945"/>
                  </a:lnTo>
                  <a:lnTo>
                    <a:pt x="579" y="914"/>
                  </a:lnTo>
                  <a:lnTo>
                    <a:pt x="587" y="881"/>
                  </a:lnTo>
                  <a:lnTo>
                    <a:pt x="587" y="882"/>
                  </a:lnTo>
                  <a:lnTo>
                    <a:pt x="601" y="895"/>
                  </a:lnTo>
                  <a:lnTo>
                    <a:pt x="617" y="903"/>
                  </a:lnTo>
                  <a:lnTo>
                    <a:pt x="633" y="908"/>
                  </a:lnTo>
                  <a:lnTo>
                    <a:pt x="650" y="910"/>
                  </a:lnTo>
                  <a:lnTo>
                    <a:pt x="662" y="908"/>
                  </a:lnTo>
                  <a:lnTo>
                    <a:pt x="674" y="907"/>
                  </a:lnTo>
                  <a:lnTo>
                    <a:pt x="686" y="901"/>
                  </a:lnTo>
                  <a:lnTo>
                    <a:pt x="697" y="896"/>
                  </a:lnTo>
                  <a:lnTo>
                    <a:pt x="717" y="879"/>
                  </a:lnTo>
                  <a:lnTo>
                    <a:pt x="735" y="856"/>
                  </a:lnTo>
                  <a:lnTo>
                    <a:pt x="749" y="829"/>
                  </a:lnTo>
                  <a:lnTo>
                    <a:pt x="761" y="796"/>
                  </a:lnTo>
                  <a:lnTo>
                    <a:pt x="768" y="761"/>
                  </a:lnTo>
                  <a:lnTo>
                    <a:pt x="769" y="723"/>
                  </a:lnTo>
                  <a:lnTo>
                    <a:pt x="769" y="721"/>
                  </a:lnTo>
                  <a:lnTo>
                    <a:pt x="782" y="718"/>
                  </a:lnTo>
                  <a:lnTo>
                    <a:pt x="794" y="713"/>
                  </a:lnTo>
                  <a:lnTo>
                    <a:pt x="816" y="696"/>
                  </a:lnTo>
                  <a:lnTo>
                    <a:pt x="837" y="675"/>
                  </a:lnTo>
                  <a:lnTo>
                    <a:pt x="854" y="647"/>
                  </a:lnTo>
                  <a:lnTo>
                    <a:pt x="868" y="616"/>
                  </a:lnTo>
                  <a:lnTo>
                    <a:pt x="880" y="581"/>
                  </a:lnTo>
                  <a:lnTo>
                    <a:pt x="887" y="543"/>
                  </a:lnTo>
                  <a:lnTo>
                    <a:pt x="889" y="503"/>
                  </a:lnTo>
                  <a:lnTo>
                    <a:pt x="887" y="467"/>
                  </a:lnTo>
                  <a:lnTo>
                    <a:pt x="882" y="431"/>
                  </a:lnTo>
                  <a:lnTo>
                    <a:pt x="872" y="398"/>
                  </a:lnTo>
                  <a:lnTo>
                    <a:pt x="860" y="368"/>
                  </a:lnTo>
                  <a:lnTo>
                    <a:pt x="867" y="334"/>
                  </a:lnTo>
                  <a:lnTo>
                    <a:pt x="868" y="299"/>
                  </a:lnTo>
                  <a:lnTo>
                    <a:pt x="867" y="270"/>
                  </a:lnTo>
                  <a:lnTo>
                    <a:pt x="863" y="242"/>
                  </a:lnTo>
                  <a:lnTo>
                    <a:pt x="856" y="216"/>
                  </a:lnTo>
                  <a:lnTo>
                    <a:pt x="846" y="192"/>
                  </a:lnTo>
                  <a:lnTo>
                    <a:pt x="834" y="171"/>
                  </a:lnTo>
                  <a:lnTo>
                    <a:pt x="820" y="154"/>
                  </a:lnTo>
                  <a:lnTo>
                    <a:pt x="804" y="140"/>
                  </a:lnTo>
                  <a:lnTo>
                    <a:pt x="787" y="130"/>
                  </a:lnTo>
                  <a:lnTo>
                    <a:pt x="789" y="130"/>
                  </a:lnTo>
                  <a:lnTo>
                    <a:pt x="783" y="102"/>
                  </a:lnTo>
                  <a:lnTo>
                    <a:pt x="776" y="78"/>
                  </a:lnTo>
                  <a:lnTo>
                    <a:pt x="766" y="55"/>
                  </a:lnTo>
                  <a:lnTo>
                    <a:pt x="754" y="36"/>
                  </a:lnTo>
                  <a:lnTo>
                    <a:pt x="740" y="21"/>
                  </a:lnTo>
                  <a:lnTo>
                    <a:pt x="724" y="10"/>
                  </a:lnTo>
                  <a:lnTo>
                    <a:pt x="707" y="2"/>
                  </a:lnTo>
                  <a:lnTo>
                    <a:pt x="690" y="0"/>
                  </a:lnTo>
                  <a:lnTo>
                    <a:pt x="679" y="2"/>
                  </a:lnTo>
                  <a:lnTo>
                    <a:pt x="669" y="3"/>
                  </a:lnTo>
                  <a:lnTo>
                    <a:pt x="659" y="9"/>
                  </a:lnTo>
                  <a:lnTo>
                    <a:pt x="648" y="15"/>
                  </a:lnTo>
                  <a:lnTo>
                    <a:pt x="629" y="33"/>
                  </a:lnTo>
                  <a:lnTo>
                    <a:pt x="613" y="55"/>
                  </a:lnTo>
                  <a:lnTo>
                    <a:pt x="600" y="33"/>
                  </a:lnTo>
                  <a:lnTo>
                    <a:pt x="582" y="15"/>
                  </a:lnTo>
                  <a:lnTo>
                    <a:pt x="572" y="9"/>
                  </a:lnTo>
                  <a:lnTo>
                    <a:pt x="563" y="3"/>
                  </a:lnTo>
                  <a:lnTo>
                    <a:pt x="553" y="2"/>
                  </a:lnTo>
                  <a:lnTo>
                    <a:pt x="542" y="0"/>
                  </a:lnTo>
                  <a:lnTo>
                    <a:pt x="530" y="2"/>
                  </a:lnTo>
                  <a:lnTo>
                    <a:pt x="518" y="5"/>
                  </a:lnTo>
                  <a:lnTo>
                    <a:pt x="506" y="12"/>
                  </a:lnTo>
                  <a:lnTo>
                    <a:pt x="494" y="22"/>
                  </a:lnTo>
                  <a:lnTo>
                    <a:pt x="485" y="33"/>
                  </a:lnTo>
                  <a:lnTo>
                    <a:pt x="475" y="47"/>
                  </a:lnTo>
                  <a:lnTo>
                    <a:pt x="468" y="62"/>
                  </a:lnTo>
                  <a:lnTo>
                    <a:pt x="461" y="79"/>
                  </a:lnTo>
                  <a:lnTo>
                    <a:pt x="463" y="81"/>
                  </a:lnTo>
                  <a:lnTo>
                    <a:pt x="445" y="59"/>
                  </a:lnTo>
                  <a:lnTo>
                    <a:pt x="426" y="43"/>
                  </a:lnTo>
                  <a:lnTo>
                    <a:pt x="407" y="34"/>
                  </a:lnTo>
                  <a:lnTo>
                    <a:pt x="385" y="31"/>
                  </a:lnTo>
                  <a:lnTo>
                    <a:pt x="369" y="33"/>
                  </a:lnTo>
                  <a:lnTo>
                    <a:pt x="355" y="38"/>
                  </a:lnTo>
                  <a:lnTo>
                    <a:pt x="341" y="45"/>
                  </a:lnTo>
                  <a:lnTo>
                    <a:pt x="329" y="55"/>
                  </a:lnTo>
                  <a:lnTo>
                    <a:pt x="317" y="69"/>
                  </a:lnTo>
                  <a:lnTo>
                    <a:pt x="305" y="85"/>
                  </a:lnTo>
                  <a:lnTo>
                    <a:pt x="296" y="102"/>
                  </a:lnTo>
                  <a:lnTo>
                    <a:pt x="288" y="123"/>
                  </a:lnTo>
                  <a:lnTo>
                    <a:pt x="288" y="124"/>
                  </a:lnTo>
                  <a:lnTo>
                    <a:pt x="272" y="112"/>
                  </a:lnTo>
                  <a:lnTo>
                    <a:pt x="255" y="102"/>
                  </a:lnTo>
                  <a:lnTo>
                    <a:pt x="237" y="97"/>
                  </a:lnTo>
                  <a:lnTo>
                    <a:pt x="218" y="95"/>
                  </a:lnTo>
                  <a:lnTo>
                    <a:pt x="204" y="97"/>
                  </a:lnTo>
                  <a:lnTo>
                    <a:pt x="190" y="100"/>
                  </a:lnTo>
                  <a:lnTo>
                    <a:pt x="177" y="105"/>
                  </a:lnTo>
                  <a:lnTo>
                    <a:pt x="164" y="112"/>
                  </a:lnTo>
                  <a:lnTo>
                    <a:pt x="152" y="121"/>
                  </a:lnTo>
                  <a:lnTo>
                    <a:pt x="140" y="133"/>
                  </a:lnTo>
                  <a:lnTo>
                    <a:pt x="119" y="159"/>
                  </a:lnTo>
                  <a:lnTo>
                    <a:pt x="102" y="192"/>
                  </a:lnTo>
                  <a:lnTo>
                    <a:pt x="90" y="230"/>
                  </a:lnTo>
                  <a:lnTo>
                    <a:pt x="83" y="270"/>
                  </a:lnTo>
                  <a:lnTo>
                    <a:pt x="79" y="315"/>
                  </a:lnTo>
                  <a:lnTo>
                    <a:pt x="79" y="330"/>
                  </a:lnTo>
                  <a:lnTo>
                    <a:pt x="79" y="344"/>
                  </a:lnTo>
                  <a:close/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75" name="Freeform 25"/>
            <p:cNvSpPr>
              <a:spLocks/>
            </p:cNvSpPr>
            <p:nvPr/>
          </p:nvSpPr>
          <p:spPr bwMode="auto">
            <a:xfrm>
              <a:off x="701" y="1502"/>
              <a:ext cx="52" cy="19"/>
            </a:xfrm>
            <a:custGeom>
              <a:avLst/>
              <a:gdLst>
                <a:gd name="T0" fmla="*/ 0 w 52"/>
                <a:gd name="T1" fmla="*/ 0 h 19"/>
                <a:gd name="T2" fmla="*/ 10 w 52"/>
                <a:gd name="T3" fmla="*/ 8 h 19"/>
                <a:gd name="T4" fmla="*/ 22 w 52"/>
                <a:gd name="T5" fmla="*/ 14 h 19"/>
                <a:gd name="T6" fmla="*/ 33 w 52"/>
                <a:gd name="T7" fmla="*/ 17 h 19"/>
                <a:gd name="T8" fmla="*/ 45 w 52"/>
                <a:gd name="T9" fmla="*/ 19 h 19"/>
                <a:gd name="T10" fmla="*/ 48 w 52"/>
                <a:gd name="T11" fmla="*/ 19 h 19"/>
                <a:gd name="T12" fmla="*/ 52 w 52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19"/>
                <a:gd name="T23" fmla="*/ 52 w 52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19">
                  <a:moveTo>
                    <a:pt x="0" y="0"/>
                  </a:moveTo>
                  <a:lnTo>
                    <a:pt x="10" y="8"/>
                  </a:lnTo>
                  <a:lnTo>
                    <a:pt x="22" y="14"/>
                  </a:lnTo>
                  <a:lnTo>
                    <a:pt x="33" y="17"/>
                  </a:lnTo>
                  <a:lnTo>
                    <a:pt x="45" y="19"/>
                  </a:lnTo>
                  <a:lnTo>
                    <a:pt x="48" y="19"/>
                  </a:lnTo>
                  <a:lnTo>
                    <a:pt x="52" y="19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76" name="Freeform 26"/>
            <p:cNvSpPr>
              <a:spLocks/>
            </p:cNvSpPr>
            <p:nvPr/>
          </p:nvSpPr>
          <p:spPr bwMode="auto">
            <a:xfrm>
              <a:off x="775" y="1728"/>
              <a:ext cx="23" cy="11"/>
            </a:xfrm>
            <a:custGeom>
              <a:avLst/>
              <a:gdLst>
                <a:gd name="T0" fmla="*/ 0 w 23"/>
                <a:gd name="T1" fmla="*/ 11 h 11"/>
                <a:gd name="T2" fmla="*/ 13 w 23"/>
                <a:gd name="T3" fmla="*/ 7 h 11"/>
                <a:gd name="T4" fmla="*/ 23 w 23"/>
                <a:gd name="T5" fmla="*/ 0 h 11"/>
                <a:gd name="T6" fmla="*/ 0 60000 65536"/>
                <a:gd name="T7" fmla="*/ 0 60000 65536"/>
                <a:gd name="T8" fmla="*/ 0 60000 65536"/>
                <a:gd name="T9" fmla="*/ 0 w 23"/>
                <a:gd name="T10" fmla="*/ 0 h 11"/>
                <a:gd name="T11" fmla="*/ 23 w 23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11">
                  <a:moveTo>
                    <a:pt x="0" y="11"/>
                  </a:moveTo>
                  <a:lnTo>
                    <a:pt x="13" y="7"/>
                  </a:lnTo>
                  <a:lnTo>
                    <a:pt x="23" y="0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77" name="Freeform 27"/>
            <p:cNvSpPr>
              <a:spLocks/>
            </p:cNvSpPr>
            <p:nvPr/>
          </p:nvSpPr>
          <p:spPr bwMode="auto">
            <a:xfrm>
              <a:off x="982" y="1789"/>
              <a:ext cx="12" cy="42"/>
            </a:xfrm>
            <a:custGeom>
              <a:avLst/>
              <a:gdLst>
                <a:gd name="T0" fmla="*/ 0 w 12"/>
                <a:gd name="T1" fmla="*/ 0 h 42"/>
                <a:gd name="T2" fmla="*/ 5 w 12"/>
                <a:gd name="T3" fmla="*/ 21 h 42"/>
                <a:gd name="T4" fmla="*/ 12 w 12"/>
                <a:gd name="T5" fmla="*/ 42 h 42"/>
                <a:gd name="T6" fmla="*/ 0 60000 65536"/>
                <a:gd name="T7" fmla="*/ 0 60000 65536"/>
                <a:gd name="T8" fmla="*/ 0 60000 65536"/>
                <a:gd name="T9" fmla="*/ 0 w 12"/>
                <a:gd name="T10" fmla="*/ 0 h 42"/>
                <a:gd name="T11" fmla="*/ 12 w 12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42">
                  <a:moveTo>
                    <a:pt x="0" y="0"/>
                  </a:moveTo>
                  <a:lnTo>
                    <a:pt x="5" y="21"/>
                  </a:lnTo>
                  <a:lnTo>
                    <a:pt x="12" y="42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78" name="Line 28"/>
            <p:cNvSpPr>
              <a:spLocks noChangeShapeType="1"/>
            </p:cNvSpPr>
            <p:nvPr/>
          </p:nvSpPr>
          <p:spPr bwMode="auto">
            <a:xfrm flipV="1">
              <a:off x="1243" y="1725"/>
              <a:ext cx="6" cy="47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679" name="Freeform 29"/>
            <p:cNvSpPr>
              <a:spLocks/>
            </p:cNvSpPr>
            <p:nvPr/>
          </p:nvSpPr>
          <p:spPr bwMode="auto">
            <a:xfrm>
              <a:off x="1358" y="1443"/>
              <a:ext cx="67" cy="171"/>
            </a:xfrm>
            <a:custGeom>
              <a:avLst/>
              <a:gdLst>
                <a:gd name="T0" fmla="*/ 67 w 67"/>
                <a:gd name="T1" fmla="*/ 171 h 171"/>
                <a:gd name="T2" fmla="*/ 67 w 67"/>
                <a:gd name="T3" fmla="*/ 169 h 171"/>
                <a:gd name="T4" fmla="*/ 67 w 67"/>
                <a:gd name="T5" fmla="*/ 169 h 171"/>
                <a:gd name="T6" fmla="*/ 66 w 67"/>
                <a:gd name="T7" fmla="*/ 144 h 171"/>
                <a:gd name="T8" fmla="*/ 62 w 67"/>
                <a:gd name="T9" fmla="*/ 118 h 171"/>
                <a:gd name="T10" fmla="*/ 57 w 67"/>
                <a:gd name="T11" fmla="*/ 92 h 171"/>
                <a:gd name="T12" fmla="*/ 50 w 67"/>
                <a:gd name="T13" fmla="*/ 69 h 171"/>
                <a:gd name="T14" fmla="*/ 40 w 67"/>
                <a:gd name="T15" fmla="*/ 48 h 171"/>
                <a:gd name="T16" fmla="*/ 28 w 67"/>
                <a:gd name="T17" fmla="*/ 29 h 171"/>
                <a:gd name="T18" fmla="*/ 15 w 67"/>
                <a:gd name="T19" fmla="*/ 14 h 171"/>
                <a:gd name="T20" fmla="*/ 0 w 67"/>
                <a:gd name="T21" fmla="*/ 0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7"/>
                <a:gd name="T34" fmla="*/ 0 h 171"/>
                <a:gd name="T35" fmla="*/ 67 w 67"/>
                <a:gd name="T36" fmla="*/ 171 h 17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7" h="171">
                  <a:moveTo>
                    <a:pt x="67" y="171"/>
                  </a:moveTo>
                  <a:lnTo>
                    <a:pt x="67" y="169"/>
                  </a:lnTo>
                  <a:lnTo>
                    <a:pt x="66" y="144"/>
                  </a:lnTo>
                  <a:lnTo>
                    <a:pt x="62" y="118"/>
                  </a:lnTo>
                  <a:lnTo>
                    <a:pt x="57" y="92"/>
                  </a:lnTo>
                  <a:lnTo>
                    <a:pt x="50" y="69"/>
                  </a:lnTo>
                  <a:lnTo>
                    <a:pt x="40" y="48"/>
                  </a:lnTo>
                  <a:lnTo>
                    <a:pt x="28" y="29"/>
                  </a:lnTo>
                  <a:lnTo>
                    <a:pt x="15" y="14"/>
                  </a:lnTo>
                  <a:lnTo>
                    <a:pt x="0" y="0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80" name="Freeform 30"/>
            <p:cNvSpPr>
              <a:spLocks/>
            </p:cNvSpPr>
            <p:nvPr/>
          </p:nvSpPr>
          <p:spPr bwMode="auto">
            <a:xfrm>
              <a:off x="1486" y="1259"/>
              <a:ext cx="30" cy="64"/>
            </a:xfrm>
            <a:custGeom>
              <a:avLst/>
              <a:gdLst>
                <a:gd name="T0" fmla="*/ 0 w 30"/>
                <a:gd name="T1" fmla="*/ 64 h 64"/>
                <a:gd name="T2" fmla="*/ 9 w 30"/>
                <a:gd name="T3" fmla="*/ 51 h 64"/>
                <a:gd name="T4" fmla="*/ 17 w 30"/>
                <a:gd name="T5" fmla="*/ 35 h 64"/>
                <a:gd name="T6" fmla="*/ 30 w 30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64"/>
                <a:gd name="T14" fmla="*/ 30 w 30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64">
                  <a:moveTo>
                    <a:pt x="0" y="64"/>
                  </a:moveTo>
                  <a:lnTo>
                    <a:pt x="9" y="51"/>
                  </a:lnTo>
                  <a:lnTo>
                    <a:pt x="17" y="35"/>
                  </a:lnTo>
                  <a:lnTo>
                    <a:pt x="30" y="0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81" name="Freeform 31"/>
            <p:cNvSpPr>
              <a:spLocks/>
            </p:cNvSpPr>
            <p:nvPr/>
          </p:nvSpPr>
          <p:spPr bwMode="auto">
            <a:xfrm>
              <a:off x="1445" y="1021"/>
              <a:ext cx="1" cy="31"/>
            </a:xfrm>
            <a:custGeom>
              <a:avLst/>
              <a:gdLst>
                <a:gd name="T0" fmla="*/ 0 w 1"/>
                <a:gd name="T1" fmla="*/ 31 h 31"/>
                <a:gd name="T2" fmla="*/ 0 w 1"/>
                <a:gd name="T3" fmla="*/ 29 h 31"/>
                <a:gd name="T4" fmla="*/ 0 w 1"/>
                <a:gd name="T5" fmla="*/ 27 h 31"/>
                <a:gd name="T6" fmla="*/ 0 w 1"/>
                <a:gd name="T7" fmla="*/ 13 h 31"/>
                <a:gd name="T8" fmla="*/ 0 w 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1"/>
                <a:gd name="T17" fmla="*/ 1 w 1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1">
                  <a:moveTo>
                    <a:pt x="0" y="31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82" name="Freeform 32"/>
            <p:cNvSpPr>
              <a:spLocks/>
            </p:cNvSpPr>
            <p:nvPr/>
          </p:nvSpPr>
          <p:spPr bwMode="auto">
            <a:xfrm>
              <a:off x="1254" y="946"/>
              <a:ext cx="15" cy="40"/>
            </a:xfrm>
            <a:custGeom>
              <a:avLst/>
              <a:gdLst>
                <a:gd name="T0" fmla="*/ 15 w 15"/>
                <a:gd name="T1" fmla="*/ 0 h 40"/>
                <a:gd name="T2" fmla="*/ 7 w 15"/>
                <a:gd name="T3" fmla="*/ 19 h 40"/>
                <a:gd name="T4" fmla="*/ 0 w 15"/>
                <a:gd name="T5" fmla="*/ 40 h 40"/>
                <a:gd name="T6" fmla="*/ 0 60000 65536"/>
                <a:gd name="T7" fmla="*/ 0 60000 65536"/>
                <a:gd name="T8" fmla="*/ 0 60000 65536"/>
                <a:gd name="T9" fmla="*/ 0 w 15"/>
                <a:gd name="T10" fmla="*/ 0 h 40"/>
                <a:gd name="T11" fmla="*/ 15 w 15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40">
                  <a:moveTo>
                    <a:pt x="15" y="0"/>
                  </a:moveTo>
                  <a:lnTo>
                    <a:pt x="7" y="19"/>
                  </a:lnTo>
                  <a:lnTo>
                    <a:pt x="0" y="40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83" name="Freeform 33"/>
            <p:cNvSpPr>
              <a:spLocks/>
            </p:cNvSpPr>
            <p:nvPr/>
          </p:nvSpPr>
          <p:spPr bwMode="auto">
            <a:xfrm>
              <a:off x="1110" y="970"/>
              <a:ext cx="7" cy="33"/>
            </a:xfrm>
            <a:custGeom>
              <a:avLst/>
              <a:gdLst>
                <a:gd name="T0" fmla="*/ 7 w 7"/>
                <a:gd name="T1" fmla="*/ 0 h 33"/>
                <a:gd name="T2" fmla="*/ 3 w 7"/>
                <a:gd name="T3" fmla="*/ 16 h 33"/>
                <a:gd name="T4" fmla="*/ 0 w 7"/>
                <a:gd name="T5" fmla="*/ 33 h 33"/>
                <a:gd name="T6" fmla="*/ 0 60000 65536"/>
                <a:gd name="T7" fmla="*/ 0 60000 65536"/>
                <a:gd name="T8" fmla="*/ 0 60000 65536"/>
                <a:gd name="T9" fmla="*/ 0 w 7"/>
                <a:gd name="T10" fmla="*/ 0 h 33"/>
                <a:gd name="T11" fmla="*/ 7 w 7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33">
                  <a:moveTo>
                    <a:pt x="7" y="0"/>
                  </a:moveTo>
                  <a:lnTo>
                    <a:pt x="3" y="16"/>
                  </a:lnTo>
                  <a:lnTo>
                    <a:pt x="0" y="33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84" name="Freeform 34"/>
            <p:cNvSpPr>
              <a:spLocks/>
            </p:cNvSpPr>
            <p:nvPr/>
          </p:nvSpPr>
          <p:spPr bwMode="auto">
            <a:xfrm>
              <a:off x="944" y="1015"/>
              <a:ext cx="27" cy="33"/>
            </a:xfrm>
            <a:custGeom>
              <a:avLst/>
              <a:gdLst>
                <a:gd name="T0" fmla="*/ 27 w 27"/>
                <a:gd name="T1" fmla="*/ 33 h 33"/>
                <a:gd name="T2" fmla="*/ 13 w 27"/>
                <a:gd name="T3" fmla="*/ 16 h 33"/>
                <a:gd name="T4" fmla="*/ 0 w 27"/>
                <a:gd name="T5" fmla="*/ 0 h 33"/>
                <a:gd name="T6" fmla="*/ 0 60000 65536"/>
                <a:gd name="T7" fmla="*/ 0 60000 65536"/>
                <a:gd name="T8" fmla="*/ 0 60000 65536"/>
                <a:gd name="T9" fmla="*/ 0 w 27"/>
                <a:gd name="T10" fmla="*/ 0 h 33"/>
                <a:gd name="T11" fmla="*/ 27 w 27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33">
                  <a:moveTo>
                    <a:pt x="27" y="33"/>
                  </a:moveTo>
                  <a:lnTo>
                    <a:pt x="13" y="16"/>
                  </a:lnTo>
                  <a:lnTo>
                    <a:pt x="0" y="0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85" name="Freeform 35"/>
            <p:cNvSpPr>
              <a:spLocks/>
            </p:cNvSpPr>
            <p:nvPr/>
          </p:nvSpPr>
          <p:spPr bwMode="auto">
            <a:xfrm>
              <a:off x="735" y="1235"/>
              <a:ext cx="6" cy="35"/>
            </a:xfrm>
            <a:custGeom>
              <a:avLst/>
              <a:gdLst>
                <a:gd name="T0" fmla="*/ 0 w 6"/>
                <a:gd name="T1" fmla="*/ 0 h 35"/>
                <a:gd name="T2" fmla="*/ 4 w 6"/>
                <a:gd name="T3" fmla="*/ 18 h 35"/>
                <a:gd name="T4" fmla="*/ 6 w 6"/>
                <a:gd name="T5" fmla="*/ 35 h 35"/>
                <a:gd name="T6" fmla="*/ 0 60000 65536"/>
                <a:gd name="T7" fmla="*/ 0 60000 65536"/>
                <a:gd name="T8" fmla="*/ 0 60000 65536"/>
                <a:gd name="T9" fmla="*/ 0 w 6"/>
                <a:gd name="T10" fmla="*/ 0 h 35"/>
                <a:gd name="T11" fmla="*/ 6 w 6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5">
                  <a:moveTo>
                    <a:pt x="0" y="0"/>
                  </a:moveTo>
                  <a:lnTo>
                    <a:pt x="4" y="18"/>
                  </a:lnTo>
                  <a:lnTo>
                    <a:pt x="6" y="35"/>
                  </a:lnTo>
                </a:path>
              </a:pathLst>
            </a:cu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86" name="Oval 36"/>
            <p:cNvSpPr>
              <a:spLocks noChangeArrowheads="1"/>
            </p:cNvSpPr>
            <p:nvPr/>
          </p:nvSpPr>
          <p:spPr bwMode="auto">
            <a:xfrm>
              <a:off x="749" y="1843"/>
              <a:ext cx="149" cy="174"/>
            </a:xfrm>
            <a:prstGeom prst="ellipse">
              <a:avLst/>
            </a:pr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7687" name="Oval 37"/>
            <p:cNvSpPr>
              <a:spLocks noChangeArrowheads="1"/>
            </p:cNvSpPr>
            <p:nvPr/>
          </p:nvSpPr>
          <p:spPr bwMode="auto">
            <a:xfrm>
              <a:off x="704" y="2000"/>
              <a:ext cx="101" cy="116"/>
            </a:xfrm>
            <a:prstGeom prst="ellipse">
              <a:avLst/>
            </a:pr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7688" name="Oval 38"/>
            <p:cNvSpPr>
              <a:spLocks noChangeArrowheads="1"/>
            </p:cNvSpPr>
            <p:nvPr/>
          </p:nvSpPr>
          <p:spPr bwMode="auto">
            <a:xfrm>
              <a:off x="687" y="2107"/>
              <a:ext cx="52" cy="59"/>
            </a:xfrm>
            <a:prstGeom prst="ellipse">
              <a:avLst/>
            </a:prstGeom>
            <a:solidFill>
              <a:srgbClr val="FFE36D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sp>
        <p:nvSpPr>
          <p:cNvPr id="27671" name="Rectangle 40"/>
          <p:cNvSpPr>
            <a:spLocks noChangeArrowheads="1"/>
          </p:cNvSpPr>
          <p:nvPr/>
        </p:nvSpPr>
        <p:spPr bwMode="auto">
          <a:xfrm>
            <a:off x="1363663" y="1765300"/>
            <a:ext cx="820737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200" b="0">
                <a:solidFill>
                  <a:srgbClr val="000000"/>
                </a:solidFill>
                <a:latin typeface="Times New Roman" panose="02020603050405020304" pitchFamily="18" charset="0"/>
              </a:rPr>
              <a:t>Reale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7672" name="Rectangle 41"/>
          <p:cNvSpPr>
            <a:spLocks noChangeArrowheads="1"/>
          </p:cNvSpPr>
          <p:nvPr/>
        </p:nvSpPr>
        <p:spPr bwMode="auto">
          <a:xfrm>
            <a:off x="1363663" y="2081213"/>
            <a:ext cx="652462" cy="38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200" b="0">
                <a:solidFill>
                  <a:srgbClr val="000000"/>
                </a:solidFill>
                <a:latin typeface="Times New Roman" panose="02020603050405020304" pitchFamily="18" charset="0"/>
              </a:rPr>
              <a:t>Welt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6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627" grpId="0" build="p" bldLvl="2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867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0ABB8411-0A57-40B7-9848-8C14705E3809}" type="slidenum">
              <a:rPr lang="de-DE" altLang="de-DE" sz="800" b="0"/>
              <a:pPr>
                <a:buSzTx/>
                <a:buFontTx/>
                <a:buNone/>
              </a:pPr>
              <a:t>22</a:t>
            </a:fld>
            <a:r>
              <a:rPr lang="de-DE" altLang="de-DE" sz="800" b="0"/>
              <a:t> -</a:t>
            </a:r>
          </a:p>
        </p:txBody>
      </p:sp>
      <p:sp>
        <p:nvSpPr>
          <p:cNvPr id="2867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Nichtlineare Approximation</a:t>
            </a:r>
          </a:p>
        </p:txBody>
      </p:sp>
      <p:sp>
        <p:nvSpPr>
          <p:cNvPr id="28677" name="Rectangle 9"/>
          <p:cNvSpPr>
            <a:spLocks noChangeArrowheads="1"/>
          </p:cNvSpPr>
          <p:nvPr/>
        </p:nvSpPr>
        <p:spPr bwMode="auto">
          <a:xfrm>
            <a:off x="2482850" y="1649413"/>
            <a:ext cx="1085850" cy="377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8678" name="Rectangle 10"/>
          <p:cNvSpPr>
            <a:spLocks noChangeArrowheads="1"/>
          </p:cNvSpPr>
          <p:nvPr/>
        </p:nvSpPr>
        <p:spPr bwMode="auto">
          <a:xfrm>
            <a:off x="2641600" y="1708150"/>
            <a:ext cx="706438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Eingabe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79" name="Rectangle 11"/>
          <p:cNvSpPr>
            <a:spLocks noChangeArrowheads="1"/>
          </p:cNvSpPr>
          <p:nvPr/>
        </p:nvSpPr>
        <p:spPr bwMode="auto">
          <a:xfrm>
            <a:off x="3336925" y="1746250"/>
            <a:ext cx="150813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80" name="Rectangle 12"/>
          <p:cNvSpPr>
            <a:spLocks noChangeArrowheads="1"/>
          </p:cNvSpPr>
          <p:nvPr/>
        </p:nvSpPr>
        <p:spPr bwMode="auto">
          <a:xfrm>
            <a:off x="3876675" y="1427163"/>
            <a:ext cx="1857375" cy="828675"/>
          </a:xfrm>
          <a:prstGeom prst="rect">
            <a:avLst/>
          </a:prstGeom>
          <a:solidFill>
            <a:srgbClr val="FFCC99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8681" name="Rectangle 13"/>
          <p:cNvSpPr>
            <a:spLocks noChangeArrowheads="1"/>
          </p:cNvSpPr>
          <p:nvPr/>
        </p:nvSpPr>
        <p:spPr bwMode="auto">
          <a:xfrm>
            <a:off x="4370388" y="1652588"/>
            <a:ext cx="10112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300" b="0">
                <a:solidFill>
                  <a:srgbClr val="000000"/>
                </a:solidFill>
                <a:latin typeface="Times New Roman" panose="02020603050405020304" pitchFamily="18" charset="0"/>
              </a:rPr>
              <a:t>System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82" name="Rectangle 14"/>
          <p:cNvSpPr>
            <a:spLocks noChangeArrowheads="1"/>
          </p:cNvSpPr>
          <p:nvPr/>
        </p:nvSpPr>
        <p:spPr bwMode="auto">
          <a:xfrm>
            <a:off x="5235575" y="1652588"/>
            <a:ext cx="1984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3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83" name="Rectangle 15"/>
          <p:cNvSpPr>
            <a:spLocks noChangeArrowheads="1"/>
          </p:cNvSpPr>
          <p:nvPr/>
        </p:nvSpPr>
        <p:spPr bwMode="auto">
          <a:xfrm>
            <a:off x="3911600" y="2659063"/>
            <a:ext cx="1870075" cy="414337"/>
          </a:xfrm>
          <a:prstGeom prst="rect">
            <a:avLst/>
          </a:prstGeom>
          <a:solidFill>
            <a:srgbClr val="FFFFFF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8684" name="Rectangle 16"/>
          <p:cNvSpPr>
            <a:spLocks noChangeArrowheads="1"/>
          </p:cNvSpPr>
          <p:nvPr/>
        </p:nvSpPr>
        <p:spPr bwMode="auto">
          <a:xfrm>
            <a:off x="4400550" y="2762250"/>
            <a:ext cx="102235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Parameter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85" name="Rectangle 17"/>
          <p:cNvSpPr>
            <a:spLocks noChangeArrowheads="1"/>
          </p:cNvSpPr>
          <p:nvPr/>
        </p:nvSpPr>
        <p:spPr bwMode="auto">
          <a:xfrm>
            <a:off x="5292725" y="2762250"/>
            <a:ext cx="150813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86" name="Rectangle 18"/>
          <p:cNvSpPr>
            <a:spLocks noChangeArrowheads="1"/>
          </p:cNvSpPr>
          <p:nvPr/>
        </p:nvSpPr>
        <p:spPr bwMode="auto">
          <a:xfrm>
            <a:off x="5959475" y="1670050"/>
            <a:ext cx="1085850" cy="37623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28687" name="Rectangle 19"/>
          <p:cNvSpPr>
            <a:spLocks noChangeArrowheads="1"/>
          </p:cNvSpPr>
          <p:nvPr/>
        </p:nvSpPr>
        <p:spPr bwMode="auto">
          <a:xfrm>
            <a:off x="6054725" y="1741488"/>
            <a:ext cx="754063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Ausgabe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88" name="Rectangle 20"/>
          <p:cNvSpPr>
            <a:spLocks noChangeArrowheads="1"/>
          </p:cNvSpPr>
          <p:nvPr/>
        </p:nvSpPr>
        <p:spPr bwMode="auto">
          <a:xfrm>
            <a:off x="6862763" y="1766888"/>
            <a:ext cx="150812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89" name="Freeform 21"/>
          <p:cNvSpPr>
            <a:spLocks noEditPoints="1"/>
          </p:cNvSpPr>
          <p:nvPr/>
        </p:nvSpPr>
        <p:spPr bwMode="auto">
          <a:xfrm>
            <a:off x="5919788" y="1597025"/>
            <a:ext cx="1158875" cy="561975"/>
          </a:xfrm>
          <a:custGeom>
            <a:avLst/>
            <a:gdLst>
              <a:gd name="T0" fmla="*/ 2147483647 w 730"/>
              <a:gd name="T1" fmla="*/ 2147483647 h 354"/>
              <a:gd name="T2" fmla="*/ 2147483647 w 730"/>
              <a:gd name="T3" fmla="*/ 2147483647 h 354"/>
              <a:gd name="T4" fmla="*/ 2147483647 w 730"/>
              <a:gd name="T5" fmla="*/ 2147483647 h 354"/>
              <a:gd name="T6" fmla="*/ 2147483647 w 730"/>
              <a:gd name="T7" fmla="*/ 2147483647 h 354"/>
              <a:gd name="T8" fmla="*/ 0 w 730"/>
              <a:gd name="T9" fmla="*/ 2147483647 h 354"/>
              <a:gd name="T10" fmla="*/ 0 w 730"/>
              <a:gd name="T11" fmla="*/ 2147483647 h 354"/>
              <a:gd name="T12" fmla="*/ 0 w 730"/>
              <a:gd name="T13" fmla="*/ 2147483647 h 354"/>
              <a:gd name="T14" fmla="*/ 0 w 730"/>
              <a:gd name="T15" fmla="*/ 2147483647 h 354"/>
              <a:gd name="T16" fmla="*/ 2147483647 w 730"/>
              <a:gd name="T17" fmla="*/ 2147483647 h 354"/>
              <a:gd name="T18" fmla="*/ 2147483647 w 730"/>
              <a:gd name="T19" fmla="*/ 2147483647 h 354"/>
              <a:gd name="T20" fmla="*/ 2147483647 w 730"/>
              <a:gd name="T21" fmla="*/ 2147483647 h 354"/>
              <a:gd name="T22" fmla="*/ 2147483647 w 730"/>
              <a:gd name="T23" fmla="*/ 2147483647 h 354"/>
              <a:gd name="T24" fmla="*/ 2147483647 w 730"/>
              <a:gd name="T25" fmla="*/ 2147483647 h 354"/>
              <a:gd name="T26" fmla="*/ 2147483647 w 730"/>
              <a:gd name="T27" fmla="*/ 2147483647 h 354"/>
              <a:gd name="T28" fmla="*/ 2147483647 w 730"/>
              <a:gd name="T29" fmla="*/ 2147483647 h 354"/>
              <a:gd name="T30" fmla="*/ 2147483647 w 730"/>
              <a:gd name="T31" fmla="*/ 2147483647 h 354"/>
              <a:gd name="T32" fmla="*/ 2147483647 w 730"/>
              <a:gd name="T33" fmla="*/ 2147483647 h 354"/>
              <a:gd name="T34" fmla="*/ 2147483647 w 730"/>
              <a:gd name="T35" fmla="*/ 2147483647 h 354"/>
              <a:gd name="T36" fmla="*/ 2147483647 w 730"/>
              <a:gd name="T37" fmla="*/ 2147483647 h 354"/>
              <a:gd name="T38" fmla="*/ 2147483647 w 730"/>
              <a:gd name="T39" fmla="*/ 0 h 354"/>
              <a:gd name="T40" fmla="*/ 2147483647 w 730"/>
              <a:gd name="T41" fmla="*/ 2147483647 h 354"/>
              <a:gd name="T42" fmla="*/ 2147483647 w 730"/>
              <a:gd name="T43" fmla="*/ 2147483647 h 354"/>
              <a:gd name="T44" fmla="*/ 2147483647 w 730"/>
              <a:gd name="T45" fmla="*/ 2147483647 h 354"/>
              <a:gd name="T46" fmla="*/ 2147483647 w 730"/>
              <a:gd name="T47" fmla="*/ 2147483647 h 354"/>
              <a:gd name="T48" fmla="*/ 2147483647 w 730"/>
              <a:gd name="T49" fmla="*/ 2147483647 h 354"/>
              <a:gd name="T50" fmla="*/ 2147483647 w 730"/>
              <a:gd name="T51" fmla="*/ 2147483647 h 354"/>
              <a:gd name="T52" fmla="*/ 2147483647 w 730"/>
              <a:gd name="T53" fmla="*/ 2147483647 h 354"/>
              <a:gd name="T54" fmla="*/ 2147483647 w 730"/>
              <a:gd name="T55" fmla="*/ 2147483647 h 354"/>
              <a:gd name="T56" fmla="*/ 2147483647 w 730"/>
              <a:gd name="T57" fmla="*/ 2147483647 h 354"/>
              <a:gd name="T58" fmla="*/ 2147483647 w 730"/>
              <a:gd name="T59" fmla="*/ 2147483647 h 354"/>
              <a:gd name="T60" fmla="*/ 2147483647 w 730"/>
              <a:gd name="T61" fmla="*/ 2147483647 h 354"/>
              <a:gd name="T62" fmla="*/ 2147483647 w 730"/>
              <a:gd name="T63" fmla="*/ 2147483647 h 354"/>
              <a:gd name="T64" fmla="*/ 2147483647 w 730"/>
              <a:gd name="T65" fmla="*/ 2147483647 h 354"/>
              <a:gd name="T66" fmla="*/ 2147483647 w 730"/>
              <a:gd name="T67" fmla="*/ 2147483647 h 354"/>
              <a:gd name="T68" fmla="*/ 2147483647 w 730"/>
              <a:gd name="T69" fmla="*/ 2147483647 h 354"/>
              <a:gd name="T70" fmla="*/ 2147483647 w 730"/>
              <a:gd name="T71" fmla="*/ 2147483647 h 354"/>
              <a:gd name="T72" fmla="*/ 2147483647 w 730"/>
              <a:gd name="T73" fmla="*/ 2147483647 h 354"/>
              <a:gd name="T74" fmla="*/ 2147483647 w 730"/>
              <a:gd name="T75" fmla="*/ 2147483647 h 354"/>
              <a:gd name="T76" fmla="*/ 2147483647 w 730"/>
              <a:gd name="T77" fmla="*/ 2147483647 h 354"/>
              <a:gd name="T78" fmla="*/ 2147483647 w 730"/>
              <a:gd name="T79" fmla="*/ 2147483647 h 354"/>
              <a:gd name="T80" fmla="*/ 2147483647 w 730"/>
              <a:gd name="T81" fmla="*/ 2147483647 h 354"/>
              <a:gd name="T82" fmla="*/ 2147483647 w 730"/>
              <a:gd name="T83" fmla="*/ 2147483647 h 354"/>
              <a:gd name="T84" fmla="*/ 2147483647 w 730"/>
              <a:gd name="T85" fmla="*/ 2147483647 h 354"/>
              <a:gd name="T86" fmla="*/ 2147483647 w 730"/>
              <a:gd name="T87" fmla="*/ 2147483647 h 35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30"/>
              <a:gd name="T133" fmla="*/ 0 h 354"/>
              <a:gd name="T134" fmla="*/ 730 w 730"/>
              <a:gd name="T135" fmla="*/ 354 h 35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30" h="354">
                <a:moveTo>
                  <a:pt x="535" y="96"/>
                </a:moveTo>
                <a:lnTo>
                  <a:pt x="542" y="96"/>
                </a:lnTo>
                <a:lnTo>
                  <a:pt x="542" y="89"/>
                </a:lnTo>
                <a:lnTo>
                  <a:pt x="7" y="89"/>
                </a:lnTo>
                <a:lnTo>
                  <a:pt x="0" y="89"/>
                </a:lnTo>
                <a:lnTo>
                  <a:pt x="0" y="96"/>
                </a:lnTo>
                <a:lnTo>
                  <a:pt x="0" y="258"/>
                </a:lnTo>
                <a:lnTo>
                  <a:pt x="0" y="265"/>
                </a:lnTo>
                <a:lnTo>
                  <a:pt x="7" y="265"/>
                </a:lnTo>
                <a:lnTo>
                  <a:pt x="542" y="265"/>
                </a:lnTo>
                <a:lnTo>
                  <a:pt x="542" y="258"/>
                </a:lnTo>
                <a:lnTo>
                  <a:pt x="535" y="258"/>
                </a:lnTo>
                <a:lnTo>
                  <a:pt x="535" y="339"/>
                </a:lnTo>
                <a:lnTo>
                  <a:pt x="535" y="354"/>
                </a:lnTo>
                <a:lnTo>
                  <a:pt x="548" y="344"/>
                </a:lnTo>
                <a:lnTo>
                  <a:pt x="726" y="182"/>
                </a:lnTo>
                <a:lnTo>
                  <a:pt x="730" y="176"/>
                </a:lnTo>
                <a:lnTo>
                  <a:pt x="726" y="172"/>
                </a:lnTo>
                <a:lnTo>
                  <a:pt x="548" y="11"/>
                </a:lnTo>
                <a:lnTo>
                  <a:pt x="535" y="0"/>
                </a:lnTo>
                <a:lnTo>
                  <a:pt x="535" y="15"/>
                </a:lnTo>
                <a:lnTo>
                  <a:pt x="535" y="96"/>
                </a:lnTo>
                <a:close/>
                <a:moveTo>
                  <a:pt x="549" y="15"/>
                </a:moveTo>
                <a:lnTo>
                  <a:pt x="542" y="15"/>
                </a:lnTo>
                <a:lnTo>
                  <a:pt x="538" y="21"/>
                </a:lnTo>
                <a:lnTo>
                  <a:pt x="716" y="182"/>
                </a:lnTo>
                <a:lnTo>
                  <a:pt x="720" y="176"/>
                </a:lnTo>
                <a:lnTo>
                  <a:pt x="716" y="172"/>
                </a:lnTo>
                <a:lnTo>
                  <a:pt x="538" y="334"/>
                </a:lnTo>
                <a:lnTo>
                  <a:pt x="542" y="339"/>
                </a:lnTo>
                <a:lnTo>
                  <a:pt x="549" y="339"/>
                </a:lnTo>
                <a:lnTo>
                  <a:pt x="549" y="258"/>
                </a:lnTo>
                <a:lnTo>
                  <a:pt x="549" y="251"/>
                </a:lnTo>
                <a:lnTo>
                  <a:pt x="542" y="251"/>
                </a:lnTo>
                <a:lnTo>
                  <a:pt x="7" y="251"/>
                </a:lnTo>
                <a:lnTo>
                  <a:pt x="7" y="258"/>
                </a:lnTo>
                <a:lnTo>
                  <a:pt x="14" y="258"/>
                </a:lnTo>
                <a:lnTo>
                  <a:pt x="14" y="96"/>
                </a:lnTo>
                <a:lnTo>
                  <a:pt x="7" y="96"/>
                </a:lnTo>
                <a:lnTo>
                  <a:pt x="7" y="103"/>
                </a:lnTo>
                <a:lnTo>
                  <a:pt x="542" y="103"/>
                </a:lnTo>
                <a:lnTo>
                  <a:pt x="549" y="103"/>
                </a:lnTo>
                <a:lnTo>
                  <a:pt x="549" y="96"/>
                </a:lnTo>
                <a:lnTo>
                  <a:pt x="54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0" name="Freeform 22"/>
          <p:cNvSpPr>
            <a:spLocks noEditPoints="1"/>
          </p:cNvSpPr>
          <p:nvPr/>
        </p:nvSpPr>
        <p:spPr bwMode="auto">
          <a:xfrm>
            <a:off x="2565400" y="1558925"/>
            <a:ext cx="1155700" cy="561975"/>
          </a:xfrm>
          <a:custGeom>
            <a:avLst/>
            <a:gdLst>
              <a:gd name="T0" fmla="*/ 2147483647 w 728"/>
              <a:gd name="T1" fmla="*/ 2147483647 h 354"/>
              <a:gd name="T2" fmla="*/ 2147483647 w 728"/>
              <a:gd name="T3" fmla="*/ 2147483647 h 354"/>
              <a:gd name="T4" fmla="*/ 2147483647 w 728"/>
              <a:gd name="T5" fmla="*/ 2147483647 h 354"/>
              <a:gd name="T6" fmla="*/ 2147483647 w 728"/>
              <a:gd name="T7" fmla="*/ 2147483647 h 354"/>
              <a:gd name="T8" fmla="*/ 0 w 728"/>
              <a:gd name="T9" fmla="*/ 2147483647 h 354"/>
              <a:gd name="T10" fmla="*/ 0 w 728"/>
              <a:gd name="T11" fmla="*/ 2147483647 h 354"/>
              <a:gd name="T12" fmla="*/ 0 w 728"/>
              <a:gd name="T13" fmla="*/ 2147483647 h 354"/>
              <a:gd name="T14" fmla="*/ 0 w 728"/>
              <a:gd name="T15" fmla="*/ 2147483647 h 354"/>
              <a:gd name="T16" fmla="*/ 2147483647 w 728"/>
              <a:gd name="T17" fmla="*/ 2147483647 h 354"/>
              <a:gd name="T18" fmla="*/ 2147483647 w 728"/>
              <a:gd name="T19" fmla="*/ 2147483647 h 354"/>
              <a:gd name="T20" fmla="*/ 2147483647 w 728"/>
              <a:gd name="T21" fmla="*/ 2147483647 h 354"/>
              <a:gd name="T22" fmla="*/ 2147483647 w 728"/>
              <a:gd name="T23" fmla="*/ 2147483647 h 354"/>
              <a:gd name="T24" fmla="*/ 2147483647 w 728"/>
              <a:gd name="T25" fmla="*/ 2147483647 h 354"/>
              <a:gd name="T26" fmla="*/ 2147483647 w 728"/>
              <a:gd name="T27" fmla="*/ 2147483647 h 354"/>
              <a:gd name="T28" fmla="*/ 2147483647 w 728"/>
              <a:gd name="T29" fmla="*/ 2147483647 h 354"/>
              <a:gd name="T30" fmla="*/ 2147483647 w 728"/>
              <a:gd name="T31" fmla="*/ 2147483647 h 354"/>
              <a:gd name="T32" fmla="*/ 2147483647 w 728"/>
              <a:gd name="T33" fmla="*/ 2147483647 h 354"/>
              <a:gd name="T34" fmla="*/ 2147483647 w 728"/>
              <a:gd name="T35" fmla="*/ 2147483647 h 354"/>
              <a:gd name="T36" fmla="*/ 2147483647 w 728"/>
              <a:gd name="T37" fmla="*/ 2147483647 h 354"/>
              <a:gd name="T38" fmla="*/ 2147483647 w 728"/>
              <a:gd name="T39" fmla="*/ 0 h 354"/>
              <a:gd name="T40" fmla="*/ 2147483647 w 728"/>
              <a:gd name="T41" fmla="*/ 2147483647 h 354"/>
              <a:gd name="T42" fmla="*/ 2147483647 w 728"/>
              <a:gd name="T43" fmla="*/ 2147483647 h 354"/>
              <a:gd name="T44" fmla="*/ 2147483647 w 728"/>
              <a:gd name="T45" fmla="*/ 2147483647 h 354"/>
              <a:gd name="T46" fmla="*/ 2147483647 w 728"/>
              <a:gd name="T47" fmla="*/ 2147483647 h 354"/>
              <a:gd name="T48" fmla="*/ 2147483647 w 728"/>
              <a:gd name="T49" fmla="*/ 2147483647 h 354"/>
              <a:gd name="T50" fmla="*/ 2147483647 w 728"/>
              <a:gd name="T51" fmla="*/ 2147483647 h 354"/>
              <a:gd name="T52" fmla="*/ 2147483647 w 728"/>
              <a:gd name="T53" fmla="*/ 2147483647 h 354"/>
              <a:gd name="T54" fmla="*/ 2147483647 w 728"/>
              <a:gd name="T55" fmla="*/ 2147483647 h 354"/>
              <a:gd name="T56" fmla="*/ 2147483647 w 728"/>
              <a:gd name="T57" fmla="*/ 2147483647 h 354"/>
              <a:gd name="T58" fmla="*/ 2147483647 w 728"/>
              <a:gd name="T59" fmla="*/ 2147483647 h 354"/>
              <a:gd name="T60" fmla="*/ 2147483647 w 728"/>
              <a:gd name="T61" fmla="*/ 2147483647 h 354"/>
              <a:gd name="T62" fmla="*/ 2147483647 w 728"/>
              <a:gd name="T63" fmla="*/ 2147483647 h 354"/>
              <a:gd name="T64" fmla="*/ 2147483647 w 728"/>
              <a:gd name="T65" fmla="*/ 2147483647 h 354"/>
              <a:gd name="T66" fmla="*/ 2147483647 w 728"/>
              <a:gd name="T67" fmla="*/ 2147483647 h 354"/>
              <a:gd name="T68" fmla="*/ 2147483647 w 728"/>
              <a:gd name="T69" fmla="*/ 2147483647 h 354"/>
              <a:gd name="T70" fmla="*/ 2147483647 w 728"/>
              <a:gd name="T71" fmla="*/ 2147483647 h 354"/>
              <a:gd name="T72" fmla="*/ 2147483647 w 728"/>
              <a:gd name="T73" fmla="*/ 2147483647 h 354"/>
              <a:gd name="T74" fmla="*/ 2147483647 w 728"/>
              <a:gd name="T75" fmla="*/ 2147483647 h 354"/>
              <a:gd name="T76" fmla="*/ 2147483647 w 728"/>
              <a:gd name="T77" fmla="*/ 2147483647 h 354"/>
              <a:gd name="T78" fmla="*/ 2147483647 w 728"/>
              <a:gd name="T79" fmla="*/ 2147483647 h 354"/>
              <a:gd name="T80" fmla="*/ 2147483647 w 728"/>
              <a:gd name="T81" fmla="*/ 2147483647 h 354"/>
              <a:gd name="T82" fmla="*/ 2147483647 w 728"/>
              <a:gd name="T83" fmla="*/ 2147483647 h 354"/>
              <a:gd name="T84" fmla="*/ 2147483647 w 728"/>
              <a:gd name="T85" fmla="*/ 2147483647 h 354"/>
              <a:gd name="T86" fmla="*/ 2147483647 w 728"/>
              <a:gd name="T87" fmla="*/ 2147483647 h 35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28"/>
              <a:gd name="T133" fmla="*/ 0 h 354"/>
              <a:gd name="T134" fmla="*/ 728 w 728"/>
              <a:gd name="T135" fmla="*/ 354 h 35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28" h="354">
                <a:moveTo>
                  <a:pt x="534" y="96"/>
                </a:moveTo>
                <a:lnTo>
                  <a:pt x="540" y="96"/>
                </a:lnTo>
                <a:lnTo>
                  <a:pt x="540" y="89"/>
                </a:lnTo>
                <a:lnTo>
                  <a:pt x="7" y="89"/>
                </a:lnTo>
                <a:lnTo>
                  <a:pt x="0" y="89"/>
                </a:lnTo>
                <a:lnTo>
                  <a:pt x="0" y="96"/>
                </a:lnTo>
                <a:lnTo>
                  <a:pt x="0" y="259"/>
                </a:lnTo>
                <a:lnTo>
                  <a:pt x="0" y="265"/>
                </a:lnTo>
                <a:lnTo>
                  <a:pt x="7" y="265"/>
                </a:lnTo>
                <a:lnTo>
                  <a:pt x="540" y="265"/>
                </a:lnTo>
                <a:lnTo>
                  <a:pt x="540" y="259"/>
                </a:lnTo>
                <a:lnTo>
                  <a:pt x="534" y="259"/>
                </a:lnTo>
                <a:lnTo>
                  <a:pt x="534" y="339"/>
                </a:lnTo>
                <a:lnTo>
                  <a:pt x="534" y="354"/>
                </a:lnTo>
                <a:lnTo>
                  <a:pt x="546" y="345"/>
                </a:lnTo>
                <a:lnTo>
                  <a:pt x="724" y="184"/>
                </a:lnTo>
                <a:lnTo>
                  <a:pt x="728" y="178"/>
                </a:lnTo>
                <a:lnTo>
                  <a:pt x="724" y="174"/>
                </a:lnTo>
                <a:lnTo>
                  <a:pt x="546" y="11"/>
                </a:lnTo>
                <a:lnTo>
                  <a:pt x="534" y="0"/>
                </a:lnTo>
                <a:lnTo>
                  <a:pt x="534" y="16"/>
                </a:lnTo>
                <a:lnTo>
                  <a:pt x="534" y="96"/>
                </a:lnTo>
                <a:close/>
                <a:moveTo>
                  <a:pt x="547" y="16"/>
                </a:moveTo>
                <a:lnTo>
                  <a:pt x="540" y="16"/>
                </a:lnTo>
                <a:lnTo>
                  <a:pt x="536" y="21"/>
                </a:lnTo>
                <a:lnTo>
                  <a:pt x="714" y="184"/>
                </a:lnTo>
                <a:lnTo>
                  <a:pt x="718" y="178"/>
                </a:lnTo>
                <a:lnTo>
                  <a:pt x="714" y="174"/>
                </a:lnTo>
                <a:lnTo>
                  <a:pt x="536" y="335"/>
                </a:lnTo>
                <a:lnTo>
                  <a:pt x="540" y="339"/>
                </a:lnTo>
                <a:lnTo>
                  <a:pt x="547" y="339"/>
                </a:lnTo>
                <a:lnTo>
                  <a:pt x="547" y="259"/>
                </a:lnTo>
                <a:lnTo>
                  <a:pt x="547" y="252"/>
                </a:lnTo>
                <a:lnTo>
                  <a:pt x="540" y="252"/>
                </a:lnTo>
                <a:lnTo>
                  <a:pt x="7" y="252"/>
                </a:lnTo>
                <a:lnTo>
                  <a:pt x="7" y="259"/>
                </a:lnTo>
                <a:lnTo>
                  <a:pt x="13" y="259"/>
                </a:lnTo>
                <a:lnTo>
                  <a:pt x="13" y="96"/>
                </a:lnTo>
                <a:lnTo>
                  <a:pt x="7" y="96"/>
                </a:lnTo>
                <a:lnTo>
                  <a:pt x="7" y="103"/>
                </a:lnTo>
                <a:lnTo>
                  <a:pt x="540" y="103"/>
                </a:lnTo>
                <a:lnTo>
                  <a:pt x="547" y="103"/>
                </a:lnTo>
                <a:lnTo>
                  <a:pt x="547" y="96"/>
                </a:lnTo>
                <a:lnTo>
                  <a:pt x="547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1" name="Freeform 23"/>
          <p:cNvSpPr>
            <a:spLocks/>
          </p:cNvSpPr>
          <p:nvPr/>
        </p:nvSpPr>
        <p:spPr bwMode="auto">
          <a:xfrm>
            <a:off x="4516438" y="2300288"/>
            <a:ext cx="688975" cy="301625"/>
          </a:xfrm>
          <a:custGeom>
            <a:avLst/>
            <a:gdLst>
              <a:gd name="T0" fmla="*/ 0 w 434"/>
              <a:gd name="T1" fmla="*/ 2147483647 h 190"/>
              <a:gd name="T2" fmla="*/ 2147483647 w 434"/>
              <a:gd name="T3" fmla="*/ 2147483647 h 190"/>
              <a:gd name="T4" fmla="*/ 2147483647 w 434"/>
              <a:gd name="T5" fmla="*/ 2147483647 h 190"/>
              <a:gd name="T6" fmla="*/ 2147483647 w 434"/>
              <a:gd name="T7" fmla="*/ 2147483647 h 190"/>
              <a:gd name="T8" fmla="*/ 2147483647 w 434"/>
              <a:gd name="T9" fmla="*/ 2147483647 h 190"/>
              <a:gd name="T10" fmla="*/ 2147483647 w 434"/>
              <a:gd name="T11" fmla="*/ 2147483647 h 190"/>
              <a:gd name="T12" fmla="*/ 2147483647 w 434"/>
              <a:gd name="T13" fmla="*/ 0 h 190"/>
              <a:gd name="T14" fmla="*/ 0 w 434"/>
              <a:gd name="T15" fmla="*/ 2147483647 h 1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34"/>
              <a:gd name="T25" fmla="*/ 0 h 190"/>
              <a:gd name="T26" fmla="*/ 434 w 434"/>
              <a:gd name="T27" fmla="*/ 190 h 19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34" h="190">
                <a:moveTo>
                  <a:pt x="0" y="47"/>
                </a:moveTo>
                <a:lnTo>
                  <a:pt x="108" y="47"/>
                </a:lnTo>
                <a:lnTo>
                  <a:pt x="108" y="190"/>
                </a:lnTo>
                <a:lnTo>
                  <a:pt x="325" y="190"/>
                </a:lnTo>
                <a:lnTo>
                  <a:pt x="325" y="47"/>
                </a:lnTo>
                <a:lnTo>
                  <a:pt x="434" y="47"/>
                </a:lnTo>
                <a:lnTo>
                  <a:pt x="217" y="0"/>
                </a:lnTo>
                <a:lnTo>
                  <a:pt x="0" y="47"/>
                </a:lnTo>
                <a:close/>
              </a:path>
            </a:pathLst>
          </a:custGeom>
          <a:solidFill>
            <a:srgbClr val="FFFF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grpSp>
        <p:nvGrpSpPr>
          <p:cNvPr id="28692" name="Group 40"/>
          <p:cNvGrpSpPr>
            <a:grpSpLocks/>
          </p:cNvGrpSpPr>
          <p:nvPr/>
        </p:nvGrpSpPr>
        <p:grpSpPr bwMode="auto">
          <a:xfrm>
            <a:off x="1397000" y="1300163"/>
            <a:ext cx="1131888" cy="1624012"/>
            <a:chOff x="880" y="819"/>
            <a:chExt cx="713" cy="1023"/>
          </a:xfrm>
        </p:grpSpPr>
        <p:sp>
          <p:nvSpPr>
            <p:cNvPr id="28697" name="Freeform 24"/>
            <p:cNvSpPr>
              <a:spLocks/>
            </p:cNvSpPr>
            <p:nvPr/>
          </p:nvSpPr>
          <p:spPr bwMode="auto">
            <a:xfrm>
              <a:off x="880" y="819"/>
              <a:ext cx="713" cy="832"/>
            </a:xfrm>
            <a:custGeom>
              <a:avLst/>
              <a:gdLst>
                <a:gd name="T0" fmla="*/ 39 w 713"/>
                <a:gd name="T1" fmla="*/ 288 h 832"/>
                <a:gd name="T2" fmla="*/ 11 w 713"/>
                <a:gd name="T3" fmla="*/ 330 h 832"/>
                <a:gd name="T4" fmla="*/ 0 w 713"/>
                <a:gd name="T5" fmla="*/ 390 h 832"/>
                <a:gd name="T6" fmla="*/ 21 w 713"/>
                <a:gd name="T7" fmla="*/ 472 h 832"/>
                <a:gd name="T8" fmla="*/ 35 w 713"/>
                <a:gd name="T9" fmla="*/ 488 h 832"/>
                <a:gd name="T10" fmla="*/ 18 w 713"/>
                <a:gd name="T11" fmla="*/ 545 h 832"/>
                <a:gd name="T12" fmla="*/ 22 w 713"/>
                <a:gd name="T13" fmla="*/ 610 h 832"/>
                <a:gd name="T14" fmla="*/ 49 w 713"/>
                <a:gd name="T15" fmla="*/ 660 h 832"/>
                <a:gd name="T16" fmla="*/ 88 w 713"/>
                <a:gd name="T17" fmla="*/ 680 h 832"/>
                <a:gd name="T18" fmla="*/ 106 w 713"/>
                <a:gd name="T19" fmla="*/ 702 h 832"/>
                <a:gd name="T20" fmla="*/ 143 w 713"/>
                <a:gd name="T21" fmla="*/ 755 h 832"/>
                <a:gd name="T22" fmla="*/ 189 w 713"/>
                <a:gd name="T23" fmla="*/ 781 h 832"/>
                <a:gd name="T24" fmla="*/ 241 w 713"/>
                <a:gd name="T25" fmla="*/ 774 h 832"/>
                <a:gd name="T26" fmla="*/ 271 w 713"/>
                <a:gd name="T27" fmla="*/ 753 h 832"/>
                <a:gd name="T28" fmla="*/ 300 w 713"/>
                <a:gd name="T29" fmla="*/ 799 h 832"/>
                <a:gd name="T30" fmla="*/ 336 w 713"/>
                <a:gd name="T31" fmla="*/ 827 h 832"/>
                <a:gd name="T32" fmla="*/ 382 w 713"/>
                <a:gd name="T33" fmla="*/ 830 h 832"/>
                <a:gd name="T34" fmla="*/ 431 w 713"/>
                <a:gd name="T35" fmla="*/ 798 h 832"/>
                <a:gd name="T36" fmla="*/ 464 w 713"/>
                <a:gd name="T37" fmla="*/ 732 h 832"/>
                <a:gd name="T38" fmla="*/ 482 w 713"/>
                <a:gd name="T39" fmla="*/ 717 h 832"/>
                <a:gd name="T40" fmla="*/ 521 w 713"/>
                <a:gd name="T41" fmla="*/ 730 h 832"/>
                <a:gd name="T42" fmla="*/ 551 w 713"/>
                <a:gd name="T43" fmla="*/ 723 h 832"/>
                <a:gd name="T44" fmla="*/ 590 w 713"/>
                <a:gd name="T45" fmla="*/ 687 h 832"/>
                <a:gd name="T46" fmla="*/ 616 w 713"/>
                <a:gd name="T47" fmla="*/ 610 h 832"/>
                <a:gd name="T48" fmla="*/ 627 w 713"/>
                <a:gd name="T49" fmla="*/ 576 h 832"/>
                <a:gd name="T50" fmla="*/ 672 w 713"/>
                <a:gd name="T51" fmla="*/ 541 h 832"/>
                <a:gd name="T52" fmla="*/ 706 w 713"/>
                <a:gd name="T53" fmla="*/ 466 h 832"/>
                <a:gd name="T54" fmla="*/ 712 w 713"/>
                <a:gd name="T55" fmla="*/ 374 h 832"/>
                <a:gd name="T56" fmla="*/ 690 w 713"/>
                <a:gd name="T57" fmla="*/ 295 h 832"/>
                <a:gd name="T58" fmla="*/ 697 w 713"/>
                <a:gd name="T59" fmla="*/ 240 h 832"/>
                <a:gd name="T60" fmla="*/ 687 w 713"/>
                <a:gd name="T61" fmla="*/ 173 h 832"/>
                <a:gd name="T62" fmla="*/ 658 w 713"/>
                <a:gd name="T63" fmla="*/ 123 h 832"/>
                <a:gd name="T64" fmla="*/ 633 w 713"/>
                <a:gd name="T65" fmla="*/ 104 h 832"/>
                <a:gd name="T66" fmla="*/ 615 w 713"/>
                <a:gd name="T67" fmla="*/ 44 h 832"/>
                <a:gd name="T68" fmla="*/ 581 w 713"/>
                <a:gd name="T69" fmla="*/ 8 h 832"/>
                <a:gd name="T70" fmla="*/ 545 w 713"/>
                <a:gd name="T71" fmla="*/ 1 h 832"/>
                <a:gd name="T72" fmla="*/ 520 w 713"/>
                <a:gd name="T73" fmla="*/ 12 h 832"/>
                <a:gd name="T74" fmla="*/ 492 w 713"/>
                <a:gd name="T75" fmla="*/ 44 h 832"/>
                <a:gd name="T76" fmla="*/ 459 w 713"/>
                <a:gd name="T77" fmla="*/ 6 h 832"/>
                <a:gd name="T78" fmla="*/ 435 w 713"/>
                <a:gd name="T79" fmla="*/ 0 h 832"/>
                <a:gd name="T80" fmla="*/ 406 w 713"/>
                <a:gd name="T81" fmla="*/ 9 h 832"/>
                <a:gd name="T82" fmla="*/ 381 w 713"/>
                <a:gd name="T83" fmla="*/ 37 h 832"/>
                <a:gd name="T84" fmla="*/ 371 w 713"/>
                <a:gd name="T85" fmla="*/ 65 h 832"/>
                <a:gd name="T86" fmla="*/ 327 w 713"/>
                <a:gd name="T87" fmla="*/ 27 h 832"/>
                <a:gd name="T88" fmla="*/ 285 w 713"/>
                <a:gd name="T89" fmla="*/ 30 h 832"/>
                <a:gd name="T90" fmla="*/ 254 w 713"/>
                <a:gd name="T91" fmla="*/ 55 h 832"/>
                <a:gd name="T92" fmla="*/ 231 w 713"/>
                <a:gd name="T93" fmla="*/ 98 h 832"/>
                <a:gd name="T94" fmla="*/ 204 w 713"/>
                <a:gd name="T95" fmla="*/ 81 h 832"/>
                <a:gd name="T96" fmla="*/ 164 w 713"/>
                <a:gd name="T97" fmla="*/ 77 h 832"/>
                <a:gd name="T98" fmla="*/ 132 w 713"/>
                <a:gd name="T99" fmla="*/ 90 h 832"/>
                <a:gd name="T100" fmla="*/ 96 w 713"/>
                <a:gd name="T101" fmla="*/ 127 h 832"/>
                <a:gd name="T102" fmla="*/ 67 w 713"/>
                <a:gd name="T103" fmla="*/ 216 h 832"/>
                <a:gd name="T104" fmla="*/ 64 w 713"/>
                <a:gd name="T105" fmla="*/ 276 h 8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3"/>
                <a:gd name="T160" fmla="*/ 0 h 832"/>
                <a:gd name="T161" fmla="*/ 713 w 713"/>
                <a:gd name="T162" fmla="*/ 832 h 8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3" h="832">
                  <a:moveTo>
                    <a:pt x="64" y="276"/>
                  </a:moveTo>
                  <a:lnTo>
                    <a:pt x="51" y="280"/>
                  </a:lnTo>
                  <a:lnTo>
                    <a:pt x="39" y="288"/>
                  </a:lnTo>
                  <a:lnTo>
                    <a:pt x="28" y="299"/>
                  </a:lnTo>
                  <a:lnTo>
                    <a:pt x="18" y="313"/>
                  </a:lnTo>
                  <a:lnTo>
                    <a:pt x="11" y="330"/>
                  </a:lnTo>
                  <a:lnTo>
                    <a:pt x="6" y="348"/>
                  </a:lnTo>
                  <a:lnTo>
                    <a:pt x="1" y="369"/>
                  </a:lnTo>
                  <a:lnTo>
                    <a:pt x="0" y="390"/>
                  </a:lnTo>
                  <a:lnTo>
                    <a:pt x="3" y="420"/>
                  </a:lnTo>
                  <a:lnTo>
                    <a:pt x="10" y="448"/>
                  </a:lnTo>
                  <a:lnTo>
                    <a:pt x="21" y="472"/>
                  </a:lnTo>
                  <a:lnTo>
                    <a:pt x="28" y="481"/>
                  </a:lnTo>
                  <a:lnTo>
                    <a:pt x="36" y="490"/>
                  </a:lnTo>
                  <a:lnTo>
                    <a:pt x="35" y="488"/>
                  </a:lnTo>
                  <a:lnTo>
                    <a:pt x="28" y="505"/>
                  </a:lnTo>
                  <a:lnTo>
                    <a:pt x="22" y="524"/>
                  </a:lnTo>
                  <a:lnTo>
                    <a:pt x="18" y="545"/>
                  </a:lnTo>
                  <a:lnTo>
                    <a:pt x="17" y="566"/>
                  </a:lnTo>
                  <a:lnTo>
                    <a:pt x="18" y="588"/>
                  </a:lnTo>
                  <a:lnTo>
                    <a:pt x="22" y="610"/>
                  </a:lnTo>
                  <a:lnTo>
                    <a:pt x="29" y="630"/>
                  </a:lnTo>
                  <a:lnTo>
                    <a:pt x="38" y="646"/>
                  </a:lnTo>
                  <a:lnTo>
                    <a:pt x="49" y="660"/>
                  </a:lnTo>
                  <a:lnTo>
                    <a:pt x="60" y="671"/>
                  </a:lnTo>
                  <a:lnTo>
                    <a:pt x="74" y="677"/>
                  </a:lnTo>
                  <a:lnTo>
                    <a:pt x="88" y="680"/>
                  </a:lnTo>
                  <a:lnTo>
                    <a:pt x="96" y="680"/>
                  </a:lnTo>
                  <a:lnTo>
                    <a:pt x="106" y="702"/>
                  </a:lnTo>
                  <a:lnTo>
                    <a:pt x="117" y="723"/>
                  </a:lnTo>
                  <a:lnTo>
                    <a:pt x="129" y="741"/>
                  </a:lnTo>
                  <a:lnTo>
                    <a:pt x="143" y="755"/>
                  </a:lnTo>
                  <a:lnTo>
                    <a:pt x="157" y="767"/>
                  </a:lnTo>
                  <a:lnTo>
                    <a:pt x="172" y="776"/>
                  </a:lnTo>
                  <a:lnTo>
                    <a:pt x="189" y="781"/>
                  </a:lnTo>
                  <a:lnTo>
                    <a:pt x="206" y="782"/>
                  </a:lnTo>
                  <a:lnTo>
                    <a:pt x="224" y="781"/>
                  </a:lnTo>
                  <a:lnTo>
                    <a:pt x="241" y="774"/>
                  </a:lnTo>
                  <a:lnTo>
                    <a:pt x="257" y="766"/>
                  </a:lnTo>
                  <a:lnTo>
                    <a:pt x="273" y="753"/>
                  </a:lnTo>
                  <a:lnTo>
                    <a:pt x="271" y="753"/>
                  </a:lnTo>
                  <a:lnTo>
                    <a:pt x="279" y="771"/>
                  </a:lnTo>
                  <a:lnTo>
                    <a:pt x="289" y="787"/>
                  </a:lnTo>
                  <a:lnTo>
                    <a:pt x="300" y="799"/>
                  </a:lnTo>
                  <a:lnTo>
                    <a:pt x="311" y="812"/>
                  </a:lnTo>
                  <a:lnTo>
                    <a:pt x="324" y="820"/>
                  </a:lnTo>
                  <a:lnTo>
                    <a:pt x="336" y="827"/>
                  </a:lnTo>
                  <a:lnTo>
                    <a:pt x="350" y="831"/>
                  </a:lnTo>
                  <a:lnTo>
                    <a:pt x="364" y="832"/>
                  </a:lnTo>
                  <a:lnTo>
                    <a:pt x="382" y="830"/>
                  </a:lnTo>
                  <a:lnTo>
                    <a:pt x="399" y="823"/>
                  </a:lnTo>
                  <a:lnTo>
                    <a:pt x="416" y="812"/>
                  </a:lnTo>
                  <a:lnTo>
                    <a:pt x="431" y="798"/>
                  </a:lnTo>
                  <a:lnTo>
                    <a:pt x="445" y="780"/>
                  </a:lnTo>
                  <a:lnTo>
                    <a:pt x="456" y="757"/>
                  </a:lnTo>
                  <a:lnTo>
                    <a:pt x="464" y="732"/>
                  </a:lnTo>
                  <a:lnTo>
                    <a:pt x="471" y="706"/>
                  </a:lnTo>
                  <a:lnTo>
                    <a:pt x="471" y="708"/>
                  </a:lnTo>
                  <a:lnTo>
                    <a:pt x="482" y="717"/>
                  </a:lnTo>
                  <a:lnTo>
                    <a:pt x="495" y="724"/>
                  </a:lnTo>
                  <a:lnTo>
                    <a:pt x="508" y="728"/>
                  </a:lnTo>
                  <a:lnTo>
                    <a:pt x="521" y="730"/>
                  </a:lnTo>
                  <a:lnTo>
                    <a:pt x="531" y="728"/>
                  </a:lnTo>
                  <a:lnTo>
                    <a:pt x="541" y="727"/>
                  </a:lnTo>
                  <a:lnTo>
                    <a:pt x="551" y="723"/>
                  </a:lnTo>
                  <a:lnTo>
                    <a:pt x="559" y="719"/>
                  </a:lnTo>
                  <a:lnTo>
                    <a:pt x="576" y="705"/>
                  </a:lnTo>
                  <a:lnTo>
                    <a:pt x="590" y="687"/>
                  </a:lnTo>
                  <a:lnTo>
                    <a:pt x="601" y="664"/>
                  </a:lnTo>
                  <a:lnTo>
                    <a:pt x="610" y="638"/>
                  </a:lnTo>
                  <a:lnTo>
                    <a:pt x="616" y="610"/>
                  </a:lnTo>
                  <a:lnTo>
                    <a:pt x="617" y="580"/>
                  </a:lnTo>
                  <a:lnTo>
                    <a:pt x="617" y="578"/>
                  </a:lnTo>
                  <a:lnTo>
                    <a:pt x="627" y="576"/>
                  </a:lnTo>
                  <a:lnTo>
                    <a:pt x="637" y="571"/>
                  </a:lnTo>
                  <a:lnTo>
                    <a:pt x="655" y="558"/>
                  </a:lnTo>
                  <a:lnTo>
                    <a:pt x="672" y="541"/>
                  </a:lnTo>
                  <a:lnTo>
                    <a:pt x="685" y="519"/>
                  </a:lnTo>
                  <a:lnTo>
                    <a:pt x="697" y="494"/>
                  </a:lnTo>
                  <a:lnTo>
                    <a:pt x="706" y="466"/>
                  </a:lnTo>
                  <a:lnTo>
                    <a:pt x="712" y="435"/>
                  </a:lnTo>
                  <a:lnTo>
                    <a:pt x="713" y="404"/>
                  </a:lnTo>
                  <a:lnTo>
                    <a:pt x="712" y="374"/>
                  </a:lnTo>
                  <a:lnTo>
                    <a:pt x="708" y="345"/>
                  </a:lnTo>
                  <a:lnTo>
                    <a:pt x="699" y="319"/>
                  </a:lnTo>
                  <a:lnTo>
                    <a:pt x="690" y="295"/>
                  </a:lnTo>
                  <a:lnTo>
                    <a:pt x="695" y="267"/>
                  </a:lnTo>
                  <a:lnTo>
                    <a:pt x="697" y="240"/>
                  </a:lnTo>
                  <a:lnTo>
                    <a:pt x="695" y="216"/>
                  </a:lnTo>
                  <a:lnTo>
                    <a:pt x="692" y="194"/>
                  </a:lnTo>
                  <a:lnTo>
                    <a:pt x="687" y="173"/>
                  </a:lnTo>
                  <a:lnTo>
                    <a:pt x="679" y="154"/>
                  </a:lnTo>
                  <a:lnTo>
                    <a:pt x="669" y="137"/>
                  </a:lnTo>
                  <a:lnTo>
                    <a:pt x="658" y="123"/>
                  </a:lnTo>
                  <a:lnTo>
                    <a:pt x="645" y="112"/>
                  </a:lnTo>
                  <a:lnTo>
                    <a:pt x="631" y="104"/>
                  </a:lnTo>
                  <a:lnTo>
                    <a:pt x="633" y="104"/>
                  </a:lnTo>
                  <a:lnTo>
                    <a:pt x="628" y="81"/>
                  </a:lnTo>
                  <a:lnTo>
                    <a:pt x="623" y="62"/>
                  </a:lnTo>
                  <a:lnTo>
                    <a:pt x="615" y="44"/>
                  </a:lnTo>
                  <a:lnTo>
                    <a:pt x="605" y="29"/>
                  </a:lnTo>
                  <a:lnTo>
                    <a:pt x="594" y="16"/>
                  </a:lnTo>
                  <a:lnTo>
                    <a:pt x="581" y="8"/>
                  </a:lnTo>
                  <a:lnTo>
                    <a:pt x="567" y="1"/>
                  </a:lnTo>
                  <a:lnTo>
                    <a:pt x="553" y="0"/>
                  </a:lnTo>
                  <a:lnTo>
                    <a:pt x="545" y="1"/>
                  </a:lnTo>
                  <a:lnTo>
                    <a:pt x="537" y="2"/>
                  </a:lnTo>
                  <a:lnTo>
                    <a:pt x="528" y="6"/>
                  </a:lnTo>
                  <a:lnTo>
                    <a:pt x="520" y="12"/>
                  </a:lnTo>
                  <a:lnTo>
                    <a:pt x="505" y="26"/>
                  </a:lnTo>
                  <a:lnTo>
                    <a:pt x="492" y="44"/>
                  </a:lnTo>
                  <a:lnTo>
                    <a:pt x="481" y="26"/>
                  </a:lnTo>
                  <a:lnTo>
                    <a:pt x="467" y="12"/>
                  </a:lnTo>
                  <a:lnTo>
                    <a:pt x="459" y="6"/>
                  </a:lnTo>
                  <a:lnTo>
                    <a:pt x="452" y="2"/>
                  </a:lnTo>
                  <a:lnTo>
                    <a:pt x="444" y="1"/>
                  </a:lnTo>
                  <a:lnTo>
                    <a:pt x="435" y="0"/>
                  </a:lnTo>
                  <a:lnTo>
                    <a:pt x="425" y="1"/>
                  </a:lnTo>
                  <a:lnTo>
                    <a:pt x="416" y="4"/>
                  </a:lnTo>
                  <a:lnTo>
                    <a:pt x="406" y="9"/>
                  </a:lnTo>
                  <a:lnTo>
                    <a:pt x="396" y="18"/>
                  </a:lnTo>
                  <a:lnTo>
                    <a:pt x="389" y="26"/>
                  </a:lnTo>
                  <a:lnTo>
                    <a:pt x="381" y="37"/>
                  </a:lnTo>
                  <a:lnTo>
                    <a:pt x="375" y="50"/>
                  </a:lnTo>
                  <a:lnTo>
                    <a:pt x="370" y="63"/>
                  </a:lnTo>
                  <a:lnTo>
                    <a:pt x="371" y="65"/>
                  </a:lnTo>
                  <a:lnTo>
                    <a:pt x="357" y="47"/>
                  </a:lnTo>
                  <a:lnTo>
                    <a:pt x="342" y="34"/>
                  </a:lnTo>
                  <a:lnTo>
                    <a:pt x="327" y="27"/>
                  </a:lnTo>
                  <a:lnTo>
                    <a:pt x="309" y="25"/>
                  </a:lnTo>
                  <a:lnTo>
                    <a:pt x="296" y="26"/>
                  </a:lnTo>
                  <a:lnTo>
                    <a:pt x="285" y="30"/>
                  </a:lnTo>
                  <a:lnTo>
                    <a:pt x="274" y="36"/>
                  </a:lnTo>
                  <a:lnTo>
                    <a:pt x="264" y="44"/>
                  </a:lnTo>
                  <a:lnTo>
                    <a:pt x="254" y="55"/>
                  </a:lnTo>
                  <a:lnTo>
                    <a:pt x="245" y="68"/>
                  </a:lnTo>
                  <a:lnTo>
                    <a:pt x="238" y="81"/>
                  </a:lnTo>
                  <a:lnTo>
                    <a:pt x="231" y="98"/>
                  </a:lnTo>
                  <a:lnTo>
                    <a:pt x="231" y="100"/>
                  </a:lnTo>
                  <a:lnTo>
                    <a:pt x="218" y="90"/>
                  </a:lnTo>
                  <a:lnTo>
                    <a:pt x="204" y="81"/>
                  </a:lnTo>
                  <a:lnTo>
                    <a:pt x="190" y="77"/>
                  </a:lnTo>
                  <a:lnTo>
                    <a:pt x="175" y="76"/>
                  </a:lnTo>
                  <a:lnTo>
                    <a:pt x="164" y="77"/>
                  </a:lnTo>
                  <a:lnTo>
                    <a:pt x="153" y="80"/>
                  </a:lnTo>
                  <a:lnTo>
                    <a:pt x="142" y="84"/>
                  </a:lnTo>
                  <a:lnTo>
                    <a:pt x="132" y="90"/>
                  </a:lnTo>
                  <a:lnTo>
                    <a:pt x="122" y="97"/>
                  </a:lnTo>
                  <a:lnTo>
                    <a:pt x="113" y="106"/>
                  </a:lnTo>
                  <a:lnTo>
                    <a:pt x="96" y="127"/>
                  </a:lnTo>
                  <a:lnTo>
                    <a:pt x="82" y="154"/>
                  </a:lnTo>
                  <a:lnTo>
                    <a:pt x="72" y="184"/>
                  </a:lnTo>
                  <a:lnTo>
                    <a:pt x="67" y="216"/>
                  </a:lnTo>
                  <a:lnTo>
                    <a:pt x="64" y="252"/>
                  </a:lnTo>
                  <a:lnTo>
                    <a:pt x="64" y="265"/>
                  </a:lnTo>
                  <a:lnTo>
                    <a:pt x="64" y="276"/>
                  </a:lnTo>
                  <a:close/>
                </a:path>
              </a:pathLst>
            </a:custGeom>
            <a:solidFill>
              <a:srgbClr val="FFE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698" name="Freeform 25"/>
            <p:cNvSpPr>
              <a:spLocks/>
            </p:cNvSpPr>
            <p:nvPr/>
          </p:nvSpPr>
          <p:spPr bwMode="auto">
            <a:xfrm>
              <a:off x="880" y="819"/>
              <a:ext cx="713" cy="832"/>
            </a:xfrm>
            <a:custGeom>
              <a:avLst/>
              <a:gdLst>
                <a:gd name="T0" fmla="*/ 39 w 713"/>
                <a:gd name="T1" fmla="*/ 288 h 832"/>
                <a:gd name="T2" fmla="*/ 11 w 713"/>
                <a:gd name="T3" fmla="*/ 330 h 832"/>
                <a:gd name="T4" fmla="*/ 0 w 713"/>
                <a:gd name="T5" fmla="*/ 390 h 832"/>
                <a:gd name="T6" fmla="*/ 21 w 713"/>
                <a:gd name="T7" fmla="*/ 472 h 832"/>
                <a:gd name="T8" fmla="*/ 35 w 713"/>
                <a:gd name="T9" fmla="*/ 488 h 832"/>
                <a:gd name="T10" fmla="*/ 18 w 713"/>
                <a:gd name="T11" fmla="*/ 545 h 832"/>
                <a:gd name="T12" fmla="*/ 22 w 713"/>
                <a:gd name="T13" fmla="*/ 610 h 832"/>
                <a:gd name="T14" fmla="*/ 49 w 713"/>
                <a:gd name="T15" fmla="*/ 660 h 832"/>
                <a:gd name="T16" fmla="*/ 88 w 713"/>
                <a:gd name="T17" fmla="*/ 680 h 832"/>
                <a:gd name="T18" fmla="*/ 106 w 713"/>
                <a:gd name="T19" fmla="*/ 702 h 832"/>
                <a:gd name="T20" fmla="*/ 143 w 713"/>
                <a:gd name="T21" fmla="*/ 755 h 832"/>
                <a:gd name="T22" fmla="*/ 189 w 713"/>
                <a:gd name="T23" fmla="*/ 781 h 832"/>
                <a:gd name="T24" fmla="*/ 241 w 713"/>
                <a:gd name="T25" fmla="*/ 774 h 832"/>
                <a:gd name="T26" fmla="*/ 271 w 713"/>
                <a:gd name="T27" fmla="*/ 753 h 832"/>
                <a:gd name="T28" fmla="*/ 300 w 713"/>
                <a:gd name="T29" fmla="*/ 799 h 832"/>
                <a:gd name="T30" fmla="*/ 336 w 713"/>
                <a:gd name="T31" fmla="*/ 827 h 832"/>
                <a:gd name="T32" fmla="*/ 382 w 713"/>
                <a:gd name="T33" fmla="*/ 830 h 832"/>
                <a:gd name="T34" fmla="*/ 431 w 713"/>
                <a:gd name="T35" fmla="*/ 798 h 832"/>
                <a:gd name="T36" fmla="*/ 464 w 713"/>
                <a:gd name="T37" fmla="*/ 732 h 832"/>
                <a:gd name="T38" fmla="*/ 482 w 713"/>
                <a:gd name="T39" fmla="*/ 717 h 832"/>
                <a:gd name="T40" fmla="*/ 521 w 713"/>
                <a:gd name="T41" fmla="*/ 730 h 832"/>
                <a:gd name="T42" fmla="*/ 551 w 713"/>
                <a:gd name="T43" fmla="*/ 723 h 832"/>
                <a:gd name="T44" fmla="*/ 590 w 713"/>
                <a:gd name="T45" fmla="*/ 687 h 832"/>
                <a:gd name="T46" fmla="*/ 616 w 713"/>
                <a:gd name="T47" fmla="*/ 610 h 832"/>
                <a:gd name="T48" fmla="*/ 627 w 713"/>
                <a:gd name="T49" fmla="*/ 576 h 832"/>
                <a:gd name="T50" fmla="*/ 672 w 713"/>
                <a:gd name="T51" fmla="*/ 541 h 832"/>
                <a:gd name="T52" fmla="*/ 706 w 713"/>
                <a:gd name="T53" fmla="*/ 466 h 832"/>
                <a:gd name="T54" fmla="*/ 712 w 713"/>
                <a:gd name="T55" fmla="*/ 374 h 832"/>
                <a:gd name="T56" fmla="*/ 690 w 713"/>
                <a:gd name="T57" fmla="*/ 295 h 832"/>
                <a:gd name="T58" fmla="*/ 697 w 713"/>
                <a:gd name="T59" fmla="*/ 240 h 832"/>
                <a:gd name="T60" fmla="*/ 687 w 713"/>
                <a:gd name="T61" fmla="*/ 173 h 832"/>
                <a:gd name="T62" fmla="*/ 658 w 713"/>
                <a:gd name="T63" fmla="*/ 123 h 832"/>
                <a:gd name="T64" fmla="*/ 633 w 713"/>
                <a:gd name="T65" fmla="*/ 104 h 832"/>
                <a:gd name="T66" fmla="*/ 615 w 713"/>
                <a:gd name="T67" fmla="*/ 44 h 832"/>
                <a:gd name="T68" fmla="*/ 581 w 713"/>
                <a:gd name="T69" fmla="*/ 8 h 832"/>
                <a:gd name="T70" fmla="*/ 545 w 713"/>
                <a:gd name="T71" fmla="*/ 1 h 832"/>
                <a:gd name="T72" fmla="*/ 520 w 713"/>
                <a:gd name="T73" fmla="*/ 12 h 832"/>
                <a:gd name="T74" fmla="*/ 492 w 713"/>
                <a:gd name="T75" fmla="*/ 44 h 832"/>
                <a:gd name="T76" fmla="*/ 459 w 713"/>
                <a:gd name="T77" fmla="*/ 6 h 832"/>
                <a:gd name="T78" fmla="*/ 435 w 713"/>
                <a:gd name="T79" fmla="*/ 0 h 832"/>
                <a:gd name="T80" fmla="*/ 406 w 713"/>
                <a:gd name="T81" fmla="*/ 9 h 832"/>
                <a:gd name="T82" fmla="*/ 381 w 713"/>
                <a:gd name="T83" fmla="*/ 37 h 832"/>
                <a:gd name="T84" fmla="*/ 371 w 713"/>
                <a:gd name="T85" fmla="*/ 65 h 832"/>
                <a:gd name="T86" fmla="*/ 327 w 713"/>
                <a:gd name="T87" fmla="*/ 27 h 832"/>
                <a:gd name="T88" fmla="*/ 285 w 713"/>
                <a:gd name="T89" fmla="*/ 30 h 832"/>
                <a:gd name="T90" fmla="*/ 254 w 713"/>
                <a:gd name="T91" fmla="*/ 55 h 832"/>
                <a:gd name="T92" fmla="*/ 231 w 713"/>
                <a:gd name="T93" fmla="*/ 98 h 832"/>
                <a:gd name="T94" fmla="*/ 204 w 713"/>
                <a:gd name="T95" fmla="*/ 81 h 832"/>
                <a:gd name="T96" fmla="*/ 164 w 713"/>
                <a:gd name="T97" fmla="*/ 77 h 832"/>
                <a:gd name="T98" fmla="*/ 132 w 713"/>
                <a:gd name="T99" fmla="*/ 90 h 832"/>
                <a:gd name="T100" fmla="*/ 96 w 713"/>
                <a:gd name="T101" fmla="*/ 127 h 832"/>
                <a:gd name="T102" fmla="*/ 67 w 713"/>
                <a:gd name="T103" fmla="*/ 216 h 832"/>
                <a:gd name="T104" fmla="*/ 64 w 713"/>
                <a:gd name="T105" fmla="*/ 276 h 8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13"/>
                <a:gd name="T160" fmla="*/ 0 h 832"/>
                <a:gd name="T161" fmla="*/ 713 w 713"/>
                <a:gd name="T162" fmla="*/ 832 h 8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13" h="832">
                  <a:moveTo>
                    <a:pt x="64" y="276"/>
                  </a:moveTo>
                  <a:lnTo>
                    <a:pt x="51" y="280"/>
                  </a:lnTo>
                  <a:lnTo>
                    <a:pt x="39" y="288"/>
                  </a:lnTo>
                  <a:lnTo>
                    <a:pt x="28" y="299"/>
                  </a:lnTo>
                  <a:lnTo>
                    <a:pt x="18" y="313"/>
                  </a:lnTo>
                  <a:lnTo>
                    <a:pt x="11" y="330"/>
                  </a:lnTo>
                  <a:lnTo>
                    <a:pt x="6" y="348"/>
                  </a:lnTo>
                  <a:lnTo>
                    <a:pt x="1" y="369"/>
                  </a:lnTo>
                  <a:lnTo>
                    <a:pt x="0" y="390"/>
                  </a:lnTo>
                  <a:lnTo>
                    <a:pt x="3" y="420"/>
                  </a:lnTo>
                  <a:lnTo>
                    <a:pt x="10" y="448"/>
                  </a:lnTo>
                  <a:lnTo>
                    <a:pt x="21" y="472"/>
                  </a:lnTo>
                  <a:lnTo>
                    <a:pt x="28" y="481"/>
                  </a:lnTo>
                  <a:lnTo>
                    <a:pt x="36" y="490"/>
                  </a:lnTo>
                  <a:lnTo>
                    <a:pt x="35" y="488"/>
                  </a:lnTo>
                  <a:lnTo>
                    <a:pt x="28" y="505"/>
                  </a:lnTo>
                  <a:lnTo>
                    <a:pt x="22" y="524"/>
                  </a:lnTo>
                  <a:lnTo>
                    <a:pt x="18" y="545"/>
                  </a:lnTo>
                  <a:lnTo>
                    <a:pt x="17" y="566"/>
                  </a:lnTo>
                  <a:lnTo>
                    <a:pt x="18" y="588"/>
                  </a:lnTo>
                  <a:lnTo>
                    <a:pt x="22" y="610"/>
                  </a:lnTo>
                  <a:lnTo>
                    <a:pt x="29" y="630"/>
                  </a:lnTo>
                  <a:lnTo>
                    <a:pt x="38" y="646"/>
                  </a:lnTo>
                  <a:lnTo>
                    <a:pt x="49" y="660"/>
                  </a:lnTo>
                  <a:lnTo>
                    <a:pt x="60" y="671"/>
                  </a:lnTo>
                  <a:lnTo>
                    <a:pt x="74" y="677"/>
                  </a:lnTo>
                  <a:lnTo>
                    <a:pt x="88" y="680"/>
                  </a:lnTo>
                  <a:lnTo>
                    <a:pt x="96" y="680"/>
                  </a:lnTo>
                  <a:lnTo>
                    <a:pt x="106" y="702"/>
                  </a:lnTo>
                  <a:lnTo>
                    <a:pt x="117" y="723"/>
                  </a:lnTo>
                  <a:lnTo>
                    <a:pt x="129" y="741"/>
                  </a:lnTo>
                  <a:lnTo>
                    <a:pt x="143" y="755"/>
                  </a:lnTo>
                  <a:lnTo>
                    <a:pt x="157" y="767"/>
                  </a:lnTo>
                  <a:lnTo>
                    <a:pt x="172" y="776"/>
                  </a:lnTo>
                  <a:lnTo>
                    <a:pt x="189" y="781"/>
                  </a:lnTo>
                  <a:lnTo>
                    <a:pt x="206" y="782"/>
                  </a:lnTo>
                  <a:lnTo>
                    <a:pt x="224" y="781"/>
                  </a:lnTo>
                  <a:lnTo>
                    <a:pt x="241" y="774"/>
                  </a:lnTo>
                  <a:lnTo>
                    <a:pt x="257" y="766"/>
                  </a:lnTo>
                  <a:lnTo>
                    <a:pt x="273" y="753"/>
                  </a:lnTo>
                  <a:lnTo>
                    <a:pt x="271" y="753"/>
                  </a:lnTo>
                  <a:lnTo>
                    <a:pt x="279" y="771"/>
                  </a:lnTo>
                  <a:lnTo>
                    <a:pt x="289" y="787"/>
                  </a:lnTo>
                  <a:lnTo>
                    <a:pt x="300" y="799"/>
                  </a:lnTo>
                  <a:lnTo>
                    <a:pt x="311" y="812"/>
                  </a:lnTo>
                  <a:lnTo>
                    <a:pt x="324" y="820"/>
                  </a:lnTo>
                  <a:lnTo>
                    <a:pt x="336" y="827"/>
                  </a:lnTo>
                  <a:lnTo>
                    <a:pt x="350" y="831"/>
                  </a:lnTo>
                  <a:lnTo>
                    <a:pt x="364" y="832"/>
                  </a:lnTo>
                  <a:lnTo>
                    <a:pt x="382" y="830"/>
                  </a:lnTo>
                  <a:lnTo>
                    <a:pt x="399" y="823"/>
                  </a:lnTo>
                  <a:lnTo>
                    <a:pt x="416" y="812"/>
                  </a:lnTo>
                  <a:lnTo>
                    <a:pt x="431" y="798"/>
                  </a:lnTo>
                  <a:lnTo>
                    <a:pt x="445" y="780"/>
                  </a:lnTo>
                  <a:lnTo>
                    <a:pt x="456" y="757"/>
                  </a:lnTo>
                  <a:lnTo>
                    <a:pt x="464" y="732"/>
                  </a:lnTo>
                  <a:lnTo>
                    <a:pt x="471" y="706"/>
                  </a:lnTo>
                  <a:lnTo>
                    <a:pt x="471" y="708"/>
                  </a:lnTo>
                  <a:lnTo>
                    <a:pt x="482" y="717"/>
                  </a:lnTo>
                  <a:lnTo>
                    <a:pt x="495" y="724"/>
                  </a:lnTo>
                  <a:lnTo>
                    <a:pt x="508" y="728"/>
                  </a:lnTo>
                  <a:lnTo>
                    <a:pt x="521" y="730"/>
                  </a:lnTo>
                  <a:lnTo>
                    <a:pt x="531" y="728"/>
                  </a:lnTo>
                  <a:lnTo>
                    <a:pt x="541" y="727"/>
                  </a:lnTo>
                  <a:lnTo>
                    <a:pt x="551" y="723"/>
                  </a:lnTo>
                  <a:lnTo>
                    <a:pt x="559" y="719"/>
                  </a:lnTo>
                  <a:lnTo>
                    <a:pt x="576" y="705"/>
                  </a:lnTo>
                  <a:lnTo>
                    <a:pt x="590" y="687"/>
                  </a:lnTo>
                  <a:lnTo>
                    <a:pt x="601" y="664"/>
                  </a:lnTo>
                  <a:lnTo>
                    <a:pt x="610" y="638"/>
                  </a:lnTo>
                  <a:lnTo>
                    <a:pt x="616" y="610"/>
                  </a:lnTo>
                  <a:lnTo>
                    <a:pt x="617" y="580"/>
                  </a:lnTo>
                  <a:lnTo>
                    <a:pt x="617" y="578"/>
                  </a:lnTo>
                  <a:lnTo>
                    <a:pt x="627" y="576"/>
                  </a:lnTo>
                  <a:lnTo>
                    <a:pt x="637" y="571"/>
                  </a:lnTo>
                  <a:lnTo>
                    <a:pt x="655" y="558"/>
                  </a:lnTo>
                  <a:lnTo>
                    <a:pt x="672" y="541"/>
                  </a:lnTo>
                  <a:lnTo>
                    <a:pt x="685" y="519"/>
                  </a:lnTo>
                  <a:lnTo>
                    <a:pt x="697" y="494"/>
                  </a:lnTo>
                  <a:lnTo>
                    <a:pt x="706" y="466"/>
                  </a:lnTo>
                  <a:lnTo>
                    <a:pt x="712" y="435"/>
                  </a:lnTo>
                  <a:lnTo>
                    <a:pt x="713" y="404"/>
                  </a:lnTo>
                  <a:lnTo>
                    <a:pt x="712" y="374"/>
                  </a:lnTo>
                  <a:lnTo>
                    <a:pt x="708" y="345"/>
                  </a:lnTo>
                  <a:lnTo>
                    <a:pt x="699" y="319"/>
                  </a:lnTo>
                  <a:lnTo>
                    <a:pt x="690" y="295"/>
                  </a:lnTo>
                  <a:lnTo>
                    <a:pt x="695" y="267"/>
                  </a:lnTo>
                  <a:lnTo>
                    <a:pt x="697" y="240"/>
                  </a:lnTo>
                  <a:lnTo>
                    <a:pt x="695" y="216"/>
                  </a:lnTo>
                  <a:lnTo>
                    <a:pt x="692" y="194"/>
                  </a:lnTo>
                  <a:lnTo>
                    <a:pt x="687" y="173"/>
                  </a:lnTo>
                  <a:lnTo>
                    <a:pt x="679" y="154"/>
                  </a:lnTo>
                  <a:lnTo>
                    <a:pt x="669" y="137"/>
                  </a:lnTo>
                  <a:lnTo>
                    <a:pt x="658" y="123"/>
                  </a:lnTo>
                  <a:lnTo>
                    <a:pt x="645" y="112"/>
                  </a:lnTo>
                  <a:lnTo>
                    <a:pt x="631" y="104"/>
                  </a:lnTo>
                  <a:lnTo>
                    <a:pt x="633" y="104"/>
                  </a:lnTo>
                  <a:lnTo>
                    <a:pt x="628" y="81"/>
                  </a:lnTo>
                  <a:lnTo>
                    <a:pt x="623" y="62"/>
                  </a:lnTo>
                  <a:lnTo>
                    <a:pt x="615" y="44"/>
                  </a:lnTo>
                  <a:lnTo>
                    <a:pt x="605" y="29"/>
                  </a:lnTo>
                  <a:lnTo>
                    <a:pt x="594" y="16"/>
                  </a:lnTo>
                  <a:lnTo>
                    <a:pt x="581" y="8"/>
                  </a:lnTo>
                  <a:lnTo>
                    <a:pt x="567" y="1"/>
                  </a:lnTo>
                  <a:lnTo>
                    <a:pt x="553" y="0"/>
                  </a:lnTo>
                  <a:lnTo>
                    <a:pt x="545" y="1"/>
                  </a:lnTo>
                  <a:lnTo>
                    <a:pt x="537" y="2"/>
                  </a:lnTo>
                  <a:lnTo>
                    <a:pt x="528" y="6"/>
                  </a:lnTo>
                  <a:lnTo>
                    <a:pt x="520" y="12"/>
                  </a:lnTo>
                  <a:lnTo>
                    <a:pt x="505" y="26"/>
                  </a:lnTo>
                  <a:lnTo>
                    <a:pt x="492" y="44"/>
                  </a:lnTo>
                  <a:lnTo>
                    <a:pt x="481" y="26"/>
                  </a:lnTo>
                  <a:lnTo>
                    <a:pt x="467" y="12"/>
                  </a:lnTo>
                  <a:lnTo>
                    <a:pt x="459" y="6"/>
                  </a:lnTo>
                  <a:lnTo>
                    <a:pt x="452" y="2"/>
                  </a:lnTo>
                  <a:lnTo>
                    <a:pt x="444" y="1"/>
                  </a:lnTo>
                  <a:lnTo>
                    <a:pt x="435" y="0"/>
                  </a:lnTo>
                  <a:lnTo>
                    <a:pt x="425" y="1"/>
                  </a:lnTo>
                  <a:lnTo>
                    <a:pt x="416" y="4"/>
                  </a:lnTo>
                  <a:lnTo>
                    <a:pt x="406" y="9"/>
                  </a:lnTo>
                  <a:lnTo>
                    <a:pt x="396" y="18"/>
                  </a:lnTo>
                  <a:lnTo>
                    <a:pt x="389" y="26"/>
                  </a:lnTo>
                  <a:lnTo>
                    <a:pt x="381" y="37"/>
                  </a:lnTo>
                  <a:lnTo>
                    <a:pt x="375" y="50"/>
                  </a:lnTo>
                  <a:lnTo>
                    <a:pt x="370" y="63"/>
                  </a:lnTo>
                  <a:lnTo>
                    <a:pt x="371" y="65"/>
                  </a:lnTo>
                  <a:lnTo>
                    <a:pt x="357" y="47"/>
                  </a:lnTo>
                  <a:lnTo>
                    <a:pt x="342" y="34"/>
                  </a:lnTo>
                  <a:lnTo>
                    <a:pt x="327" y="27"/>
                  </a:lnTo>
                  <a:lnTo>
                    <a:pt x="309" y="25"/>
                  </a:lnTo>
                  <a:lnTo>
                    <a:pt x="296" y="26"/>
                  </a:lnTo>
                  <a:lnTo>
                    <a:pt x="285" y="30"/>
                  </a:lnTo>
                  <a:lnTo>
                    <a:pt x="274" y="36"/>
                  </a:lnTo>
                  <a:lnTo>
                    <a:pt x="264" y="44"/>
                  </a:lnTo>
                  <a:lnTo>
                    <a:pt x="254" y="55"/>
                  </a:lnTo>
                  <a:lnTo>
                    <a:pt x="245" y="68"/>
                  </a:lnTo>
                  <a:lnTo>
                    <a:pt x="238" y="81"/>
                  </a:lnTo>
                  <a:lnTo>
                    <a:pt x="231" y="98"/>
                  </a:lnTo>
                  <a:lnTo>
                    <a:pt x="231" y="100"/>
                  </a:lnTo>
                  <a:lnTo>
                    <a:pt x="218" y="90"/>
                  </a:lnTo>
                  <a:lnTo>
                    <a:pt x="204" y="81"/>
                  </a:lnTo>
                  <a:lnTo>
                    <a:pt x="190" y="77"/>
                  </a:lnTo>
                  <a:lnTo>
                    <a:pt x="175" y="76"/>
                  </a:lnTo>
                  <a:lnTo>
                    <a:pt x="164" y="77"/>
                  </a:lnTo>
                  <a:lnTo>
                    <a:pt x="153" y="80"/>
                  </a:lnTo>
                  <a:lnTo>
                    <a:pt x="142" y="84"/>
                  </a:lnTo>
                  <a:lnTo>
                    <a:pt x="132" y="90"/>
                  </a:lnTo>
                  <a:lnTo>
                    <a:pt x="122" y="97"/>
                  </a:lnTo>
                  <a:lnTo>
                    <a:pt x="113" y="106"/>
                  </a:lnTo>
                  <a:lnTo>
                    <a:pt x="96" y="127"/>
                  </a:lnTo>
                  <a:lnTo>
                    <a:pt x="82" y="154"/>
                  </a:lnTo>
                  <a:lnTo>
                    <a:pt x="72" y="184"/>
                  </a:lnTo>
                  <a:lnTo>
                    <a:pt x="67" y="216"/>
                  </a:lnTo>
                  <a:lnTo>
                    <a:pt x="64" y="252"/>
                  </a:lnTo>
                  <a:lnTo>
                    <a:pt x="64" y="265"/>
                  </a:lnTo>
                  <a:lnTo>
                    <a:pt x="64" y="276"/>
                  </a:lnTo>
                  <a:close/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699" name="Freeform 26"/>
            <p:cNvSpPr>
              <a:spLocks/>
            </p:cNvSpPr>
            <p:nvPr/>
          </p:nvSpPr>
          <p:spPr bwMode="auto">
            <a:xfrm>
              <a:off x="916" y="1309"/>
              <a:ext cx="42" cy="15"/>
            </a:xfrm>
            <a:custGeom>
              <a:avLst/>
              <a:gdLst>
                <a:gd name="T0" fmla="*/ 0 w 42"/>
                <a:gd name="T1" fmla="*/ 0 h 15"/>
                <a:gd name="T2" fmla="*/ 8 w 42"/>
                <a:gd name="T3" fmla="*/ 7 h 15"/>
                <a:gd name="T4" fmla="*/ 18 w 42"/>
                <a:gd name="T5" fmla="*/ 11 h 15"/>
                <a:gd name="T6" fmla="*/ 27 w 42"/>
                <a:gd name="T7" fmla="*/ 13 h 15"/>
                <a:gd name="T8" fmla="*/ 36 w 42"/>
                <a:gd name="T9" fmla="*/ 15 h 15"/>
                <a:gd name="T10" fmla="*/ 39 w 42"/>
                <a:gd name="T11" fmla="*/ 15 h 15"/>
                <a:gd name="T12" fmla="*/ 42 w 42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15"/>
                <a:gd name="T23" fmla="*/ 42 w 4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15">
                  <a:moveTo>
                    <a:pt x="0" y="0"/>
                  </a:moveTo>
                  <a:lnTo>
                    <a:pt x="8" y="7"/>
                  </a:lnTo>
                  <a:lnTo>
                    <a:pt x="18" y="11"/>
                  </a:lnTo>
                  <a:lnTo>
                    <a:pt x="27" y="13"/>
                  </a:lnTo>
                  <a:lnTo>
                    <a:pt x="36" y="15"/>
                  </a:lnTo>
                  <a:lnTo>
                    <a:pt x="39" y="15"/>
                  </a:lnTo>
                  <a:lnTo>
                    <a:pt x="42" y="15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00" name="Freeform 27"/>
            <p:cNvSpPr>
              <a:spLocks/>
            </p:cNvSpPr>
            <p:nvPr/>
          </p:nvSpPr>
          <p:spPr bwMode="auto">
            <a:xfrm>
              <a:off x="976" y="1490"/>
              <a:ext cx="18" cy="9"/>
            </a:xfrm>
            <a:custGeom>
              <a:avLst/>
              <a:gdLst>
                <a:gd name="T0" fmla="*/ 0 w 18"/>
                <a:gd name="T1" fmla="*/ 9 h 9"/>
                <a:gd name="T2" fmla="*/ 10 w 18"/>
                <a:gd name="T3" fmla="*/ 6 h 9"/>
                <a:gd name="T4" fmla="*/ 18 w 18"/>
                <a:gd name="T5" fmla="*/ 0 h 9"/>
                <a:gd name="T6" fmla="*/ 0 60000 65536"/>
                <a:gd name="T7" fmla="*/ 0 60000 65536"/>
                <a:gd name="T8" fmla="*/ 0 60000 65536"/>
                <a:gd name="T9" fmla="*/ 0 w 18"/>
                <a:gd name="T10" fmla="*/ 0 h 9"/>
                <a:gd name="T11" fmla="*/ 18 w 18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9">
                  <a:moveTo>
                    <a:pt x="0" y="9"/>
                  </a:moveTo>
                  <a:lnTo>
                    <a:pt x="10" y="6"/>
                  </a:lnTo>
                  <a:lnTo>
                    <a:pt x="18" y="0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01" name="Freeform 28"/>
            <p:cNvSpPr>
              <a:spLocks/>
            </p:cNvSpPr>
            <p:nvPr/>
          </p:nvSpPr>
          <p:spPr bwMode="auto">
            <a:xfrm>
              <a:off x="1141" y="1539"/>
              <a:ext cx="10" cy="33"/>
            </a:xfrm>
            <a:custGeom>
              <a:avLst/>
              <a:gdLst>
                <a:gd name="T0" fmla="*/ 0 w 10"/>
                <a:gd name="T1" fmla="*/ 0 h 33"/>
                <a:gd name="T2" fmla="*/ 5 w 10"/>
                <a:gd name="T3" fmla="*/ 17 h 33"/>
                <a:gd name="T4" fmla="*/ 10 w 10"/>
                <a:gd name="T5" fmla="*/ 33 h 33"/>
                <a:gd name="T6" fmla="*/ 0 60000 65536"/>
                <a:gd name="T7" fmla="*/ 0 60000 65536"/>
                <a:gd name="T8" fmla="*/ 0 60000 65536"/>
                <a:gd name="T9" fmla="*/ 0 w 10"/>
                <a:gd name="T10" fmla="*/ 0 h 33"/>
                <a:gd name="T11" fmla="*/ 10 w 10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33">
                  <a:moveTo>
                    <a:pt x="0" y="0"/>
                  </a:moveTo>
                  <a:lnTo>
                    <a:pt x="5" y="17"/>
                  </a:lnTo>
                  <a:lnTo>
                    <a:pt x="10" y="33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02" name="Line 29"/>
            <p:cNvSpPr>
              <a:spLocks noChangeShapeType="1"/>
            </p:cNvSpPr>
            <p:nvPr/>
          </p:nvSpPr>
          <p:spPr bwMode="auto">
            <a:xfrm flipV="1">
              <a:off x="1351" y="1488"/>
              <a:ext cx="5" cy="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03" name="Freeform 30"/>
            <p:cNvSpPr>
              <a:spLocks/>
            </p:cNvSpPr>
            <p:nvPr/>
          </p:nvSpPr>
          <p:spPr bwMode="auto">
            <a:xfrm>
              <a:off x="1443" y="1261"/>
              <a:ext cx="54" cy="138"/>
            </a:xfrm>
            <a:custGeom>
              <a:avLst/>
              <a:gdLst>
                <a:gd name="T0" fmla="*/ 54 w 54"/>
                <a:gd name="T1" fmla="*/ 138 h 138"/>
                <a:gd name="T2" fmla="*/ 54 w 54"/>
                <a:gd name="T3" fmla="*/ 136 h 138"/>
                <a:gd name="T4" fmla="*/ 54 w 54"/>
                <a:gd name="T5" fmla="*/ 136 h 138"/>
                <a:gd name="T6" fmla="*/ 53 w 54"/>
                <a:gd name="T7" fmla="*/ 116 h 138"/>
                <a:gd name="T8" fmla="*/ 50 w 54"/>
                <a:gd name="T9" fmla="*/ 95 h 138"/>
                <a:gd name="T10" fmla="*/ 46 w 54"/>
                <a:gd name="T11" fmla="*/ 74 h 138"/>
                <a:gd name="T12" fmla="*/ 40 w 54"/>
                <a:gd name="T13" fmla="*/ 56 h 138"/>
                <a:gd name="T14" fmla="*/ 32 w 54"/>
                <a:gd name="T15" fmla="*/ 39 h 138"/>
                <a:gd name="T16" fmla="*/ 22 w 54"/>
                <a:gd name="T17" fmla="*/ 24 h 138"/>
                <a:gd name="T18" fmla="*/ 13 w 54"/>
                <a:gd name="T19" fmla="*/ 11 h 138"/>
                <a:gd name="T20" fmla="*/ 0 w 54"/>
                <a:gd name="T21" fmla="*/ 0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4"/>
                <a:gd name="T34" fmla="*/ 0 h 138"/>
                <a:gd name="T35" fmla="*/ 54 w 54"/>
                <a:gd name="T36" fmla="*/ 138 h 1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4" h="138">
                  <a:moveTo>
                    <a:pt x="54" y="138"/>
                  </a:moveTo>
                  <a:lnTo>
                    <a:pt x="54" y="136"/>
                  </a:lnTo>
                  <a:lnTo>
                    <a:pt x="53" y="116"/>
                  </a:lnTo>
                  <a:lnTo>
                    <a:pt x="50" y="95"/>
                  </a:lnTo>
                  <a:lnTo>
                    <a:pt x="46" y="74"/>
                  </a:lnTo>
                  <a:lnTo>
                    <a:pt x="40" y="56"/>
                  </a:lnTo>
                  <a:lnTo>
                    <a:pt x="32" y="39"/>
                  </a:lnTo>
                  <a:lnTo>
                    <a:pt x="22" y="24"/>
                  </a:lnTo>
                  <a:lnTo>
                    <a:pt x="13" y="11"/>
                  </a:lnTo>
                  <a:lnTo>
                    <a:pt x="0" y="0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04" name="Freeform 31"/>
            <p:cNvSpPr>
              <a:spLocks/>
            </p:cNvSpPr>
            <p:nvPr/>
          </p:nvSpPr>
          <p:spPr bwMode="auto">
            <a:xfrm>
              <a:off x="1546" y="1114"/>
              <a:ext cx="24" cy="52"/>
            </a:xfrm>
            <a:custGeom>
              <a:avLst/>
              <a:gdLst>
                <a:gd name="T0" fmla="*/ 0 w 24"/>
                <a:gd name="T1" fmla="*/ 52 h 52"/>
                <a:gd name="T2" fmla="*/ 7 w 24"/>
                <a:gd name="T3" fmla="*/ 40 h 52"/>
                <a:gd name="T4" fmla="*/ 14 w 24"/>
                <a:gd name="T5" fmla="*/ 28 h 52"/>
                <a:gd name="T6" fmla="*/ 24 w 24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52"/>
                <a:gd name="T14" fmla="*/ 24 w 24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52">
                  <a:moveTo>
                    <a:pt x="0" y="52"/>
                  </a:moveTo>
                  <a:lnTo>
                    <a:pt x="7" y="40"/>
                  </a:lnTo>
                  <a:lnTo>
                    <a:pt x="14" y="28"/>
                  </a:lnTo>
                  <a:lnTo>
                    <a:pt x="24" y="0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05" name="Freeform 32"/>
            <p:cNvSpPr>
              <a:spLocks/>
            </p:cNvSpPr>
            <p:nvPr/>
          </p:nvSpPr>
          <p:spPr bwMode="auto">
            <a:xfrm>
              <a:off x="1513" y="923"/>
              <a:ext cx="1" cy="25"/>
            </a:xfrm>
            <a:custGeom>
              <a:avLst/>
              <a:gdLst>
                <a:gd name="T0" fmla="*/ 0 w 1"/>
                <a:gd name="T1" fmla="*/ 25 h 25"/>
                <a:gd name="T2" fmla="*/ 0 w 1"/>
                <a:gd name="T3" fmla="*/ 23 h 25"/>
                <a:gd name="T4" fmla="*/ 0 w 1"/>
                <a:gd name="T5" fmla="*/ 22 h 25"/>
                <a:gd name="T6" fmla="*/ 0 w 1"/>
                <a:gd name="T7" fmla="*/ 11 h 25"/>
                <a:gd name="T8" fmla="*/ 0 w 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5"/>
                <a:gd name="T17" fmla="*/ 1 w 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5">
                  <a:moveTo>
                    <a:pt x="0" y="25"/>
                  </a:moveTo>
                  <a:lnTo>
                    <a:pt x="0" y="23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06" name="Freeform 33"/>
            <p:cNvSpPr>
              <a:spLocks/>
            </p:cNvSpPr>
            <p:nvPr/>
          </p:nvSpPr>
          <p:spPr bwMode="auto">
            <a:xfrm>
              <a:off x="1360" y="863"/>
              <a:ext cx="12" cy="32"/>
            </a:xfrm>
            <a:custGeom>
              <a:avLst/>
              <a:gdLst>
                <a:gd name="T0" fmla="*/ 12 w 12"/>
                <a:gd name="T1" fmla="*/ 0 h 32"/>
                <a:gd name="T2" fmla="*/ 5 w 12"/>
                <a:gd name="T3" fmla="*/ 15 h 32"/>
                <a:gd name="T4" fmla="*/ 0 w 12"/>
                <a:gd name="T5" fmla="*/ 32 h 32"/>
                <a:gd name="T6" fmla="*/ 0 60000 65536"/>
                <a:gd name="T7" fmla="*/ 0 60000 65536"/>
                <a:gd name="T8" fmla="*/ 0 60000 65536"/>
                <a:gd name="T9" fmla="*/ 0 w 12"/>
                <a:gd name="T10" fmla="*/ 0 h 32"/>
                <a:gd name="T11" fmla="*/ 12 w 12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32">
                  <a:moveTo>
                    <a:pt x="12" y="0"/>
                  </a:moveTo>
                  <a:lnTo>
                    <a:pt x="5" y="15"/>
                  </a:lnTo>
                  <a:lnTo>
                    <a:pt x="0" y="32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07" name="Freeform 34"/>
            <p:cNvSpPr>
              <a:spLocks/>
            </p:cNvSpPr>
            <p:nvPr/>
          </p:nvSpPr>
          <p:spPr bwMode="auto">
            <a:xfrm>
              <a:off x="1244" y="882"/>
              <a:ext cx="6" cy="27"/>
            </a:xfrm>
            <a:custGeom>
              <a:avLst/>
              <a:gdLst>
                <a:gd name="T0" fmla="*/ 6 w 6"/>
                <a:gd name="T1" fmla="*/ 0 h 27"/>
                <a:gd name="T2" fmla="*/ 3 w 6"/>
                <a:gd name="T3" fmla="*/ 13 h 27"/>
                <a:gd name="T4" fmla="*/ 0 w 6"/>
                <a:gd name="T5" fmla="*/ 27 h 27"/>
                <a:gd name="T6" fmla="*/ 0 60000 65536"/>
                <a:gd name="T7" fmla="*/ 0 60000 65536"/>
                <a:gd name="T8" fmla="*/ 0 60000 65536"/>
                <a:gd name="T9" fmla="*/ 0 w 6"/>
                <a:gd name="T10" fmla="*/ 0 h 27"/>
                <a:gd name="T11" fmla="*/ 6 w 6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7">
                  <a:moveTo>
                    <a:pt x="6" y="0"/>
                  </a:moveTo>
                  <a:lnTo>
                    <a:pt x="3" y="13"/>
                  </a:lnTo>
                  <a:lnTo>
                    <a:pt x="0" y="27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08" name="Freeform 35"/>
            <p:cNvSpPr>
              <a:spLocks/>
            </p:cNvSpPr>
            <p:nvPr/>
          </p:nvSpPr>
          <p:spPr bwMode="auto">
            <a:xfrm>
              <a:off x="1111" y="919"/>
              <a:ext cx="22" cy="26"/>
            </a:xfrm>
            <a:custGeom>
              <a:avLst/>
              <a:gdLst>
                <a:gd name="T0" fmla="*/ 22 w 22"/>
                <a:gd name="T1" fmla="*/ 26 h 26"/>
                <a:gd name="T2" fmla="*/ 11 w 22"/>
                <a:gd name="T3" fmla="*/ 12 h 26"/>
                <a:gd name="T4" fmla="*/ 0 w 22"/>
                <a:gd name="T5" fmla="*/ 0 h 26"/>
                <a:gd name="T6" fmla="*/ 0 60000 65536"/>
                <a:gd name="T7" fmla="*/ 0 60000 65536"/>
                <a:gd name="T8" fmla="*/ 0 60000 65536"/>
                <a:gd name="T9" fmla="*/ 0 w 22"/>
                <a:gd name="T10" fmla="*/ 0 h 26"/>
                <a:gd name="T11" fmla="*/ 22 w 22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" h="26">
                  <a:moveTo>
                    <a:pt x="22" y="26"/>
                  </a:moveTo>
                  <a:lnTo>
                    <a:pt x="11" y="12"/>
                  </a:lnTo>
                  <a:lnTo>
                    <a:pt x="0" y="0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09" name="Freeform 36"/>
            <p:cNvSpPr>
              <a:spLocks/>
            </p:cNvSpPr>
            <p:nvPr/>
          </p:nvSpPr>
          <p:spPr bwMode="auto">
            <a:xfrm>
              <a:off x="944" y="1095"/>
              <a:ext cx="4" cy="28"/>
            </a:xfrm>
            <a:custGeom>
              <a:avLst/>
              <a:gdLst>
                <a:gd name="T0" fmla="*/ 0 w 4"/>
                <a:gd name="T1" fmla="*/ 0 h 28"/>
                <a:gd name="T2" fmla="*/ 3 w 4"/>
                <a:gd name="T3" fmla="*/ 14 h 28"/>
                <a:gd name="T4" fmla="*/ 4 w 4"/>
                <a:gd name="T5" fmla="*/ 28 h 28"/>
                <a:gd name="T6" fmla="*/ 0 60000 65536"/>
                <a:gd name="T7" fmla="*/ 0 60000 65536"/>
                <a:gd name="T8" fmla="*/ 0 60000 65536"/>
                <a:gd name="T9" fmla="*/ 0 w 4"/>
                <a:gd name="T10" fmla="*/ 0 h 28"/>
                <a:gd name="T11" fmla="*/ 4 w 4"/>
                <a:gd name="T12" fmla="*/ 28 h 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8">
                  <a:moveTo>
                    <a:pt x="0" y="0"/>
                  </a:moveTo>
                  <a:lnTo>
                    <a:pt x="3" y="14"/>
                  </a:lnTo>
                  <a:lnTo>
                    <a:pt x="4" y="28"/>
                  </a:lnTo>
                </a:path>
              </a:pathLst>
            </a:cu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10" name="Oval 37"/>
            <p:cNvSpPr>
              <a:spLocks noChangeArrowheads="1"/>
            </p:cNvSpPr>
            <p:nvPr/>
          </p:nvSpPr>
          <p:spPr bwMode="auto">
            <a:xfrm>
              <a:off x="955" y="1582"/>
              <a:ext cx="120" cy="140"/>
            </a:xfrm>
            <a:prstGeom prst="ellipse">
              <a:avLst/>
            </a:pr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8711" name="Oval 38"/>
            <p:cNvSpPr>
              <a:spLocks noChangeArrowheads="1"/>
            </p:cNvSpPr>
            <p:nvPr/>
          </p:nvSpPr>
          <p:spPr bwMode="auto">
            <a:xfrm>
              <a:off x="919" y="1708"/>
              <a:ext cx="81" cy="93"/>
            </a:xfrm>
            <a:prstGeom prst="ellipse">
              <a:avLst/>
            </a:pr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8712" name="Oval 39"/>
            <p:cNvSpPr>
              <a:spLocks noChangeArrowheads="1"/>
            </p:cNvSpPr>
            <p:nvPr/>
          </p:nvSpPr>
          <p:spPr bwMode="auto">
            <a:xfrm>
              <a:off x="905" y="1794"/>
              <a:ext cx="42" cy="48"/>
            </a:xfrm>
            <a:prstGeom prst="ellipse">
              <a:avLst/>
            </a:prstGeom>
            <a:solidFill>
              <a:srgbClr val="FFE36D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sp>
        <p:nvSpPr>
          <p:cNvPr id="28693" name="Rectangle 41"/>
          <p:cNvSpPr>
            <a:spLocks noChangeArrowheads="1"/>
          </p:cNvSpPr>
          <p:nvPr/>
        </p:nvSpPr>
        <p:spPr bwMode="auto">
          <a:xfrm>
            <a:off x="1655763" y="1581150"/>
            <a:ext cx="671512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Reale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94" name="Rectangle 42"/>
          <p:cNvSpPr>
            <a:spLocks noChangeArrowheads="1"/>
          </p:cNvSpPr>
          <p:nvPr/>
        </p:nvSpPr>
        <p:spPr bwMode="auto">
          <a:xfrm>
            <a:off x="1655763" y="1835150"/>
            <a:ext cx="536575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Welt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28695" name="Rectangle 43"/>
          <p:cNvSpPr>
            <a:spLocks noChangeArrowheads="1"/>
          </p:cNvSpPr>
          <p:nvPr/>
        </p:nvSpPr>
        <p:spPr bwMode="auto">
          <a:xfrm>
            <a:off x="2082800" y="1835150"/>
            <a:ext cx="150813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sz="2800" b="0">
              <a:latin typeface="Arial Black" panose="020B0A04020102020204" pitchFamily="34" charset="0"/>
            </a:endParaRPr>
          </a:p>
        </p:txBody>
      </p:sp>
      <p:sp>
        <p:nvSpPr>
          <p:cNvPr id="176133" name="Rectangle 5"/>
          <p:cNvSpPr>
            <a:spLocks noChangeArrowheads="1"/>
          </p:cNvSpPr>
          <p:nvPr/>
        </p:nvSpPr>
        <p:spPr bwMode="auto">
          <a:xfrm>
            <a:off x="609600" y="3124200"/>
            <a:ext cx="8305800" cy="328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85738" indent="-185738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655638" indent="-27940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de-DE" altLang="de-DE" sz="2000">
                <a:cs typeface="Arial" panose="020B0604020202020204" pitchFamily="34" charset="0"/>
              </a:rPr>
              <a:t>Einsatzgebiete</a:t>
            </a:r>
            <a:endParaRPr lang="de-DE" altLang="de-DE" sz="2000">
              <a:latin typeface="TIMES" panose="02020603050405020304" pitchFamily="18" charset="0"/>
              <a:cs typeface="Times New Roman" panose="02020603050405020304" pitchFamily="18" charset="0"/>
            </a:endParaRPr>
          </a:p>
          <a:p>
            <a:pPr lvl="1">
              <a:lnSpc>
                <a:spcPct val="60000"/>
              </a:lnSpc>
              <a:spcBef>
                <a:spcPct val="50000"/>
              </a:spcBef>
            </a:pPr>
            <a:r>
              <a:rPr lang="de-DE" altLang="de-DE" sz="1800">
                <a:cs typeface="Times New Roman" panose="02020603050405020304" pitchFamily="18" charset="0"/>
              </a:rPr>
              <a:t>Echtzeitreaktionen </a:t>
            </a:r>
          </a:p>
          <a:p>
            <a:pPr lvl="1">
              <a:lnSpc>
                <a:spcPct val="6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de-DE" altLang="de-DE" sz="1800">
                <a:latin typeface="TIMES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de-DE" altLang="de-DE" sz="180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z.B. Stahlwalzstraßen, Flugzeugsteuerung,..</a:t>
            </a:r>
          </a:p>
          <a:p>
            <a:pPr lvl="1">
              <a:lnSpc>
                <a:spcPct val="60000"/>
              </a:lnSpc>
              <a:spcBef>
                <a:spcPct val="50000"/>
              </a:spcBef>
            </a:pPr>
            <a:r>
              <a:rPr lang="de-DE" altLang="de-DE" sz="1800">
                <a:cs typeface="Times New Roman" panose="02020603050405020304" pitchFamily="18" charset="0"/>
              </a:rPr>
              <a:t>Analytisch unbekannte Abhängigkeiten</a:t>
            </a:r>
          </a:p>
          <a:p>
            <a:pPr lvl="1">
              <a:lnSpc>
                <a:spcPct val="6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de-DE" altLang="de-DE" sz="1800">
                <a:latin typeface="TIMES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de-DE" altLang="de-DE" sz="180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z.B. Polymerchemie, DNA-Schätzungen, ..</a:t>
            </a:r>
          </a:p>
          <a:p>
            <a:pPr lvl="1">
              <a:lnSpc>
                <a:spcPct val="60000"/>
              </a:lnSpc>
              <a:spcBef>
                <a:spcPct val="50000"/>
              </a:spcBef>
            </a:pPr>
            <a:r>
              <a:rPr lang="de-DE" altLang="de-DE" sz="1800">
                <a:cs typeface="Times New Roman" panose="02020603050405020304" pitchFamily="18" charset="0"/>
              </a:rPr>
              <a:t>Analytisch nicht zugängige Abhängigkeiten</a:t>
            </a:r>
          </a:p>
          <a:p>
            <a:pPr lvl="1">
              <a:lnSpc>
                <a:spcPct val="6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de-DE" altLang="de-DE" sz="1800">
                <a:latin typeface="TIMES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de-DE" altLang="de-DE" sz="180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z.B. psychische Faktoren, ergebnisverändernde Messungen,..</a:t>
            </a:r>
          </a:p>
          <a:p>
            <a:pPr lvl="1">
              <a:lnSpc>
                <a:spcPct val="70000"/>
              </a:lnSpc>
              <a:spcBef>
                <a:spcPct val="50000"/>
              </a:spcBef>
            </a:pPr>
            <a:r>
              <a:rPr lang="de-DE" altLang="de-DE" sz="1800">
                <a:cs typeface="Times New Roman" panose="02020603050405020304" pitchFamily="18" charset="0"/>
              </a:rPr>
              <a:t>Analytisch nur unter großem Aufwand bearbeitbare, hochdimensionale Gesetzmäßigkeiten</a:t>
            </a:r>
          </a:p>
          <a:p>
            <a:pPr lvl="1">
              <a:lnSpc>
                <a:spcPct val="60000"/>
              </a:lnSpc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de-DE" altLang="de-DE" sz="1800">
                <a:latin typeface="TIMES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de-DE" altLang="de-DE" sz="180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z.B. Wechselkursabhängigkeiten,..</a:t>
            </a:r>
          </a:p>
          <a:p>
            <a:pPr lvl="1">
              <a:lnSpc>
                <a:spcPct val="60000"/>
              </a:lnSpc>
              <a:spcBef>
                <a:spcPct val="50000"/>
              </a:spcBef>
            </a:pPr>
            <a:r>
              <a:rPr lang="de-DE" altLang="de-DE" sz="1800">
                <a:cs typeface="Times New Roman" panose="02020603050405020304" pitchFamily="18" charset="0"/>
              </a:rPr>
              <a:t>Statistische Analysen durch untrainierte Benutzer (?!)</a:t>
            </a:r>
            <a:r>
              <a:rPr lang="de-DE" altLang="de-DE" sz="1800"/>
              <a:t> 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13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133" grpId="0" build="p" bldLvl="2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2969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5741B370-59AD-419D-8BD8-2BB22AF74B0E}" type="slidenum">
              <a:rPr lang="de-DE" altLang="de-DE" sz="800" b="0"/>
              <a:pPr>
                <a:buSzTx/>
                <a:buFontTx/>
                <a:buNone/>
              </a:pPr>
              <a:t>23</a:t>
            </a:fld>
            <a:r>
              <a:rPr lang="de-DE" altLang="de-DE" sz="800" b="0"/>
              <a:t> -</a:t>
            </a:r>
          </a:p>
        </p:txBody>
      </p:sp>
      <p:sp>
        <p:nvSpPr>
          <p:cNvPr id="2970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Was sind Neuronale Netze ?</a:t>
            </a:r>
          </a:p>
        </p:txBody>
      </p:sp>
      <p:grpSp>
        <p:nvGrpSpPr>
          <p:cNvPr id="29701" name="Group 3"/>
          <p:cNvGrpSpPr>
            <a:grpSpLocks/>
          </p:cNvGrpSpPr>
          <p:nvPr/>
        </p:nvGrpSpPr>
        <p:grpSpPr bwMode="auto">
          <a:xfrm>
            <a:off x="381000" y="1103313"/>
            <a:ext cx="3827463" cy="3084512"/>
            <a:chOff x="240" y="695"/>
            <a:chExt cx="2411" cy="1943"/>
          </a:xfrm>
        </p:grpSpPr>
        <p:sp>
          <p:nvSpPr>
            <p:cNvPr id="29765" name="Freeform 4"/>
            <p:cNvSpPr>
              <a:spLocks/>
            </p:cNvSpPr>
            <p:nvPr/>
          </p:nvSpPr>
          <p:spPr bwMode="auto">
            <a:xfrm>
              <a:off x="358" y="1428"/>
              <a:ext cx="135" cy="34"/>
            </a:xfrm>
            <a:custGeom>
              <a:avLst/>
              <a:gdLst>
                <a:gd name="T0" fmla="*/ 135 w 135"/>
                <a:gd name="T1" fmla="*/ 0 h 34"/>
                <a:gd name="T2" fmla="*/ 130 w 135"/>
                <a:gd name="T3" fmla="*/ 0 h 34"/>
                <a:gd name="T4" fmla="*/ 130 w 135"/>
                <a:gd name="T5" fmla="*/ 8 h 34"/>
                <a:gd name="T6" fmla="*/ 125 w 135"/>
                <a:gd name="T7" fmla="*/ 8 h 34"/>
                <a:gd name="T8" fmla="*/ 116 w 135"/>
                <a:gd name="T9" fmla="*/ 8 h 34"/>
                <a:gd name="T10" fmla="*/ 116 w 135"/>
                <a:gd name="T11" fmla="*/ 13 h 34"/>
                <a:gd name="T12" fmla="*/ 110 w 135"/>
                <a:gd name="T13" fmla="*/ 13 h 34"/>
                <a:gd name="T14" fmla="*/ 110 w 135"/>
                <a:gd name="T15" fmla="*/ 19 h 34"/>
                <a:gd name="T16" fmla="*/ 101 w 135"/>
                <a:gd name="T17" fmla="*/ 19 h 34"/>
                <a:gd name="T18" fmla="*/ 93 w 135"/>
                <a:gd name="T19" fmla="*/ 19 h 34"/>
                <a:gd name="T20" fmla="*/ 88 w 135"/>
                <a:gd name="T21" fmla="*/ 19 h 34"/>
                <a:gd name="T22" fmla="*/ 88 w 135"/>
                <a:gd name="T23" fmla="*/ 27 h 34"/>
                <a:gd name="T24" fmla="*/ 80 w 135"/>
                <a:gd name="T25" fmla="*/ 27 h 34"/>
                <a:gd name="T26" fmla="*/ 73 w 135"/>
                <a:gd name="T27" fmla="*/ 27 h 34"/>
                <a:gd name="T28" fmla="*/ 68 w 135"/>
                <a:gd name="T29" fmla="*/ 27 h 34"/>
                <a:gd name="T30" fmla="*/ 59 w 135"/>
                <a:gd name="T31" fmla="*/ 27 h 34"/>
                <a:gd name="T32" fmla="*/ 59 w 135"/>
                <a:gd name="T33" fmla="*/ 34 h 34"/>
                <a:gd name="T34" fmla="*/ 54 w 135"/>
                <a:gd name="T35" fmla="*/ 34 h 34"/>
                <a:gd name="T36" fmla="*/ 46 w 135"/>
                <a:gd name="T37" fmla="*/ 34 h 34"/>
                <a:gd name="T38" fmla="*/ 39 w 135"/>
                <a:gd name="T39" fmla="*/ 34 h 34"/>
                <a:gd name="T40" fmla="*/ 34 w 135"/>
                <a:gd name="T41" fmla="*/ 34 h 34"/>
                <a:gd name="T42" fmla="*/ 25 w 135"/>
                <a:gd name="T43" fmla="*/ 34 h 34"/>
                <a:gd name="T44" fmla="*/ 20 w 135"/>
                <a:gd name="T45" fmla="*/ 34 h 34"/>
                <a:gd name="T46" fmla="*/ 12 w 135"/>
                <a:gd name="T47" fmla="*/ 34 h 34"/>
                <a:gd name="T48" fmla="*/ 5 w 135"/>
                <a:gd name="T49" fmla="*/ 34 h 34"/>
                <a:gd name="T50" fmla="*/ 0 w 135"/>
                <a:gd name="T51" fmla="*/ 34 h 34"/>
                <a:gd name="T52" fmla="*/ 0 w 135"/>
                <a:gd name="T53" fmla="*/ 27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35"/>
                <a:gd name="T82" fmla="*/ 0 h 34"/>
                <a:gd name="T83" fmla="*/ 135 w 135"/>
                <a:gd name="T84" fmla="*/ 34 h 3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35" h="34">
                  <a:moveTo>
                    <a:pt x="135" y="0"/>
                  </a:moveTo>
                  <a:lnTo>
                    <a:pt x="130" y="0"/>
                  </a:lnTo>
                  <a:lnTo>
                    <a:pt x="130" y="8"/>
                  </a:lnTo>
                  <a:lnTo>
                    <a:pt x="125" y="8"/>
                  </a:lnTo>
                  <a:lnTo>
                    <a:pt x="116" y="8"/>
                  </a:lnTo>
                  <a:lnTo>
                    <a:pt x="116" y="13"/>
                  </a:lnTo>
                  <a:lnTo>
                    <a:pt x="110" y="13"/>
                  </a:lnTo>
                  <a:lnTo>
                    <a:pt x="110" y="19"/>
                  </a:lnTo>
                  <a:lnTo>
                    <a:pt x="101" y="19"/>
                  </a:lnTo>
                  <a:lnTo>
                    <a:pt x="93" y="19"/>
                  </a:lnTo>
                  <a:lnTo>
                    <a:pt x="88" y="19"/>
                  </a:lnTo>
                  <a:lnTo>
                    <a:pt x="88" y="27"/>
                  </a:lnTo>
                  <a:lnTo>
                    <a:pt x="80" y="27"/>
                  </a:lnTo>
                  <a:lnTo>
                    <a:pt x="73" y="27"/>
                  </a:lnTo>
                  <a:lnTo>
                    <a:pt x="68" y="27"/>
                  </a:lnTo>
                  <a:lnTo>
                    <a:pt x="59" y="27"/>
                  </a:lnTo>
                  <a:lnTo>
                    <a:pt x="59" y="34"/>
                  </a:lnTo>
                  <a:lnTo>
                    <a:pt x="54" y="34"/>
                  </a:lnTo>
                  <a:lnTo>
                    <a:pt x="46" y="34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25" y="34"/>
                  </a:lnTo>
                  <a:lnTo>
                    <a:pt x="20" y="34"/>
                  </a:lnTo>
                  <a:lnTo>
                    <a:pt x="12" y="34"/>
                  </a:lnTo>
                  <a:lnTo>
                    <a:pt x="5" y="34"/>
                  </a:lnTo>
                  <a:lnTo>
                    <a:pt x="0" y="34"/>
                  </a:lnTo>
                  <a:lnTo>
                    <a:pt x="0" y="27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66" name="Freeform 5"/>
            <p:cNvSpPr>
              <a:spLocks/>
            </p:cNvSpPr>
            <p:nvPr/>
          </p:nvSpPr>
          <p:spPr bwMode="auto">
            <a:xfrm>
              <a:off x="601" y="1506"/>
              <a:ext cx="17" cy="14"/>
            </a:xfrm>
            <a:custGeom>
              <a:avLst/>
              <a:gdLst>
                <a:gd name="T0" fmla="*/ 0 w 17"/>
                <a:gd name="T1" fmla="*/ 9 h 14"/>
                <a:gd name="T2" fmla="*/ 9 w 17"/>
                <a:gd name="T3" fmla="*/ 0 h 14"/>
                <a:gd name="T4" fmla="*/ 0 w 17"/>
                <a:gd name="T5" fmla="*/ 0 h 14"/>
                <a:gd name="T6" fmla="*/ 0 w 17"/>
                <a:gd name="T7" fmla="*/ 14 h 14"/>
                <a:gd name="T8" fmla="*/ 9 w 17"/>
                <a:gd name="T9" fmla="*/ 14 h 14"/>
                <a:gd name="T10" fmla="*/ 17 w 17"/>
                <a:gd name="T11" fmla="*/ 9 h 14"/>
                <a:gd name="T12" fmla="*/ 9 w 17"/>
                <a:gd name="T13" fmla="*/ 14 h 14"/>
                <a:gd name="T14" fmla="*/ 17 w 17"/>
                <a:gd name="T15" fmla="*/ 14 h 14"/>
                <a:gd name="T16" fmla="*/ 17 w 17"/>
                <a:gd name="T17" fmla="*/ 9 h 14"/>
                <a:gd name="T18" fmla="*/ 0 w 17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0" y="9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7" y="9"/>
                  </a:lnTo>
                  <a:lnTo>
                    <a:pt x="9" y="14"/>
                  </a:lnTo>
                  <a:lnTo>
                    <a:pt x="17" y="14"/>
                  </a:lnTo>
                  <a:lnTo>
                    <a:pt x="17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67" name="Freeform 6"/>
            <p:cNvSpPr>
              <a:spLocks/>
            </p:cNvSpPr>
            <p:nvPr/>
          </p:nvSpPr>
          <p:spPr bwMode="auto">
            <a:xfrm>
              <a:off x="601" y="1501"/>
              <a:ext cx="17" cy="14"/>
            </a:xfrm>
            <a:custGeom>
              <a:avLst/>
              <a:gdLst>
                <a:gd name="T0" fmla="*/ 9 w 17"/>
                <a:gd name="T1" fmla="*/ 0 h 14"/>
                <a:gd name="T2" fmla="*/ 0 w 17"/>
                <a:gd name="T3" fmla="*/ 5 h 14"/>
                <a:gd name="T4" fmla="*/ 0 w 17"/>
                <a:gd name="T5" fmla="*/ 14 h 14"/>
                <a:gd name="T6" fmla="*/ 17 w 17"/>
                <a:gd name="T7" fmla="*/ 14 h 14"/>
                <a:gd name="T8" fmla="*/ 17 w 17"/>
                <a:gd name="T9" fmla="*/ 5 h 14"/>
                <a:gd name="T10" fmla="*/ 9 w 17"/>
                <a:gd name="T11" fmla="*/ 14 h 14"/>
                <a:gd name="T12" fmla="*/ 9 w 17"/>
                <a:gd name="T13" fmla="*/ 0 h 14"/>
                <a:gd name="T14" fmla="*/ 0 w 17"/>
                <a:gd name="T15" fmla="*/ 0 h 14"/>
                <a:gd name="T16" fmla="*/ 0 w 17"/>
                <a:gd name="T17" fmla="*/ 5 h 14"/>
                <a:gd name="T18" fmla="*/ 9 w 17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9" y="0"/>
                  </a:moveTo>
                  <a:lnTo>
                    <a:pt x="0" y="5"/>
                  </a:lnTo>
                  <a:lnTo>
                    <a:pt x="0" y="14"/>
                  </a:lnTo>
                  <a:lnTo>
                    <a:pt x="17" y="14"/>
                  </a:lnTo>
                  <a:lnTo>
                    <a:pt x="17" y="5"/>
                  </a:lnTo>
                  <a:lnTo>
                    <a:pt x="9" y="1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68" name="Rectangle 7"/>
            <p:cNvSpPr>
              <a:spLocks noChangeArrowheads="1"/>
            </p:cNvSpPr>
            <p:nvPr/>
          </p:nvSpPr>
          <p:spPr bwMode="auto">
            <a:xfrm>
              <a:off x="610" y="1501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rgbClr val="008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69" name="Freeform 8"/>
            <p:cNvSpPr>
              <a:spLocks/>
            </p:cNvSpPr>
            <p:nvPr/>
          </p:nvSpPr>
          <p:spPr bwMode="auto">
            <a:xfrm>
              <a:off x="615" y="1501"/>
              <a:ext cx="14" cy="14"/>
            </a:xfrm>
            <a:custGeom>
              <a:avLst/>
              <a:gdLst>
                <a:gd name="T0" fmla="*/ 0 w 14"/>
                <a:gd name="T1" fmla="*/ 5 h 14"/>
                <a:gd name="T2" fmla="*/ 9 w 14"/>
                <a:gd name="T3" fmla="*/ 0 h 14"/>
                <a:gd name="T4" fmla="*/ 3 w 14"/>
                <a:gd name="T5" fmla="*/ 0 h 14"/>
                <a:gd name="T6" fmla="*/ 3 w 14"/>
                <a:gd name="T7" fmla="*/ 14 h 14"/>
                <a:gd name="T8" fmla="*/ 9 w 14"/>
                <a:gd name="T9" fmla="*/ 14 h 14"/>
                <a:gd name="T10" fmla="*/ 14 w 14"/>
                <a:gd name="T11" fmla="*/ 5 h 14"/>
                <a:gd name="T12" fmla="*/ 9 w 14"/>
                <a:gd name="T13" fmla="*/ 14 h 14"/>
                <a:gd name="T14" fmla="*/ 14 w 14"/>
                <a:gd name="T15" fmla="*/ 14 h 14"/>
                <a:gd name="T16" fmla="*/ 14 w 14"/>
                <a:gd name="T17" fmla="*/ 5 h 14"/>
                <a:gd name="T18" fmla="*/ 0 w 14"/>
                <a:gd name="T19" fmla="*/ 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5"/>
                  </a:moveTo>
                  <a:lnTo>
                    <a:pt x="9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9" y="14"/>
                  </a:lnTo>
                  <a:lnTo>
                    <a:pt x="14" y="5"/>
                  </a:lnTo>
                  <a:lnTo>
                    <a:pt x="9" y="14"/>
                  </a:lnTo>
                  <a:lnTo>
                    <a:pt x="14" y="14"/>
                  </a:lnTo>
                  <a:lnTo>
                    <a:pt x="14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70" name="Freeform 9"/>
            <p:cNvSpPr>
              <a:spLocks/>
            </p:cNvSpPr>
            <p:nvPr/>
          </p:nvSpPr>
          <p:spPr bwMode="auto">
            <a:xfrm>
              <a:off x="615" y="1496"/>
              <a:ext cx="14" cy="13"/>
            </a:xfrm>
            <a:custGeom>
              <a:avLst/>
              <a:gdLst>
                <a:gd name="T0" fmla="*/ 9 w 14"/>
                <a:gd name="T1" fmla="*/ 0 h 13"/>
                <a:gd name="T2" fmla="*/ 0 w 14"/>
                <a:gd name="T3" fmla="*/ 5 h 13"/>
                <a:gd name="T4" fmla="*/ 0 w 14"/>
                <a:gd name="T5" fmla="*/ 10 h 13"/>
                <a:gd name="T6" fmla="*/ 14 w 14"/>
                <a:gd name="T7" fmla="*/ 10 h 13"/>
                <a:gd name="T8" fmla="*/ 14 w 14"/>
                <a:gd name="T9" fmla="*/ 5 h 13"/>
                <a:gd name="T10" fmla="*/ 9 w 14"/>
                <a:gd name="T11" fmla="*/ 13 h 13"/>
                <a:gd name="T12" fmla="*/ 9 w 14"/>
                <a:gd name="T13" fmla="*/ 0 h 13"/>
                <a:gd name="T14" fmla="*/ 0 w 14"/>
                <a:gd name="T15" fmla="*/ 0 h 13"/>
                <a:gd name="T16" fmla="*/ 0 w 14"/>
                <a:gd name="T17" fmla="*/ 5 h 13"/>
                <a:gd name="T18" fmla="*/ 9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9" y="0"/>
                  </a:moveTo>
                  <a:lnTo>
                    <a:pt x="0" y="5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5"/>
                  </a:lnTo>
                  <a:lnTo>
                    <a:pt x="9" y="1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71" name="Rectangle 10"/>
            <p:cNvSpPr>
              <a:spLocks noChangeArrowheads="1"/>
            </p:cNvSpPr>
            <p:nvPr/>
          </p:nvSpPr>
          <p:spPr bwMode="auto">
            <a:xfrm>
              <a:off x="624" y="1496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72" name="Freeform 11"/>
            <p:cNvSpPr>
              <a:spLocks/>
            </p:cNvSpPr>
            <p:nvPr/>
          </p:nvSpPr>
          <p:spPr bwMode="auto">
            <a:xfrm>
              <a:off x="629" y="1496"/>
              <a:ext cx="15" cy="13"/>
            </a:xfrm>
            <a:custGeom>
              <a:avLst/>
              <a:gdLst>
                <a:gd name="T0" fmla="*/ 0 w 15"/>
                <a:gd name="T1" fmla="*/ 5 h 13"/>
                <a:gd name="T2" fmla="*/ 8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8 w 15"/>
                <a:gd name="T9" fmla="*/ 13 h 13"/>
                <a:gd name="T10" fmla="*/ 15 w 15"/>
                <a:gd name="T11" fmla="*/ 5 h 13"/>
                <a:gd name="T12" fmla="*/ 8 w 15"/>
                <a:gd name="T13" fmla="*/ 13 h 13"/>
                <a:gd name="T14" fmla="*/ 15 w 15"/>
                <a:gd name="T15" fmla="*/ 13 h 13"/>
                <a:gd name="T16" fmla="*/ 15 w 15"/>
                <a:gd name="T17" fmla="*/ 5 h 13"/>
                <a:gd name="T18" fmla="*/ 0 w 15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0" y="5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15" y="5"/>
                  </a:lnTo>
                  <a:lnTo>
                    <a:pt x="8" y="13"/>
                  </a:lnTo>
                  <a:lnTo>
                    <a:pt x="15" y="13"/>
                  </a:lnTo>
                  <a:lnTo>
                    <a:pt x="15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73" name="Freeform 12"/>
            <p:cNvSpPr>
              <a:spLocks/>
            </p:cNvSpPr>
            <p:nvPr/>
          </p:nvSpPr>
          <p:spPr bwMode="auto">
            <a:xfrm>
              <a:off x="629" y="1486"/>
              <a:ext cx="15" cy="15"/>
            </a:xfrm>
            <a:custGeom>
              <a:avLst/>
              <a:gdLst>
                <a:gd name="T0" fmla="*/ 8 w 15"/>
                <a:gd name="T1" fmla="*/ 0 h 15"/>
                <a:gd name="T2" fmla="*/ 0 w 15"/>
                <a:gd name="T3" fmla="*/ 10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10 h 15"/>
                <a:gd name="T10" fmla="*/ 8 w 15"/>
                <a:gd name="T11" fmla="*/ 15 h 15"/>
                <a:gd name="T12" fmla="*/ 8 w 15"/>
                <a:gd name="T13" fmla="*/ 0 h 15"/>
                <a:gd name="T14" fmla="*/ 0 w 15"/>
                <a:gd name="T15" fmla="*/ 0 h 15"/>
                <a:gd name="T16" fmla="*/ 0 w 15"/>
                <a:gd name="T17" fmla="*/ 10 h 15"/>
                <a:gd name="T18" fmla="*/ 8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8" y="0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74" name="Rectangle 13"/>
            <p:cNvSpPr>
              <a:spLocks noChangeArrowheads="1"/>
            </p:cNvSpPr>
            <p:nvPr/>
          </p:nvSpPr>
          <p:spPr bwMode="auto">
            <a:xfrm>
              <a:off x="639" y="1486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75" name="Rectangle 14"/>
            <p:cNvSpPr>
              <a:spLocks noChangeArrowheads="1"/>
            </p:cNvSpPr>
            <p:nvPr/>
          </p:nvSpPr>
          <p:spPr bwMode="auto">
            <a:xfrm>
              <a:off x="644" y="1486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76" name="Rectangle 15"/>
            <p:cNvSpPr>
              <a:spLocks noChangeArrowheads="1"/>
            </p:cNvSpPr>
            <p:nvPr/>
          </p:nvSpPr>
          <p:spPr bwMode="auto">
            <a:xfrm>
              <a:off x="652" y="1486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77" name="Freeform 16"/>
            <p:cNvSpPr>
              <a:spLocks/>
            </p:cNvSpPr>
            <p:nvPr/>
          </p:nvSpPr>
          <p:spPr bwMode="auto">
            <a:xfrm>
              <a:off x="658" y="1486"/>
              <a:ext cx="13" cy="15"/>
            </a:xfrm>
            <a:custGeom>
              <a:avLst/>
              <a:gdLst>
                <a:gd name="T0" fmla="*/ 0 w 13"/>
                <a:gd name="T1" fmla="*/ 10 h 15"/>
                <a:gd name="T2" fmla="*/ 5 w 13"/>
                <a:gd name="T3" fmla="*/ 0 h 15"/>
                <a:gd name="T4" fmla="*/ 0 w 13"/>
                <a:gd name="T5" fmla="*/ 0 h 15"/>
                <a:gd name="T6" fmla="*/ 0 w 13"/>
                <a:gd name="T7" fmla="*/ 15 h 15"/>
                <a:gd name="T8" fmla="*/ 5 w 13"/>
                <a:gd name="T9" fmla="*/ 15 h 15"/>
                <a:gd name="T10" fmla="*/ 13 w 13"/>
                <a:gd name="T11" fmla="*/ 10 h 15"/>
                <a:gd name="T12" fmla="*/ 5 w 13"/>
                <a:gd name="T13" fmla="*/ 15 h 15"/>
                <a:gd name="T14" fmla="*/ 13 w 13"/>
                <a:gd name="T15" fmla="*/ 15 h 15"/>
                <a:gd name="T16" fmla="*/ 13 w 13"/>
                <a:gd name="T17" fmla="*/ 10 h 15"/>
                <a:gd name="T18" fmla="*/ 0 w 13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1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13" y="10"/>
                  </a:lnTo>
                  <a:lnTo>
                    <a:pt x="5" y="15"/>
                  </a:lnTo>
                  <a:lnTo>
                    <a:pt x="13" y="15"/>
                  </a:lnTo>
                  <a:lnTo>
                    <a:pt x="13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78" name="Freeform 17"/>
            <p:cNvSpPr>
              <a:spLocks/>
            </p:cNvSpPr>
            <p:nvPr/>
          </p:nvSpPr>
          <p:spPr bwMode="auto">
            <a:xfrm>
              <a:off x="658" y="1481"/>
              <a:ext cx="13" cy="15"/>
            </a:xfrm>
            <a:custGeom>
              <a:avLst/>
              <a:gdLst>
                <a:gd name="T0" fmla="*/ 5 w 13"/>
                <a:gd name="T1" fmla="*/ 0 h 15"/>
                <a:gd name="T2" fmla="*/ 0 w 13"/>
                <a:gd name="T3" fmla="*/ 5 h 15"/>
                <a:gd name="T4" fmla="*/ 0 w 13"/>
                <a:gd name="T5" fmla="*/ 15 h 15"/>
                <a:gd name="T6" fmla="*/ 13 w 13"/>
                <a:gd name="T7" fmla="*/ 15 h 15"/>
                <a:gd name="T8" fmla="*/ 13 w 13"/>
                <a:gd name="T9" fmla="*/ 5 h 15"/>
                <a:gd name="T10" fmla="*/ 5 w 13"/>
                <a:gd name="T11" fmla="*/ 15 h 15"/>
                <a:gd name="T12" fmla="*/ 5 w 13"/>
                <a:gd name="T13" fmla="*/ 0 h 15"/>
                <a:gd name="T14" fmla="*/ 0 w 13"/>
                <a:gd name="T15" fmla="*/ 0 h 15"/>
                <a:gd name="T16" fmla="*/ 0 w 13"/>
                <a:gd name="T17" fmla="*/ 5 h 15"/>
                <a:gd name="T18" fmla="*/ 5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5" y="0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5"/>
                  </a:lnTo>
                  <a:lnTo>
                    <a:pt x="5" y="1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79" name="Rectangle 18"/>
            <p:cNvSpPr>
              <a:spLocks noChangeArrowheads="1"/>
            </p:cNvSpPr>
            <p:nvPr/>
          </p:nvSpPr>
          <p:spPr bwMode="auto">
            <a:xfrm>
              <a:off x="663" y="1481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80" name="Rectangle 19"/>
            <p:cNvSpPr>
              <a:spLocks noChangeArrowheads="1"/>
            </p:cNvSpPr>
            <p:nvPr/>
          </p:nvSpPr>
          <p:spPr bwMode="auto">
            <a:xfrm>
              <a:off x="672" y="1481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81" name="Rectangle 20"/>
            <p:cNvSpPr>
              <a:spLocks noChangeArrowheads="1"/>
            </p:cNvSpPr>
            <p:nvPr/>
          </p:nvSpPr>
          <p:spPr bwMode="auto">
            <a:xfrm>
              <a:off x="678" y="1481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82" name="Freeform 21"/>
            <p:cNvSpPr>
              <a:spLocks/>
            </p:cNvSpPr>
            <p:nvPr/>
          </p:nvSpPr>
          <p:spPr bwMode="auto">
            <a:xfrm>
              <a:off x="683" y="1481"/>
              <a:ext cx="17" cy="15"/>
            </a:xfrm>
            <a:custGeom>
              <a:avLst/>
              <a:gdLst>
                <a:gd name="T0" fmla="*/ 0 w 17"/>
                <a:gd name="T1" fmla="*/ 5 h 15"/>
                <a:gd name="T2" fmla="*/ 8 w 17"/>
                <a:gd name="T3" fmla="*/ 0 h 15"/>
                <a:gd name="T4" fmla="*/ 3 w 17"/>
                <a:gd name="T5" fmla="*/ 0 h 15"/>
                <a:gd name="T6" fmla="*/ 3 w 17"/>
                <a:gd name="T7" fmla="*/ 15 h 15"/>
                <a:gd name="T8" fmla="*/ 8 w 17"/>
                <a:gd name="T9" fmla="*/ 15 h 15"/>
                <a:gd name="T10" fmla="*/ 17 w 17"/>
                <a:gd name="T11" fmla="*/ 5 h 15"/>
                <a:gd name="T12" fmla="*/ 8 w 17"/>
                <a:gd name="T13" fmla="*/ 15 h 15"/>
                <a:gd name="T14" fmla="*/ 17 w 17"/>
                <a:gd name="T15" fmla="*/ 15 h 15"/>
                <a:gd name="T16" fmla="*/ 17 w 17"/>
                <a:gd name="T17" fmla="*/ 5 h 15"/>
                <a:gd name="T18" fmla="*/ 0 w 17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5"/>
                <a:gd name="T32" fmla="*/ 17 w 17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5">
                  <a:moveTo>
                    <a:pt x="0" y="5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5"/>
                  </a:lnTo>
                  <a:lnTo>
                    <a:pt x="8" y="15"/>
                  </a:lnTo>
                  <a:lnTo>
                    <a:pt x="17" y="5"/>
                  </a:lnTo>
                  <a:lnTo>
                    <a:pt x="8" y="15"/>
                  </a:lnTo>
                  <a:lnTo>
                    <a:pt x="17" y="15"/>
                  </a:lnTo>
                  <a:lnTo>
                    <a:pt x="17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83" name="Freeform 22"/>
            <p:cNvSpPr>
              <a:spLocks/>
            </p:cNvSpPr>
            <p:nvPr/>
          </p:nvSpPr>
          <p:spPr bwMode="auto">
            <a:xfrm>
              <a:off x="683" y="1472"/>
              <a:ext cx="17" cy="14"/>
            </a:xfrm>
            <a:custGeom>
              <a:avLst/>
              <a:gdLst>
                <a:gd name="T0" fmla="*/ 8 w 17"/>
                <a:gd name="T1" fmla="*/ 0 h 14"/>
                <a:gd name="T2" fmla="*/ 0 w 17"/>
                <a:gd name="T3" fmla="*/ 9 h 14"/>
                <a:gd name="T4" fmla="*/ 0 w 17"/>
                <a:gd name="T5" fmla="*/ 14 h 14"/>
                <a:gd name="T6" fmla="*/ 17 w 17"/>
                <a:gd name="T7" fmla="*/ 14 h 14"/>
                <a:gd name="T8" fmla="*/ 17 w 17"/>
                <a:gd name="T9" fmla="*/ 9 h 14"/>
                <a:gd name="T10" fmla="*/ 8 w 17"/>
                <a:gd name="T11" fmla="*/ 14 h 14"/>
                <a:gd name="T12" fmla="*/ 8 w 17"/>
                <a:gd name="T13" fmla="*/ 0 h 14"/>
                <a:gd name="T14" fmla="*/ 0 w 17"/>
                <a:gd name="T15" fmla="*/ 0 h 14"/>
                <a:gd name="T16" fmla="*/ 0 w 17"/>
                <a:gd name="T17" fmla="*/ 9 h 14"/>
                <a:gd name="T18" fmla="*/ 8 w 17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8" y="0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7" y="14"/>
                  </a:lnTo>
                  <a:lnTo>
                    <a:pt x="17" y="9"/>
                  </a:lnTo>
                  <a:lnTo>
                    <a:pt x="8" y="14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84" name="Rectangle 23"/>
            <p:cNvSpPr>
              <a:spLocks noChangeArrowheads="1"/>
            </p:cNvSpPr>
            <p:nvPr/>
          </p:nvSpPr>
          <p:spPr bwMode="auto">
            <a:xfrm>
              <a:off x="691" y="1472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85" name="Rectangle 24"/>
            <p:cNvSpPr>
              <a:spLocks noChangeArrowheads="1"/>
            </p:cNvSpPr>
            <p:nvPr/>
          </p:nvSpPr>
          <p:spPr bwMode="auto">
            <a:xfrm>
              <a:off x="700" y="1472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86" name="Rectangle 25"/>
            <p:cNvSpPr>
              <a:spLocks noChangeArrowheads="1"/>
            </p:cNvSpPr>
            <p:nvPr/>
          </p:nvSpPr>
          <p:spPr bwMode="auto">
            <a:xfrm>
              <a:off x="706" y="1472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87" name="Rectangle 26"/>
            <p:cNvSpPr>
              <a:spLocks noChangeArrowheads="1"/>
            </p:cNvSpPr>
            <p:nvPr/>
          </p:nvSpPr>
          <p:spPr bwMode="auto">
            <a:xfrm>
              <a:off x="712" y="1472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88" name="Rectangle 27"/>
            <p:cNvSpPr>
              <a:spLocks noChangeArrowheads="1"/>
            </p:cNvSpPr>
            <p:nvPr/>
          </p:nvSpPr>
          <p:spPr bwMode="auto">
            <a:xfrm>
              <a:off x="720" y="1472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89" name="Rectangle 28"/>
            <p:cNvSpPr>
              <a:spLocks noChangeArrowheads="1"/>
            </p:cNvSpPr>
            <p:nvPr/>
          </p:nvSpPr>
          <p:spPr bwMode="auto">
            <a:xfrm>
              <a:off x="729" y="1472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90" name="Rectangle 29"/>
            <p:cNvSpPr>
              <a:spLocks noChangeArrowheads="1"/>
            </p:cNvSpPr>
            <p:nvPr/>
          </p:nvSpPr>
          <p:spPr bwMode="auto">
            <a:xfrm>
              <a:off x="735" y="1472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91" name="Rectangle 30"/>
            <p:cNvSpPr>
              <a:spLocks noChangeArrowheads="1"/>
            </p:cNvSpPr>
            <p:nvPr/>
          </p:nvSpPr>
          <p:spPr bwMode="auto">
            <a:xfrm>
              <a:off x="743" y="1472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92" name="Rectangle 31"/>
            <p:cNvSpPr>
              <a:spLocks noChangeArrowheads="1"/>
            </p:cNvSpPr>
            <p:nvPr/>
          </p:nvSpPr>
          <p:spPr bwMode="auto">
            <a:xfrm>
              <a:off x="748" y="1472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93" name="Rectangle 32"/>
            <p:cNvSpPr>
              <a:spLocks noChangeArrowheads="1"/>
            </p:cNvSpPr>
            <p:nvPr/>
          </p:nvSpPr>
          <p:spPr bwMode="auto">
            <a:xfrm>
              <a:off x="754" y="1472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94" name="Rectangle 33"/>
            <p:cNvSpPr>
              <a:spLocks noChangeArrowheads="1"/>
            </p:cNvSpPr>
            <p:nvPr/>
          </p:nvSpPr>
          <p:spPr bwMode="auto">
            <a:xfrm>
              <a:off x="763" y="1472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95" name="Freeform 34"/>
            <p:cNvSpPr>
              <a:spLocks/>
            </p:cNvSpPr>
            <p:nvPr/>
          </p:nvSpPr>
          <p:spPr bwMode="auto">
            <a:xfrm>
              <a:off x="769" y="1472"/>
              <a:ext cx="13" cy="14"/>
            </a:xfrm>
            <a:custGeom>
              <a:avLst/>
              <a:gdLst>
                <a:gd name="T0" fmla="*/ 0 w 13"/>
                <a:gd name="T1" fmla="*/ 9 h 14"/>
                <a:gd name="T2" fmla="*/ 8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8 w 13"/>
                <a:gd name="T9" fmla="*/ 14 h 14"/>
                <a:gd name="T10" fmla="*/ 13 w 13"/>
                <a:gd name="T11" fmla="*/ 9 h 14"/>
                <a:gd name="T12" fmla="*/ 8 w 13"/>
                <a:gd name="T13" fmla="*/ 14 h 14"/>
                <a:gd name="T14" fmla="*/ 13 w 13"/>
                <a:gd name="T15" fmla="*/ 14 h 14"/>
                <a:gd name="T16" fmla="*/ 13 w 13"/>
                <a:gd name="T17" fmla="*/ 9 h 14"/>
                <a:gd name="T18" fmla="*/ 0 w 13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0" y="9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3" y="9"/>
                  </a:lnTo>
                  <a:lnTo>
                    <a:pt x="8" y="14"/>
                  </a:lnTo>
                  <a:lnTo>
                    <a:pt x="13" y="14"/>
                  </a:lnTo>
                  <a:lnTo>
                    <a:pt x="1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96" name="Freeform 35"/>
            <p:cNvSpPr>
              <a:spLocks/>
            </p:cNvSpPr>
            <p:nvPr/>
          </p:nvSpPr>
          <p:spPr bwMode="auto">
            <a:xfrm>
              <a:off x="769" y="1464"/>
              <a:ext cx="13" cy="17"/>
            </a:xfrm>
            <a:custGeom>
              <a:avLst/>
              <a:gdLst>
                <a:gd name="T0" fmla="*/ 8 w 13"/>
                <a:gd name="T1" fmla="*/ 0 h 17"/>
                <a:gd name="T2" fmla="*/ 0 w 13"/>
                <a:gd name="T3" fmla="*/ 11 h 17"/>
                <a:gd name="T4" fmla="*/ 0 w 13"/>
                <a:gd name="T5" fmla="*/ 17 h 17"/>
                <a:gd name="T6" fmla="*/ 13 w 13"/>
                <a:gd name="T7" fmla="*/ 17 h 17"/>
                <a:gd name="T8" fmla="*/ 13 w 13"/>
                <a:gd name="T9" fmla="*/ 11 h 17"/>
                <a:gd name="T10" fmla="*/ 8 w 13"/>
                <a:gd name="T11" fmla="*/ 17 h 17"/>
                <a:gd name="T12" fmla="*/ 8 w 13"/>
                <a:gd name="T13" fmla="*/ 0 h 17"/>
                <a:gd name="T14" fmla="*/ 0 w 13"/>
                <a:gd name="T15" fmla="*/ 0 h 17"/>
                <a:gd name="T16" fmla="*/ 0 w 13"/>
                <a:gd name="T17" fmla="*/ 11 h 17"/>
                <a:gd name="T18" fmla="*/ 8 w 13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8" y="0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13" y="17"/>
                  </a:lnTo>
                  <a:lnTo>
                    <a:pt x="13" y="11"/>
                  </a:lnTo>
                  <a:lnTo>
                    <a:pt x="8" y="1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97" name="Rectangle 36"/>
            <p:cNvSpPr>
              <a:spLocks noChangeArrowheads="1"/>
            </p:cNvSpPr>
            <p:nvPr/>
          </p:nvSpPr>
          <p:spPr bwMode="auto">
            <a:xfrm>
              <a:off x="777" y="1464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98" name="Rectangle 37"/>
            <p:cNvSpPr>
              <a:spLocks noChangeArrowheads="1"/>
            </p:cNvSpPr>
            <p:nvPr/>
          </p:nvSpPr>
          <p:spPr bwMode="auto">
            <a:xfrm>
              <a:off x="782" y="1464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799" name="Rectangle 38"/>
            <p:cNvSpPr>
              <a:spLocks noChangeArrowheads="1"/>
            </p:cNvSpPr>
            <p:nvPr/>
          </p:nvSpPr>
          <p:spPr bwMode="auto">
            <a:xfrm>
              <a:off x="788" y="1464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00" name="Freeform 39"/>
            <p:cNvSpPr>
              <a:spLocks/>
            </p:cNvSpPr>
            <p:nvPr/>
          </p:nvSpPr>
          <p:spPr bwMode="auto">
            <a:xfrm>
              <a:off x="797" y="1464"/>
              <a:ext cx="14" cy="17"/>
            </a:xfrm>
            <a:custGeom>
              <a:avLst/>
              <a:gdLst>
                <a:gd name="T0" fmla="*/ 0 w 14"/>
                <a:gd name="T1" fmla="*/ 11 h 17"/>
                <a:gd name="T2" fmla="*/ 6 w 14"/>
                <a:gd name="T3" fmla="*/ 0 h 17"/>
                <a:gd name="T4" fmla="*/ 0 w 14"/>
                <a:gd name="T5" fmla="*/ 0 h 17"/>
                <a:gd name="T6" fmla="*/ 0 w 14"/>
                <a:gd name="T7" fmla="*/ 17 h 17"/>
                <a:gd name="T8" fmla="*/ 6 w 14"/>
                <a:gd name="T9" fmla="*/ 17 h 17"/>
                <a:gd name="T10" fmla="*/ 14 w 14"/>
                <a:gd name="T11" fmla="*/ 11 h 17"/>
                <a:gd name="T12" fmla="*/ 6 w 14"/>
                <a:gd name="T13" fmla="*/ 17 h 17"/>
                <a:gd name="T14" fmla="*/ 14 w 14"/>
                <a:gd name="T15" fmla="*/ 17 h 17"/>
                <a:gd name="T16" fmla="*/ 14 w 14"/>
                <a:gd name="T17" fmla="*/ 11 h 17"/>
                <a:gd name="T18" fmla="*/ 0 w 14"/>
                <a:gd name="T19" fmla="*/ 11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11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4" y="11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01" name="Freeform 40"/>
            <p:cNvSpPr>
              <a:spLocks/>
            </p:cNvSpPr>
            <p:nvPr/>
          </p:nvSpPr>
          <p:spPr bwMode="auto">
            <a:xfrm>
              <a:off x="797" y="1459"/>
              <a:ext cx="14" cy="16"/>
            </a:xfrm>
            <a:custGeom>
              <a:avLst/>
              <a:gdLst>
                <a:gd name="T0" fmla="*/ 6 w 14"/>
                <a:gd name="T1" fmla="*/ 0 h 16"/>
                <a:gd name="T2" fmla="*/ 0 w 14"/>
                <a:gd name="T3" fmla="*/ 8 h 16"/>
                <a:gd name="T4" fmla="*/ 0 w 14"/>
                <a:gd name="T5" fmla="*/ 16 h 16"/>
                <a:gd name="T6" fmla="*/ 14 w 14"/>
                <a:gd name="T7" fmla="*/ 16 h 16"/>
                <a:gd name="T8" fmla="*/ 14 w 14"/>
                <a:gd name="T9" fmla="*/ 8 h 16"/>
                <a:gd name="T10" fmla="*/ 6 w 14"/>
                <a:gd name="T11" fmla="*/ 16 h 16"/>
                <a:gd name="T12" fmla="*/ 6 w 14"/>
                <a:gd name="T13" fmla="*/ 0 h 16"/>
                <a:gd name="T14" fmla="*/ 0 w 14"/>
                <a:gd name="T15" fmla="*/ 0 h 16"/>
                <a:gd name="T16" fmla="*/ 0 w 14"/>
                <a:gd name="T17" fmla="*/ 8 h 16"/>
                <a:gd name="T18" fmla="*/ 6 w 14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6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14" y="16"/>
                  </a:lnTo>
                  <a:lnTo>
                    <a:pt x="14" y="8"/>
                  </a:lnTo>
                  <a:lnTo>
                    <a:pt x="6" y="1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02" name="Rectangle 41"/>
            <p:cNvSpPr>
              <a:spLocks noChangeArrowheads="1"/>
            </p:cNvSpPr>
            <p:nvPr/>
          </p:nvSpPr>
          <p:spPr bwMode="auto">
            <a:xfrm>
              <a:off x="803" y="1459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03" name="Rectangle 42"/>
            <p:cNvSpPr>
              <a:spLocks noChangeArrowheads="1"/>
            </p:cNvSpPr>
            <p:nvPr/>
          </p:nvSpPr>
          <p:spPr bwMode="auto">
            <a:xfrm>
              <a:off x="811" y="1459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04" name="Rectangle 43"/>
            <p:cNvSpPr>
              <a:spLocks noChangeArrowheads="1"/>
            </p:cNvSpPr>
            <p:nvPr/>
          </p:nvSpPr>
          <p:spPr bwMode="auto">
            <a:xfrm>
              <a:off x="816" y="1459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05" name="Rectangle 44"/>
            <p:cNvSpPr>
              <a:spLocks noChangeArrowheads="1"/>
            </p:cNvSpPr>
            <p:nvPr/>
          </p:nvSpPr>
          <p:spPr bwMode="auto">
            <a:xfrm>
              <a:off x="824" y="1459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06" name="Rectangle 45"/>
            <p:cNvSpPr>
              <a:spLocks noChangeArrowheads="1"/>
            </p:cNvSpPr>
            <p:nvPr/>
          </p:nvSpPr>
          <p:spPr bwMode="auto">
            <a:xfrm>
              <a:off x="831" y="1459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07" name="Rectangle 46"/>
            <p:cNvSpPr>
              <a:spLocks noChangeArrowheads="1"/>
            </p:cNvSpPr>
            <p:nvPr/>
          </p:nvSpPr>
          <p:spPr bwMode="auto">
            <a:xfrm>
              <a:off x="837" y="1459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08" name="Rectangle 47"/>
            <p:cNvSpPr>
              <a:spLocks noChangeArrowheads="1"/>
            </p:cNvSpPr>
            <p:nvPr/>
          </p:nvSpPr>
          <p:spPr bwMode="auto">
            <a:xfrm>
              <a:off x="845" y="1459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09" name="Freeform 48"/>
            <p:cNvSpPr>
              <a:spLocks/>
            </p:cNvSpPr>
            <p:nvPr/>
          </p:nvSpPr>
          <p:spPr bwMode="auto">
            <a:xfrm>
              <a:off x="853" y="1459"/>
              <a:ext cx="15" cy="16"/>
            </a:xfrm>
            <a:custGeom>
              <a:avLst/>
              <a:gdLst>
                <a:gd name="T0" fmla="*/ 0 w 15"/>
                <a:gd name="T1" fmla="*/ 8 h 16"/>
                <a:gd name="T2" fmla="*/ 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5 w 15"/>
                <a:gd name="T9" fmla="*/ 16 h 16"/>
                <a:gd name="T10" fmla="*/ 15 w 15"/>
                <a:gd name="T11" fmla="*/ 8 h 16"/>
                <a:gd name="T12" fmla="*/ 5 w 15"/>
                <a:gd name="T13" fmla="*/ 16 h 16"/>
                <a:gd name="T14" fmla="*/ 15 w 15"/>
                <a:gd name="T15" fmla="*/ 16 h 16"/>
                <a:gd name="T16" fmla="*/ 15 w 15"/>
                <a:gd name="T17" fmla="*/ 8 h 16"/>
                <a:gd name="T18" fmla="*/ 0 w 15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6"/>
                <a:gd name="T32" fmla="*/ 15 w 15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6">
                  <a:moveTo>
                    <a:pt x="0" y="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15" y="8"/>
                  </a:lnTo>
                  <a:lnTo>
                    <a:pt x="5" y="16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10" name="Freeform 49"/>
            <p:cNvSpPr>
              <a:spLocks/>
            </p:cNvSpPr>
            <p:nvPr/>
          </p:nvSpPr>
          <p:spPr bwMode="auto">
            <a:xfrm>
              <a:off x="853" y="1452"/>
              <a:ext cx="15" cy="15"/>
            </a:xfrm>
            <a:custGeom>
              <a:avLst/>
              <a:gdLst>
                <a:gd name="T0" fmla="*/ 5 w 15"/>
                <a:gd name="T1" fmla="*/ 0 h 15"/>
                <a:gd name="T2" fmla="*/ 0 w 15"/>
                <a:gd name="T3" fmla="*/ 10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10 h 15"/>
                <a:gd name="T10" fmla="*/ 5 w 15"/>
                <a:gd name="T11" fmla="*/ 15 h 15"/>
                <a:gd name="T12" fmla="*/ 5 w 15"/>
                <a:gd name="T13" fmla="*/ 0 h 15"/>
                <a:gd name="T14" fmla="*/ 0 w 15"/>
                <a:gd name="T15" fmla="*/ 0 h 15"/>
                <a:gd name="T16" fmla="*/ 0 w 15"/>
                <a:gd name="T17" fmla="*/ 10 h 15"/>
                <a:gd name="T18" fmla="*/ 5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5" y="0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5" y="1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11" name="Rectangle 50"/>
            <p:cNvSpPr>
              <a:spLocks noChangeArrowheads="1"/>
            </p:cNvSpPr>
            <p:nvPr/>
          </p:nvSpPr>
          <p:spPr bwMode="auto">
            <a:xfrm>
              <a:off x="858" y="1452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12" name="Rectangle 51"/>
            <p:cNvSpPr>
              <a:spLocks noChangeArrowheads="1"/>
            </p:cNvSpPr>
            <p:nvPr/>
          </p:nvSpPr>
          <p:spPr bwMode="auto">
            <a:xfrm>
              <a:off x="868" y="1452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13" name="Rectangle 52"/>
            <p:cNvSpPr>
              <a:spLocks noChangeArrowheads="1"/>
            </p:cNvSpPr>
            <p:nvPr/>
          </p:nvSpPr>
          <p:spPr bwMode="auto">
            <a:xfrm>
              <a:off x="873" y="1452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14" name="Freeform 53"/>
            <p:cNvSpPr>
              <a:spLocks/>
            </p:cNvSpPr>
            <p:nvPr/>
          </p:nvSpPr>
          <p:spPr bwMode="auto">
            <a:xfrm>
              <a:off x="879" y="1452"/>
              <a:ext cx="13" cy="15"/>
            </a:xfrm>
            <a:custGeom>
              <a:avLst/>
              <a:gdLst>
                <a:gd name="T0" fmla="*/ 0 w 13"/>
                <a:gd name="T1" fmla="*/ 10 h 15"/>
                <a:gd name="T2" fmla="*/ 8 w 13"/>
                <a:gd name="T3" fmla="*/ 0 h 15"/>
                <a:gd name="T4" fmla="*/ 0 w 13"/>
                <a:gd name="T5" fmla="*/ 0 h 15"/>
                <a:gd name="T6" fmla="*/ 0 w 13"/>
                <a:gd name="T7" fmla="*/ 15 h 15"/>
                <a:gd name="T8" fmla="*/ 8 w 13"/>
                <a:gd name="T9" fmla="*/ 15 h 15"/>
                <a:gd name="T10" fmla="*/ 13 w 13"/>
                <a:gd name="T11" fmla="*/ 10 h 15"/>
                <a:gd name="T12" fmla="*/ 8 w 13"/>
                <a:gd name="T13" fmla="*/ 15 h 15"/>
                <a:gd name="T14" fmla="*/ 13 w 13"/>
                <a:gd name="T15" fmla="*/ 15 h 15"/>
                <a:gd name="T16" fmla="*/ 13 w 13"/>
                <a:gd name="T17" fmla="*/ 10 h 15"/>
                <a:gd name="T18" fmla="*/ 0 w 13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1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13" y="10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3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15" name="Freeform 54"/>
            <p:cNvSpPr>
              <a:spLocks/>
            </p:cNvSpPr>
            <p:nvPr/>
          </p:nvSpPr>
          <p:spPr bwMode="auto">
            <a:xfrm>
              <a:off x="879" y="1444"/>
              <a:ext cx="13" cy="18"/>
            </a:xfrm>
            <a:custGeom>
              <a:avLst/>
              <a:gdLst>
                <a:gd name="T0" fmla="*/ 8 w 13"/>
                <a:gd name="T1" fmla="*/ 0 h 18"/>
                <a:gd name="T2" fmla="*/ 0 w 13"/>
                <a:gd name="T3" fmla="*/ 8 h 18"/>
                <a:gd name="T4" fmla="*/ 0 w 13"/>
                <a:gd name="T5" fmla="*/ 18 h 18"/>
                <a:gd name="T6" fmla="*/ 13 w 13"/>
                <a:gd name="T7" fmla="*/ 18 h 18"/>
                <a:gd name="T8" fmla="*/ 13 w 13"/>
                <a:gd name="T9" fmla="*/ 8 h 18"/>
                <a:gd name="T10" fmla="*/ 8 w 13"/>
                <a:gd name="T11" fmla="*/ 18 h 18"/>
                <a:gd name="T12" fmla="*/ 8 w 13"/>
                <a:gd name="T13" fmla="*/ 0 h 18"/>
                <a:gd name="T14" fmla="*/ 0 w 13"/>
                <a:gd name="T15" fmla="*/ 0 h 18"/>
                <a:gd name="T16" fmla="*/ 0 w 13"/>
                <a:gd name="T17" fmla="*/ 8 h 18"/>
                <a:gd name="T18" fmla="*/ 8 w 13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8" y="0"/>
                  </a:moveTo>
                  <a:lnTo>
                    <a:pt x="0" y="8"/>
                  </a:lnTo>
                  <a:lnTo>
                    <a:pt x="0" y="18"/>
                  </a:lnTo>
                  <a:lnTo>
                    <a:pt x="13" y="18"/>
                  </a:lnTo>
                  <a:lnTo>
                    <a:pt x="13" y="8"/>
                  </a:lnTo>
                  <a:lnTo>
                    <a:pt x="8" y="1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16" name="Rectangle 55"/>
            <p:cNvSpPr>
              <a:spLocks noChangeArrowheads="1"/>
            </p:cNvSpPr>
            <p:nvPr/>
          </p:nvSpPr>
          <p:spPr bwMode="auto">
            <a:xfrm>
              <a:off x="887" y="1444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17" name="Rectangle 56"/>
            <p:cNvSpPr>
              <a:spLocks noChangeArrowheads="1"/>
            </p:cNvSpPr>
            <p:nvPr/>
          </p:nvSpPr>
          <p:spPr bwMode="auto">
            <a:xfrm>
              <a:off x="892" y="1444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18" name="Rectangle 57"/>
            <p:cNvSpPr>
              <a:spLocks noChangeArrowheads="1"/>
            </p:cNvSpPr>
            <p:nvPr/>
          </p:nvSpPr>
          <p:spPr bwMode="auto">
            <a:xfrm>
              <a:off x="902" y="1444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19" name="Rectangle 58"/>
            <p:cNvSpPr>
              <a:spLocks noChangeArrowheads="1"/>
            </p:cNvSpPr>
            <p:nvPr/>
          </p:nvSpPr>
          <p:spPr bwMode="auto">
            <a:xfrm>
              <a:off x="907" y="1444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20" name="Freeform 59"/>
            <p:cNvSpPr>
              <a:spLocks/>
            </p:cNvSpPr>
            <p:nvPr/>
          </p:nvSpPr>
          <p:spPr bwMode="auto">
            <a:xfrm>
              <a:off x="913" y="1444"/>
              <a:ext cx="13" cy="18"/>
            </a:xfrm>
            <a:custGeom>
              <a:avLst/>
              <a:gdLst>
                <a:gd name="T0" fmla="*/ 0 w 13"/>
                <a:gd name="T1" fmla="*/ 8 h 18"/>
                <a:gd name="T2" fmla="*/ 8 w 13"/>
                <a:gd name="T3" fmla="*/ 0 h 18"/>
                <a:gd name="T4" fmla="*/ 0 w 13"/>
                <a:gd name="T5" fmla="*/ 0 h 18"/>
                <a:gd name="T6" fmla="*/ 0 w 13"/>
                <a:gd name="T7" fmla="*/ 18 h 18"/>
                <a:gd name="T8" fmla="*/ 8 w 13"/>
                <a:gd name="T9" fmla="*/ 18 h 18"/>
                <a:gd name="T10" fmla="*/ 13 w 13"/>
                <a:gd name="T11" fmla="*/ 8 h 18"/>
                <a:gd name="T12" fmla="*/ 8 w 13"/>
                <a:gd name="T13" fmla="*/ 18 h 18"/>
                <a:gd name="T14" fmla="*/ 13 w 13"/>
                <a:gd name="T15" fmla="*/ 18 h 18"/>
                <a:gd name="T16" fmla="*/ 13 w 13"/>
                <a:gd name="T17" fmla="*/ 8 h 18"/>
                <a:gd name="T18" fmla="*/ 0 w 13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0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13" y="8"/>
                  </a:lnTo>
                  <a:lnTo>
                    <a:pt x="8" y="18"/>
                  </a:lnTo>
                  <a:lnTo>
                    <a:pt x="13" y="18"/>
                  </a:lnTo>
                  <a:lnTo>
                    <a:pt x="1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21" name="Freeform 60"/>
            <p:cNvSpPr>
              <a:spLocks/>
            </p:cNvSpPr>
            <p:nvPr/>
          </p:nvSpPr>
          <p:spPr bwMode="auto">
            <a:xfrm>
              <a:off x="913" y="1439"/>
              <a:ext cx="13" cy="13"/>
            </a:xfrm>
            <a:custGeom>
              <a:avLst/>
              <a:gdLst>
                <a:gd name="T0" fmla="*/ 8 w 13"/>
                <a:gd name="T1" fmla="*/ 0 h 13"/>
                <a:gd name="T2" fmla="*/ 0 w 13"/>
                <a:gd name="T3" fmla="*/ 5 h 13"/>
                <a:gd name="T4" fmla="*/ 0 w 13"/>
                <a:gd name="T5" fmla="*/ 13 h 13"/>
                <a:gd name="T6" fmla="*/ 13 w 13"/>
                <a:gd name="T7" fmla="*/ 13 h 13"/>
                <a:gd name="T8" fmla="*/ 13 w 13"/>
                <a:gd name="T9" fmla="*/ 5 h 13"/>
                <a:gd name="T10" fmla="*/ 8 w 13"/>
                <a:gd name="T11" fmla="*/ 13 h 13"/>
                <a:gd name="T12" fmla="*/ 8 w 13"/>
                <a:gd name="T13" fmla="*/ 0 h 13"/>
                <a:gd name="T14" fmla="*/ 0 w 13"/>
                <a:gd name="T15" fmla="*/ 0 h 13"/>
                <a:gd name="T16" fmla="*/ 0 w 13"/>
                <a:gd name="T17" fmla="*/ 5 h 13"/>
                <a:gd name="T18" fmla="*/ 8 w 13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8" y="0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3" y="13"/>
                  </a:lnTo>
                  <a:lnTo>
                    <a:pt x="13" y="5"/>
                  </a:lnTo>
                  <a:lnTo>
                    <a:pt x="8" y="1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22" name="Freeform 61"/>
            <p:cNvSpPr>
              <a:spLocks/>
            </p:cNvSpPr>
            <p:nvPr/>
          </p:nvSpPr>
          <p:spPr bwMode="auto">
            <a:xfrm>
              <a:off x="921" y="1439"/>
              <a:ext cx="15" cy="13"/>
            </a:xfrm>
            <a:custGeom>
              <a:avLst/>
              <a:gdLst>
                <a:gd name="T0" fmla="*/ 0 w 15"/>
                <a:gd name="T1" fmla="*/ 5 h 13"/>
                <a:gd name="T2" fmla="*/ 5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5 w 15"/>
                <a:gd name="T9" fmla="*/ 13 h 13"/>
                <a:gd name="T10" fmla="*/ 15 w 15"/>
                <a:gd name="T11" fmla="*/ 5 h 13"/>
                <a:gd name="T12" fmla="*/ 5 w 15"/>
                <a:gd name="T13" fmla="*/ 13 h 13"/>
                <a:gd name="T14" fmla="*/ 15 w 15"/>
                <a:gd name="T15" fmla="*/ 13 h 13"/>
                <a:gd name="T16" fmla="*/ 15 w 15"/>
                <a:gd name="T17" fmla="*/ 5 h 13"/>
                <a:gd name="T18" fmla="*/ 0 w 15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0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15" y="5"/>
                  </a:lnTo>
                  <a:lnTo>
                    <a:pt x="5" y="13"/>
                  </a:lnTo>
                  <a:lnTo>
                    <a:pt x="15" y="13"/>
                  </a:lnTo>
                  <a:lnTo>
                    <a:pt x="15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23" name="Freeform 62"/>
            <p:cNvSpPr>
              <a:spLocks/>
            </p:cNvSpPr>
            <p:nvPr/>
          </p:nvSpPr>
          <p:spPr bwMode="auto">
            <a:xfrm>
              <a:off x="921" y="1430"/>
              <a:ext cx="15" cy="14"/>
            </a:xfrm>
            <a:custGeom>
              <a:avLst/>
              <a:gdLst>
                <a:gd name="T0" fmla="*/ 5 w 15"/>
                <a:gd name="T1" fmla="*/ 0 h 14"/>
                <a:gd name="T2" fmla="*/ 0 w 15"/>
                <a:gd name="T3" fmla="*/ 9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9 h 14"/>
                <a:gd name="T10" fmla="*/ 5 w 15"/>
                <a:gd name="T11" fmla="*/ 14 h 14"/>
                <a:gd name="T12" fmla="*/ 5 w 15"/>
                <a:gd name="T13" fmla="*/ 0 h 14"/>
                <a:gd name="T14" fmla="*/ 0 w 15"/>
                <a:gd name="T15" fmla="*/ 0 h 14"/>
                <a:gd name="T16" fmla="*/ 0 w 15"/>
                <a:gd name="T17" fmla="*/ 9 h 14"/>
                <a:gd name="T18" fmla="*/ 5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5" y="0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9"/>
                  </a:lnTo>
                  <a:lnTo>
                    <a:pt x="5" y="1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24" name="Rectangle 63"/>
            <p:cNvSpPr>
              <a:spLocks noChangeArrowheads="1"/>
            </p:cNvSpPr>
            <p:nvPr/>
          </p:nvSpPr>
          <p:spPr bwMode="auto">
            <a:xfrm>
              <a:off x="926" y="1430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25" name="Rectangle 64"/>
            <p:cNvSpPr>
              <a:spLocks noChangeArrowheads="1"/>
            </p:cNvSpPr>
            <p:nvPr/>
          </p:nvSpPr>
          <p:spPr bwMode="auto">
            <a:xfrm>
              <a:off x="936" y="1430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26" name="Freeform 65"/>
            <p:cNvSpPr>
              <a:spLocks/>
            </p:cNvSpPr>
            <p:nvPr/>
          </p:nvSpPr>
          <p:spPr bwMode="auto">
            <a:xfrm>
              <a:off x="941" y="1430"/>
              <a:ext cx="16" cy="14"/>
            </a:xfrm>
            <a:custGeom>
              <a:avLst/>
              <a:gdLst>
                <a:gd name="T0" fmla="*/ 0 w 16"/>
                <a:gd name="T1" fmla="*/ 9 h 14"/>
                <a:gd name="T2" fmla="*/ 8 w 16"/>
                <a:gd name="T3" fmla="*/ 0 h 14"/>
                <a:gd name="T4" fmla="*/ 3 w 16"/>
                <a:gd name="T5" fmla="*/ 0 h 14"/>
                <a:gd name="T6" fmla="*/ 3 w 16"/>
                <a:gd name="T7" fmla="*/ 14 h 14"/>
                <a:gd name="T8" fmla="*/ 8 w 16"/>
                <a:gd name="T9" fmla="*/ 14 h 14"/>
                <a:gd name="T10" fmla="*/ 16 w 16"/>
                <a:gd name="T11" fmla="*/ 9 h 14"/>
                <a:gd name="T12" fmla="*/ 8 w 16"/>
                <a:gd name="T13" fmla="*/ 14 h 14"/>
                <a:gd name="T14" fmla="*/ 16 w 16"/>
                <a:gd name="T15" fmla="*/ 14 h 14"/>
                <a:gd name="T16" fmla="*/ 16 w 16"/>
                <a:gd name="T17" fmla="*/ 9 h 14"/>
                <a:gd name="T18" fmla="*/ 0 w 16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0" y="9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8" y="14"/>
                  </a:lnTo>
                  <a:lnTo>
                    <a:pt x="16" y="9"/>
                  </a:lnTo>
                  <a:lnTo>
                    <a:pt x="8" y="14"/>
                  </a:lnTo>
                  <a:lnTo>
                    <a:pt x="16" y="14"/>
                  </a:lnTo>
                  <a:lnTo>
                    <a:pt x="16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27" name="Rectangle 66"/>
            <p:cNvSpPr>
              <a:spLocks noChangeArrowheads="1"/>
            </p:cNvSpPr>
            <p:nvPr/>
          </p:nvSpPr>
          <p:spPr bwMode="auto">
            <a:xfrm>
              <a:off x="941" y="1430"/>
              <a:ext cx="18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28" name="Freeform 67"/>
            <p:cNvSpPr>
              <a:spLocks/>
            </p:cNvSpPr>
            <p:nvPr/>
          </p:nvSpPr>
          <p:spPr bwMode="auto">
            <a:xfrm>
              <a:off x="941" y="1415"/>
              <a:ext cx="16" cy="18"/>
            </a:xfrm>
            <a:custGeom>
              <a:avLst/>
              <a:gdLst>
                <a:gd name="T0" fmla="*/ 8 w 16"/>
                <a:gd name="T1" fmla="*/ 0 h 18"/>
                <a:gd name="T2" fmla="*/ 0 w 16"/>
                <a:gd name="T3" fmla="*/ 10 h 18"/>
                <a:gd name="T4" fmla="*/ 0 w 16"/>
                <a:gd name="T5" fmla="*/ 15 h 18"/>
                <a:gd name="T6" fmla="*/ 16 w 16"/>
                <a:gd name="T7" fmla="*/ 15 h 18"/>
                <a:gd name="T8" fmla="*/ 16 w 16"/>
                <a:gd name="T9" fmla="*/ 10 h 18"/>
                <a:gd name="T10" fmla="*/ 8 w 16"/>
                <a:gd name="T11" fmla="*/ 18 h 18"/>
                <a:gd name="T12" fmla="*/ 8 w 16"/>
                <a:gd name="T13" fmla="*/ 0 h 18"/>
                <a:gd name="T14" fmla="*/ 0 w 16"/>
                <a:gd name="T15" fmla="*/ 0 h 18"/>
                <a:gd name="T16" fmla="*/ 0 w 16"/>
                <a:gd name="T17" fmla="*/ 10 h 18"/>
                <a:gd name="T18" fmla="*/ 8 w 16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8" y="0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29" name="Rectangle 68"/>
            <p:cNvSpPr>
              <a:spLocks noChangeArrowheads="1"/>
            </p:cNvSpPr>
            <p:nvPr/>
          </p:nvSpPr>
          <p:spPr bwMode="auto">
            <a:xfrm>
              <a:off x="949" y="141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30" name="Rectangle 69"/>
            <p:cNvSpPr>
              <a:spLocks noChangeArrowheads="1"/>
            </p:cNvSpPr>
            <p:nvPr/>
          </p:nvSpPr>
          <p:spPr bwMode="auto">
            <a:xfrm>
              <a:off x="957" y="1415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31" name="Freeform 70"/>
            <p:cNvSpPr>
              <a:spLocks/>
            </p:cNvSpPr>
            <p:nvPr/>
          </p:nvSpPr>
          <p:spPr bwMode="auto">
            <a:xfrm>
              <a:off x="963" y="1415"/>
              <a:ext cx="15" cy="18"/>
            </a:xfrm>
            <a:custGeom>
              <a:avLst/>
              <a:gdLst>
                <a:gd name="T0" fmla="*/ 0 w 15"/>
                <a:gd name="T1" fmla="*/ 10 h 18"/>
                <a:gd name="T2" fmla="*/ 7 w 15"/>
                <a:gd name="T3" fmla="*/ 0 h 18"/>
                <a:gd name="T4" fmla="*/ 0 w 15"/>
                <a:gd name="T5" fmla="*/ 0 h 18"/>
                <a:gd name="T6" fmla="*/ 0 w 15"/>
                <a:gd name="T7" fmla="*/ 18 h 18"/>
                <a:gd name="T8" fmla="*/ 7 w 15"/>
                <a:gd name="T9" fmla="*/ 18 h 18"/>
                <a:gd name="T10" fmla="*/ 15 w 15"/>
                <a:gd name="T11" fmla="*/ 10 h 18"/>
                <a:gd name="T12" fmla="*/ 7 w 15"/>
                <a:gd name="T13" fmla="*/ 18 h 18"/>
                <a:gd name="T14" fmla="*/ 15 w 15"/>
                <a:gd name="T15" fmla="*/ 18 h 18"/>
                <a:gd name="T16" fmla="*/ 15 w 15"/>
                <a:gd name="T17" fmla="*/ 10 h 18"/>
                <a:gd name="T18" fmla="*/ 0 w 15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0" y="1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7" y="18"/>
                  </a:lnTo>
                  <a:lnTo>
                    <a:pt x="15" y="10"/>
                  </a:lnTo>
                  <a:lnTo>
                    <a:pt x="7" y="18"/>
                  </a:lnTo>
                  <a:lnTo>
                    <a:pt x="15" y="18"/>
                  </a:lnTo>
                  <a:lnTo>
                    <a:pt x="1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32" name="Freeform 71"/>
            <p:cNvSpPr>
              <a:spLocks/>
            </p:cNvSpPr>
            <p:nvPr/>
          </p:nvSpPr>
          <p:spPr bwMode="auto">
            <a:xfrm>
              <a:off x="963" y="1410"/>
              <a:ext cx="15" cy="15"/>
            </a:xfrm>
            <a:custGeom>
              <a:avLst/>
              <a:gdLst>
                <a:gd name="T0" fmla="*/ 7 w 15"/>
                <a:gd name="T1" fmla="*/ 0 h 15"/>
                <a:gd name="T2" fmla="*/ 0 w 15"/>
                <a:gd name="T3" fmla="*/ 8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8 h 15"/>
                <a:gd name="T10" fmla="*/ 7 w 15"/>
                <a:gd name="T11" fmla="*/ 15 h 15"/>
                <a:gd name="T12" fmla="*/ 7 w 15"/>
                <a:gd name="T13" fmla="*/ 0 h 15"/>
                <a:gd name="T14" fmla="*/ 0 w 15"/>
                <a:gd name="T15" fmla="*/ 0 h 15"/>
                <a:gd name="T16" fmla="*/ 0 w 15"/>
                <a:gd name="T17" fmla="*/ 8 h 15"/>
                <a:gd name="T18" fmla="*/ 7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7" y="0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7" y="15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33" name="Freeform 72"/>
            <p:cNvSpPr>
              <a:spLocks/>
            </p:cNvSpPr>
            <p:nvPr/>
          </p:nvSpPr>
          <p:spPr bwMode="auto">
            <a:xfrm>
              <a:off x="970" y="1410"/>
              <a:ext cx="13" cy="15"/>
            </a:xfrm>
            <a:custGeom>
              <a:avLst/>
              <a:gdLst>
                <a:gd name="T0" fmla="*/ 0 w 13"/>
                <a:gd name="T1" fmla="*/ 8 h 15"/>
                <a:gd name="T2" fmla="*/ 8 w 13"/>
                <a:gd name="T3" fmla="*/ 0 h 15"/>
                <a:gd name="T4" fmla="*/ 0 w 13"/>
                <a:gd name="T5" fmla="*/ 0 h 15"/>
                <a:gd name="T6" fmla="*/ 0 w 13"/>
                <a:gd name="T7" fmla="*/ 15 h 15"/>
                <a:gd name="T8" fmla="*/ 8 w 13"/>
                <a:gd name="T9" fmla="*/ 15 h 15"/>
                <a:gd name="T10" fmla="*/ 13 w 13"/>
                <a:gd name="T11" fmla="*/ 8 h 15"/>
                <a:gd name="T12" fmla="*/ 8 w 13"/>
                <a:gd name="T13" fmla="*/ 15 h 15"/>
                <a:gd name="T14" fmla="*/ 13 w 13"/>
                <a:gd name="T15" fmla="*/ 15 h 15"/>
                <a:gd name="T16" fmla="*/ 13 w 13"/>
                <a:gd name="T17" fmla="*/ 8 h 15"/>
                <a:gd name="T18" fmla="*/ 0 w 13"/>
                <a:gd name="T19" fmla="*/ 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13" y="8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3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34" name="Freeform 73"/>
            <p:cNvSpPr>
              <a:spLocks/>
            </p:cNvSpPr>
            <p:nvPr/>
          </p:nvSpPr>
          <p:spPr bwMode="auto">
            <a:xfrm>
              <a:off x="970" y="1405"/>
              <a:ext cx="13" cy="13"/>
            </a:xfrm>
            <a:custGeom>
              <a:avLst/>
              <a:gdLst>
                <a:gd name="T0" fmla="*/ 8 w 13"/>
                <a:gd name="T1" fmla="*/ 0 h 13"/>
                <a:gd name="T2" fmla="*/ 0 w 13"/>
                <a:gd name="T3" fmla="*/ 5 h 13"/>
                <a:gd name="T4" fmla="*/ 0 w 13"/>
                <a:gd name="T5" fmla="*/ 13 h 13"/>
                <a:gd name="T6" fmla="*/ 13 w 13"/>
                <a:gd name="T7" fmla="*/ 13 h 13"/>
                <a:gd name="T8" fmla="*/ 13 w 13"/>
                <a:gd name="T9" fmla="*/ 5 h 13"/>
                <a:gd name="T10" fmla="*/ 8 w 13"/>
                <a:gd name="T11" fmla="*/ 13 h 13"/>
                <a:gd name="T12" fmla="*/ 8 w 13"/>
                <a:gd name="T13" fmla="*/ 0 h 13"/>
                <a:gd name="T14" fmla="*/ 0 w 13"/>
                <a:gd name="T15" fmla="*/ 0 h 13"/>
                <a:gd name="T16" fmla="*/ 0 w 13"/>
                <a:gd name="T17" fmla="*/ 5 h 13"/>
                <a:gd name="T18" fmla="*/ 8 w 13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8" y="0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3" y="13"/>
                  </a:lnTo>
                  <a:lnTo>
                    <a:pt x="13" y="5"/>
                  </a:lnTo>
                  <a:lnTo>
                    <a:pt x="8" y="1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35" name="Freeform 74"/>
            <p:cNvSpPr>
              <a:spLocks/>
            </p:cNvSpPr>
            <p:nvPr/>
          </p:nvSpPr>
          <p:spPr bwMode="auto">
            <a:xfrm>
              <a:off x="978" y="1405"/>
              <a:ext cx="13" cy="13"/>
            </a:xfrm>
            <a:custGeom>
              <a:avLst/>
              <a:gdLst>
                <a:gd name="T0" fmla="*/ 0 w 13"/>
                <a:gd name="T1" fmla="*/ 5 h 13"/>
                <a:gd name="T2" fmla="*/ 5 w 13"/>
                <a:gd name="T3" fmla="*/ 0 h 13"/>
                <a:gd name="T4" fmla="*/ 0 w 13"/>
                <a:gd name="T5" fmla="*/ 0 h 13"/>
                <a:gd name="T6" fmla="*/ 0 w 13"/>
                <a:gd name="T7" fmla="*/ 13 h 13"/>
                <a:gd name="T8" fmla="*/ 5 w 13"/>
                <a:gd name="T9" fmla="*/ 13 h 13"/>
                <a:gd name="T10" fmla="*/ 13 w 13"/>
                <a:gd name="T11" fmla="*/ 5 h 13"/>
                <a:gd name="T12" fmla="*/ 5 w 13"/>
                <a:gd name="T13" fmla="*/ 13 h 13"/>
                <a:gd name="T14" fmla="*/ 13 w 13"/>
                <a:gd name="T15" fmla="*/ 13 h 13"/>
                <a:gd name="T16" fmla="*/ 13 w 13"/>
                <a:gd name="T17" fmla="*/ 5 h 13"/>
                <a:gd name="T18" fmla="*/ 0 w 13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0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13" y="5"/>
                  </a:lnTo>
                  <a:lnTo>
                    <a:pt x="5" y="13"/>
                  </a:lnTo>
                  <a:lnTo>
                    <a:pt x="13" y="13"/>
                  </a:lnTo>
                  <a:lnTo>
                    <a:pt x="1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36" name="Freeform 75"/>
            <p:cNvSpPr>
              <a:spLocks/>
            </p:cNvSpPr>
            <p:nvPr/>
          </p:nvSpPr>
          <p:spPr bwMode="auto">
            <a:xfrm>
              <a:off x="978" y="1396"/>
              <a:ext cx="13" cy="14"/>
            </a:xfrm>
            <a:custGeom>
              <a:avLst/>
              <a:gdLst>
                <a:gd name="T0" fmla="*/ 5 w 13"/>
                <a:gd name="T1" fmla="*/ 0 h 14"/>
                <a:gd name="T2" fmla="*/ 0 w 13"/>
                <a:gd name="T3" fmla="*/ 9 h 14"/>
                <a:gd name="T4" fmla="*/ 0 w 13"/>
                <a:gd name="T5" fmla="*/ 14 h 14"/>
                <a:gd name="T6" fmla="*/ 13 w 13"/>
                <a:gd name="T7" fmla="*/ 14 h 14"/>
                <a:gd name="T8" fmla="*/ 13 w 13"/>
                <a:gd name="T9" fmla="*/ 9 h 14"/>
                <a:gd name="T10" fmla="*/ 5 w 13"/>
                <a:gd name="T11" fmla="*/ 14 h 14"/>
                <a:gd name="T12" fmla="*/ 5 w 13"/>
                <a:gd name="T13" fmla="*/ 0 h 14"/>
                <a:gd name="T14" fmla="*/ 0 w 13"/>
                <a:gd name="T15" fmla="*/ 0 h 14"/>
                <a:gd name="T16" fmla="*/ 0 w 13"/>
                <a:gd name="T17" fmla="*/ 9 h 14"/>
                <a:gd name="T18" fmla="*/ 5 w 13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5" y="0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3" y="14"/>
                  </a:lnTo>
                  <a:lnTo>
                    <a:pt x="13" y="9"/>
                  </a:lnTo>
                  <a:lnTo>
                    <a:pt x="5" y="1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37" name="Rectangle 76"/>
            <p:cNvSpPr>
              <a:spLocks noChangeArrowheads="1"/>
            </p:cNvSpPr>
            <p:nvPr/>
          </p:nvSpPr>
          <p:spPr bwMode="auto">
            <a:xfrm>
              <a:off x="983" y="1396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38" name="Freeform 77"/>
            <p:cNvSpPr>
              <a:spLocks/>
            </p:cNvSpPr>
            <p:nvPr/>
          </p:nvSpPr>
          <p:spPr bwMode="auto">
            <a:xfrm>
              <a:off x="989" y="1396"/>
              <a:ext cx="14" cy="14"/>
            </a:xfrm>
            <a:custGeom>
              <a:avLst/>
              <a:gdLst>
                <a:gd name="T0" fmla="*/ 0 w 14"/>
                <a:gd name="T1" fmla="*/ 9 h 14"/>
                <a:gd name="T2" fmla="*/ 8 w 14"/>
                <a:gd name="T3" fmla="*/ 0 h 14"/>
                <a:gd name="T4" fmla="*/ 2 w 14"/>
                <a:gd name="T5" fmla="*/ 0 h 14"/>
                <a:gd name="T6" fmla="*/ 2 w 14"/>
                <a:gd name="T7" fmla="*/ 14 h 14"/>
                <a:gd name="T8" fmla="*/ 8 w 14"/>
                <a:gd name="T9" fmla="*/ 14 h 14"/>
                <a:gd name="T10" fmla="*/ 14 w 14"/>
                <a:gd name="T11" fmla="*/ 9 h 14"/>
                <a:gd name="T12" fmla="*/ 8 w 14"/>
                <a:gd name="T13" fmla="*/ 14 h 14"/>
                <a:gd name="T14" fmla="*/ 14 w 14"/>
                <a:gd name="T15" fmla="*/ 14 h 14"/>
                <a:gd name="T16" fmla="*/ 14 w 14"/>
                <a:gd name="T17" fmla="*/ 9 h 14"/>
                <a:gd name="T18" fmla="*/ 0 w 14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9"/>
                  </a:moveTo>
                  <a:lnTo>
                    <a:pt x="8" y="0"/>
                  </a:lnTo>
                  <a:lnTo>
                    <a:pt x="2" y="0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14" y="9"/>
                  </a:lnTo>
                  <a:lnTo>
                    <a:pt x="8" y="14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39" name="Rectangle 78"/>
            <p:cNvSpPr>
              <a:spLocks noChangeArrowheads="1"/>
            </p:cNvSpPr>
            <p:nvPr/>
          </p:nvSpPr>
          <p:spPr bwMode="auto">
            <a:xfrm>
              <a:off x="989" y="1396"/>
              <a:ext cx="16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40" name="Freeform 79"/>
            <p:cNvSpPr>
              <a:spLocks/>
            </p:cNvSpPr>
            <p:nvPr/>
          </p:nvSpPr>
          <p:spPr bwMode="auto">
            <a:xfrm>
              <a:off x="989" y="1382"/>
              <a:ext cx="14" cy="14"/>
            </a:xfrm>
            <a:custGeom>
              <a:avLst/>
              <a:gdLst>
                <a:gd name="T0" fmla="*/ 8 w 14"/>
                <a:gd name="T1" fmla="*/ 0 h 14"/>
                <a:gd name="T2" fmla="*/ 0 w 14"/>
                <a:gd name="T3" fmla="*/ 9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9 h 14"/>
                <a:gd name="T10" fmla="*/ 8 w 14"/>
                <a:gd name="T11" fmla="*/ 14 h 14"/>
                <a:gd name="T12" fmla="*/ 8 w 14"/>
                <a:gd name="T13" fmla="*/ 0 h 14"/>
                <a:gd name="T14" fmla="*/ 0 w 14"/>
                <a:gd name="T15" fmla="*/ 0 h 14"/>
                <a:gd name="T16" fmla="*/ 0 w 14"/>
                <a:gd name="T17" fmla="*/ 9 h 14"/>
                <a:gd name="T18" fmla="*/ 8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8" y="0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8" y="14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41" name="Freeform 80"/>
            <p:cNvSpPr>
              <a:spLocks/>
            </p:cNvSpPr>
            <p:nvPr/>
          </p:nvSpPr>
          <p:spPr bwMode="auto">
            <a:xfrm>
              <a:off x="997" y="1382"/>
              <a:ext cx="15" cy="14"/>
            </a:xfrm>
            <a:custGeom>
              <a:avLst/>
              <a:gdLst>
                <a:gd name="T0" fmla="*/ 0 w 15"/>
                <a:gd name="T1" fmla="*/ 9 h 14"/>
                <a:gd name="T2" fmla="*/ 6 w 15"/>
                <a:gd name="T3" fmla="*/ 0 h 14"/>
                <a:gd name="T4" fmla="*/ 0 w 15"/>
                <a:gd name="T5" fmla="*/ 0 h 14"/>
                <a:gd name="T6" fmla="*/ 0 w 15"/>
                <a:gd name="T7" fmla="*/ 14 h 14"/>
                <a:gd name="T8" fmla="*/ 6 w 15"/>
                <a:gd name="T9" fmla="*/ 14 h 14"/>
                <a:gd name="T10" fmla="*/ 15 w 15"/>
                <a:gd name="T11" fmla="*/ 9 h 14"/>
                <a:gd name="T12" fmla="*/ 6 w 15"/>
                <a:gd name="T13" fmla="*/ 14 h 14"/>
                <a:gd name="T14" fmla="*/ 15 w 15"/>
                <a:gd name="T15" fmla="*/ 14 h 14"/>
                <a:gd name="T16" fmla="*/ 15 w 15"/>
                <a:gd name="T17" fmla="*/ 9 h 14"/>
                <a:gd name="T18" fmla="*/ 0 w 15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0" y="9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5" y="9"/>
                  </a:lnTo>
                  <a:lnTo>
                    <a:pt x="6" y="14"/>
                  </a:lnTo>
                  <a:lnTo>
                    <a:pt x="15" y="14"/>
                  </a:lnTo>
                  <a:lnTo>
                    <a:pt x="15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42" name="Rectangle 81"/>
            <p:cNvSpPr>
              <a:spLocks noChangeArrowheads="1"/>
            </p:cNvSpPr>
            <p:nvPr/>
          </p:nvSpPr>
          <p:spPr bwMode="auto">
            <a:xfrm>
              <a:off x="998" y="1382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43" name="Freeform 82"/>
            <p:cNvSpPr>
              <a:spLocks/>
            </p:cNvSpPr>
            <p:nvPr/>
          </p:nvSpPr>
          <p:spPr bwMode="auto">
            <a:xfrm>
              <a:off x="997" y="1371"/>
              <a:ext cx="15" cy="13"/>
            </a:xfrm>
            <a:custGeom>
              <a:avLst/>
              <a:gdLst>
                <a:gd name="T0" fmla="*/ 6 w 15"/>
                <a:gd name="T1" fmla="*/ 0 h 13"/>
                <a:gd name="T2" fmla="*/ 0 w 15"/>
                <a:gd name="T3" fmla="*/ 5 h 13"/>
                <a:gd name="T4" fmla="*/ 0 w 15"/>
                <a:gd name="T5" fmla="*/ 11 h 13"/>
                <a:gd name="T6" fmla="*/ 15 w 15"/>
                <a:gd name="T7" fmla="*/ 11 h 13"/>
                <a:gd name="T8" fmla="*/ 15 w 15"/>
                <a:gd name="T9" fmla="*/ 5 h 13"/>
                <a:gd name="T10" fmla="*/ 6 w 15"/>
                <a:gd name="T11" fmla="*/ 13 h 13"/>
                <a:gd name="T12" fmla="*/ 6 w 15"/>
                <a:gd name="T13" fmla="*/ 0 h 13"/>
                <a:gd name="T14" fmla="*/ 0 w 15"/>
                <a:gd name="T15" fmla="*/ 0 h 13"/>
                <a:gd name="T16" fmla="*/ 0 w 15"/>
                <a:gd name="T17" fmla="*/ 5 h 13"/>
                <a:gd name="T18" fmla="*/ 6 w 15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6" y="0"/>
                  </a:moveTo>
                  <a:lnTo>
                    <a:pt x="0" y="5"/>
                  </a:lnTo>
                  <a:lnTo>
                    <a:pt x="0" y="11"/>
                  </a:lnTo>
                  <a:lnTo>
                    <a:pt x="15" y="11"/>
                  </a:lnTo>
                  <a:lnTo>
                    <a:pt x="15" y="5"/>
                  </a:lnTo>
                  <a:lnTo>
                    <a:pt x="6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44" name="Freeform 83"/>
            <p:cNvSpPr>
              <a:spLocks/>
            </p:cNvSpPr>
            <p:nvPr/>
          </p:nvSpPr>
          <p:spPr bwMode="auto">
            <a:xfrm>
              <a:off x="1003" y="1371"/>
              <a:ext cx="14" cy="13"/>
            </a:xfrm>
            <a:custGeom>
              <a:avLst/>
              <a:gdLst>
                <a:gd name="T0" fmla="*/ 0 w 14"/>
                <a:gd name="T1" fmla="*/ 5 h 13"/>
                <a:gd name="T2" fmla="*/ 9 w 14"/>
                <a:gd name="T3" fmla="*/ 0 h 13"/>
                <a:gd name="T4" fmla="*/ 0 w 14"/>
                <a:gd name="T5" fmla="*/ 0 h 13"/>
                <a:gd name="T6" fmla="*/ 0 w 14"/>
                <a:gd name="T7" fmla="*/ 13 h 13"/>
                <a:gd name="T8" fmla="*/ 9 w 14"/>
                <a:gd name="T9" fmla="*/ 13 h 13"/>
                <a:gd name="T10" fmla="*/ 14 w 14"/>
                <a:gd name="T11" fmla="*/ 5 h 13"/>
                <a:gd name="T12" fmla="*/ 9 w 14"/>
                <a:gd name="T13" fmla="*/ 13 h 13"/>
                <a:gd name="T14" fmla="*/ 14 w 14"/>
                <a:gd name="T15" fmla="*/ 13 h 13"/>
                <a:gd name="T16" fmla="*/ 14 w 14"/>
                <a:gd name="T17" fmla="*/ 5 h 13"/>
                <a:gd name="T18" fmla="*/ 0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14" y="5"/>
                  </a:lnTo>
                  <a:lnTo>
                    <a:pt x="9" y="13"/>
                  </a:lnTo>
                  <a:lnTo>
                    <a:pt x="14" y="13"/>
                  </a:lnTo>
                  <a:lnTo>
                    <a:pt x="14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45" name="Rectangle 84"/>
            <p:cNvSpPr>
              <a:spLocks noChangeArrowheads="1"/>
            </p:cNvSpPr>
            <p:nvPr/>
          </p:nvSpPr>
          <p:spPr bwMode="auto">
            <a:xfrm>
              <a:off x="1003" y="1371"/>
              <a:ext cx="15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46" name="Freeform 85"/>
            <p:cNvSpPr>
              <a:spLocks/>
            </p:cNvSpPr>
            <p:nvPr/>
          </p:nvSpPr>
          <p:spPr bwMode="auto">
            <a:xfrm>
              <a:off x="1003" y="1353"/>
              <a:ext cx="14" cy="18"/>
            </a:xfrm>
            <a:custGeom>
              <a:avLst/>
              <a:gdLst>
                <a:gd name="T0" fmla="*/ 9 w 14"/>
                <a:gd name="T1" fmla="*/ 0 h 18"/>
                <a:gd name="T2" fmla="*/ 0 w 14"/>
                <a:gd name="T3" fmla="*/ 10 h 18"/>
                <a:gd name="T4" fmla="*/ 0 w 14"/>
                <a:gd name="T5" fmla="*/ 18 h 18"/>
                <a:gd name="T6" fmla="*/ 14 w 14"/>
                <a:gd name="T7" fmla="*/ 18 h 18"/>
                <a:gd name="T8" fmla="*/ 14 w 14"/>
                <a:gd name="T9" fmla="*/ 10 h 18"/>
                <a:gd name="T10" fmla="*/ 9 w 14"/>
                <a:gd name="T11" fmla="*/ 18 h 18"/>
                <a:gd name="T12" fmla="*/ 9 w 14"/>
                <a:gd name="T13" fmla="*/ 0 h 18"/>
                <a:gd name="T14" fmla="*/ 0 w 14"/>
                <a:gd name="T15" fmla="*/ 0 h 18"/>
                <a:gd name="T16" fmla="*/ 0 w 14"/>
                <a:gd name="T17" fmla="*/ 10 h 18"/>
                <a:gd name="T18" fmla="*/ 9 w 14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9" y="0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14" y="10"/>
                  </a:lnTo>
                  <a:lnTo>
                    <a:pt x="9" y="18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47" name="Freeform 86"/>
            <p:cNvSpPr>
              <a:spLocks/>
            </p:cNvSpPr>
            <p:nvPr/>
          </p:nvSpPr>
          <p:spPr bwMode="auto">
            <a:xfrm>
              <a:off x="1012" y="1353"/>
              <a:ext cx="13" cy="18"/>
            </a:xfrm>
            <a:custGeom>
              <a:avLst/>
              <a:gdLst>
                <a:gd name="T0" fmla="*/ 0 w 13"/>
                <a:gd name="T1" fmla="*/ 10 h 18"/>
                <a:gd name="T2" fmla="*/ 5 w 13"/>
                <a:gd name="T3" fmla="*/ 0 h 18"/>
                <a:gd name="T4" fmla="*/ 0 w 13"/>
                <a:gd name="T5" fmla="*/ 0 h 18"/>
                <a:gd name="T6" fmla="*/ 0 w 13"/>
                <a:gd name="T7" fmla="*/ 18 h 18"/>
                <a:gd name="T8" fmla="*/ 5 w 13"/>
                <a:gd name="T9" fmla="*/ 18 h 18"/>
                <a:gd name="T10" fmla="*/ 13 w 13"/>
                <a:gd name="T11" fmla="*/ 10 h 18"/>
                <a:gd name="T12" fmla="*/ 5 w 13"/>
                <a:gd name="T13" fmla="*/ 18 h 18"/>
                <a:gd name="T14" fmla="*/ 13 w 13"/>
                <a:gd name="T15" fmla="*/ 18 h 18"/>
                <a:gd name="T16" fmla="*/ 13 w 13"/>
                <a:gd name="T17" fmla="*/ 10 h 18"/>
                <a:gd name="T18" fmla="*/ 0 w 13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0" y="1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13" y="10"/>
                  </a:lnTo>
                  <a:lnTo>
                    <a:pt x="5" y="18"/>
                  </a:lnTo>
                  <a:lnTo>
                    <a:pt x="13" y="18"/>
                  </a:lnTo>
                  <a:lnTo>
                    <a:pt x="13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48" name="Rectangle 87"/>
            <p:cNvSpPr>
              <a:spLocks noChangeArrowheads="1"/>
            </p:cNvSpPr>
            <p:nvPr/>
          </p:nvSpPr>
          <p:spPr bwMode="auto">
            <a:xfrm>
              <a:off x="1012" y="1354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49" name="Freeform 88"/>
            <p:cNvSpPr>
              <a:spLocks/>
            </p:cNvSpPr>
            <p:nvPr/>
          </p:nvSpPr>
          <p:spPr bwMode="auto">
            <a:xfrm>
              <a:off x="1012" y="1339"/>
              <a:ext cx="13" cy="18"/>
            </a:xfrm>
            <a:custGeom>
              <a:avLst/>
              <a:gdLst>
                <a:gd name="T0" fmla="*/ 5 w 13"/>
                <a:gd name="T1" fmla="*/ 0 h 18"/>
                <a:gd name="T2" fmla="*/ 0 w 13"/>
                <a:gd name="T3" fmla="*/ 11 h 18"/>
                <a:gd name="T4" fmla="*/ 0 w 13"/>
                <a:gd name="T5" fmla="*/ 14 h 18"/>
                <a:gd name="T6" fmla="*/ 13 w 13"/>
                <a:gd name="T7" fmla="*/ 14 h 18"/>
                <a:gd name="T8" fmla="*/ 13 w 13"/>
                <a:gd name="T9" fmla="*/ 11 h 18"/>
                <a:gd name="T10" fmla="*/ 5 w 13"/>
                <a:gd name="T11" fmla="*/ 18 h 18"/>
                <a:gd name="T12" fmla="*/ 5 w 13"/>
                <a:gd name="T13" fmla="*/ 0 h 18"/>
                <a:gd name="T14" fmla="*/ 0 w 13"/>
                <a:gd name="T15" fmla="*/ 0 h 18"/>
                <a:gd name="T16" fmla="*/ 0 w 13"/>
                <a:gd name="T17" fmla="*/ 11 h 18"/>
                <a:gd name="T18" fmla="*/ 5 w 13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5" y="0"/>
                  </a:moveTo>
                  <a:lnTo>
                    <a:pt x="0" y="11"/>
                  </a:lnTo>
                  <a:lnTo>
                    <a:pt x="0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5" y="1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50" name="Freeform 89"/>
            <p:cNvSpPr>
              <a:spLocks/>
            </p:cNvSpPr>
            <p:nvPr/>
          </p:nvSpPr>
          <p:spPr bwMode="auto">
            <a:xfrm>
              <a:off x="1017" y="1339"/>
              <a:ext cx="14" cy="18"/>
            </a:xfrm>
            <a:custGeom>
              <a:avLst/>
              <a:gdLst>
                <a:gd name="T0" fmla="*/ 0 w 14"/>
                <a:gd name="T1" fmla="*/ 11 h 18"/>
                <a:gd name="T2" fmla="*/ 8 w 14"/>
                <a:gd name="T3" fmla="*/ 0 h 18"/>
                <a:gd name="T4" fmla="*/ 0 w 14"/>
                <a:gd name="T5" fmla="*/ 0 h 18"/>
                <a:gd name="T6" fmla="*/ 0 w 14"/>
                <a:gd name="T7" fmla="*/ 18 h 18"/>
                <a:gd name="T8" fmla="*/ 8 w 14"/>
                <a:gd name="T9" fmla="*/ 18 h 18"/>
                <a:gd name="T10" fmla="*/ 14 w 14"/>
                <a:gd name="T11" fmla="*/ 11 h 18"/>
                <a:gd name="T12" fmla="*/ 8 w 14"/>
                <a:gd name="T13" fmla="*/ 18 h 18"/>
                <a:gd name="T14" fmla="*/ 14 w 14"/>
                <a:gd name="T15" fmla="*/ 18 h 18"/>
                <a:gd name="T16" fmla="*/ 14 w 14"/>
                <a:gd name="T17" fmla="*/ 11 h 18"/>
                <a:gd name="T18" fmla="*/ 0 w 14"/>
                <a:gd name="T19" fmla="*/ 11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0" y="11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14" y="11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51" name="Rectangle 90"/>
            <p:cNvSpPr>
              <a:spLocks noChangeArrowheads="1"/>
            </p:cNvSpPr>
            <p:nvPr/>
          </p:nvSpPr>
          <p:spPr bwMode="auto">
            <a:xfrm>
              <a:off x="1017" y="1342"/>
              <a:ext cx="16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52" name="Rectangle 91"/>
            <p:cNvSpPr>
              <a:spLocks noChangeArrowheads="1"/>
            </p:cNvSpPr>
            <p:nvPr/>
          </p:nvSpPr>
          <p:spPr bwMode="auto">
            <a:xfrm>
              <a:off x="1017" y="1334"/>
              <a:ext cx="16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53" name="Rectangle 92"/>
            <p:cNvSpPr>
              <a:spLocks noChangeArrowheads="1"/>
            </p:cNvSpPr>
            <p:nvPr/>
          </p:nvSpPr>
          <p:spPr bwMode="auto">
            <a:xfrm>
              <a:off x="1017" y="1329"/>
              <a:ext cx="16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54" name="Rectangle 93"/>
            <p:cNvSpPr>
              <a:spLocks noChangeArrowheads="1"/>
            </p:cNvSpPr>
            <p:nvPr/>
          </p:nvSpPr>
          <p:spPr bwMode="auto">
            <a:xfrm>
              <a:off x="1017" y="1321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55" name="Rectangle 94"/>
            <p:cNvSpPr>
              <a:spLocks noChangeArrowheads="1"/>
            </p:cNvSpPr>
            <p:nvPr/>
          </p:nvSpPr>
          <p:spPr bwMode="auto">
            <a:xfrm>
              <a:off x="1017" y="1314"/>
              <a:ext cx="16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56" name="Rectangle 95"/>
            <p:cNvSpPr>
              <a:spLocks noChangeArrowheads="1"/>
            </p:cNvSpPr>
            <p:nvPr/>
          </p:nvSpPr>
          <p:spPr bwMode="auto">
            <a:xfrm>
              <a:off x="1017" y="1306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57" name="Rectangle 96"/>
            <p:cNvSpPr>
              <a:spLocks noChangeArrowheads="1"/>
            </p:cNvSpPr>
            <p:nvPr/>
          </p:nvSpPr>
          <p:spPr bwMode="auto">
            <a:xfrm>
              <a:off x="1017" y="1300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58" name="Rectangle 97"/>
            <p:cNvSpPr>
              <a:spLocks noChangeArrowheads="1"/>
            </p:cNvSpPr>
            <p:nvPr/>
          </p:nvSpPr>
          <p:spPr bwMode="auto">
            <a:xfrm>
              <a:off x="1017" y="1295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59" name="Rectangle 98"/>
            <p:cNvSpPr>
              <a:spLocks noChangeArrowheads="1"/>
            </p:cNvSpPr>
            <p:nvPr/>
          </p:nvSpPr>
          <p:spPr bwMode="auto">
            <a:xfrm>
              <a:off x="1017" y="1287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60" name="Rectangle 99"/>
            <p:cNvSpPr>
              <a:spLocks noChangeArrowheads="1"/>
            </p:cNvSpPr>
            <p:nvPr/>
          </p:nvSpPr>
          <p:spPr bwMode="auto">
            <a:xfrm>
              <a:off x="1017" y="1280"/>
              <a:ext cx="16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61" name="Rectangle 100"/>
            <p:cNvSpPr>
              <a:spLocks noChangeArrowheads="1"/>
            </p:cNvSpPr>
            <p:nvPr/>
          </p:nvSpPr>
          <p:spPr bwMode="auto">
            <a:xfrm>
              <a:off x="1017" y="1272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62" name="Freeform 101"/>
            <p:cNvSpPr>
              <a:spLocks/>
            </p:cNvSpPr>
            <p:nvPr/>
          </p:nvSpPr>
          <p:spPr bwMode="auto">
            <a:xfrm>
              <a:off x="1017" y="1258"/>
              <a:ext cx="14" cy="14"/>
            </a:xfrm>
            <a:custGeom>
              <a:avLst/>
              <a:gdLst>
                <a:gd name="T0" fmla="*/ 8 w 14"/>
                <a:gd name="T1" fmla="*/ 14 h 14"/>
                <a:gd name="T2" fmla="*/ 0 w 14"/>
                <a:gd name="T3" fmla="*/ 8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8 h 14"/>
                <a:gd name="T10" fmla="*/ 8 w 14"/>
                <a:gd name="T11" fmla="*/ 0 h 14"/>
                <a:gd name="T12" fmla="*/ 14 w 14"/>
                <a:gd name="T13" fmla="*/ 8 h 14"/>
                <a:gd name="T14" fmla="*/ 14 w 14"/>
                <a:gd name="T15" fmla="*/ 0 h 14"/>
                <a:gd name="T16" fmla="*/ 8 w 14"/>
                <a:gd name="T17" fmla="*/ 0 h 14"/>
                <a:gd name="T18" fmla="*/ 8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8" y="14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8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63" name="Freeform 102"/>
            <p:cNvSpPr>
              <a:spLocks/>
            </p:cNvSpPr>
            <p:nvPr/>
          </p:nvSpPr>
          <p:spPr bwMode="auto">
            <a:xfrm>
              <a:off x="1012" y="1258"/>
              <a:ext cx="13" cy="14"/>
            </a:xfrm>
            <a:custGeom>
              <a:avLst/>
              <a:gdLst>
                <a:gd name="T0" fmla="*/ 0 w 13"/>
                <a:gd name="T1" fmla="*/ 8 h 14"/>
                <a:gd name="T2" fmla="*/ 5 w 13"/>
                <a:gd name="T3" fmla="*/ 14 h 14"/>
                <a:gd name="T4" fmla="*/ 13 w 13"/>
                <a:gd name="T5" fmla="*/ 14 h 14"/>
                <a:gd name="T6" fmla="*/ 13 w 13"/>
                <a:gd name="T7" fmla="*/ 0 h 14"/>
                <a:gd name="T8" fmla="*/ 5 w 13"/>
                <a:gd name="T9" fmla="*/ 0 h 14"/>
                <a:gd name="T10" fmla="*/ 13 w 13"/>
                <a:gd name="T11" fmla="*/ 8 h 14"/>
                <a:gd name="T12" fmla="*/ 0 w 13"/>
                <a:gd name="T13" fmla="*/ 8 h 14"/>
                <a:gd name="T14" fmla="*/ 0 w 13"/>
                <a:gd name="T15" fmla="*/ 14 h 14"/>
                <a:gd name="T16" fmla="*/ 5 w 13"/>
                <a:gd name="T17" fmla="*/ 14 h 14"/>
                <a:gd name="T18" fmla="*/ 0 w 13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0" y="8"/>
                  </a:moveTo>
                  <a:lnTo>
                    <a:pt x="5" y="14"/>
                  </a:lnTo>
                  <a:lnTo>
                    <a:pt x="13" y="1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64" name="Rectangle 103"/>
            <p:cNvSpPr>
              <a:spLocks noChangeArrowheads="1"/>
            </p:cNvSpPr>
            <p:nvPr/>
          </p:nvSpPr>
          <p:spPr bwMode="auto">
            <a:xfrm>
              <a:off x="1012" y="1258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65" name="Rectangle 104"/>
            <p:cNvSpPr>
              <a:spLocks noChangeArrowheads="1"/>
            </p:cNvSpPr>
            <p:nvPr/>
          </p:nvSpPr>
          <p:spPr bwMode="auto">
            <a:xfrm>
              <a:off x="1012" y="1253"/>
              <a:ext cx="15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66" name="Rectangle 105"/>
            <p:cNvSpPr>
              <a:spLocks noChangeArrowheads="1"/>
            </p:cNvSpPr>
            <p:nvPr/>
          </p:nvSpPr>
          <p:spPr bwMode="auto">
            <a:xfrm>
              <a:off x="1012" y="1243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67" name="Rectangle 106"/>
            <p:cNvSpPr>
              <a:spLocks noChangeArrowheads="1"/>
            </p:cNvSpPr>
            <p:nvPr/>
          </p:nvSpPr>
          <p:spPr bwMode="auto">
            <a:xfrm>
              <a:off x="1012" y="1238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68" name="Rectangle 107"/>
            <p:cNvSpPr>
              <a:spLocks noChangeArrowheads="1"/>
            </p:cNvSpPr>
            <p:nvPr/>
          </p:nvSpPr>
          <p:spPr bwMode="auto">
            <a:xfrm>
              <a:off x="1012" y="1230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69" name="Freeform 108"/>
            <p:cNvSpPr>
              <a:spLocks/>
            </p:cNvSpPr>
            <p:nvPr/>
          </p:nvSpPr>
          <p:spPr bwMode="auto">
            <a:xfrm>
              <a:off x="1012" y="1215"/>
              <a:ext cx="13" cy="17"/>
            </a:xfrm>
            <a:custGeom>
              <a:avLst/>
              <a:gdLst>
                <a:gd name="T0" fmla="*/ 5 w 13"/>
                <a:gd name="T1" fmla="*/ 0 h 17"/>
                <a:gd name="T2" fmla="*/ 0 w 13"/>
                <a:gd name="T3" fmla="*/ 9 h 17"/>
                <a:gd name="T4" fmla="*/ 0 w 13"/>
                <a:gd name="T5" fmla="*/ 15 h 17"/>
                <a:gd name="T6" fmla="*/ 13 w 13"/>
                <a:gd name="T7" fmla="*/ 15 h 17"/>
                <a:gd name="T8" fmla="*/ 13 w 13"/>
                <a:gd name="T9" fmla="*/ 9 h 17"/>
                <a:gd name="T10" fmla="*/ 5 w 13"/>
                <a:gd name="T11" fmla="*/ 17 h 17"/>
                <a:gd name="T12" fmla="*/ 5 w 13"/>
                <a:gd name="T13" fmla="*/ 0 h 17"/>
                <a:gd name="T14" fmla="*/ 0 w 13"/>
                <a:gd name="T15" fmla="*/ 0 h 17"/>
                <a:gd name="T16" fmla="*/ 0 w 13"/>
                <a:gd name="T17" fmla="*/ 9 h 17"/>
                <a:gd name="T18" fmla="*/ 5 w 13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5" y="0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9"/>
                  </a:lnTo>
                  <a:lnTo>
                    <a:pt x="5" y="1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70" name="Freeform 109"/>
            <p:cNvSpPr>
              <a:spLocks/>
            </p:cNvSpPr>
            <p:nvPr/>
          </p:nvSpPr>
          <p:spPr bwMode="auto">
            <a:xfrm>
              <a:off x="1017" y="1215"/>
              <a:ext cx="8" cy="17"/>
            </a:xfrm>
            <a:custGeom>
              <a:avLst/>
              <a:gdLst>
                <a:gd name="T0" fmla="*/ 8 w 8"/>
                <a:gd name="T1" fmla="*/ 17 h 17"/>
                <a:gd name="T2" fmla="*/ 8 w 8"/>
                <a:gd name="T3" fmla="*/ 0 h 17"/>
                <a:gd name="T4" fmla="*/ 0 w 8"/>
                <a:gd name="T5" fmla="*/ 0 h 17"/>
                <a:gd name="T6" fmla="*/ 0 w 8"/>
                <a:gd name="T7" fmla="*/ 17 h 17"/>
                <a:gd name="T8" fmla="*/ 8 w 8"/>
                <a:gd name="T9" fmla="*/ 17 h 17"/>
                <a:gd name="T10" fmla="*/ 8 w 8"/>
                <a:gd name="T11" fmla="*/ 0 h 17"/>
                <a:gd name="T12" fmla="*/ 8 w 8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7"/>
                <a:gd name="T23" fmla="*/ 8 w 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7">
                  <a:moveTo>
                    <a:pt x="8" y="17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0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71" name="Freeform 110"/>
            <p:cNvSpPr>
              <a:spLocks/>
            </p:cNvSpPr>
            <p:nvPr/>
          </p:nvSpPr>
          <p:spPr bwMode="auto">
            <a:xfrm>
              <a:off x="1012" y="1215"/>
              <a:ext cx="13" cy="17"/>
            </a:xfrm>
            <a:custGeom>
              <a:avLst/>
              <a:gdLst>
                <a:gd name="T0" fmla="*/ 0 w 13"/>
                <a:gd name="T1" fmla="*/ 9 h 17"/>
                <a:gd name="T2" fmla="*/ 5 w 13"/>
                <a:gd name="T3" fmla="*/ 17 h 17"/>
                <a:gd name="T4" fmla="*/ 13 w 13"/>
                <a:gd name="T5" fmla="*/ 17 h 17"/>
                <a:gd name="T6" fmla="*/ 13 w 13"/>
                <a:gd name="T7" fmla="*/ 0 h 17"/>
                <a:gd name="T8" fmla="*/ 5 w 13"/>
                <a:gd name="T9" fmla="*/ 0 h 17"/>
                <a:gd name="T10" fmla="*/ 13 w 13"/>
                <a:gd name="T11" fmla="*/ 9 h 17"/>
                <a:gd name="T12" fmla="*/ 0 w 13"/>
                <a:gd name="T13" fmla="*/ 9 h 17"/>
                <a:gd name="T14" fmla="*/ 0 w 13"/>
                <a:gd name="T15" fmla="*/ 17 h 17"/>
                <a:gd name="T16" fmla="*/ 5 w 13"/>
                <a:gd name="T17" fmla="*/ 17 h 17"/>
                <a:gd name="T18" fmla="*/ 0 w 13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0" y="9"/>
                  </a:moveTo>
                  <a:lnTo>
                    <a:pt x="5" y="17"/>
                  </a:lnTo>
                  <a:lnTo>
                    <a:pt x="13" y="17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72" name="Rectangle 111"/>
            <p:cNvSpPr>
              <a:spLocks noChangeArrowheads="1"/>
            </p:cNvSpPr>
            <p:nvPr/>
          </p:nvSpPr>
          <p:spPr bwMode="auto">
            <a:xfrm>
              <a:off x="1012" y="121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73" name="Freeform 112"/>
            <p:cNvSpPr>
              <a:spLocks/>
            </p:cNvSpPr>
            <p:nvPr/>
          </p:nvSpPr>
          <p:spPr bwMode="auto">
            <a:xfrm>
              <a:off x="1012" y="1204"/>
              <a:ext cx="13" cy="13"/>
            </a:xfrm>
            <a:custGeom>
              <a:avLst/>
              <a:gdLst>
                <a:gd name="T0" fmla="*/ 5 w 13"/>
                <a:gd name="T1" fmla="*/ 13 h 13"/>
                <a:gd name="T2" fmla="*/ 0 w 13"/>
                <a:gd name="T3" fmla="*/ 5 h 13"/>
                <a:gd name="T4" fmla="*/ 0 w 13"/>
                <a:gd name="T5" fmla="*/ 13 h 13"/>
                <a:gd name="T6" fmla="*/ 13 w 13"/>
                <a:gd name="T7" fmla="*/ 13 h 13"/>
                <a:gd name="T8" fmla="*/ 13 w 13"/>
                <a:gd name="T9" fmla="*/ 5 h 13"/>
                <a:gd name="T10" fmla="*/ 5 w 13"/>
                <a:gd name="T11" fmla="*/ 0 h 13"/>
                <a:gd name="T12" fmla="*/ 13 w 13"/>
                <a:gd name="T13" fmla="*/ 5 h 13"/>
                <a:gd name="T14" fmla="*/ 13 w 13"/>
                <a:gd name="T15" fmla="*/ 0 h 13"/>
                <a:gd name="T16" fmla="*/ 5 w 13"/>
                <a:gd name="T17" fmla="*/ 0 h 13"/>
                <a:gd name="T18" fmla="*/ 5 w 13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5" y="13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3" y="13"/>
                  </a:lnTo>
                  <a:lnTo>
                    <a:pt x="13" y="5"/>
                  </a:lnTo>
                  <a:lnTo>
                    <a:pt x="5" y="0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5" y="0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74" name="Freeform 113"/>
            <p:cNvSpPr>
              <a:spLocks/>
            </p:cNvSpPr>
            <p:nvPr/>
          </p:nvSpPr>
          <p:spPr bwMode="auto">
            <a:xfrm>
              <a:off x="1003" y="1204"/>
              <a:ext cx="14" cy="13"/>
            </a:xfrm>
            <a:custGeom>
              <a:avLst/>
              <a:gdLst>
                <a:gd name="T0" fmla="*/ 0 w 14"/>
                <a:gd name="T1" fmla="*/ 5 h 13"/>
                <a:gd name="T2" fmla="*/ 9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9 w 14"/>
                <a:gd name="T9" fmla="*/ 0 h 13"/>
                <a:gd name="T10" fmla="*/ 14 w 14"/>
                <a:gd name="T11" fmla="*/ 5 h 13"/>
                <a:gd name="T12" fmla="*/ 0 w 14"/>
                <a:gd name="T13" fmla="*/ 5 h 13"/>
                <a:gd name="T14" fmla="*/ 0 w 14"/>
                <a:gd name="T15" fmla="*/ 13 h 13"/>
                <a:gd name="T16" fmla="*/ 9 w 14"/>
                <a:gd name="T17" fmla="*/ 13 h 13"/>
                <a:gd name="T18" fmla="*/ 0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5"/>
                  </a:moveTo>
                  <a:lnTo>
                    <a:pt x="9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75" name="Freeform 114"/>
            <p:cNvSpPr>
              <a:spLocks/>
            </p:cNvSpPr>
            <p:nvPr/>
          </p:nvSpPr>
          <p:spPr bwMode="auto">
            <a:xfrm>
              <a:off x="1003" y="1196"/>
              <a:ext cx="14" cy="13"/>
            </a:xfrm>
            <a:custGeom>
              <a:avLst/>
              <a:gdLst>
                <a:gd name="T0" fmla="*/ 9 w 14"/>
                <a:gd name="T1" fmla="*/ 13 h 13"/>
                <a:gd name="T2" fmla="*/ 0 w 14"/>
                <a:gd name="T3" fmla="*/ 8 h 13"/>
                <a:gd name="T4" fmla="*/ 0 w 14"/>
                <a:gd name="T5" fmla="*/ 13 h 13"/>
                <a:gd name="T6" fmla="*/ 14 w 14"/>
                <a:gd name="T7" fmla="*/ 13 h 13"/>
                <a:gd name="T8" fmla="*/ 14 w 14"/>
                <a:gd name="T9" fmla="*/ 8 h 13"/>
                <a:gd name="T10" fmla="*/ 9 w 14"/>
                <a:gd name="T11" fmla="*/ 0 h 13"/>
                <a:gd name="T12" fmla="*/ 14 w 14"/>
                <a:gd name="T13" fmla="*/ 8 h 13"/>
                <a:gd name="T14" fmla="*/ 14 w 14"/>
                <a:gd name="T15" fmla="*/ 0 h 13"/>
                <a:gd name="T16" fmla="*/ 9 w 14"/>
                <a:gd name="T17" fmla="*/ 0 h 13"/>
                <a:gd name="T18" fmla="*/ 9 w 14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9" y="13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76" name="Freeform 115"/>
            <p:cNvSpPr>
              <a:spLocks/>
            </p:cNvSpPr>
            <p:nvPr/>
          </p:nvSpPr>
          <p:spPr bwMode="auto">
            <a:xfrm>
              <a:off x="997" y="1196"/>
              <a:ext cx="15" cy="13"/>
            </a:xfrm>
            <a:custGeom>
              <a:avLst/>
              <a:gdLst>
                <a:gd name="T0" fmla="*/ 0 w 15"/>
                <a:gd name="T1" fmla="*/ 8 h 13"/>
                <a:gd name="T2" fmla="*/ 6 w 15"/>
                <a:gd name="T3" fmla="*/ 13 h 13"/>
                <a:gd name="T4" fmla="*/ 15 w 15"/>
                <a:gd name="T5" fmla="*/ 13 h 13"/>
                <a:gd name="T6" fmla="*/ 15 w 15"/>
                <a:gd name="T7" fmla="*/ 0 h 13"/>
                <a:gd name="T8" fmla="*/ 6 w 15"/>
                <a:gd name="T9" fmla="*/ 0 h 13"/>
                <a:gd name="T10" fmla="*/ 15 w 15"/>
                <a:gd name="T11" fmla="*/ 8 h 13"/>
                <a:gd name="T12" fmla="*/ 0 w 15"/>
                <a:gd name="T13" fmla="*/ 8 h 13"/>
                <a:gd name="T14" fmla="*/ 0 w 15"/>
                <a:gd name="T15" fmla="*/ 13 h 13"/>
                <a:gd name="T16" fmla="*/ 6 w 15"/>
                <a:gd name="T17" fmla="*/ 13 h 13"/>
                <a:gd name="T18" fmla="*/ 0 w 15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0" y="8"/>
                  </a:moveTo>
                  <a:lnTo>
                    <a:pt x="6" y="13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6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77" name="Rectangle 116"/>
            <p:cNvSpPr>
              <a:spLocks noChangeArrowheads="1"/>
            </p:cNvSpPr>
            <p:nvPr/>
          </p:nvSpPr>
          <p:spPr bwMode="auto">
            <a:xfrm>
              <a:off x="998" y="1196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78" name="Freeform 117"/>
            <p:cNvSpPr>
              <a:spLocks/>
            </p:cNvSpPr>
            <p:nvPr/>
          </p:nvSpPr>
          <p:spPr bwMode="auto">
            <a:xfrm>
              <a:off x="997" y="1181"/>
              <a:ext cx="15" cy="15"/>
            </a:xfrm>
            <a:custGeom>
              <a:avLst/>
              <a:gdLst>
                <a:gd name="T0" fmla="*/ 6 w 15"/>
                <a:gd name="T1" fmla="*/ 15 h 15"/>
                <a:gd name="T2" fmla="*/ 0 w 15"/>
                <a:gd name="T3" fmla="*/ 9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9 h 15"/>
                <a:gd name="T10" fmla="*/ 6 w 15"/>
                <a:gd name="T11" fmla="*/ 0 h 15"/>
                <a:gd name="T12" fmla="*/ 15 w 15"/>
                <a:gd name="T13" fmla="*/ 9 h 15"/>
                <a:gd name="T14" fmla="*/ 15 w 15"/>
                <a:gd name="T15" fmla="*/ 0 h 15"/>
                <a:gd name="T16" fmla="*/ 6 w 15"/>
                <a:gd name="T17" fmla="*/ 0 h 15"/>
                <a:gd name="T18" fmla="*/ 6 w 15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6" y="15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9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5" y="0"/>
                  </a:lnTo>
                  <a:lnTo>
                    <a:pt x="6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79" name="Freeform 118"/>
            <p:cNvSpPr>
              <a:spLocks/>
            </p:cNvSpPr>
            <p:nvPr/>
          </p:nvSpPr>
          <p:spPr bwMode="auto">
            <a:xfrm>
              <a:off x="983" y="1181"/>
              <a:ext cx="20" cy="15"/>
            </a:xfrm>
            <a:custGeom>
              <a:avLst/>
              <a:gdLst>
                <a:gd name="T0" fmla="*/ 0 w 20"/>
                <a:gd name="T1" fmla="*/ 9 h 15"/>
                <a:gd name="T2" fmla="*/ 8 w 20"/>
                <a:gd name="T3" fmla="*/ 15 h 15"/>
                <a:gd name="T4" fmla="*/ 20 w 20"/>
                <a:gd name="T5" fmla="*/ 15 h 15"/>
                <a:gd name="T6" fmla="*/ 20 w 20"/>
                <a:gd name="T7" fmla="*/ 0 h 15"/>
                <a:gd name="T8" fmla="*/ 8 w 20"/>
                <a:gd name="T9" fmla="*/ 0 h 15"/>
                <a:gd name="T10" fmla="*/ 14 w 20"/>
                <a:gd name="T11" fmla="*/ 9 h 15"/>
                <a:gd name="T12" fmla="*/ 0 w 20"/>
                <a:gd name="T13" fmla="*/ 9 h 15"/>
                <a:gd name="T14" fmla="*/ 0 w 20"/>
                <a:gd name="T15" fmla="*/ 15 h 15"/>
                <a:gd name="T16" fmla="*/ 8 w 20"/>
                <a:gd name="T17" fmla="*/ 15 h 15"/>
                <a:gd name="T18" fmla="*/ 0 w 20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5"/>
                <a:gd name="T32" fmla="*/ 20 w 20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5">
                  <a:moveTo>
                    <a:pt x="0" y="9"/>
                  </a:moveTo>
                  <a:lnTo>
                    <a:pt x="8" y="15"/>
                  </a:lnTo>
                  <a:lnTo>
                    <a:pt x="20" y="15"/>
                  </a:lnTo>
                  <a:lnTo>
                    <a:pt x="20" y="0"/>
                  </a:lnTo>
                  <a:lnTo>
                    <a:pt x="8" y="0"/>
                  </a:lnTo>
                  <a:lnTo>
                    <a:pt x="14" y="9"/>
                  </a:lnTo>
                  <a:lnTo>
                    <a:pt x="0" y="9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80" name="Rectangle 119"/>
            <p:cNvSpPr>
              <a:spLocks noChangeArrowheads="1"/>
            </p:cNvSpPr>
            <p:nvPr/>
          </p:nvSpPr>
          <p:spPr bwMode="auto">
            <a:xfrm>
              <a:off x="983" y="1181"/>
              <a:ext cx="16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81" name="Freeform 120"/>
            <p:cNvSpPr>
              <a:spLocks/>
            </p:cNvSpPr>
            <p:nvPr/>
          </p:nvSpPr>
          <p:spPr bwMode="auto">
            <a:xfrm>
              <a:off x="983" y="1167"/>
              <a:ext cx="14" cy="16"/>
            </a:xfrm>
            <a:custGeom>
              <a:avLst/>
              <a:gdLst>
                <a:gd name="T0" fmla="*/ 8 w 14"/>
                <a:gd name="T1" fmla="*/ 16 h 16"/>
                <a:gd name="T2" fmla="*/ 0 w 14"/>
                <a:gd name="T3" fmla="*/ 8 h 16"/>
                <a:gd name="T4" fmla="*/ 0 w 14"/>
                <a:gd name="T5" fmla="*/ 14 h 16"/>
                <a:gd name="T6" fmla="*/ 14 w 14"/>
                <a:gd name="T7" fmla="*/ 14 h 16"/>
                <a:gd name="T8" fmla="*/ 14 w 14"/>
                <a:gd name="T9" fmla="*/ 8 h 16"/>
                <a:gd name="T10" fmla="*/ 8 w 14"/>
                <a:gd name="T11" fmla="*/ 0 h 16"/>
                <a:gd name="T12" fmla="*/ 14 w 14"/>
                <a:gd name="T13" fmla="*/ 8 h 16"/>
                <a:gd name="T14" fmla="*/ 14 w 14"/>
                <a:gd name="T15" fmla="*/ 0 h 16"/>
                <a:gd name="T16" fmla="*/ 8 w 14"/>
                <a:gd name="T17" fmla="*/ 0 h 16"/>
                <a:gd name="T18" fmla="*/ 8 w 14"/>
                <a:gd name="T19" fmla="*/ 1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8" y="16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8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82" name="Freeform 121"/>
            <p:cNvSpPr>
              <a:spLocks/>
            </p:cNvSpPr>
            <p:nvPr/>
          </p:nvSpPr>
          <p:spPr bwMode="auto">
            <a:xfrm>
              <a:off x="978" y="1167"/>
              <a:ext cx="13" cy="16"/>
            </a:xfrm>
            <a:custGeom>
              <a:avLst/>
              <a:gdLst>
                <a:gd name="T0" fmla="*/ 0 w 13"/>
                <a:gd name="T1" fmla="*/ 8 h 16"/>
                <a:gd name="T2" fmla="*/ 5 w 13"/>
                <a:gd name="T3" fmla="*/ 16 h 16"/>
                <a:gd name="T4" fmla="*/ 13 w 13"/>
                <a:gd name="T5" fmla="*/ 16 h 16"/>
                <a:gd name="T6" fmla="*/ 13 w 13"/>
                <a:gd name="T7" fmla="*/ 0 h 16"/>
                <a:gd name="T8" fmla="*/ 5 w 13"/>
                <a:gd name="T9" fmla="*/ 0 h 16"/>
                <a:gd name="T10" fmla="*/ 13 w 13"/>
                <a:gd name="T11" fmla="*/ 8 h 16"/>
                <a:gd name="T12" fmla="*/ 0 w 13"/>
                <a:gd name="T13" fmla="*/ 8 h 16"/>
                <a:gd name="T14" fmla="*/ 0 w 13"/>
                <a:gd name="T15" fmla="*/ 16 h 16"/>
                <a:gd name="T16" fmla="*/ 5 w 13"/>
                <a:gd name="T17" fmla="*/ 16 h 16"/>
                <a:gd name="T18" fmla="*/ 0 w 13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6"/>
                <a:gd name="T32" fmla="*/ 13 w 13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6">
                  <a:moveTo>
                    <a:pt x="0" y="8"/>
                  </a:moveTo>
                  <a:lnTo>
                    <a:pt x="5" y="16"/>
                  </a:lnTo>
                  <a:lnTo>
                    <a:pt x="13" y="16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83" name="Freeform 122"/>
            <p:cNvSpPr>
              <a:spLocks/>
            </p:cNvSpPr>
            <p:nvPr/>
          </p:nvSpPr>
          <p:spPr bwMode="auto">
            <a:xfrm>
              <a:off x="978" y="1159"/>
              <a:ext cx="13" cy="16"/>
            </a:xfrm>
            <a:custGeom>
              <a:avLst/>
              <a:gdLst>
                <a:gd name="T0" fmla="*/ 5 w 13"/>
                <a:gd name="T1" fmla="*/ 16 h 16"/>
                <a:gd name="T2" fmla="*/ 0 w 13"/>
                <a:gd name="T3" fmla="*/ 11 h 16"/>
                <a:gd name="T4" fmla="*/ 0 w 13"/>
                <a:gd name="T5" fmla="*/ 16 h 16"/>
                <a:gd name="T6" fmla="*/ 13 w 13"/>
                <a:gd name="T7" fmla="*/ 16 h 16"/>
                <a:gd name="T8" fmla="*/ 13 w 13"/>
                <a:gd name="T9" fmla="*/ 11 h 16"/>
                <a:gd name="T10" fmla="*/ 5 w 13"/>
                <a:gd name="T11" fmla="*/ 0 h 16"/>
                <a:gd name="T12" fmla="*/ 13 w 13"/>
                <a:gd name="T13" fmla="*/ 11 h 16"/>
                <a:gd name="T14" fmla="*/ 13 w 13"/>
                <a:gd name="T15" fmla="*/ 0 h 16"/>
                <a:gd name="T16" fmla="*/ 5 w 13"/>
                <a:gd name="T17" fmla="*/ 0 h 16"/>
                <a:gd name="T18" fmla="*/ 5 w 13"/>
                <a:gd name="T19" fmla="*/ 1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6"/>
                <a:gd name="T32" fmla="*/ 13 w 13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6">
                  <a:moveTo>
                    <a:pt x="5" y="16"/>
                  </a:moveTo>
                  <a:lnTo>
                    <a:pt x="0" y="11"/>
                  </a:lnTo>
                  <a:lnTo>
                    <a:pt x="0" y="16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5" y="0"/>
                  </a:lnTo>
                  <a:lnTo>
                    <a:pt x="13" y="11"/>
                  </a:lnTo>
                  <a:lnTo>
                    <a:pt x="13" y="0"/>
                  </a:lnTo>
                  <a:lnTo>
                    <a:pt x="5" y="0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84" name="Freeform 123"/>
            <p:cNvSpPr>
              <a:spLocks/>
            </p:cNvSpPr>
            <p:nvPr/>
          </p:nvSpPr>
          <p:spPr bwMode="auto">
            <a:xfrm>
              <a:off x="970" y="1159"/>
              <a:ext cx="13" cy="16"/>
            </a:xfrm>
            <a:custGeom>
              <a:avLst/>
              <a:gdLst>
                <a:gd name="T0" fmla="*/ 0 w 13"/>
                <a:gd name="T1" fmla="*/ 11 h 16"/>
                <a:gd name="T2" fmla="*/ 8 w 13"/>
                <a:gd name="T3" fmla="*/ 16 h 16"/>
                <a:gd name="T4" fmla="*/ 13 w 13"/>
                <a:gd name="T5" fmla="*/ 16 h 16"/>
                <a:gd name="T6" fmla="*/ 13 w 13"/>
                <a:gd name="T7" fmla="*/ 0 h 16"/>
                <a:gd name="T8" fmla="*/ 8 w 13"/>
                <a:gd name="T9" fmla="*/ 0 h 16"/>
                <a:gd name="T10" fmla="*/ 13 w 13"/>
                <a:gd name="T11" fmla="*/ 11 h 16"/>
                <a:gd name="T12" fmla="*/ 0 w 13"/>
                <a:gd name="T13" fmla="*/ 11 h 16"/>
                <a:gd name="T14" fmla="*/ 0 w 13"/>
                <a:gd name="T15" fmla="*/ 16 h 16"/>
                <a:gd name="T16" fmla="*/ 8 w 13"/>
                <a:gd name="T17" fmla="*/ 16 h 16"/>
                <a:gd name="T18" fmla="*/ 0 w 13"/>
                <a:gd name="T19" fmla="*/ 1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6"/>
                <a:gd name="T32" fmla="*/ 13 w 13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6">
                  <a:moveTo>
                    <a:pt x="0" y="11"/>
                  </a:moveTo>
                  <a:lnTo>
                    <a:pt x="8" y="16"/>
                  </a:lnTo>
                  <a:lnTo>
                    <a:pt x="13" y="16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85" name="Rectangle 124"/>
            <p:cNvSpPr>
              <a:spLocks noChangeArrowheads="1"/>
            </p:cNvSpPr>
            <p:nvPr/>
          </p:nvSpPr>
          <p:spPr bwMode="auto">
            <a:xfrm>
              <a:off x="970" y="1162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86" name="Rectangle 125"/>
            <p:cNvSpPr>
              <a:spLocks noChangeArrowheads="1"/>
            </p:cNvSpPr>
            <p:nvPr/>
          </p:nvSpPr>
          <p:spPr bwMode="auto">
            <a:xfrm>
              <a:off x="970" y="1156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87" name="Freeform 126"/>
            <p:cNvSpPr>
              <a:spLocks/>
            </p:cNvSpPr>
            <p:nvPr/>
          </p:nvSpPr>
          <p:spPr bwMode="auto">
            <a:xfrm>
              <a:off x="970" y="1139"/>
              <a:ext cx="13" cy="17"/>
            </a:xfrm>
            <a:custGeom>
              <a:avLst/>
              <a:gdLst>
                <a:gd name="T0" fmla="*/ 8 w 13"/>
                <a:gd name="T1" fmla="*/ 17 h 17"/>
                <a:gd name="T2" fmla="*/ 0 w 13"/>
                <a:gd name="T3" fmla="*/ 8 h 17"/>
                <a:gd name="T4" fmla="*/ 0 w 13"/>
                <a:gd name="T5" fmla="*/ 17 h 17"/>
                <a:gd name="T6" fmla="*/ 13 w 13"/>
                <a:gd name="T7" fmla="*/ 17 h 17"/>
                <a:gd name="T8" fmla="*/ 13 w 13"/>
                <a:gd name="T9" fmla="*/ 8 h 17"/>
                <a:gd name="T10" fmla="*/ 8 w 13"/>
                <a:gd name="T11" fmla="*/ 0 h 17"/>
                <a:gd name="T12" fmla="*/ 13 w 13"/>
                <a:gd name="T13" fmla="*/ 8 h 17"/>
                <a:gd name="T14" fmla="*/ 13 w 13"/>
                <a:gd name="T15" fmla="*/ 0 h 17"/>
                <a:gd name="T16" fmla="*/ 8 w 13"/>
                <a:gd name="T17" fmla="*/ 0 h 17"/>
                <a:gd name="T18" fmla="*/ 8 w 13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8" y="17"/>
                  </a:moveTo>
                  <a:lnTo>
                    <a:pt x="0" y="8"/>
                  </a:lnTo>
                  <a:lnTo>
                    <a:pt x="0" y="17"/>
                  </a:lnTo>
                  <a:lnTo>
                    <a:pt x="13" y="17"/>
                  </a:lnTo>
                  <a:lnTo>
                    <a:pt x="13" y="8"/>
                  </a:lnTo>
                  <a:lnTo>
                    <a:pt x="8" y="0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88" name="Freeform 127"/>
            <p:cNvSpPr>
              <a:spLocks/>
            </p:cNvSpPr>
            <p:nvPr/>
          </p:nvSpPr>
          <p:spPr bwMode="auto">
            <a:xfrm>
              <a:off x="963" y="1139"/>
              <a:ext cx="15" cy="17"/>
            </a:xfrm>
            <a:custGeom>
              <a:avLst/>
              <a:gdLst>
                <a:gd name="T0" fmla="*/ 0 w 15"/>
                <a:gd name="T1" fmla="*/ 15 h 17"/>
                <a:gd name="T2" fmla="*/ 7 w 15"/>
                <a:gd name="T3" fmla="*/ 17 h 17"/>
                <a:gd name="T4" fmla="*/ 15 w 15"/>
                <a:gd name="T5" fmla="*/ 17 h 17"/>
                <a:gd name="T6" fmla="*/ 15 w 15"/>
                <a:gd name="T7" fmla="*/ 0 h 17"/>
                <a:gd name="T8" fmla="*/ 7 w 15"/>
                <a:gd name="T9" fmla="*/ 0 h 17"/>
                <a:gd name="T10" fmla="*/ 12 w 15"/>
                <a:gd name="T11" fmla="*/ 2 h 17"/>
                <a:gd name="T12" fmla="*/ 0 w 15"/>
                <a:gd name="T13" fmla="*/ 1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7"/>
                <a:gd name="T23" fmla="*/ 15 w 1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7">
                  <a:moveTo>
                    <a:pt x="0" y="15"/>
                  </a:moveTo>
                  <a:lnTo>
                    <a:pt x="7" y="17"/>
                  </a:lnTo>
                  <a:lnTo>
                    <a:pt x="15" y="17"/>
                  </a:lnTo>
                  <a:lnTo>
                    <a:pt x="15" y="0"/>
                  </a:lnTo>
                  <a:lnTo>
                    <a:pt x="7" y="0"/>
                  </a:lnTo>
                  <a:lnTo>
                    <a:pt x="12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89" name="Freeform 128"/>
            <p:cNvSpPr>
              <a:spLocks/>
            </p:cNvSpPr>
            <p:nvPr/>
          </p:nvSpPr>
          <p:spPr bwMode="auto">
            <a:xfrm>
              <a:off x="955" y="1136"/>
              <a:ext cx="20" cy="18"/>
            </a:xfrm>
            <a:custGeom>
              <a:avLst/>
              <a:gdLst>
                <a:gd name="T0" fmla="*/ 0 w 20"/>
                <a:gd name="T1" fmla="*/ 3 h 18"/>
                <a:gd name="T2" fmla="*/ 2 w 20"/>
                <a:gd name="T3" fmla="*/ 8 h 18"/>
                <a:gd name="T4" fmla="*/ 8 w 20"/>
                <a:gd name="T5" fmla="*/ 18 h 18"/>
                <a:gd name="T6" fmla="*/ 20 w 20"/>
                <a:gd name="T7" fmla="*/ 5 h 18"/>
                <a:gd name="T8" fmla="*/ 12 w 20"/>
                <a:gd name="T9" fmla="*/ 0 h 18"/>
                <a:gd name="T10" fmla="*/ 15 w 20"/>
                <a:gd name="T11" fmla="*/ 3 h 18"/>
                <a:gd name="T12" fmla="*/ 0 w 20"/>
                <a:gd name="T13" fmla="*/ 3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8"/>
                <a:gd name="T23" fmla="*/ 20 w 20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8">
                  <a:moveTo>
                    <a:pt x="0" y="3"/>
                  </a:moveTo>
                  <a:lnTo>
                    <a:pt x="2" y="8"/>
                  </a:lnTo>
                  <a:lnTo>
                    <a:pt x="8" y="18"/>
                  </a:lnTo>
                  <a:lnTo>
                    <a:pt x="20" y="5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90" name="Freeform 129"/>
            <p:cNvSpPr>
              <a:spLocks/>
            </p:cNvSpPr>
            <p:nvPr/>
          </p:nvSpPr>
          <p:spPr bwMode="auto">
            <a:xfrm>
              <a:off x="955" y="1125"/>
              <a:ext cx="15" cy="16"/>
            </a:xfrm>
            <a:custGeom>
              <a:avLst/>
              <a:gdLst>
                <a:gd name="T0" fmla="*/ 8 w 15"/>
                <a:gd name="T1" fmla="*/ 16 h 16"/>
                <a:gd name="T2" fmla="*/ 0 w 15"/>
                <a:gd name="T3" fmla="*/ 8 h 16"/>
                <a:gd name="T4" fmla="*/ 0 w 15"/>
                <a:gd name="T5" fmla="*/ 14 h 16"/>
                <a:gd name="T6" fmla="*/ 15 w 15"/>
                <a:gd name="T7" fmla="*/ 14 h 16"/>
                <a:gd name="T8" fmla="*/ 15 w 15"/>
                <a:gd name="T9" fmla="*/ 8 h 16"/>
                <a:gd name="T10" fmla="*/ 8 w 15"/>
                <a:gd name="T11" fmla="*/ 0 h 16"/>
                <a:gd name="T12" fmla="*/ 15 w 15"/>
                <a:gd name="T13" fmla="*/ 8 h 16"/>
                <a:gd name="T14" fmla="*/ 15 w 15"/>
                <a:gd name="T15" fmla="*/ 0 h 16"/>
                <a:gd name="T16" fmla="*/ 8 w 15"/>
                <a:gd name="T17" fmla="*/ 0 h 16"/>
                <a:gd name="T18" fmla="*/ 8 w 15"/>
                <a:gd name="T19" fmla="*/ 1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6"/>
                <a:gd name="T32" fmla="*/ 15 w 15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6">
                  <a:moveTo>
                    <a:pt x="8" y="16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8"/>
                  </a:lnTo>
                  <a:lnTo>
                    <a:pt x="8" y="0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91" name="Freeform 130"/>
            <p:cNvSpPr>
              <a:spLocks/>
            </p:cNvSpPr>
            <p:nvPr/>
          </p:nvSpPr>
          <p:spPr bwMode="auto">
            <a:xfrm>
              <a:off x="947" y="1125"/>
              <a:ext cx="16" cy="16"/>
            </a:xfrm>
            <a:custGeom>
              <a:avLst/>
              <a:gdLst>
                <a:gd name="T0" fmla="*/ 0 w 16"/>
                <a:gd name="T1" fmla="*/ 8 h 16"/>
                <a:gd name="T2" fmla="*/ 10 w 16"/>
                <a:gd name="T3" fmla="*/ 16 h 16"/>
                <a:gd name="T4" fmla="*/ 16 w 16"/>
                <a:gd name="T5" fmla="*/ 16 h 16"/>
                <a:gd name="T6" fmla="*/ 16 w 16"/>
                <a:gd name="T7" fmla="*/ 0 h 16"/>
                <a:gd name="T8" fmla="*/ 10 w 16"/>
                <a:gd name="T9" fmla="*/ 0 h 16"/>
                <a:gd name="T10" fmla="*/ 16 w 16"/>
                <a:gd name="T11" fmla="*/ 8 h 16"/>
                <a:gd name="T12" fmla="*/ 0 w 16"/>
                <a:gd name="T13" fmla="*/ 8 h 16"/>
                <a:gd name="T14" fmla="*/ 0 w 16"/>
                <a:gd name="T15" fmla="*/ 16 h 16"/>
                <a:gd name="T16" fmla="*/ 10 w 16"/>
                <a:gd name="T17" fmla="*/ 16 h 16"/>
                <a:gd name="T18" fmla="*/ 0 w 16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0" y="8"/>
                  </a:moveTo>
                  <a:lnTo>
                    <a:pt x="10" y="16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6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92" name="Rectangle 131"/>
            <p:cNvSpPr>
              <a:spLocks noChangeArrowheads="1"/>
            </p:cNvSpPr>
            <p:nvPr/>
          </p:nvSpPr>
          <p:spPr bwMode="auto">
            <a:xfrm>
              <a:off x="947" y="1128"/>
              <a:ext cx="19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93" name="Freeform 132"/>
            <p:cNvSpPr>
              <a:spLocks/>
            </p:cNvSpPr>
            <p:nvPr/>
          </p:nvSpPr>
          <p:spPr bwMode="auto">
            <a:xfrm>
              <a:off x="947" y="1113"/>
              <a:ext cx="16" cy="15"/>
            </a:xfrm>
            <a:custGeom>
              <a:avLst/>
              <a:gdLst>
                <a:gd name="T0" fmla="*/ 10 w 16"/>
                <a:gd name="T1" fmla="*/ 15 h 15"/>
                <a:gd name="T2" fmla="*/ 0 w 16"/>
                <a:gd name="T3" fmla="*/ 7 h 15"/>
                <a:gd name="T4" fmla="*/ 0 w 16"/>
                <a:gd name="T5" fmla="*/ 15 h 15"/>
                <a:gd name="T6" fmla="*/ 16 w 16"/>
                <a:gd name="T7" fmla="*/ 15 h 15"/>
                <a:gd name="T8" fmla="*/ 16 w 16"/>
                <a:gd name="T9" fmla="*/ 7 h 15"/>
                <a:gd name="T10" fmla="*/ 10 w 16"/>
                <a:gd name="T11" fmla="*/ 0 h 15"/>
                <a:gd name="T12" fmla="*/ 16 w 16"/>
                <a:gd name="T13" fmla="*/ 7 h 15"/>
                <a:gd name="T14" fmla="*/ 16 w 16"/>
                <a:gd name="T15" fmla="*/ 0 h 15"/>
                <a:gd name="T16" fmla="*/ 10 w 16"/>
                <a:gd name="T17" fmla="*/ 0 h 15"/>
                <a:gd name="T18" fmla="*/ 10 w 16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10" y="15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6" y="7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94" name="Freeform 133"/>
            <p:cNvSpPr>
              <a:spLocks/>
            </p:cNvSpPr>
            <p:nvPr/>
          </p:nvSpPr>
          <p:spPr bwMode="auto">
            <a:xfrm>
              <a:off x="941" y="1113"/>
              <a:ext cx="16" cy="15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15 h 15"/>
                <a:gd name="T4" fmla="*/ 16 w 16"/>
                <a:gd name="T5" fmla="*/ 15 h 15"/>
                <a:gd name="T6" fmla="*/ 16 w 16"/>
                <a:gd name="T7" fmla="*/ 0 h 15"/>
                <a:gd name="T8" fmla="*/ 8 w 16"/>
                <a:gd name="T9" fmla="*/ 0 h 15"/>
                <a:gd name="T10" fmla="*/ 16 w 16"/>
                <a:gd name="T11" fmla="*/ 7 h 15"/>
                <a:gd name="T12" fmla="*/ 0 w 16"/>
                <a:gd name="T13" fmla="*/ 7 h 15"/>
                <a:gd name="T14" fmla="*/ 0 w 16"/>
                <a:gd name="T15" fmla="*/ 15 h 15"/>
                <a:gd name="T16" fmla="*/ 8 w 16"/>
                <a:gd name="T17" fmla="*/ 15 h 15"/>
                <a:gd name="T18" fmla="*/ 0 w 16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0" y="7"/>
                  </a:moveTo>
                  <a:lnTo>
                    <a:pt x="8" y="15"/>
                  </a:lnTo>
                  <a:lnTo>
                    <a:pt x="16" y="15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7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95" name="Rectangle 134"/>
            <p:cNvSpPr>
              <a:spLocks noChangeArrowheads="1"/>
            </p:cNvSpPr>
            <p:nvPr/>
          </p:nvSpPr>
          <p:spPr bwMode="auto">
            <a:xfrm>
              <a:off x="941" y="1113"/>
              <a:ext cx="18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96" name="Freeform 135"/>
            <p:cNvSpPr>
              <a:spLocks/>
            </p:cNvSpPr>
            <p:nvPr/>
          </p:nvSpPr>
          <p:spPr bwMode="auto">
            <a:xfrm>
              <a:off x="941" y="1099"/>
              <a:ext cx="16" cy="14"/>
            </a:xfrm>
            <a:custGeom>
              <a:avLst/>
              <a:gdLst>
                <a:gd name="T0" fmla="*/ 8 w 16"/>
                <a:gd name="T1" fmla="*/ 14 h 14"/>
                <a:gd name="T2" fmla="*/ 0 w 16"/>
                <a:gd name="T3" fmla="*/ 6 h 14"/>
                <a:gd name="T4" fmla="*/ 0 w 16"/>
                <a:gd name="T5" fmla="*/ 14 h 14"/>
                <a:gd name="T6" fmla="*/ 16 w 16"/>
                <a:gd name="T7" fmla="*/ 14 h 14"/>
                <a:gd name="T8" fmla="*/ 16 w 16"/>
                <a:gd name="T9" fmla="*/ 6 h 14"/>
                <a:gd name="T10" fmla="*/ 8 w 16"/>
                <a:gd name="T11" fmla="*/ 0 h 14"/>
                <a:gd name="T12" fmla="*/ 16 w 16"/>
                <a:gd name="T13" fmla="*/ 6 h 14"/>
                <a:gd name="T14" fmla="*/ 16 w 16"/>
                <a:gd name="T15" fmla="*/ 0 h 14"/>
                <a:gd name="T16" fmla="*/ 8 w 16"/>
                <a:gd name="T17" fmla="*/ 0 h 14"/>
                <a:gd name="T18" fmla="*/ 8 w 16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8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6" y="14"/>
                  </a:lnTo>
                  <a:lnTo>
                    <a:pt x="16" y="6"/>
                  </a:lnTo>
                  <a:lnTo>
                    <a:pt x="8" y="0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97" name="Rectangle 136"/>
            <p:cNvSpPr>
              <a:spLocks noChangeArrowheads="1"/>
            </p:cNvSpPr>
            <p:nvPr/>
          </p:nvSpPr>
          <p:spPr bwMode="auto">
            <a:xfrm>
              <a:off x="944" y="109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898" name="Freeform 137"/>
            <p:cNvSpPr>
              <a:spLocks/>
            </p:cNvSpPr>
            <p:nvPr/>
          </p:nvSpPr>
          <p:spPr bwMode="auto">
            <a:xfrm>
              <a:off x="926" y="1099"/>
              <a:ext cx="18" cy="14"/>
            </a:xfrm>
            <a:custGeom>
              <a:avLst/>
              <a:gdLst>
                <a:gd name="T0" fmla="*/ 0 w 18"/>
                <a:gd name="T1" fmla="*/ 6 h 14"/>
                <a:gd name="T2" fmla="*/ 10 w 18"/>
                <a:gd name="T3" fmla="*/ 14 h 14"/>
                <a:gd name="T4" fmla="*/ 18 w 18"/>
                <a:gd name="T5" fmla="*/ 14 h 14"/>
                <a:gd name="T6" fmla="*/ 18 w 18"/>
                <a:gd name="T7" fmla="*/ 0 h 14"/>
                <a:gd name="T8" fmla="*/ 10 w 18"/>
                <a:gd name="T9" fmla="*/ 0 h 14"/>
                <a:gd name="T10" fmla="*/ 18 w 18"/>
                <a:gd name="T11" fmla="*/ 6 h 14"/>
                <a:gd name="T12" fmla="*/ 0 w 18"/>
                <a:gd name="T13" fmla="*/ 6 h 14"/>
                <a:gd name="T14" fmla="*/ 0 w 18"/>
                <a:gd name="T15" fmla="*/ 14 h 14"/>
                <a:gd name="T16" fmla="*/ 10 w 18"/>
                <a:gd name="T17" fmla="*/ 14 h 14"/>
                <a:gd name="T18" fmla="*/ 0 w 18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0" y="6"/>
                  </a:moveTo>
                  <a:lnTo>
                    <a:pt x="10" y="14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99" name="Freeform 138"/>
            <p:cNvSpPr>
              <a:spLocks/>
            </p:cNvSpPr>
            <p:nvPr/>
          </p:nvSpPr>
          <p:spPr bwMode="auto">
            <a:xfrm>
              <a:off x="926" y="1091"/>
              <a:ext cx="18" cy="17"/>
            </a:xfrm>
            <a:custGeom>
              <a:avLst/>
              <a:gdLst>
                <a:gd name="T0" fmla="*/ 10 w 18"/>
                <a:gd name="T1" fmla="*/ 17 h 17"/>
                <a:gd name="T2" fmla="*/ 0 w 18"/>
                <a:gd name="T3" fmla="*/ 8 h 17"/>
                <a:gd name="T4" fmla="*/ 0 w 18"/>
                <a:gd name="T5" fmla="*/ 14 h 17"/>
                <a:gd name="T6" fmla="*/ 18 w 18"/>
                <a:gd name="T7" fmla="*/ 14 h 17"/>
                <a:gd name="T8" fmla="*/ 18 w 18"/>
                <a:gd name="T9" fmla="*/ 8 h 17"/>
                <a:gd name="T10" fmla="*/ 10 w 18"/>
                <a:gd name="T11" fmla="*/ 0 h 17"/>
                <a:gd name="T12" fmla="*/ 18 w 18"/>
                <a:gd name="T13" fmla="*/ 8 h 17"/>
                <a:gd name="T14" fmla="*/ 18 w 18"/>
                <a:gd name="T15" fmla="*/ 0 h 17"/>
                <a:gd name="T16" fmla="*/ 10 w 18"/>
                <a:gd name="T17" fmla="*/ 0 h 17"/>
                <a:gd name="T18" fmla="*/ 10 w 18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7"/>
                <a:gd name="T32" fmla="*/ 18 w 18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7">
                  <a:moveTo>
                    <a:pt x="10" y="17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8"/>
                  </a:lnTo>
                  <a:lnTo>
                    <a:pt x="10" y="0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00" name="Freeform 139"/>
            <p:cNvSpPr>
              <a:spLocks/>
            </p:cNvSpPr>
            <p:nvPr/>
          </p:nvSpPr>
          <p:spPr bwMode="auto">
            <a:xfrm>
              <a:off x="921" y="1091"/>
              <a:ext cx="15" cy="17"/>
            </a:xfrm>
            <a:custGeom>
              <a:avLst/>
              <a:gdLst>
                <a:gd name="T0" fmla="*/ 0 w 15"/>
                <a:gd name="T1" fmla="*/ 8 h 17"/>
                <a:gd name="T2" fmla="*/ 5 w 15"/>
                <a:gd name="T3" fmla="*/ 17 h 17"/>
                <a:gd name="T4" fmla="*/ 15 w 15"/>
                <a:gd name="T5" fmla="*/ 17 h 17"/>
                <a:gd name="T6" fmla="*/ 15 w 15"/>
                <a:gd name="T7" fmla="*/ 0 h 17"/>
                <a:gd name="T8" fmla="*/ 5 w 15"/>
                <a:gd name="T9" fmla="*/ 0 h 17"/>
                <a:gd name="T10" fmla="*/ 15 w 15"/>
                <a:gd name="T11" fmla="*/ 8 h 17"/>
                <a:gd name="T12" fmla="*/ 0 w 15"/>
                <a:gd name="T13" fmla="*/ 8 h 17"/>
                <a:gd name="T14" fmla="*/ 0 w 15"/>
                <a:gd name="T15" fmla="*/ 17 h 17"/>
                <a:gd name="T16" fmla="*/ 5 w 15"/>
                <a:gd name="T17" fmla="*/ 17 h 17"/>
                <a:gd name="T18" fmla="*/ 0 w 15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0" y="8"/>
                  </a:moveTo>
                  <a:lnTo>
                    <a:pt x="5" y="17"/>
                  </a:lnTo>
                  <a:lnTo>
                    <a:pt x="15" y="17"/>
                  </a:lnTo>
                  <a:lnTo>
                    <a:pt x="15" y="0"/>
                  </a:lnTo>
                  <a:lnTo>
                    <a:pt x="5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01" name="Freeform 140"/>
            <p:cNvSpPr>
              <a:spLocks/>
            </p:cNvSpPr>
            <p:nvPr/>
          </p:nvSpPr>
          <p:spPr bwMode="auto">
            <a:xfrm>
              <a:off x="921" y="1086"/>
              <a:ext cx="15" cy="13"/>
            </a:xfrm>
            <a:custGeom>
              <a:avLst/>
              <a:gdLst>
                <a:gd name="T0" fmla="*/ 5 w 15"/>
                <a:gd name="T1" fmla="*/ 13 h 13"/>
                <a:gd name="T2" fmla="*/ 0 w 15"/>
                <a:gd name="T3" fmla="*/ 8 h 13"/>
                <a:gd name="T4" fmla="*/ 0 w 15"/>
                <a:gd name="T5" fmla="*/ 13 h 13"/>
                <a:gd name="T6" fmla="*/ 15 w 15"/>
                <a:gd name="T7" fmla="*/ 13 h 13"/>
                <a:gd name="T8" fmla="*/ 15 w 15"/>
                <a:gd name="T9" fmla="*/ 8 h 13"/>
                <a:gd name="T10" fmla="*/ 5 w 15"/>
                <a:gd name="T11" fmla="*/ 0 h 13"/>
                <a:gd name="T12" fmla="*/ 15 w 15"/>
                <a:gd name="T13" fmla="*/ 8 h 13"/>
                <a:gd name="T14" fmla="*/ 15 w 15"/>
                <a:gd name="T15" fmla="*/ 0 h 13"/>
                <a:gd name="T16" fmla="*/ 5 w 15"/>
                <a:gd name="T17" fmla="*/ 0 h 13"/>
                <a:gd name="T18" fmla="*/ 5 w 15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5" y="13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5" y="13"/>
                  </a:lnTo>
                  <a:lnTo>
                    <a:pt x="15" y="8"/>
                  </a:lnTo>
                  <a:lnTo>
                    <a:pt x="5" y="0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5" y="0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02" name="Freeform 141"/>
            <p:cNvSpPr>
              <a:spLocks/>
            </p:cNvSpPr>
            <p:nvPr/>
          </p:nvSpPr>
          <p:spPr bwMode="auto">
            <a:xfrm>
              <a:off x="913" y="1086"/>
              <a:ext cx="13" cy="13"/>
            </a:xfrm>
            <a:custGeom>
              <a:avLst/>
              <a:gdLst>
                <a:gd name="T0" fmla="*/ 0 w 13"/>
                <a:gd name="T1" fmla="*/ 8 h 13"/>
                <a:gd name="T2" fmla="*/ 8 w 13"/>
                <a:gd name="T3" fmla="*/ 13 h 13"/>
                <a:gd name="T4" fmla="*/ 13 w 13"/>
                <a:gd name="T5" fmla="*/ 13 h 13"/>
                <a:gd name="T6" fmla="*/ 13 w 13"/>
                <a:gd name="T7" fmla="*/ 0 h 13"/>
                <a:gd name="T8" fmla="*/ 8 w 13"/>
                <a:gd name="T9" fmla="*/ 0 h 13"/>
                <a:gd name="T10" fmla="*/ 13 w 13"/>
                <a:gd name="T11" fmla="*/ 8 h 13"/>
                <a:gd name="T12" fmla="*/ 0 w 13"/>
                <a:gd name="T13" fmla="*/ 8 h 13"/>
                <a:gd name="T14" fmla="*/ 0 w 13"/>
                <a:gd name="T15" fmla="*/ 13 h 13"/>
                <a:gd name="T16" fmla="*/ 8 w 13"/>
                <a:gd name="T17" fmla="*/ 13 h 13"/>
                <a:gd name="T18" fmla="*/ 0 w 13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0" y="8"/>
                  </a:moveTo>
                  <a:lnTo>
                    <a:pt x="8" y="13"/>
                  </a:lnTo>
                  <a:lnTo>
                    <a:pt x="13" y="13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03" name="Rectangle 142"/>
            <p:cNvSpPr>
              <a:spLocks noChangeArrowheads="1"/>
            </p:cNvSpPr>
            <p:nvPr/>
          </p:nvSpPr>
          <p:spPr bwMode="auto">
            <a:xfrm>
              <a:off x="913" y="1086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04" name="Freeform 143"/>
            <p:cNvSpPr>
              <a:spLocks/>
            </p:cNvSpPr>
            <p:nvPr/>
          </p:nvSpPr>
          <p:spPr bwMode="auto">
            <a:xfrm>
              <a:off x="913" y="1071"/>
              <a:ext cx="13" cy="15"/>
            </a:xfrm>
            <a:custGeom>
              <a:avLst/>
              <a:gdLst>
                <a:gd name="T0" fmla="*/ 8 w 13"/>
                <a:gd name="T1" fmla="*/ 15 h 15"/>
                <a:gd name="T2" fmla="*/ 0 w 13"/>
                <a:gd name="T3" fmla="*/ 8 h 15"/>
                <a:gd name="T4" fmla="*/ 0 w 13"/>
                <a:gd name="T5" fmla="*/ 15 h 15"/>
                <a:gd name="T6" fmla="*/ 13 w 13"/>
                <a:gd name="T7" fmla="*/ 15 h 15"/>
                <a:gd name="T8" fmla="*/ 13 w 13"/>
                <a:gd name="T9" fmla="*/ 8 h 15"/>
                <a:gd name="T10" fmla="*/ 8 w 13"/>
                <a:gd name="T11" fmla="*/ 0 h 15"/>
                <a:gd name="T12" fmla="*/ 13 w 13"/>
                <a:gd name="T13" fmla="*/ 8 h 15"/>
                <a:gd name="T14" fmla="*/ 13 w 13"/>
                <a:gd name="T15" fmla="*/ 0 h 15"/>
                <a:gd name="T16" fmla="*/ 8 w 13"/>
                <a:gd name="T17" fmla="*/ 0 h 15"/>
                <a:gd name="T18" fmla="*/ 8 w 13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15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8"/>
                  </a:lnTo>
                  <a:lnTo>
                    <a:pt x="8" y="0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05" name="Rectangle 144"/>
            <p:cNvSpPr>
              <a:spLocks noChangeArrowheads="1"/>
            </p:cNvSpPr>
            <p:nvPr/>
          </p:nvSpPr>
          <p:spPr bwMode="auto">
            <a:xfrm>
              <a:off x="913" y="1071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06" name="Freeform 145"/>
            <p:cNvSpPr>
              <a:spLocks/>
            </p:cNvSpPr>
            <p:nvPr/>
          </p:nvSpPr>
          <p:spPr bwMode="auto">
            <a:xfrm>
              <a:off x="899" y="1071"/>
              <a:ext cx="16" cy="15"/>
            </a:xfrm>
            <a:custGeom>
              <a:avLst/>
              <a:gdLst>
                <a:gd name="T0" fmla="*/ 0 w 16"/>
                <a:gd name="T1" fmla="*/ 8 h 15"/>
                <a:gd name="T2" fmla="*/ 8 w 16"/>
                <a:gd name="T3" fmla="*/ 15 h 15"/>
                <a:gd name="T4" fmla="*/ 14 w 16"/>
                <a:gd name="T5" fmla="*/ 15 h 15"/>
                <a:gd name="T6" fmla="*/ 14 w 16"/>
                <a:gd name="T7" fmla="*/ 0 h 15"/>
                <a:gd name="T8" fmla="*/ 8 w 16"/>
                <a:gd name="T9" fmla="*/ 0 h 15"/>
                <a:gd name="T10" fmla="*/ 16 w 16"/>
                <a:gd name="T11" fmla="*/ 8 h 15"/>
                <a:gd name="T12" fmla="*/ 0 w 16"/>
                <a:gd name="T13" fmla="*/ 8 h 15"/>
                <a:gd name="T14" fmla="*/ 0 w 16"/>
                <a:gd name="T15" fmla="*/ 15 h 15"/>
                <a:gd name="T16" fmla="*/ 8 w 16"/>
                <a:gd name="T17" fmla="*/ 15 h 15"/>
                <a:gd name="T18" fmla="*/ 0 w 16"/>
                <a:gd name="T19" fmla="*/ 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0" y="8"/>
                  </a:moveTo>
                  <a:lnTo>
                    <a:pt x="8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6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07" name="Freeform 146"/>
            <p:cNvSpPr>
              <a:spLocks/>
            </p:cNvSpPr>
            <p:nvPr/>
          </p:nvSpPr>
          <p:spPr bwMode="auto">
            <a:xfrm>
              <a:off x="899" y="1065"/>
              <a:ext cx="16" cy="14"/>
            </a:xfrm>
            <a:custGeom>
              <a:avLst/>
              <a:gdLst>
                <a:gd name="T0" fmla="*/ 8 w 16"/>
                <a:gd name="T1" fmla="*/ 14 h 14"/>
                <a:gd name="T2" fmla="*/ 0 w 16"/>
                <a:gd name="T3" fmla="*/ 6 h 14"/>
                <a:gd name="T4" fmla="*/ 0 w 16"/>
                <a:gd name="T5" fmla="*/ 14 h 14"/>
                <a:gd name="T6" fmla="*/ 16 w 16"/>
                <a:gd name="T7" fmla="*/ 14 h 14"/>
                <a:gd name="T8" fmla="*/ 16 w 16"/>
                <a:gd name="T9" fmla="*/ 6 h 14"/>
                <a:gd name="T10" fmla="*/ 8 w 16"/>
                <a:gd name="T11" fmla="*/ 0 h 14"/>
                <a:gd name="T12" fmla="*/ 16 w 16"/>
                <a:gd name="T13" fmla="*/ 6 h 14"/>
                <a:gd name="T14" fmla="*/ 16 w 16"/>
                <a:gd name="T15" fmla="*/ 0 h 14"/>
                <a:gd name="T16" fmla="*/ 8 w 16"/>
                <a:gd name="T17" fmla="*/ 0 h 14"/>
                <a:gd name="T18" fmla="*/ 8 w 16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8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6" y="14"/>
                  </a:lnTo>
                  <a:lnTo>
                    <a:pt x="16" y="6"/>
                  </a:lnTo>
                  <a:lnTo>
                    <a:pt x="8" y="0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08" name="Freeform 147"/>
            <p:cNvSpPr>
              <a:spLocks/>
            </p:cNvSpPr>
            <p:nvPr/>
          </p:nvSpPr>
          <p:spPr bwMode="auto">
            <a:xfrm>
              <a:off x="887" y="1042"/>
              <a:ext cx="15" cy="18"/>
            </a:xfrm>
            <a:custGeom>
              <a:avLst/>
              <a:gdLst>
                <a:gd name="T0" fmla="*/ 5 w 15"/>
                <a:gd name="T1" fmla="*/ 18 h 18"/>
                <a:gd name="T2" fmla="*/ 0 w 15"/>
                <a:gd name="T3" fmla="*/ 10 h 18"/>
                <a:gd name="T4" fmla="*/ 0 w 15"/>
                <a:gd name="T5" fmla="*/ 15 h 18"/>
                <a:gd name="T6" fmla="*/ 15 w 15"/>
                <a:gd name="T7" fmla="*/ 15 h 18"/>
                <a:gd name="T8" fmla="*/ 15 w 15"/>
                <a:gd name="T9" fmla="*/ 10 h 18"/>
                <a:gd name="T10" fmla="*/ 5 w 15"/>
                <a:gd name="T11" fmla="*/ 0 h 18"/>
                <a:gd name="T12" fmla="*/ 15 w 15"/>
                <a:gd name="T13" fmla="*/ 10 h 18"/>
                <a:gd name="T14" fmla="*/ 15 w 15"/>
                <a:gd name="T15" fmla="*/ 0 h 18"/>
                <a:gd name="T16" fmla="*/ 5 w 15"/>
                <a:gd name="T17" fmla="*/ 0 h 18"/>
                <a:gd name="T18" fmla="*/ 5 w 15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5" y="18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5" y="0"/>
                  </a:lnTo>
                  <a:lnTo>
                    <a:pt x="15" y="10"/>
                  </a:lnTo>
                  <a:lnTo>
                    <a:pt x="15" y="0"/>
                  </a:lnTo>
                  <a:lnTo>
                    <a:pt x="5" y="0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09" name="Rectangle 148"/>
            <p:cNvSpPr>
              <a:spLocks noChangeArrowheads="1"/>
            </p:cNvSpPr>
            <p:nvPr/>
          </p:nvSpPr>
          <p:spPr bwMode="auto">
            <a:xfrm>
              <a:off x="887" y="1042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10" name="Rectangle 149"/>
            <p:cNvSpPr>
              <a:spLocks noChangeArrowheads="1"/>
            </p:cNvSpPr>
            <p:nvPr/>
          </p:nvSpPr>
          <p:spPr bwMode="auto">
            <a:xfrm>
              <a:off x="879" y="1042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11" name="Freeform 150"/>
            <p:cNvSpPr>
              <a:spLocks/>
            </p:cNvSpPr>
            <p:nvPr/>
          </p:nvSpPr>
          <p:spPr bwMode="auto">
            <a:xfrm>
              <a:off x="865" y="1042"/>
              <a:ext cx="14" cy="18"/>
            </a:xfrm>
            <a:custGeom>
              <a:avLst/>
              <a:gdLst>
                <a:gd name="T0" fmla="*/ 0 w 14"/>
                <a:gd name="T1" fmla="*/ 10 h 18"/>
                <a:gd name="T2" fmla="*/ 8 w 14"/>
                <a:gd name="T3" fmla="*/ 18 h 18"/>
                <a:gd name="T4" fmla="*/ 14 w 14"/>
                <a:gd name="T5" fmla="*/ 18 h 18"/>
                <a:gd name="T6" fmla="*/ 14 w 14"/>
                <a:gd name="T7" fmla="*/ 0 h 18"/>
                <a:gd name="T8" fmla="*/ 8 w 14"/>
                <a:gd name="T9" fmla="*/ 0 h 18"/>
                <a:gd name="T10" fmla="*/ 14 w 14"/>
                <a:gd name="T11" fmla="*/ 10 h 18"/>
                <a:gd name="T12" fmla="*/ 0 w 14"/>
                <a:gd name="T13" fmla="*/ 10 h 18"/>
                <a:gd name="T14" fmla="*/ 0 w 14"/>
                <a:gd name="T15" fmla="*/ 18 h 18"/>
                <a:gd name="T16" fmla="*/ 8 w 14"/>
                <a:gd name="T17" fmla="*/ 18 h 18"/>
                <a:gd name="T18" fmla="*/ 0 w 14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0" y="10"/>
                  </a:moveTo>
                  <a:lnTo>
                    <a:pt x="8" y="18"/>
                  </a:lnTo>
                  <a:lnTo>
                    <a:pt x="14" y="18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10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12" name="Freeform 151"/>
            <p:cNvSpPr>
              <a:spLocks/>
            </p:cNvSpPr>
            <p:nvPr/>
          </p:nvSpPr>
          <p:spPr bwMode="auto">
            <a:xfrm>
              <a:off x="865" y="1029"/>
              <a:ext cx="14" cy="16"/>
            </a:xfrm>
            <a:custGeom>
              <a:avLst/>
              <a:gdLst>
                <a:gd name="T0" fmla="*/ 8 w 14"/>
                <a:gd name="T1" fmla="*/ 16 h 16"/>
                <a:gd name="T2" fmla="*/ 0 w 14"/>
                <a:gd name="T3" fmla="*/ 8 h 16"/>
                <a:gd name="T4" fmla="*/ 0 w 14"/>
                <a:gd name="T5" fmla="*/ 16 h 16"/>
                <a:gd name="T6" fmla="*/ 14 w 14"/>
                <a:gd name="T7" fmla="*/ 16 h 16"/>
                <a:gd name="T8" fmla="*/ 14 w 14"/>
                <a:gd name="T9" fmla="*/ 8 h 16"/>
                <a:gd name="T10" fmla="*/ 8 w 14"/>
                <a:gd name="T11" fmla="*/ 0 h 16"/>
                <a:gd name="T12" fmla="*/ 14 w 14"/>
                <a:gd name="T13" fmla="*/ 8 h 16"/>
                <a:gd name="T14" fmla="*/ 14 w 14"/>
                <a:gd name="T15" fmla="*/ 0 h 16"/>
                <a:gd name="T16" fmla="*/ 8 w 14"/>
                <a:gd name="T17" fmla="*/ 0 h 16"/>
                <a:gd name="T18" fmla="*/ 8 w 14"/>
                <a:gd name="T19" fmla="*/ 1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8" y="16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14" y="16"/>
                  </a:lnTo>
                  <a:lnTo>
                    <a:pt x="14" y="8"/>
                  </a:lnTo>
                  <a:lnTo>
                    <a:pt x="8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13" name="Freeform 152"/>
            <p:cNvSpPr>
              <a:spLocks/>
            </p:cNvSpPr>
            <p:nvPr/>
          </p:nvSpPr>
          <p:spPr bwMode="auto">
            <a:xfrm>
              <a:off x="858" y="1029"/>
              <a:ext cx="15" cy="16"/>
            </a:xfrm>
            <a:custGeom>
              <a:avLst/>
              <a:gdLst>
                <a:gd name="T0" fmla="*/ 0 w 15"/>
                <a:gd name="T1" fmla="*/ 8 h 16"/>
                <a:gd name="T2" fmla="*/ 10 w 15"/>
                <a:gd name="T3" fmla="*/ 16 h 16"/>
                <a:gd name="T4" fmla="*/ 15 w 15"/>
                <a:gd name="T5" fmla="*/ 16 h 16"/>
                <a:gd name="T6" fmla="*/ 15 w 15"/>
                <a:gd name="T7" fmla="*/ 0 h 16"/>
                <a:gd name="T8" fmla="*/ 10 w 15"/>
                <a:gd name="T9" fmla="*/ 0 h 16"/>
                <a:gd name="T10" fmla="*/ 15 w 15"/>
                <a:gd name="T11" fmla="*/ 8 h 16"/>
                <a:gd name="T12" fmla="*/ 0 w 15"/>
                <a:gd name="T13" fmla="*/ 8 h 16"/>
                <a:gd name="T14" fmla="*/ 0 w 15"/>
                <a:gd name="T15" fmla="*/ 16 h 16"/>
                <a:gd name="T16" fmla="*/ 10 w 15"/>
                <a:gd name="T17" fmla="*/ 16 h 16"/>
                <a:gd name="T18" fmla="*/ 0 w 15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6"/>
                <a:gd name="T32" fmla="*/ 15 w 15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6">
                  <a:moveTo>
                    <a:pt x="0" y="8"/>
                  </a:moveTo>
                  <a:lnTo>
                    <a:pt x="10" y="16"/>
                  </a:lnTo>
                  <a:lnTo>
                    <a:pt x="15" y="16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14" name="Freeform 153"/>
            <p:cNvSpPr>
              <a:spLocks/>
            </p:cNvSpPr>
            <p:nvPr/>
          </p:nvSpPr>
          <p:spPr bwMode="auto">
            <a:xfrm>
              <a:off x="858" y="1023"/>
              <a:ext cx="15" cy="14"/>
            </a:xfrm>
            <a:custGeom>
              <a:avLst/>
              <a:gdLst>
                <a:gd name="T0" fmla="*/ 10 w 15"/>
                <a:gd name="T1" fmla="*/ 14 h 14"/>
                <a:gd name="T2" fmla="*/ 0 w 15"/>
                <a:gd name="T3" fmla="*/ 6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6 h 14"/>
                <a:gd name="T10" fmla="*/ 10 w 15"/>
                <a:gd name="T11" fmla="*/ 0 h 14"/>
                <a:gd name="T12" fmla="*/ 15 w 15"/>
                <a:gd name="T13" fmla="*/ 6 h 14"/>
                <a:gd name="T14" fmla="*/ 15 w 15"/>
                <a:gd name="T15" fmla="*/ 0 h 14"/>
                <a:gd name="T16" fmla="*/ 10 w 15"/>
                <a:gd name="T17" fmla="*/ 0 h 14"/>
                <a:gd name="T18" fmla="*/ 10 w 15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0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6"/>
                  </a:lnTo>
                  <a:lnTo>
                    <a:pt x="10" y="0"/>
                  </a:lnTo>
                  <a:lnTo>
                    <a:pt x="15" y="6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15" name="Freeform 154"/>
            <p:cNvSpPr>
              <a:spLocks/>
            </p:cNvSpPr>
            <p:nvPr/>
          </p:nvSpPr>
          <p:spPr bwMode="auto">
            <a:xfrm>
              <a:off x="845" y="1023"/>
              <a:ext cx="23" cy="14"/>
            </a:xfrm>
            <a:custGeom>
              <a:avLst/>
              <a:gdLst>
                <a:gd name="T0" fmla="*/ 0 w 23"/>
                <a:gd name="T1" fmla="*/ 6 h 14"/>
                <a:gd name="T2" fmla="*/ 8 w 23"/>
                <a:gd name="T3" fmla="*/ 14 h 14"/>
                <a:gd name="T4" fmla="*/ 23 w 23"/>
                <a:gd name="T5" fmla="*/ 14 h 14"/>
                <a:gd name="T6" fmla="*/ 23 w 23"/>
                <a:gd name="T7" fmla="*/ 0 h 14"/>
                <a:gd name="T8" fmla="*/ 8 w 23"/>
                <a:gd name="T9" fmla="*/ 0 h 14"/>
                <a:gd name="T10" fmla="*/ 13 w 23"/>
                <a:gd name="T11" fmla="*/ 6 h 14"/>
                <a:gd name="T12" fmla="*/ 0 w 23"/>
                <a:gd name="T13" fmla="*/ 6 h 14"/>
                <a:gd name="T14" fmla="*/ 0 w 23"/>
                <a:gd name="T15" fmla="*/ 14 h 14"/>
                <a:gd name="T16" fmla="*/ 8 w 23"/>
                <a:gd name="T17" fmla="*/ 14 h 14"/>
                <a:gd name="T18" fmla="*/ 0 w 23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4"/>
                <a:gd name="T32" fmla="*/ 23 w 2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4">
                  <a:moveTo>
                    <a:pt x="0" y="6"/>
                  </a:moveTo>
                  <a:lnTo>
                    <a:pt x="8" y="14"/>
                  </a:lnTo>
                  <a:lnTo>
                    <a:pt x="23" y="14"/>
                  </a:lnTo>
                  <a:lnTo>
                    <a:pt x="23" y="0"/>
                  </a:lnTo>
                  <a:lnTo>
                    <a:pt x="8" y="0"/>
                  </a:lnTo>
                  <a:lnTo>
                    <a:pt x="13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16" name="Freeform 155"/>
            <p:cNvSpPr>
              <a:spLocks/>
            </p:cNvSpPr>
            <p:nvPr/>
          </p:nvSpPr>
          <p:spPr bwMode="auto">
            <a:xfrm>
              <a:off x="845" y="1014"/>
              <a:ext cx="13" cy="15"/>
            </a:xfrm>
            <a:custGeom>
              <a:avLst/>
              <a:gdLst>
                <a:gd name="T0" fmla="*/ 8 w 13"/>
                <a:gd name="T1" fmla="*/ 15 h 15"/>
                <a:gd name="T2" fmla="*/ 0 w 13"/>
                <a:gd name="T3" fmla="*/ 9 h 15"/>
                <a:gd name="T4" fmla="*/ 0 w 13"/>
                <a:gd name="T5" fmla="*/ 15 h 15"/>
                <a:gd name="T6" fmla="*/ 13 w 13"/>
                <a:gd name="T7" fmla="*/ 15 h 15"/>
                <a:gd name="T8" fmla="*/ 13 w 13"/>
                <a:gd name="T9" fmla="*/ 9 h 15"/>
                <a:gd name="T10" fmla="*/ 8 w 13"/>
                <a:gd name="T11" fmla="*/ 0 h 15"/>
                <a:gd name="T12" fmla="*/ 13 w 13"/>
                <a:gd name="T13" fmla="*/ 9 h 15"/>
                <a:gd name="T14" fmla="*/ 13 w 13"/>
                <a:gd name="T15" fmla="*/ 0 h 15"/>
                <a:gd name="T16" fmla="*/ 8 w 13"/>
                <a:gd name="T17" fmla="*/ 0 h 15"/>
                <a:gd name="T18" fmla="*/ 8 w 13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15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9"/>
                  </a:lnTo>
                  <a:lnTo>
                    <a:pt x="8" y="0"/>
                  </a:lnTo>
                  <a:lnTo>
                    <a:pt x="13" y="9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17" name="Freeform 156"/>
            <p:cNvSpPr>
              <a:spLocks/>
            </p:cNvSpPr>
            <p:nvPr/>
          </p:nvSpPr>
          <p:spPr bwMode="auto">
            <a:xfrm>
              <a:off x="837" y="1014"/>
              <a:ext cx="16" cy="15"/>
            </a:xfrm>
            <a:custGeom>
              <a:avLst/>
              <a:gdLst>
                <a:gd name="T0" fmla="*/ 0 w 16"/>
                <a:gd name="T1" fmla="*/ 9 h 15"/>
                <a:gd name="T2" fmla="*/ 8 w 16"/>
                <a:gd name="T3" fmla="*/ 15 h 15"/>
                <a:gd name="T4" fmla="*/ 16 w 16"/>
                <a:gd name="T5" fmla="*/ 15 h 15"/>
                <a:gd name="T6" fmla="*/ 16 w 16"/>
                <a:gd name="T7" fmla="*/ 0 h 15"/>
                <a:gd name="T8" fmla="*/ 8 w 16"/>
                <a:gd name="T9" fmla="*/ 0 h 15"/>
                <a:gd name="T10" fmla="*/ 16 w 16"/>
                <a:gd name="T11" fmla="*/ 9 h 15"/>
                <a:gd name="T12" fmla="*/ 0 w 16"/>
                <a:gd name="T13" fmla="*/ 9 h 15"/>
                <a:gd name="T14" fmla="*/ 0 w 16"/>
                <a:gd name="T15" fmla="*/ 15 h 15"/>
                <a:gd name="T16" fmla="*/ 8 w 16"/>
                <a:gd name="T17" fmla="*/ 15 h 15"/>
                <a:gd name="T18" fmla="*/ 0 w 16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0" y="9"/>
                  </a:moveTo>
                  <a:lnTo>
                    <a:pt x="8" y="15"/>
                  </a:lnTo>
                  <a:lnTo>
                    <a:pt x="16" y="15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18" name="Rectangle 157"/>
            <p:cNvSpPr>
              <a:spLocks noChangeArrowheads="1"/>
            </p:cNvSpPr>
            <p:nvPr/>
          </p:nvSpPr>
          <p:spPr bwMode="auto">
            <a:xfrm>
              <a:off x="837" y="1015"/>
              <a:ext cx="17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19" name="Freeform 158"/>
            <p:cNvSpPr>
              <a:spLocks/>
            </p:cNvSpPr>
            <p:nvPr/>
          </p:nvSpPr>
          <p:spPr bwMode="auto">
            <a:xfrm>
              <a:off x="837" y="1000"/>
              <a:ext cx="16" cy="18"/>
            </a:xfrm>
            <a:custGeom>
              <a:avLst/>
              <a:gdLst>
                <a:gd name="T0" fmla="*/ 8 w 16"/>
                <a:gd name="T1" fmla="*/ 18 h 18"/>
                <a:gd name="T2" fmla="*/ 0 w 16"/>
                <a:gd name="T3" fmla="*/ 8 h 18"/>
                <a:gd name="T4" fmla="*/ 0 w 16"/>
                <a:gd name="T5" fmla="*/ 14 h 18"/>
                <a:gd name="T6" fmla="*/ 16 w 16"/>
                <a:gd name="T7" fmla="*/ 14 h 18"/>
                <a:gd name="T8" fmla="*/ 16 w 16"/>
                <a:gd name="T9" fmla="*/ 8 h 18"/>
                <a:gd name="T10" fmla="*/ 8 w 16"/>
                <a:gd name="T11" fmla="*/ 0 h 18"/>
                <a:gd name="T12" fmla="*/ 16 w 16"/>
                <a:gd name="T13" fmla="*/ 8 h 18"/>
                <a:gd name="T14" fmla="*/ 16 w 16"/>
                <a:gd name="T15" fmla="*/ 0 h 18"/>
                <a:gd name="T16" fmla="*/ 8 w 16"/>
                <a:gd name="T17" fmla="*/ 0 h 18"/>
                <a:gd name="T18" fmla="*/ 8 w 16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8" y="18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6" y="14"/>
                  </a:lnTo>
                  <a:lnTo>
                    <a:pt x="16" y="8"/>
                  </a:lnTo>
                  <a:lnTo>
                    <a:pt x="8" y="0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20" name="Freeform 159"/>
            <p:cNvSpPr>
              <a:spLocks/>
            </p:cNvSpPr>
            <p:nvPr/>
          </p:nvSpPr>
          <p:spPr bwMode="auto">
            <a:xfrm>
              <a:off x="831" y="1000"/>
              <a:ext cx="14" cy="18"/>
            </a:xfrm>
            <a:custGeom>
              <a:avLst/>
              <a:gdLst>
                <a:gd name="T0" fmla="*/ 0 w 14"/>
                <a:gd name="T1" fmla="*/ 8 h 18"/>
                <a:gd name="T2" fmla="*/ 6 w 14"/>
                <a:gd name="T3" fmla="*/ 18 h 18"/>
                <a:gd name="T4" fmla="*/ 14 w 14"/>
                <a:gd name="T5" fmla="*/ 18 h 18"/>
                <a:gd name="T6" fmla="*/ 14 w 14"/>
                <a:gd name="T7" fmla="*/ 0 h 18"/>
                <a:gd name="T8" fmla="*/ 6 w 14"/>
                <a:gd name="T9" fmla="*/ 0 h 18"/>
                <a:gd name="T10" fmla="*/ 14 w 14"/>
                <a:gd name="T11" fmla="*/ 8 h 18"/>
                <a:gd name="T12" fmla="*/ 0 w 14"/>
                <a:gd name="T13" fmla="*/ 8 h 18"/>
                <a:gd name="T14" fmla="*/ 0 w 14"/>
                <a:gd name="T15" fmla="*/ 18 h 18"/>
                <a:gd name="T16" fmla="*/ 6 w 14"/>
                <a:gd name="T17" fmla="*/ 18 h 18"/>
                <a:gd name="T18" fmla="*/ 0 w 14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0" y="8"/>
                  </a:moveTo>
                  <a:lnTo>
                    <a:pt x="6" y="18"/>
                  </a:lnTo>
                  <a:lnTo>
                    <a:pt x="14" y="18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21" name="Rectangle 160"/>
            <p:cNvSpPr>
              <a:spLocks noChangeArrowheads="1"/>
            </p:cNvSpPr>
            <p:nvPr/>
          </p:nvSpPr>
          <p:spPr bwMode="auto">
            <a:xfrm>
              <a:off x="831" y="1003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22" name="Rectangle 161"/>
            <p:cNvSpPr>
              <a:spLocks noChangeArrowheads="1"/>
            </p:cNvSpPr>
            <p:nvPr/>
          </p:nvSpPr>
          <p:spPr bwMode="auto">
            <a:xfrm>
              <a:off x="831" y="995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23" name="Rectangle 162"/>
            <p:cNvSpPr>
              <a:spLocks noChangeArrowheads="1"/>
            </p:cNvSpPr>
            <p:nvPr/>
          </p:nvSpPr>
          <p:spPr bwMode="auto">
            <a:xfrm>
              <a:off x="831" y="98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24" name="Freeform 163"/>
            <p:cNvSpPr>
              <a:spLocks/>
            </p:cNvSpPr>
            <p:nvPr/>
          </p:nvSpPr>
          <p:spPr bwMode="auto">
            <a:xfrm>
              <a:off x="831" y="975"/>
              <a:ext cx="14" cy="14"/>
            </a:xfrm>
            <a:custGeom>
              <a:avLst/>
              <a:gdLst>
                <a:gd name="T0" fmla="*/ 6 w 14"/>
                <a:gd name="T1" fmla="*/ 14 h 14"/>
                <a:gd name="T2" fmla="*/ 0 w 14"/>
                <a:gd name="T3" fmla="*/ 5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5 h 14"/>
                <a:gd name="T10" fmla="*/ 6 w 14"/>
                <a:gd name="T11" fmla="*/ 0 h 14"/>
                <a:gd name="T12" fmla="*/ 14 w 14"/>
                <a:gd name="T13" fmla="*/ 5 h 14"/>
                <a:gd name="T14" fmla="*/ 14 w 14"/>
                <a:gd name="T15" fmla="*/ 0 h 14"/>
                <a:gd name="T16" fmla="*/ 6 w 14"/>
                <a:gd name="T17" fmla="*/ 0 h 14"/>
                <a:gd name="T18" fmla="*/ 6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6" y="14"/>
                  </a:moveTo>
                  <a:lnTo>
                    <a:pt x="0" y="5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5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25" name="Rectangle 164"/>
            <p:cNvSpPr>
              <a:spLocks noChangeArrowheads="1"/>
            </p:cNvSpPr>
            <p:nvPr/>
          </p:nvSpPr>
          <p:spPr bwMode="auto">
            <a:xfrm>
              <a:off x="831" y="975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26" name="Freeform 165"/>
            <p:cNvSpPr>
              <a:spLocks/>
            </p:cNvSpPr>
            <p:nvPr/>
          </p:nvSpPr>
          <p:spPr bwMode="auto">
            <a:xfrm>
              <a:off x="816" y="975"/>
              <a:ext cx="18" cy="14"/>
            </a:xfrm>
            <a:custGeom>
              <a:avLst/>
              <a:gdLst>
                <a:gd name="T0" fmla="*/ 0 w 18"/>
                <a:gd name="T1" fmla="*/ 5 h 14"/>
                <a:gd name="T2" fmla="*/ 8 w 18"/>
                <a:gd name="T3" fmla="*/ 14 h 14"/>
                <a:gd name="T4" fmla="*/ 15 w 18"/>
                <a:gd name="T5" fmla="*/ 14 h 14"/>
                <a:gd name="T6" fmla="*/ 15 w 18"/>
                <a:gd name="T7" fmla="*/ 0 h 14"/>
                <a:gd name="T8" fmla="*/ 8 w 18"/>
                <a:gd name="T9" fmla="*/ 0 h 14"/>
                <a:gd name="T10" fmla="*/ 18 w 18"/>
                <a:gd name="T11" fmla="*/ 5 h 14"/>
                <a:gd name="T12" fmla="*/ 0 w 18"/>
                <a:gd name="T13" fmla="*/ 5 h 14"/>
                <a:gd name="T14" fmla="*/ 0 w 18"/>
                <a:gd name="T15" fmla="*/ 14 h 14"/>
                <a:gd name="T16" fmla="*/ 8 w 18"/>
                <a:gd name="T17" fmla="*/ 14 h 14"/>
                <a:gd name="T18" fmla="*/ 0 w 18"/>
                <a:gd name="T19" fmla="*/ 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0" y="5"/>
                  </a:moveTo>
                  <a:lnTo>
                    <a:pt x="8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8" y="0"/>
                  </a:lnTo>
                  <a:lnTo>
                    <a:pt x="18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27" name="Rectangle 166"/>
            <p:cNvSpPr>
              <a:spLocks noChangeArrowheads="1"/>
            </p:cNvSpPr>
            <p:nvPr/>
          </p:nvSpPr>
          <p:spPr bwMode="auto">
            <a:xfrm>
              <a:off x="816" y="975"/>
              <a:ext cx="19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28" name="Rectangle 167"/>
            <p:cNvSpPr>
              <a:spLocks noChangeArrowheads="1"/>
            </p:cNvSpPr>
            <p:nvPr/>
          </p:nvSpPr>
          <p:spPr bwMode="auto">
            <a:xfrm>
              <a:off x="816" y="969"/>
              <a:ext cx="19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29" name="Freeform 168"/>
            <p:cNvSpPr>
              <a:spLocks/>
            </p:cNvSpPr>
            <p:nvPr/>
          </p:nvSpPr>
          <p:spPr bwMode="auto">
            <a:xfrm>
              <a:off x="818" y="954"/>
              <a:ext cx="16" cy="15"/>
            </a:xfrm>
            <a:custGeom>
              <a:avLst/>
              <a:gdLst>
                <a:gd name="T0" fmla="*/ 8 w 16"/>
                <a:gd name="T1" fmla="*/ 15 h 15"/>
                <a:gd name="T2" fmla="*/ 0 w 16"/>
                <a:gd name="T3" fmla="*/ 6 h 15"/>
                <a:gd name="T4" fmla="*/ 0 w 16"/>
                <a:gd name="T5" fmla="*/ 15 h 15"/>
                <a:gd name="T6" fmla="*/ 16 w 16"/>
                <a:gd name="T7" fmla="*/ 15 h 15"/>
                <a:gd name="T8" fmla="*/ 16 w 16"/>
                <a:gd name="T9" fmla="*/ 6 h 15"/>
                <a:gd name="T10" fmla="*/ 8 w 16"/>
                <a:gd name="T11" fmla="*/ 0 h 15"/>
                <a:gd name="T12" fmla="*/ 16 w 16"/>
                <a:gd name="T13" fmla="*/ 6 h 15"/>
                <a:gd name="T14" fmla="*/ 16 w 16"/>
                <a:gd name="T15" fmla="*/ 0 h 15"/>
                <a:gd name="T16" fmla="*/ 8 w 16"/>
                <a:gd name="T17" fmla="*/ 0 h 15"/>
                <a:gd name="T18" fmla="*/ 8 w 16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8" y="15"/>
                  </a:moveTo>
                  <a:lnTo>
                    <a:pt x="0" y="6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6" y="6"/>
                  </a:lnTo>
                  <a:lnTo>
                    <a:pt x="8" y="0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30" name="Freeform 169"/>
            <p:cNvSpPr>
              <a:spLocks/>
            </p:cNvSpPr>
            <p:nvPr/>
          </p:nvSpPr>
          <p:spPr bwMode="auto">
            <a:xfrm>
              <a:off x="808" y="954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10 w 18"/>
                <a:gd name="T3" fmla="*/ 15 h 15"/>
                <a:gd name="T4" fmla="*/ 18 w 18"/>
                <a:gd name="T5" fmla="*/ 15 h 15"/>
                <a:gd name="T6" fmla="*/ 18 w 18"/>
                <a:gd name="T7" fmla="*/ 0 h 15"/>
                <a:gd name="T8" fmla="*/ 10 w 18"/>
                <a:gd name="T9" fmla="*/ 0 h 15"/>
                <a:gd name="T10" fmla="*/ 18 w 18"/>
                <a:gd name="T11" fmla="*/ 6 h 15"/>
                <a:gd name="T12" fmla="*/ 0 w 18"/>
                <a:gd name="T13" fmla="*/ 6 h 15"/>
                <a:gd name="T14" fmla="*/ 0 w 18"/>
                <a:gd name="T15" fmla="*/ 15 h 15"/>
                <a:gd name="T16" fmla="*/ 10 w 18"/>
                <a:gd name="T17" fmla="*/ 15 h 15"/>
                <a:gd name="T18" fmla="*/ 0 w 18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0" y="6"/>
                  </a:moveTo>
                  <a:lnTo>
                    <a:pt x="10" y="15"/>
                  </a:lnTo>
                  <a:lnTo>
                    <a:pt x="18" y="15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31" name="Rectangle 170"/>
            <p:cNvSpPr>
              <a:spLocks noChangeArrowheads="1"/>
            </p:cNvSpPr>
            <p:nvPr/>
          </p:nvSpPr>
          <p:spPr bwMode="auto">
            <a:xfrm>
              <a:off x="808" y="954"/>
              <a:ext cx="19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32" name="Rectangle 171"/>
            <p:cNvSpPr>
              <a:spLocks noChangeArrowheads="1"/>
            </p:cNvSpPr>
            <p:nvPr/>
          </p:nvSpPr>
          <p:spPr bwMode="auto">
            <a:xfrm>
              <a:off x="808" y="946"/>
              <a:ext cx="19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33" name="Rectangle 172"/>
            <p:cNvSpPr>
              <a:spLocks noChangeArrowheads="1"/>
            </p:cNvSpPr>
            <p:nvPr/>
          </p:nvSpPr>
          <p:spPr bwMode="auto">
            <a:xfrm>
              <a:off x="808" y="941"/>
              <a:ext cx="19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34" name="Rectangle 173"/>
            <p:cNvSpPr>
              <a:spLocks noChangeArrowheads="1"/>
            </p:cNvSpPr>
            <p:nvPr/>
          </p:nvSpPr>
          <p:spPr bwMode="auto">
            <a:xfrm>
              <a:off x="808" y="932"/>
              <a:ext cx="19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35" name="Rectangle 174"/>
            <p:cNvSpPr>
              <a:spLocks noChangeArrowheads="1"/>
            </p:cNvSpPr>
            <p:nvPr/>
          </p:nvSpPr>
          <p:spPr bwMode="auto">
            <a:xfrm>
              <a:off x="808" y="927"/>
              <a:ext cx="19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36" name="Rectangle 175"/>
            <p:cNvSpPr>
              <a:spLocks noChangeArrowheads="1"/>
            </p:cNvSpPr>
            <p:nvPr/>
          </p:nvSpPr>
          <p:spPr bwMode="auto">
            <a:xfrm>
              <a:off x="808" y="920"/>
              <a:ext cx="19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37" name="Rectangle 176"/>
            <p:cNvSpPr>
              <a:spLocks noChangeArrowheads="1"/>
            </p:cNvSpPr>
            <p:nvPr/>
          </p:nvSpPr>
          <p:spPr bwMode="auto">
            <a:xfrm>
              <a:off x="808" y="912"/>
              <a:ext cx="19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38" name="Rectangle 177"/>
            <p:cNvSpPr>
              <a:spLocks noChangeArrowheads="1"/>
            </p:cNvSpPr>
            <p:nvPr/>
          </p:nvSpPr>
          <p:spPr bwMode="auto">
            <a:xfrm>
              <a:off x="808" y="904"/>
              <a:ext cx="19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39" name="Rectangle 178"/>
            <p:cNvSpPr>
              <a:spLocks noChangeArrowheads="1"/>
            </p:cNvSpPr>
            <p:nvPr/>
          </p:nvSpPr>
          <p:spPr bwMode="auto">
            <a:xfrm>
              <a:off x="808" y="899"/>
              <a:ext cx="19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40" name="Rectangle 179"/>
            <p:cNvSpPr>
              <a:spLocks noChangeArrowheads="1"/>
            </p:cNvSpPr>
            <p:nvPr/>
          </p:nvSpPr>
          <p:spPr bwMode="auto">
            <a:xfrm>
              <a:off x="808" y="889"/>
              <a:ext cx="19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41" name="Freeform 180"/>
            <p:cNvSpPr>
              <a:spLocks/>
            </p:cNvSpPr>
            <p:nvPr/>
          </p:nvSpPr>
          <p:spPr bwMode="auto">
            <a:xfrm>
              <a:off x="808" y="876"/>
              <a:ext cx="18" cy="16"/>
            </a:xfrm>
            <a:custGeom>
              <a:avLst/>
              <a:gdLst>
                <a:gd name="T0" fmla="*/ 10 w 18"/>
                <a:gd name="T1" fmla="*/ 0 h 16"/>
                <a:gd name="T2" fmla="*/ 0 w 18"/>
                <a:gd name="T3" fmla="*/ 8 h 16"/>
                <a:gd name="T4" fmla="*/ 0 w 18"/>
                <a:gd name="T5" fmla="*/ 13 h 16"/>
                <a:gd name="T6" fmla="*/ 18 w 18"/>
                <a:gd name="T7" fmla="*/ 13 h 16"/>
                <a:gd name="T8" fmla="*/ 18 w 18"/>
                <a:gd name="T9" fmla="*/ 8 h 16"/>
                <a:gd name="T10" fmla="*/ 10 w 18"/>
                <a:gd name="T11" fmla="*/ 16 h 16"/>
                <a:gd name="T12" fmla="*/ 10 w 18"/>
                <a:gd name="T13" fmla="*/ 0 h 16"/>
                <a:gd name="T14" fmla="*/ 0 w 18"/>
                <a:gd name="T15" fmla="*/ 0 h 16"/>
                <a:gd name="T16" fmla="*/ 0 w 18"/>
                <a:gd name="T17" fmla="*/ 8 h 16"/>
                <a:gd name="T18" fmla="*/ 10 w 18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6"/>
                <a:gd name="T32" fmla="*/ 18 w 18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6">
                  <a:moveTo>
                    <a:pt x="10" y="0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8" y="13"/>
                  </a:lnTo>
                  <a:lnTo>
                    <a:pt x="18" y="8"/>
                  </a:lnTo>
                  <a:lnTo>
                    <a:pt x="10" y="1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42" name="Freeform 181"/>
            <p:cNvSpPr>
              <a:spLocks/>
            </p:cNvSpPr>
            <p:nvPr/>
          </p:nvSpPr>
          <p:spPr bwMode="auto">
            <a:xfrm>
              <a:off x="818" y="876"/>
              <a:ext cx="16" cy="16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8 w 16"/>
                <a:gd name="T9" fmla="*/ 16 h 16"/>
                <a:gd name="T10" fmla="*/ 16 w 16"/>
                <a:gd name="T11" fmla="*/ 8 h 16"/>
                <a:gd name="T12" fmla="*/ 8 w 16"/>
                <a:gd name="T13" fmla="*/ 16 h 16"/>
                <a:gd name="T14" fmla="*/ 16 w 16"/>
                <a:gd name="T15" fmla="*/ 16 h 16"/>
                <a:gd name="T16" fmla="*/ 16 w 16"/>
                <a:gd name="T17" fmla="*/ 8 h 16"/>
                <a:gd name="T18" fmla="*/ 0 w 16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0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8" y="16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43" name="Rectangle 182"/>
            <p:cNvSpPr>
              <a:spLocks noChangeArrowheads="1"/>
            </p:cNvSpPr>
            <p:nvPr/>
          </p:nvSpPr>
          <p:spPr bwMode="auto">
            <a:xfrm>
              <a:off x="818" y="878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44" name="Freeform 183"/>
            <p:cNvSpPr>
              <a:spLocks/>
            </p:cNvSpPr>
            <p:nvPr/>
          </p:nvSpPr>
          <p:spPr bwMode="auto">
            <a:xfrm>
              <a:off x="818" y="865"/>
              <a:ext cx="16" cy="13"/>
            </a:xfrm>
            <a:custGeom>
              <a:avLst/>
              <a:gdLst>
                <a:gd name="T0" fmla="*/ 8 w 16"/>
                <a:gd name="T1" fmla="*/ 0 h 13"/>
                <a:gd name="T2" fmla="*/ 0 w 16"/>
                <a:gd name="T3" fmla="*/ 5 h 13"/>
                <a:gd name="T4" fmla="*/ 0 w 16"/>
                <a:gd name="T5" fmla="*/ 13 h 13"/>
                <a:gd name="T6" fmla="*/ 16 w 16"/>
                <a:gd name="T7" fmla="*/ 13 h 13"/>
                <a:gd name="T8" fmla="*/ 16 w 16"/>
                <a:gd name="T9" fmla="*/ 5 h 13"/>
                <a:gd name="T10" fmla="*/ 8 w 16"/>
                <a:gd name="T11" fmla="*/ 13 h 13"/>
                <a:gd name="T12" fmla="*/ 8 w 16"/>
                <a:gd name="T13" fmla="*/ 0 h 13"/>
                <a:gd name="T14" fmla="*/ 0 w 16"/>
                <a:gd name="T15" fmla="*/ 0 h 13"/>
                <a:gd name="T16" fmla="*/ 0 w 16"/>
                <a:gd name="T17" fmla="*/ 5 h 13"/>
                <a:gd name="T18" fmla="*/ 8 w 16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8" y="0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6" y="13"/>
                  </a:lnTo>
                  <a:lnTo>
                    <a:pt x="16" y="5"/>
                  </a:lnTo>
                  <a:lnTo>
                    <a:pt x="8" y="1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45" name="Freeform 184"/>
            <p:cNvSpPr>
              <a:spLocks/>
            </p:cNvSpPr>
            <p:nvPr/>
          </p:nvSpPr>
          <p:spPr bwMode="auto">
            <a:xfrm>
              <a:off x="823" y="865"/>
              <a:ext cx="16" cy="13"/>
            </a:xfrm>
            <a:custGeom>
              <a:avLst/>
              <a:gdLst>
                <a:gd name="T0" fmla="*/ 0 w 16"/>
                <a:gd name="T1" fmla="*/ 5 h 13"/>
                <a:gd name="T2" fmla="*/ 8 w 16"/>
                <a:gd name="T3" fmla="*/ 0 h 13"/>
                <a:gd name="T4" fmla="*/ 3 w 16"/>
                <a:gd name="T5" fmla="*/ 0 h 13"/>
                <a:gd name="T6" fmla="*/ 3 w 16"/>
                <a:gd name="T7" fmla="*/ 13 h 13"/>
                <a:gd name="T8" fmla="*/ 8 w 16"/>
                <a:gd name="T9" fmla="*/ 13 h 13"/>
                <a:gd name="T10" fmla="*/ 16 w 16"/>
                <a:gd name="T11" fmla="*/ 5 h 13"/>
                <a:gd name="T12" fmla="*/ 8 w 16"/>
                <a:gd name="T13" fmla="*/ 13 h 13"/>
                <a:gd name="T14" fmla="*/ 16 w 16"/>
                <a:gd name="T15" fmla="*/ 13 h 13"/>
                <a:gd name="T16" fmla="*/ 16 w 16"/>
                <a:gd name="T17" fmla="*/ 5 h 13"/>
                <a:gd name="T18" fmla="*/ 0 w 16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0" y="5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8" y="13"/>
                  </a:lnTo>
                  <a:lnTo>
                    <a:pt x="16" y="5"/>
                  </a:lnTo>
                  <a:lnTo>
                    <a:pt x="8" y="13"/>
                  </a:lnTo>
                  <a:lnTo>
                    <a:pt x="16" y="13"/>
                  </a:lnTo>
                  <a:lnTo>
                    <a:pt x="16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46" name="Freeform 185"/>
            <p:cNvSpPr>
              <a:spLocks/>
            </p:cNvSpPr>
            <p:nvPr/>
          </p:nvSpPr>
          <p:spPr bwMode="auto">
            <a:xfrm>
              <a:off x="823" y="855"/>
              <a:ext cx="16" cy="15"/>
            </a:xfrm>
            <a:custGeom>
              <a:avLst/>
              <a:gdLst>
                <a:gd name="T0" fmla="*/ 8 w 16"/>
                <a:gd name="T1" fmla="*/ 0 h 15"/>
                <a:gd name="T2" fmla="*/ 0 w 16"/>
                <a:gd name="T3" fmla="*/ 10 h 15"/>
                <a:gd name="T4" fmla="*/ 0 w 16"/>
                <a:gd name="T5" fmla="*/ 15 h 15"/>
                <a:gd name="T6" fmla="*/ 16 w 16"/>
                <a:gd name="T7" fmla="*/ 15 h 15"/>
                <a:gd name="T8" fmla="*/ 16 w 16"/>
                <a:gd name="T9" fmla="*/ 10 h 15"/>
                <a:gd name="T10" fmla="*/ 8 w 16"/>
                <a:gd name="T11" fmla="*/ 15 h 15"/>
                <a:gd name="T12" fmla="*/ 8 w 16"/>
                <a:gd name="T13" fmla="*/ 0 h 15"/>
                <a:gd name="T14" fmla="*/ 0 w 16"/>
                <a:gd name="T15" fmla="*/ 0 h 15"/>
                <a:gd name="T16" fmla="*/ 0 w 16"/>
                <a:gd name="T17" fmla="*/ 10 h 15"/>
                <a:gd name="T18" fmla="*/ 8 w 16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8" y="0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6" y="10"/>
                  </a:lnTo>
                  <a:lnTo>
                    <a:pt x="8" y="15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47" name="Freeform 186"/>
            <p:cNvSpPr>
              <a:spLocks/>
            </p:cNvSpPr>
            <p:nvPr/>
          </p:nvSpPr>
          <p:spPr bwMode="auto">
            <a:xfrm>
              <a:off x="831" y="855"/>
              <a:ext cx="14" cy="15"/>
            </a:xfrm>
            <a:custGeom>
              <a:avLst/>
              <a:gdLst>
                <a:gd name="T0" fmla="*/ 0 w 14"/>
                <a:gd name="T1" fmla="*/ 10 h 15"/>
                <a:gd name="T2" fmla="*/ 6 w 14"/>
                <a:gd name="T3" fmla="*/ 0 h 15"/>
                <a:gd name="T4" fmla="*/ 0 w 14"/>
                <a:gd name="T5" fmla="*/ 0 h 15"/>
                <a:gd name="T6" fmla="*/ 0 w 14"/>
                <a:gd name="T7" fmla="*/ 15 h 15"/>
                <a:gd name="T8" fmla="*/ 6 w 14"/>
                <a:gd name="T9" fmla="*/ 15 h 15"/>
                <a:gd name="T10" fmla="*/ 14 w 14"/>
                <a:gd name="T11" fmla="*/ 10 h 15"/>
                <a:gd name="T12" fmla="*/ 6 w 14"/>
                <a:gd name="T13" fmla="*/ 15 h 15"/>
                <a:gd name="T14" fmla="*/ 14 w 14"/>
                <a:gd name="T15" fmla="*/ 15 h 15"/>
                <a:gd name="T16" fmla="*/ 14 w 14"/>
                <a:gd name="T17" fmla="*/ 10 h 15"/>
                <a:gd name="T18" fmla="*/ 0 w 14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0" y="1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14" y="10"/>
                  </a:lnTo>
                  <a:lnTo>
                    <a:pt x="6" y="15"/>
                  </a:lnTo>
                  <a:lnTo>
                    <a:pt x="14" y="15"/>
                  </a:lnTo>
                  <a:lnTo>
                    <a:pt x="14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48" name="Freeform 187"/>
            <p:cNvSpPr>
              <a:spLocks/>
            </p:cNvSpPr>
            <p:nvPr/>
          </p:nvSpPr>
          <p:spPr bwMode="auto">
            <a:xfrm>
              <a:off x="831" y="855"/>
              <a:ext cx="14" cy="10"/>
            </a:xfrm>
            <a:custGeom>
              <a:avLst/>
              <a:gdLst>
                <a:gd name="T0" fmla="*/ 14 w 14"/>
                <a:gd name="T1" fmla="*/ 0 h 10"/>
                <a:gd name="T2" fmla="*/ 0 w 14"/>
                <a:gd name="T3" fmla="*/ 0 h 10"/>
                <a:gd name="T4" fmla="*/ 0 w 14"/>
                <a:gd name="T5" fmla="*/ 10 h 10"/>
                <a:gd name="T6" fmla="*/ 14 w 14"/>
                <a:gd name="T7" fmla="*/ 10 h 10"/>
                <a:gd name="T8" fmla="*/ 14 w 14"/>
                <a:gd name="T9" fmla="*/ 0 h 10"/>
                <a:gd name="T10" fmla="*/ 0 w 14"/>
                <a:gd name="T11" fmla="*/ 0 h 10"/>
                <a:gd name="T12" fmla="*/ 14 w 14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0"/>
                <a:gd name="T23" fmla="*/ 14 w 14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0">
                  <a:moveTo>
                    <a:pt x="14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49" name="Rectangle 188"/>
            <p:cNvSpPr>
              <a:spLocks noChangeArrowheads="1"/>
            </p:cNvSpPr>
            <p:nvPr/>
          </p:nvSpPr>
          <p:spPr bwMode="auto">
            <a:xfrm>
              <a:off x="831" y="855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50" name="Rectangle 189"/>
            <p:cNvSpPr>
              <a:spLocks noChangeArrowheads="1"/>
            </p:cNvSpPr>
            <p:nvPr/>
          </p:nvSpPr>
          <p:spPr bwMode="auto">
            <a:xfrm>
              <a:off x="831" y="865"/>
              <a:ext cx="15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51" name="Rectangle 190"/>
            <p:cNvSpPr>
              <a:spLocks noChangeArrowheads="1"/>
            </p:cNvSpPr>
            <p:nvPr/>
          </p:nvSpPr>
          <p:spPr bwMode="auto">
            <a:xfrm>
              <a:off x="831" y="870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52" name="Rectangle 191"/>
            <p:cNvSpPr>
              <a:spLocks noChangeArrowheads="1"/>
            </p:cNvSpPr>
            <p:nvPr/>
          </p:nvSpPr>
          <p:spPr bwMode="auto">
            <a:xfrm>
              <a:off x="831" y="878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53" name="Rectangle 192"/>
            <p:cNvSpPr>
              <a:spLocks noChangeArrowheads="1"/>
            </p:cNvSpPr>
            <p:nvPr/>
          </p:nvSpPr>
          <p:spPr bwMode="auto">
            <a:xfrm>
              <a:off x="831" y="884"/>
              <a:ext cx="15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54" name="Freeform 193"/>
            <p:cNvSpPr>
              <a:spLocks/>
            </p:cNvSpPr>
            <p:nvPr/>
          </p:nvSpPr>
          <p:spPr bwMode="auto">
            <a:xfrm>
              <a:off x="831" y="889"/>
              <a:ext cx="14" cy="15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10 h 15"/>
                <a:gd name="T4" fmla="*/ 14 w 14"/>
                <a:gd name="T5" fmla="*/ 0 h 15"/>
                <a:gd name="T6" fmla="*/ 0 w 14"/>
                <a:gd name="T7" fmla="*/ 0 h 15"/>
                <a:gd name="T8" fmla="*/ 0 w 14"/>
                <a:gd name="T9" fmla="*/ 10 h 15"/>
                <a:gd name="T10" fmla="*/ 6 w 14"/>
                <a:gd name="T11" fmla="*/ 15 h 15"/>
                <a:gd name="T12" fmla="*/ 0 w 14"/>
                <a:gd name="T13" fmla="*/ 10 h 15"/>
                <a:gd name="T14" fmla="*/ 0 w 14"/>
                <a:gd name="T15" fmla="*/ 15 h 15"/>
                <a:gd name="T16" fmla="*/ 6 w 14"/>
                <a:gd name="T17" fmla="*/ 15 h 15"/>
                <a:gd name="T18" fmla="*/ 6 w 14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0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5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55" name="Freeform 194"/>
            <p:cNvSpPr>
              <a:spLocks/>
            </p:cNvSpPr>
            <p:nvPr/>
          </p:nvSpPr>
          <p:spPr bwMode="auto">
            <a:xfrm>
              <a:off x="837" y="889"/>
              <a:ext cx="17" cy="15"/>
            </a:xfrm>
            <a:custGeom>
              <a:avLst/>
              <a:gdLst>
                <a:gd name="T0" fmla="*/ 17 w 17"/>
                <a:gd name="T1" fmla="*/ 10 h 15"/>
                <a:gd name="T2" fmla="*/ 8 w 17"/>
                <a:gd name="T3" fmla="*/ 0 h 15"/>
                <a:gd name="T4" fmla="*/ 0 w 17"/>
                <a:gd name="T5" fmla="*/ 0 h 15"/>
                <a:gd name="T6" fmla="*/ 0 w 17"/>
                <a:gd name="T7" fmla="*/ 15 h 15"/>
                <a:gd name="T8" fmla="*/ 8 w 17"/>
                <a:gd name="T9" fmla="*/ 15 h 15"/>
                <a:gd name="T10" fmla="*/ 0 w 17"/>
                <a:gd name="T11" fmla="*/ 10 h 15"/>
                <a:gd name="T12" fmla="*/ 17 w 17"/>
                <a:gd name="T13" fmla="*/ 10 h 15"/>
                <a:gd name="T14" fmla="*/ 17 w 17"/>
                <a:gd name="T15" fmla="*/ 0 h 15"/>
                <a:gd name="T16" fmla="*/ 8 w 17"/>
                <a:gd name="T17" fmla="*/ 0 h 15"/>
                <a:gd name="T18" fmla="*/ 17 w 17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5"/>
                <a:gd name="T32" fmla="*/ 17 w 17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5">
                  <a:moveTo>
                    <a:pt x="17" y="1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10"/>
                  </a:lnTo>
                  <a:lnTo>
                    <a:pt x="17" y="1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56" name="Rectangle 195"/>
            <p:cNvSpPr>
              <a:spLocks noChangeArrowheads="1"/>
            </p:cNvSpPr>
            <p:nvPr/>
          </p:nvSpPr>
          <p:spPr bwMode="auto">
            <a:xfrm>
              <a:off x="837" y="899"/>
              <a:ext cx="19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57" name="Rectangle 196"/>
            <p:cNvSpPr>
              <a:spLocks noChangeArrowheads="1"/>
            </p:cNvSpPr>
            <p:nvPr/>
          </p:nvSpPr>
          <p:spPr bwMode="auto">
            <a:xfrm>
              <a:off x="837" y="904"/>
              <a:ext cx="19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58" name="Freeform 197"/>
            <p:cNvSpPr>
              <a:spLocks/>
            </p:cNvSpPr>
            <p:nvPr/>
          </p:nvSpPr>
          <p:spPr bwMode="auto">
            <a:xfrm>
              <a:off x="837" y="909"/>
              <a:ext cx="17" cy="17"/>
            </a:xfrm>
            <a:custGeom>
              <a:avLst/>
              <a:gdLst>
                <a:gd name="T0" fmla="*/ 8 w 17"/>
                <a:gd name="T1" fmla="*/ 0 h 17"/>
                <a:gd name="T2" fmla="*/ 17 w 17"/>
                <a:gd name="T3" fmla="*/ 11 h 17"/>
                <a:gd name="T4" fmla="*/ 17 w 17"/>
                <a:gd name="T5" fmla="*/ 3 h 17"/>
                <a:gd name="T6" fmla="*/ 0 w 17"/>
                <a:gd name="T7" fmla="*/ 3 h 17"/>
                <a:gd name="T8" fmla="*/ 0 w 17"/>
                <a:gd name="T9" fmla="*/ 11 h 17"/>
                <a:gd name="T10" fmla="*/ 8 w 17"/>
                <a:gd name="T11" fmla="*/ 17 h 17"/>
                <a:gd name="T12" fmla="*/ 0 w 17"/>
                <a:gd name="T13" fmla="*/ 11 h 17"/>
                <a:gd name="T14" fmla="*/ 0 w 17"/>
                <a:gd name="T15" fmla="*/ 17 h 17"/>
                <a:gd name="T16" fmla="*/ 8 w 17"/>
                <a:gd name="T17" fmla="*/ 17 h 17"/>
                <a:gd name="T18" fmla="*/ 8 w 17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7"/>
                <a:gd name="T32" fmla="*/ 17 w 17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7">
                  <a:moveTo>
                    <a:pt x="8" y="0"/>
                  </a:moveTo>
                  <a:lnTo>
                    <a:pt x="17" y="11"/>
                  </a:lnTo>
                  <a:lnTo>
                    <a:pt x="17" y="3"/>
                  </a:lnTo>
                  <a:lnTo>
                    <a:pt x="0" y="3"/>
                  </a:lnTo>
                  <a:lnTo>
                    <a:pt x="0" y="11"/>
                  </a:lnTo>
                  <a:lnTo>
                    <a:pt x="8" y="17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59" name="Freeform 198"/>
            <p:cNvSpPr>
              <a:spLocks/>
            </p:cNvSpPr>
            <p:nvPr/>
          </p:nvSpPr>
          <p:spPr bwMode="auto">
            <a:xfrm>
              <a:off x="845" y="909"/>
              <a:ext cx="15" cy="17"/>
            </a:xfrm>
            <a:custGeom>
              <a:avLst/>
              <a:gdLst>
                <a:gd name="T0" fmla="*/ 15 w 15"/>
                <a:gd name="T1" fmla="*/ 11 h 17"/>
                <a:gd name="T2" fmla="*/ 9 w 15"/>
                <a:gd name="T3" fmla="*/ 0 h 17"/>
                <a:gd name="T4" fmla="*/ 0 w 15"/>
                <a:gd name="T5" fmla="*/ 0 h 17"/>
                <a:gd name="T6" fmla="*/ 0 w 15"/>
                <a:gd name="T7" fmla="*/ 17 h 17"/>
                <a:gd name="T8" fmla="*/ 9 w 15"/>
                <a:gd name="T9" fmla="*/ 17 h 17"/>
                <a:gd name="T10" fmla="*/ 0 w 15"/>
                <a:gd name="T11" fmla="*/ 11 h 17"/>
                <a:gd name="T12" fmla="*/ 15 w 15"/>
                <a:gd name="T13" fmla="*/ 11 h 17"/>
                <a:gd name="T14" fmla="*/ 15 w 15"/>
                <a:gd name="T15" fmla="*/ 0 h 17"/>
                <a:gd name="T16" fmla="*/ 9 w 15"/>
                <a:gd name="T17" fmla="*/ 0 h 17"/>
                <a:gd name="T18" fmla="*/ 15 w 15"/>
                <a:gd name="T19" fmla="*/ 11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15" y="11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0" y="11"/>
                  </a:lnTo>
                  <a:lnTo>
                    <a:pt x="15" y="11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60" name="Rectangle 199"/>
            <p:cNvSpPr>
              <a:spLocks noChangeArrowheads="1"/>
            </p:cNvSpPr>
            <p:nvPr/>
          </p:nvSpPr>
          <p:spPr bwMode="auto">
            <a:xfrm>
              <a:off x="845" y="920"/>
              <a:ext cx="16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61" name="Freeform 200"/>
            <p:cNvSpPr>
              <a:spLocks/>
            </p:cNvSpPr>
            <p:nvPr/>
          </p:nvSpPr>
          <p:spPr bwMode="auto">
            <a:xfrm>
              <a:off x="845" y="923"/>
              <a:ext cx="15" cy="18"/>
            </a:xfrm>
            <a:custGeom>
              <a:avLst/>
              <a:gdLst>
                <a:gd name="T0" fmla="*/ 9 w 15"/>
                <a:gd name="T1" fmla="*/ 0 h 18"/>
                <a:gd name="T2" fmla="*/ 15 w 15"/>
                <a:gd name="T3" fmla="*/ 9 h 18"/>
                <a:gd name="T4" fmla="*/ 15 w 15"/>
                <a:gd name="T5" fmla="*/ 3 h 18"/>
                <a:gd name="T6" fmla="*/ 0 w 15"/>
                <a:gd name="T7" fmla="*/ 3 h 18"/>
                <a:gd name="T8" fmla="*/ 0 w 15"/>
                <a:gd name="T9" fmla="*/ 9 h 18"/>
                <a:gd name="T10" fmla="*/ 9 w 15"/>
                <a:gd name="T11" fmla="*/ 18 h 18"/>
                <a:gd name="T12" fmla="*/ 0 w 15"/>
                <a:gd name="T13" fmla="*/ 9 h 18"/>
                <a:gd name="T14" fmla="*/ 0 w 15"/>
                <a:gd name="T15" fmla="*/ 18 h 18"/>
                <a:gd name="T16" fmla="*/ 9 w 15"/>
                <a:gd name="T17" fmla="*/ 18 h 18"/>
                <a:gd name="T18" fmla="*/ 9 w 15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9" y="0"/>
                  </a:moveTo>
                  <a:lnTo>
                    <a:pt x="15" y="9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9" y="18"/>
                  </a:lnTo>
                  <a:lnTo>
                    <a:pt x="0" y="9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62" name="Freeform 201"/>
            <p:cNvSpPr>
              <a:spLocks/>
            </p:cNvSpPr>
            <p:nvPr/>
          </p:nvSpPr>
          <p:spPr bwMode="auto">
            <a:xfrm>
              <a:off x="854" y="923"/>
              <a:ext cx="14" cy="18"/>
            </a:xfrm>
            <a:custGeom>
              <a:avLst/>
              <a:gdLst>
                <a:gd name="T0" fmla="*/ 14 w 14"/>
                <a:gd name="T1" fmla="*/ 9 h 18"/>
                <a:gd name="T2" fmla="*/ 6 w 14"/>
                <a:gd name="T3" fmla="*/ 0 h 18"/>
                <a:gd name="T4" fmla="*/ 0 w 14"/>
                <a:gd name="T5" fmla="*/ 0 h 18"/>
                <a:gd name="T6" fmla="*/ 0 w 14"/>
                <a:gd name="T7" fmla="*/ 18 h 18"/>
                <a:gd name="T8" fmla="*/ 6 w 14"/>
                <a:gd name="T9" fmla="*/ 18 h 18"/>
                <a:gd name="T10" fmla="*/ 0 w 14"/>
                <a:gd name="T11" fmla="*/ 9 h 18"/>
                <a:gd name="T12" fmla="*/ 14 w 14"/>
                <a:gd name="T13" fmla="*/ 9 h 18"/>
                <a:gd name="T14" fmla="*/ 14 w 14"/>
                <a:gd name="T15" fmla="*/ 0 h 18"/>
                <a:gd name="T16" fmla="*/ 6 w 14"/>
                <a:gd name="T17" fmla="*/ 0 h 18"/>
                <a:gd name="T18" fmla="*/ 14 w 14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14" y="9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0" y="9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63" name="Rectangle 202"/>
            <p:cNvSpPr>
              <a:spLocks noChangeArrowheads="1"/>
            </p:cNvSpPr>
            <p:nvPr/>
          </p:nvSpPr>
          <p:spPr bwMode="auto">
            <a:xfrm>
              <a:off x="854" y="932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64" name="Rectangle 203"/>
            <p:cNvSpPr>
              <a:spLocks noChangeArrowheads="1"/>
            </p:cNvSpPr>
            <p:nvPr/>
          </p:nvSpPr>
          <p:spPr bwMode="auto">
            <a:xfrm>
              <a:off x="854" y="941"/>
              <a:ext cx="15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65" name="Rectangle 204"/>
            <p:cNvSpPr>
              <a:spLocks noChangeArrowheads="1"/>
            </p:cNvSpPr>
            <p:nvPr/>
          </p:nvSpPr>
          <p:spPr bwMode="auto">
            <a:xfrm>
              <a:off x="854" y="946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66" name="Freeform 205"/>
            <p:cNvSpPr>
              <a:spLocks/>
            </p:cNvSpPr>
            <p:nvPr/>
          </p:nvSpPr>
          <p:spPr bwMode="auto">
            <a:xfrm>
              <a:off x="854" y="954"/>
              <a:ext cx="14" cy="15"/>
            </a:xfrm>
            <a:custGeom>
              <a:avLst/>
              <a:gdLst>
                <a:gd name="T0" fmla="*/ 6 w 14"/>
                <a:gd name="T1" fmla="*/ 0 h 15"/>
                <a:gd name="T2" fmla="*/ 14 w 14"/>
                <a:gd name="T3" fmla="*/ 6 h 15"/>
                <a:gd name="T4" fmla="*/ 14 w 14"/>
                <a:gd name="T5" fmla="*/ 0 h 15"/>
                <a:gd name="T6" fmla="*/ 0 w 14"/>
                <a:gd name="T7" fmla="*/ 0 h 15"/>
                <a:gd name="T8" fmla="*/ 0 w 14"/>
                <a:gd name="T9" fmla="*/ 6 h 15"/>
                <a:gd name="T10" fmla="*/ 6 w 14"/>
                <a:gd name="T11" fmla="*/ 15 h 15"/>
                <a:gd name="T12" fmla="*/ 0 w 14"/>
                <a:gd name="T13" fmla="*/ 6 h 15"/>
                <a:gd name="T14" fmla="*/ 0 w 14"/>
                <a:gd name="T15" fmla="*/ 15 h 15"/>
                <a:gd name="T16" fmla="*/ 6 w 14"/>
                <a:gd name="T17" fmla="*/ 15 h 15"/>
                <a:gd name="T18" fmla="*/ 6 w 14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0"/>
                  </a:move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5"/>
                  </a:lnTo>
                  <a:lnTo>
                    <a:pt x="0" y="6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67" name="Freeform 206"/>
            <p:cNvSpPr>
              <a:spLocks/>
            </p:cNvSpPr>
            <p:nvPr/>
          </p:nvSpPr>
          <p:spPr bwMode="auto">
            <a:xfrm>
              <a:off x="860" y="954"/>
              <a:ext cx="13" cy="15"/>
            </a:xfrm>
            <a:custGeom>
              <a:avLst/>
              <a:gdLst>
                <a:gd name="T0" fmla="*/ 13 w 13"/>
                <a:gd name="T1" fmla="*/ 6 h 15"/>
                <a:gd name="T2" fmla="*/ 8 w 13"/>
                <a:gd name="T3" fmla="*/ 0 h 15"/>
                <a:gd name="T4" fmla="*/ 0 w 13"/>
                <a:gd name="T5" fmla="*/ 0 h 15"/>
                <a:gd name="T6" fmla="*/ 0 w 13"/>
                <a:gd name="T7" fmla="*/ 15 h 15"/>
                <a:gd name="T8" fmla="*/ 8 w 13"/>
                <a:gd name="T9" fmla="*/ 15 h 15"/>
                <a:gd name="T10" fmla="*/ 0 w 13"/>
                <a:gd name="T11" fmla="*/ 6 h 15"/>
                <a:gd name="T12" fmla="*/ 13 w 13"/>
                <a:gd name="T13" fmla="*/ 6 h 15"/>
                <a:gd name="T14" fmla="*/ 13 w 13"/>
                <a:gd name="T15" fmla="*/ 0 h 15"/>
                <a:gd name="T16" fmla="*/ 8 w 13"/>
                <a:gd name="T17" fmla="*/ 0 h 15"/>
                <a:gd name="T18" fmla="*/ 13 w 13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13" y="6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68" name="Rectangle 207"/>
            <p:cNvSpPr>
              <a:spLocks noChangeArrowheads="1"/>
            </p:cNvSpPr>
            <p:nvPr/>
          </p:nvSpPr>
          <p:spPr bwMode="auto">
            <a:xfrm>
              <a:off x="860" y="961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69" name="Rectangle 208"/>
            <p:cNvSpPr>
              <a:spLocks noChangeArrowheads="1"/>
            </p:cNvSpPr>
            <p:nvPr/>
          </p:nvSpPr>
          <p:spPr bwMode="auto">
            <a:xfrm>
              <a:off x="860" y="96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70" name="Freeform 209"/>
            <p:cNvSpPr>
              <a:spLocks/>
            </p:cNvSpPr>
            <p:nvPr/>
          </p:nvSpPr>
          <p:spPr bwMode="auto">
            <a:xfrm>
              <a:off x="860" y="975"/>
              <a:ext cx="13" cy="13"/>
            </a:xfrm>
            <a:custGeom>
              <a:avLst/>
              <a:gdLst>
                <a:gd name="T0" fmla="*/ 8 w 13"/>
                <a:gd name="T1" fmla="*/ 0 h 13"/>
                <a:gd name="T2" fmla="*/ 13 w 13"/>
                <a:gd name="T3" fmla="*/ 5 h 13"/>
                <a:gd name="T4" fmla="*/ 13 w 13"/>
                <a:gd name="T5" fmla="*/ 0 h 13"/>
                <a:gd name="T6" fmla="*/ 0 w 13"/>
                <a:gd name="T7" fmla="*/ 0 h 13"/>
                <a:gd name="T8" fmla="*/ 0 w 13"/>
                <a:gd name="T9" fmla="*/ 5 h 13"/>
                <a:gd name="T10" fmla="*/ 8 w 13"/>
                <a:gd name="T11" fmla="*/ 13 h 13"/>
                <a:gd name="T12" fmla="*/ 0 w 13"/>
                <a:gd name="T13" fmla="*/ 5 h 13"/>
                <a:gd name="T14" fmla="*/ 0 w 13"/>
                <a:gd name="T15" fmla="*/ 13 h 13"/>
                <a:gd name="T16" fmla="*/ 8 w 13"/>
                <a:gd name="T17" fmla="*/ 13 h 13"/>
                <a:gd name="T18" fmla="*/ 8 w 13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8" y="0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71" name="Freeform 210"/>
            <p:cNvSpPr>
              <a:spLocks/>
            </p:cNvSpPr>
            <p:nvPr/>
          </p:nvSpPr>
          <p:spPr bwMode="auto">
            <a:xfrm>
              <a:off x="865" y="975"/>
              <a:ext cx="14" cy="13"/>
            </a:xfrm>
            <a:custGeom>
              <a:avLst/>
              <a:gdLst>
                <a:gd name="T0" fmla="*/ 14 w 14"/>
                <a:gd name="T1" fmla="*/ 5 h 13"/>
                <a:gd name="T2" fmla="*/ 8 w 14"/>
                <a:gd name="T3" fmla="*/ 0 h 13"/>
                <a:gd name="T4" fmla="*/ 3 w 14"/>
                <a:gd name="T5" fmla="*/ 0 h 13"/>
                <a:gd name="T6" fmla="*/ 3 w 14"/>
                <a:gd name="T7" fmla="*/ 13 h 13"/>
                <a:gd name="T8" fmla="*/ 8 w 14"/>
                <a:gd name="T9" fmla="*/ 13 h 13"/>
                <a:gd name="T10" fmla="*/ 0 w 14"/>
                <a:gd name="T11" fmla="*/ 5 h 13"/>
                <a:gd name="T12" fmla="*/ 14 w 14"/>
                <a:gd name="T13" fmla="*/ 5 h 13"/>
                <a:gd name="T14" fmla="*/ 14 w 14"/>
                <a:gd name="T15" fmla="*/ 0 h 13"/>
                <a:gd name="T16" fmla="*/ 8 w 14"/>
                <a:gd name="T17" fmla="*/ 0 h 13"/>
                <a:gd name="T18" fmla="*/ 14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5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72" name="Freeform 211"/>
            <p:cNvSpPr>
              <a:spLocks/>
            </p:cNvSpPr>
            <p:nvPr/>
          </p:nvSpPr>
          <p:spPr bwMode="auto">
            <a:xfrm>
              <a:off x="865" y="980"/>
              <a:ext cx="14" cy="14"/>
            </a:xfrm>
            <a:custGeom>
              <a:avLst/>
              <a:gdLst>
                <a:gd name="T0" fmla="*/ 8 w 14"/>
                <a:gd name="T1" fmla="*/ 0 h 14"/>
                <a:gd name="T2" fmla="*/ 14 w 14"/>
                <a:gd name="T3" fmla="*/ 8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8 h 14"/>
                <a:gd name="T10" fmla="*/ 8 w 14"/>
                <a:gd name="T11" fmla="*/ 14 h 14"/>
                <a:gd name="T12" fmla="*/ 0 w 14"/>
                <a:gd name="T13" fmla="*/ 8 h 14"/>
                <a:gd name="T14" fmla="*/ 0 w 14"/>
                <a:gd name="T15" fmla="*/ 14 h 14"/>
                <a:gd name="T16" fmla="*/ 8 w 14"/>
                <a:gd name="T17" fmla="*/ 14 h 14"/>
                <a:gd name="T18" fmla="*/ 8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8" y="0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73" name="Freeform 212"/>
            <p:cNvSpPr>
              <a:spLocks/>
            </p:cNvSpPr>
            <p:nvPr/>
          </p:nvSpPr>
          <p:spPr bwMode="auto">
            <a:xfrm>
              <a:off x="873" y="980"/>
              <a:ext cx="15" cy="14"/>
            </a:xfrm>
            <a:custGeom>
              <a:avLst/>
              <a:gdLst>
                <a:gd name="T0" fmla="*/ 15 w 15"/>
                <a:gd name="T1" fmla="*/ 8 h 14"/>
                <a:gd name="T2" fmla="*/ 6 w 15"/>
                <a:gd name="T3" fmla="*/ 0 h 14"/>
                <a:gd name="T4" fmla="*/ 0 w 15"/>
                <a:gd name="T5" fmla="*/ 0 h 14"/>
                <a:gd name="T6" fmla="*/ 0 w 15"/>
                <a:gd name="T7" fmla="*/ 14 h 14"/>
                <a:gd name="T8" fmla="*/ 6 w 15"/>
                <a:gd name="T9" fmla="*/ 14 h 14"/>
                <a:gd name="T10" fmla="*/ 0 w 15"/>
                <a:gd name="T11" fmla="*/ 8 h 14"/>
                <a:gd name="T12" fmla="*/ 15 w 15"/>
                <a:gd name="T13" fmla="*/ 8 h 14"/>
                <a:gd name="T14" fmla="*/ 15 w 15"/>
                <a:gd name="T15" fmla="*/ 0 h 14"/>
                <a:gd name="T16" fmla="*/ 6 w 15"/>
                <a:gd name="T17" fmla="*/ 0 h 14"/>
                <a:gd name="T18" fmla="*/ 15 w 15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5" y="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6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74" name="Freeform 213"/>
            <p:cNvSpPr>
              <a:spLocks/>
            </p:cNvSpPr>
            <p:nvPr/>
          </p:nvSpPr>
          <p:spPr bwMode="auto">
            <a:xfrm>
              <a:off x="873" y="988"/>
              <a:ext cx="15" cy="15"/>
            </a:xfrm>
            <a:custGeom>
              <a:avLst/>
              <a:gdLst>
                <a:gd name="T0" fmla="*/ 6 w 15"/>
                <a:gd name="T1" fmla="*/ 0 h 15"/>
                <a:gd name="T2" fmla="*/ 15 w 15"/>
                <a:gd name="T3" fmla="*/ 6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6 h 15"/>
                <a:gd name="T10" fmla="*/ 6 w 15"/>
                <a:gd name="T11" fmla="*/ 15 h 15"/>
                <a:gd name="T12" fmla="*/ 0 w 15"/>
                <a:gd name="T13" fmla="*/ 6 h 15"/>
                <a:gd name="T14" fmla="*/ 0 w 15"/>
                <a:gd name="T15" fmla="*/ 15 h 15"/>
                <a:gd name="T16" fmla="*/ 6 w 15"/>
                <a:gd name="T17" fmla="*/ 15 h 15"/>
                <a:gd name="T18" fmla="*/ 6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6" y="0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5"/>
                  </a:lnTo>
                  <a:lnTo>
                    <a:pt x="0" y="6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75" name="Freeform 214"/>
            <p:cNvSpPr>
              <a:spLocks/>
            </p:cNvSpPr>
            <p:nvPr/>
          </p:nvSpPr>
          <p:spPr bwMode="auto">
            <a:xfrm>
              <a:off x="879" y="988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9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9 w 15"/>
                <a:gd name="T9" fmla="*/ 15 h 15"/>
                <a:gd name="T10" fmla="*/ 0 w 15"/>
                <a:gd name="T11" fmla="*/ 6 h 15"/>
                <a:gd name="T12" fmla="*/ 15 w 15"/>
                <a:gd name="T13" fmla="*/ 6 h 15"/>
                <a:gd name="T14" fmla="*/ 15 w 15"/>
                <a:gd name="T15" fmla="*/ 0 h 15"/>
                <a:gd name="T16" fmla="*/ 9 w 15"/>
                <a:gd name="T17" fmla="*/ 0 h 15"/>
                <a:gd name="T18" fmla="*/ 15 w 15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6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6"/>
                  </a:lnTo>
                  <a:lnTo>
                    <a:pt x="15" y="6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76" name="Rectangle 215"/>
            <p:cNvSpPr>
              <a:spLocks noChangeArrowheads="1"/>
            </p:cNvSpPr>
            <p:nvPr/>
          </p:nvSpPr>
          <p:spPr bwMode="auto">
            <a:xfrm>
              <a:off x="879" y="995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77" name="Freeform 216"/>
            <p:cNvSpPr>
              <a:spLocks/>
            </p:cNvSpPr>
            <p:nvPr/>
          </p:nvSpPr>
          <p:spPr bwMode="auto">
            <a:xfrm>
              <a:off x="879" y="1000"/>
              <a:ext cx="15" cy="17"/>
            </a:xfrm>
            <a:custGeom>
              <a:avLst/>
              <a:gdLst>
                <a:gd name="T0" fmla="*/ 9 w 15"/>
                <a:gd name="T1" fmla="*/ 0 h 17"/>
                <a:gd name="T2" fmla="*/ 15 w 15"/>
                <a:gd name="T3" fmla="*/ 8 h 17"/>
                <a:gd name="T4" fmla="*/ 15 w 15"/>
                <a:gd name="T5" fmla="*/ 3 h 17"/>
                <a:gd name="T6" fmla="*/ 0 w 15"/>
                <a:gd name="T7" fmla="*/ 3 h 17"/>
                <a:gd name="T8" fmla="*/ 0 w 15"/>
                <a:gd name="T9" fmla="*/ 8 h 17"/>
                <a:gd name="T10" fmla="*/ 9 w 15"/>
                <a:gd name="T11" fmla="*/ 17 h 17"/>
                <a:gd name="T12" fmla="*/ 0 w 15"/>
                <a:gd name="T13" fmla="*/ 8 h 17"/>
                <a:gd name="T14" fmla="*/ 0 w 15"/>
                <a:gd name="T15" fmla="*/ 17 h 17"/>
                <a:gd name="T16" fmla="*/ 9 w 15"/>
                <a:gd name="T17" fmla="*/ 17 h 17"/>
                <a:gd name="T18" fmla="*/ 9 w 15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9" y="0"/>
                  </a:moveTo>
                  <a:lnTo>
                    <a:pt x="15" y="8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9" y="17"/>
                  </a:lnTo>
                  <a:lnTo>
                    <a:pt x="0" y="8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78" name="Freeform 217"/>
            <p:cNvSpPr>
              <a:spLocks/>
            </p:cNvSpPr>
            <p:nvPr/>
          </p:nvSpPr>
          <p:spPr bwMode="auto">
            <a:xfrm>
              <a:off x="888" y="1000"/>
              <a:ext cx="14" cy="17"/>
            </a:xfrm>
            <a:custGeom>
              <a:avLst/>
              <a:gdLst>
                <a:gd name="T0" fmla="*/ 14 w 14"/>
                <a:gd name="T1" fmla="*/ 8 h 17"/>
                <a:gd name="T2" fmla="*/ 6 w 14"/>
                <a:gd name="T3" fmla="*/ 0 h 17"/>
                <a:gd name="T4" fmla="*/ 0 w 14"/>
                <a:gd name="T5" fmla="*/ 0 h 17"/>
                <a:gd name="T6" fmla="*/ 0 w 14"/>
                <a:gd name="T7" fmla="*/ 17 h 17"/>
                <a:gd name="T8" fmla="*/ 6 w 14"/>
                <a:gd name="T9" fmla="*/ 17 h 17"/>
                <a:gd name="T10" fmla="*/ 0 w 14"/>
                <a:gd name="T11" fmla="*/ 8 h 17"/>
                <a:gd name="T12" fmla="*/ 14 w 14"/>
                <a:gd name="T13" fmla="*/ 8 h 17"/>
                <a:gd name="T14" fmla="*/ 14 w 14"/>
                <a:gd name="T15" fmla="*/ 0 h 17"/>
                <a:gd name="T16" fmla="*/ 6 w 14"/>
                <a:gd name="T17" fmla="*/ 0 h 17"/>
                <a:gd name="T18" fmla="*/ 14 w 14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14" y="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0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79" name="Freeform 218"/>
            <p:cNvSpPr>
              <a:spLocks/>
            </p:cNvSpPr>
            <p:nvPr/>
          </p:nvSpPr>
          <p:spPr bwMode="auto">
            <a:xfrm>
              <a:off x="888" y="1008"/>
              <a:ext cx="14" cy="14"/>
            </a:xfrm>
            <a:custGeom>
              <a:avLst/>
              <a:gdLst>
                <a:gd name="T0" fmla="*/ 6 w 14"/>
                <a:gd name="T1" fmla="*/ 0 h 14"/>
                <a:gd name="T2" fmla="*/ 14 w 14"/>
                <a:gd name="T3" fmla="*/ 6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6 h 14"/>
                <a:gd name="T10" fmla="*/ 6 w 14"/>
                <a:gd name="T11" fmla="*/ 14 h 14"/>
                <a:gd name="T12" fmla="*/ 0 w 14"/>
                <a:gd name="T13" fmla="*/ 6 h 14"/>
                <a:gd name="T14" fmla="*/ 0 w 14"/>
                <a:gd name="T15" fmla="*/ 14 h 14"/>
                <a:gd name="T16" fmla="*/ 6 w 14"/>
                <a:gd name="T17" fmla="*/ 14 h 14"/>
                <a:gd name="T18" fmla="*/ 6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6" y="0"/>
                  </a:move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80" name="Freeform 219"/>
            <p:cNvSpPr>
              <a:spLocks/>
            </p:cNvSpPr>
            <p:nvPr/>
          </p:nvSpPr>
          <p:spPr bwMode="auto">
            <a:xfrm>
              <a:off x="894" y="1008"/>
              <a:ext cx="13" cy="14"/>
            </a:xfrm>
            <a:custGeom>
              <a:avLst/>
              <a:gdLst>
                <a:gd name="T0" fmla="*/ 13 w 13"/>
                <a:gd name="T1" fmla="*/ 6 h 14"/>
                <a:gd name="T2" fmla="*/ 8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8 w 13"/>
                <a:gd name="T9" fmla="*/ 14 h 14"/>
                <a:gd name="T10" fmla="*/ 0 w 13"/>
                <a:gd name="T11" fmla="*/ 6 h 14"/>
                <a:gd name="T12" fmla="*/ 13 w 13"/>
                <a:gd name="T13" fmla="*/ 6 h 14"/>
                <a:gd name="T14" fmla="*/ 13 w 13"/>
                <a:gd name="T15" fmla="*/ 0 h 14"/>
                <a:gd name="T16" fmla="*/ 8 w 13"/>
                <a:gd name="T17" fmla="*/ 0 h 14"/>
                <a:gd name="T18" fmla="*/ 13 w 13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6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81" name="Freeform 220"/>
            <p:cNvSpPr>
              <a:spLocks/>
            </p:cNvSpPr>
            <p:nvPr/>
          </p:nvSpPr>
          <p:spPr bwMode="auto">
            <a:xfrm>
              <a:off x="894" y="1014"/>
              <a:ext cx="13" cy="13"/>
            </a:xfrm>
            <a:custGeom>
              <a:avLst/>
              <a:gdLst>
                <a:gd name="T0" fmla="*/ 8 w 13"/>
                <a:gd name="T1" fmla="*/ 0 h 13"/>
                <a:gd name="T2" fmla="*/ 13 w 13"/>
                <a:gd name="T3" fmla="*/ 8 h 13"/>
                <a:gd name="T4" fmla="*/ 13 w 13"/>
                <a:gd name="T5" fmla="*/ 0 h 13"/>
                <a:gd name="T6" fmla="*/ 0 w 13"/>
                <a:gd name="T7" fmla="*/ 0 h 13"/>
                <a:gd name="T8" fmla="*/ 0 w 13"/>
                <a:gd name="T9" fmla="*/ 8 h 13"/>
                <a:gd name="T10" fmla="*/ 8 w 13"/>
                <a:gd name="T11" fmla="*/ 13 h 13"/>
                <a:gd name="T12" fmla="*/ 0 w 13"/>
                <a:gd name="T13" fmla="*/ 8 h 13"/>
                <a:gd name="T14" fmla="*/ 0 w 13"/>
                <a:gd name="T15" fmla="*/ 13 h 13"/>
                <a:gd name="T16" fmla="*/ 8 w 13"/>
                <a:gd name="T17" fmla="*/ 13 h 13"/>
                <a:gd name="T18" fmla="*/ 8 w 13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8" y="0"/>
                  </a:moveTo>
                  <a:lnTo>
                    <a:pt x="13" y="8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82" name="Rectangle 221"/>
            <p:cNvSpPr>
              <a:spLocks noChangeArrowheads="1"/>
            </p:cNvSpPr>
            <p:nvPr/>
          </p:nvSpPr>
          <p:spPr bwMode="auto">
            <a:xfrm>
              <a:off x="902" y="101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83" name="Freeform 222"/>
            <p:cNvSpPr>
              <a:spLocks/>
            </p:cNvSpPr>
            <p:nvPr/>
          </p:nvSpPr>
          <p:spPr bwMode="auto">
            <a:xfrm>
              <a:off x="907" y="1014"/>
              <a:ext cx="15" cy="13"/>
            </a:xfrm>
            <a:custGeom>
              <a:avLst/>
              <a:gdLst>
                <a:gd name="T0" fmla="*/ 15 w 15"/>
                <a:gd name="T1" fmla="*/ 8 h 13"/>
                <a:gd name="T2" fmla="*/ 6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6 w 15"/>
                <a:gd name="T9" fmla="*/ 13 h 13"/>
                <a:gd name="T10" fmla="*/ 0 w 15"/>
                <a:gd name="T11" fmla="*/ 8 h 13"/>
                <a:gd name="T12" fmla="*/ 15 w 15"/>
                <a:gd name="T13" fmla="*/ 8 h 13"/>
                <a:gd name="T14" fmla="*/ 15 w 15"/>
                <a:gd name="T15" fmla="*/ 0 h 13"/>
                <a:gd name="T16" fmla="*/ 6 w 15"/>
                <a:gd name="T17" fmla="*/ 0 h 13"/>
                <a:gd name="T18" fmla="*/ 15 w 15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5" y="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6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84" name="Freeform 223"/>
            <p:cNvSpPr>
              <a:spLocks/>
            </p:cNvSpPr>
            <p:nvPr/>
          </p:nvSpPr>
          <p:spPr bwMode="auto">
            <a:xfrm>
              <a:off x="907" y="1022"/>
              <a:ext cx="15" cy="15"/>
            </a:xfrm>
            <a:custGeom>
              <a:avLst/>
              <a:gdLst>
                <a:gd name="T0" fmla="*/ 6 w 15"/>
                <a:gd name="T1" fmla="*/ 0 h 15"/>
                <a:gd name="T2" fmla="*/ 15 w 15"/>
                <a:gd name="T3" fmla="*/ 5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5 h 15"/>
                <a:gd name="T10" fmla="*/ 6 w 15"/>
                <a:gd name="T11" fmla="*/ 15 h 15"/>
                <a:gd name="T12" fmla="*/ 0 w 15"/>
                <a:gd name="T13" fmla="*/ 5 h 15"/>
                <a:gd name="T14" fmla="*/ 0 w 15"/>
                <a:gd name="T15" fmla="*/ 15 h 15"/>
                <a:gd name="T16" fmla="*/ 6 w 15"/>
                <a:gd name="T17" fmla="*/ 15 h 15"/>
                <a:gd name="T18" fmla="*/ 6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6" y="0"/>
                  </a:moveTo>
                  <a:lnTo>
                    <a:pt x="15" y="5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1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85" name="Freeform 224"/>
            <p:cNvSpPr>
              <a:spLocks/>
            </p:cNvSpPr>
            <p:nvPr/>
          </p:nvSpPr>
          <p:spPr bwMode="auto">
            <a:xfrm>
              <a:off x="913" y="1022"/>
              <a:ext cx="15" cy="15"/>
            </a:xfrm>
            <a:custGeom>
              <a:avLst/>
              <a:gdLst>
                <a:gd name="T0" fmla="*/ 15 w 15"/>
                <a:gd name="T1" fmla="*/ 5 h 15"/>
                <a:gd name="T2" fmla="*/ 9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9 w 15"/>
                <a:gd name="T9" fmla="*/ 15 h 15"/>
                <a:gd name="T10" fmla="*/ 0 w 15"/>
                <a:gd name="T11" fmla="*/ 5 h 15"/>
                <a:gd name="T12" fmla="*/ 15 w 15"/>
                <a:gd name="T13" fmla="*/ 5 h 15"/>
                <a:gd name="T14" fmla="*/ 15 w 15"/>
                <a:gd name="T15" fmla="*/ 0 h 15"/>
                <a:gd name="T16" fmla="*/ 9 w 15"/>
                <a:gd name="T17" fmla="*/ 0 h 15"/>
                <a:gd name="T18" fmla="*/ 15 w 15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86" name="Freeform 225"/>
            <p:cNvSpPr>
              <a:spLocks/>
            </p:cNvSpPr>
            <p:nvPr/>
          </p:nvSpPr>
          <p:spPr bwMode="auto">
            <a:xfrm>
              <a:off x="913" y="1027"/>
              <a:ext cx="15" cy="18"/>
            </a:xfrm>
            <a:custGeom>
              <a:avLst/>
              <a:gdLst>
                <a:gd name="T0" fmla="*/ 9 w 15"/>
                <a:gd name="T1" fmla="*/ 0 h 18"/>
                <a:gd name="T2" fmla="*/ 15 w 15"/>
                <a:gd name="T3" fmla="*/ 10 h 18"/>
                <a:gd name="T4" fmla="*/ 15 w 15"/>
                <a:gd name="T5" fmla="*/ 0 h 18"/>
                <a:gd name="T6" fmla="*/ 0 w 15"/>
                <a:gd name="T7" fmla="*/ 0 h 18"/>
                <a:gd name="T8" fmla="*/ 0 w 15"/>
                <a:gd name="T9" fmla="*/ 10 h 18"/>
                <a:gd name="T10" fmla="*/ 9 w 15"/>
                <a:gd name="T11" fmla="*/ 18 h 18"/>
                <a:gd name="T12" fmla="*/ 0 w 15"/>
                <a:gd name="T13" fmla="*/ 10 h 18"/>
                <a:gd name="T14" fmla="*/ 0 w 15"/>
                <a:gd name="T15" fmla="*/ 18 h 18"/>
                <a:gd name="T16" fmla="*/ 9 w 15"/>
                <a:gd name="T17" fmla="*/ 18 h 18"/>
                <a:gd name="T18" fmla="*/ 9 w 15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9" y="0"/>
                  </a:moveTo>
                  <a:lnTo>
                    <a:pt x="15" y="1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9" y="18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87" name="Rectangle 226"/>
            <p:cNvSpPr>
              <a:spLocks noChangeArrowheads="1"/>
            </p:cNvSpPr>
            <p:nvPr/>
          </p:nvSpPr>
          <p:spPr bwMode="auto">
            <a:xfrm>
              <a:off x="922" y="1029"/>
              <a:ext cx="7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88" name="Rectangle 227"/>
            <p:cNvSpPr>
              <a:spLocks noChangeArrowheads="1"/>
            </p:cNvSpPr>
            <p:nvPr/>
          </p:nvSpPr>
          <p:spPr bwMode="auto">
            <a:xfrm>
              <a:off x="928" y="1029"/>
              <a:ext cx="9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89" name="Freeform 228"/>
            <p:cNvSpPr>
              <a:spLocks/>
            </p:cNvSpPr>
            <p:nvPr/>
          </p:nvSpPr>
          <p:spPr bwMode="auto">
            <a:xfrm>
              <a:off x="936" y="1027"/>
              <a:ext cx="13" cy="18"/>
            </a:xfrm>
            <a:custGeom>
              <a:avLst/>
              <a:gdLst>
                <a:gd name="T0" fmla="*/ 13 w 13"/>
                <a:gd name="T1" fmla="*/ 10 h 18"/>
                <a:gd name="T2" fmla="*/ 8 w 13"/>
                <a:gd name="T3" fmla="*/ 0 h 18"/>
                <a:gd name="T4" fmla="*/ 0 w 13"/>
                <a:gd name="T5" fmla="*/ 0 h 18"/>
                <a:gd name="T6" fmla="*/ 0 w 13"/>
                <a:gd name="T7" fmla="*/ 18 h 18"/>
                <a:gd name="T8" fmla="*/ 8 w 13"/>
                <a:gd name="T9" fmla="*/ 18 h 18"/>
                <a:gd name="T10" fmla="*/ 0 w 13"/>
                <a:gd name="T11" fmla="*/ 10 h 18"/>
                <a:gd name="T12" fmla="*/ 13 w 13"/>
                <a:gd name="T13" fmla="*/ 10 h 18"/>
                <a:gd name="T14" fmla="*/ 13 w 13"/>
                <a:gd name="T15" fmla="*/ 0 h 18"/>
                <a:gd name="T16" fmla="*/ 8 w 13"/>
                <a:gd name="T17" fmla="*/ 0 h 18"/>
                <a:gd name="T18" fmla="*/ 13 w 13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13" y="1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10"/>
                  </a:lnTo>
                  <a:lnTo>
                    <a:pt x="13" y="1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90" name="Freeform 229"/>
            <p:cNvSpPr>
              <a:spLocks/>
            </p:cNvSpPr>
            <p:nvPr/>
          </p:nvSpPr>
          <p:spPr bwMode="auto">
            <a:xfrm>
              <a:off x="936" y="1034"/>
              <a:ext cx="13" cy="17"/>
            </a:xfrm>
            <a:custGeom>
              <a:avLst/>
              <a:gdLst>
                <a:gd name="T0" fmla="*/ 8 w 13"/>
                <a:gd name="T1" fmla="*/ 0 h 17"/>
                <a:gd name="T2" fmla="*/ 13 w 13"/>
                <a:gd name="T3" fmla="*/ 11 h 17"/>
                <a:gd name="T4" fmla="*/ 13 w 13"/>
                <a:gd name="T5" fmla="*/ 3 h 17"/>
                <a:gd name="T6" fmla="*/ 0 w 13"/>
                <a:gd name="T7" fmla="*/ 3 h 17"/>
                <a:gd name="T8" fmla="*/ 0 w 13"/>
                <a:gd name="T9" fmla="*/ 11 h 17"/>
                <a:gd name="T10" fmla="*/ 8 w 13"/>
                <a:gd name="T11" fmla="*/ 17 h 17"/>
                <a:gd name="T12" fmla="*/ 0 w 13"/>
                <a:gd name="T13" fmla="*/ 11 h 17"/>
                <a:gd name="T14" fmla="*/ 0 w 13"/>
                <a:gd name="T15" fmla="*/ 17 h 17"/>
                <a:gd name="T16" fmla="*/ 8 w 13"/>
                <a:gd name="T17" fmla="*/ 17 h 17"/>
                <a:gd name="T18" fmla="*/ 8 w 13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8" y="0"/>
                  </a:moveTo>
                  <a:lnTo>
                    <a:pt x="13" y="11"/>
                  </a:lnTo>
                  <a:lnTo>
                    <a:pt x="13" y="3"/>
                  </a:lnTo>
                  <a:lnTo>
                    <a:pt x="0" y="3"/>
                  </a:lnTo>
                  <a:lnTo>
                    <a:pt x="0" y="11"/>
                  </a:lnTo>
                  <a:lnTo>
                    <a:pt x="8" y="17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91" name="Freeform 230"/>
            <p:cNvSpPr>
              <a:spLocks/>
            </p:cNvSpPr>
            <p:nvPr/>
          </p:nvSpPr>
          <p:spPr bwMode="auto">
            <a:xfrm>
              <a:off x="941" y="1034"/>
              <a:ext cx="18" cy="17"/>
            </a:xfrm>
            <a:custGeom>
              <a:avLst/>
              <a:gdLst>
                <a:gd name="T0" fmla="*/ 18 w 18"/>
                <a:gd name="T1" fmla="*/ 11 h 17"/>
                <a:gd name="T2" fmla="*/ 8 w 18"/>
                <a:gd name="T3" fmla="*/ 0 h 17"/>
                <a:gd name="T4" fmla="*/ 3 w 18"/>
                <a:gd name="T5" fmla="*/ 0 h 17"/>
                <a:gd name="T6" fmla="*/ 3 w 18"/>
                <a:gd name="T7" fmla="*/ 17 h 17"/>
                <a:gd name="T8" fmla="*/ 8 w 18"/>
                <a:gd name="T9" fmla="*/ 17 h 17"/>
                <a:gd name="T10" fmla="*/ 0 w 18"/>
                <a:gd name="T11" fmla="*/ 11 h 17"/>
                <a:gd name="T12" fmla="*/ 18 w 18"/>
                <a:gd name="T13" fmla="*/ 11 h 17"/>
                <a:gd name="T14" fmla="*/ 18 w 18"/>
                <a:gd name="T15" fmla="*/ 0 h 17"/>
                <a:gd name="T16" fmla="*/ 8 w 18"/>
                <a:gd name="T17" fmla="*/ 0 h 17"/>
                <a:gd name="T18" fmla="*/ 18 w 18"/>
                <a:gd name="T19" fmla="*/ 11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7"/>
                <a:gd name="T32" fmla="*/ 18 w 18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7">
                  <a:moveTo>
                    <a:pt x="18" y="11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7"/>
                  </a:lnTo>
                  <a:lnTo>
                    <a:pt x="8" y="17"/>
                  </a:lnTo>
                  <a:lnTo>
                    <a:pt x="0" y="11"/>
                  </a:lnTo>
                  <a:lnTo>
                    <a:pt x="18" y="11"/>
                  </a:lnTo>
                  <a:lnTo>
                    <a:pt x="18" y="0"/>
                  </a:lnTo>
                  <a:lnTo>
                    <a:pt x="8" y="0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92" name="Freeform 231"/>
            <p:cNvSpPr>
              <a:spLocks/>
            </p:cNvSpPr>
            <p:nvPr/>
          </p:nvSpPr>
          <p:spPr bwMode="auto">
            <a:xfrm>
              <a:off x="941" y="1042"/>
              <a:ext cx="18" cy="17"/>
            </a:xfrm>
            <a:custGeom>
              <a:avLst/>
              <a:gdLst>
                <a:gd name="T0" fmla="*/ 8 w 18"/>
                <a:gd name="T1" fmla="*/ 0 h 17"/>
                <a:gd name="T2" fmla="*/ 18 w 18"/>
                <a:gd name="T3" fmla="*/ 9 h 17"/>
                <a:gd name="T4" fmla="*/ 18 w 18"/>
                <a:gd name="T5" fmla="*/ 3 h 17"/>
                <a:gd name="T6" fmla="*/ 0 w 18"/>
                <a:gd name="T7" fmla="*/ 3 h 17"/>
                <a:gd name="T8" fmla="*/ 0 w 18"/>
                <a:gd name="T9" fmla="*/ 9 h 17"/>
                <a:gd name="T10" fmla="*/ 8 w 18"/>
                <a:gd name="T11" fmla="*/ 17 h 17"/>
                <a:gd name="T12" fmla="*/ 0 w 18"/>
                <a:gd name="T13" fmla="*/ 9 h 17"/>
                <a:gd name="T14" fmla="*/ 0 w 18"/>
                <a:gd name="T15" fmla="*/ 17 h 17"/>
                <a:gd name="T16" fmla="*/ 8 w 18"/>
                <a:gd name="T17" fmla="*/ 17 h 17"/>
                <a:gd name="T18" fmla="*/ 8 w 18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7"/>
                <a:gd name="T32" fmla="*/ 18 w 18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7">
                  <a:moveTo>
                    <a:pt x="8" y="0"/>
                  </a:moveTo>
                  <a:lnTo>
                    <a:pt x="18" y="9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8" y="1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93" name="Rectangle 232"/>
            <p:cNvSpPr>
              <a:spLocks noChangeArrowheads="1"/>
            </p:cNvSpPr>
            <p:nvPr/>
          </p:nvSpPr>
          <p:spPr bwMode="auto">
            <a:xfrm>
              <a:off x="951" y="1042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94" name="Rectangle 233"/>
            <p:cNvSpPr>
              <a:spLocks noChangeArrowheads="1"/>
            </p:cNvSpPr>
            <p:nvPr/>
          </p:nvSpPr>
          <p:spPr bwMode="auto">
            <a:xfrm>
              <a:off x="959" y="104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29995" name="Freeform 234"/>
            <p:cNvSpPr>
              <a:spLocks/>
            </p:cNvSpPr>
            <p:nvPr/>
          </p:nvSpPr>
          <p:spPr bwMode="auto">
            <a:xfrm>
              <a:off x="964" y="1042"/>
              <a:ext cx="14" cy="17"/>
            </a:xfrm>
            <a:custGeom>
              <a:avLst/>
              <a:gdLst>
                <a:gd name="T0" fmla="*/ 14 w 14"/>
                <a:gd name="T1" fmla="*/ 9 h 17"/>
                <a:gd name="T2" fmla="*/ 6 w 14"/>
                <a:gd name="T3" fmla="*/ 0 h 17"/>
                <a:gd name="T4" fmla="*/ 0 w 14"/>
                <a:gd name="T5" fmla="*/ 0 h 17"/>
                <a:gd name="T6" fmla="*/ 0 w 14"/>
                <a:gd name="T7" fmla="*/ 17 h 17"/>
                <a:gd name="T8" fmla="*/ 6 w 14"/>
                <a:gd name="T9" fmla="*/ 17 h 17"/>
                <a:gd name="T10" fmla="*/ 0 w 14"/>
                <a:gd name="T11" fmla="*/ 9 h 17"/>
                <a:gd name="T12" fmla="*/ 14 w 14"/>
                <a:gd name="T13" fmla="*/ 9 h 17"/>
                <a:gd name="T14" fmla="*/ 14 w 14"/>
                <a:gd name="T15" fmla="*/ 0 h 17"/>
                <a:gd name="T16" fmla="*/ 6 w 14"/>
                <a:gd name="T17" fmla="*/ 0 h 17"/>
                <a:gd name="T18" fmla="*/ 14 w 14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14" y="9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0" y="9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96" name="Freeform 235"/>
            <p:cNvSpPr>
              <a:spLocks/>
            </p:cNvSpPr>
            <p:nvPr/>
          </p:nvSpPr>
          <p:spPr bwMode="auto">
            <a:xfrm>
              <a:off x="964" y="1051"/>
              <a:ext cx="14" cy="14"/>
            </a:xfrm>
            <a:custGeom>
              <a:avLst/>
              <a:gdLst>
                <a:gd name="T0" fmla="*/ 6 w 14"/>
                <a:gd name="T1" fmla="*/ 0 h 14"/>
                <a:gd name="T2" fmla="*/ 14 w 14"/>
                <a:gd name="T3" fmla="*/ 5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5 h 14"/>
                <a:gd name="T10" fmla="*/ 6 w 14"/>
                <a:gd name="T11" fmla="*/ 14 h 14"/>
                <a:gd name="T12" fmla="*/ 0 w 14"/>
                <a:gd name="T13" fmla="*/ 5 h 14"/>
                <a:gd name="T14" fmla="*/ 0 w 14"/>
                <a:gd name="T15" fmla="*/ 14 h 14"/>
                <a:gd name="T16" fmla="*/ 6 w 14"/>
                <a:gd name="T17" fmla="*/ 14 h 14"/>
                <a:gd name="T18" fmla="*/ 6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6" y="0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14"/>
                  </a:lnTo>
                  <a:lnTo>
                    <a:pt x="0" y="5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97" name="Freeform 236"/>
            <p:cNvSpPr>
              <a:spLocks/>
            </p:cNvSpPr>
            <p:nvPr/>
          </p:nvSpPr>
          <p:spPr bwMode="auto">
            <a:xfrm>
              <a:off x="970" y="1051"/>
              <a:ext cx="13" cy="14"/>
            </a:xfrm>
            <a:custGeom>
              <a:avLst/>
              <a:gdLst>
                <a:gd name="T0" fmla="*/ 13 w 13"/>
                <a:gd name="T1" fmla="*/ 5 h 14"/>
                <a:gd name="T2" fmla="*/ 8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8 w 13"/>
                <a:gd name="T9" fmla="*/ 14 h 14"/>
                <a:gd name="T10" fmla="*/ 0 w 13"/>
                <a:gd name="T11" fmla="*/ 5 h 14"/>
                <a:gd name="T12" fmla="*/ 13 w 13"/>
                <a:gd name="T13" fmla="*/ 5 h 14"/>
                <a:gd name="T14" fmla="*/ 13 w 13"/>
                <a:gd name="T15" fmla="*/ 0 h 14"/>
                <a:gd name="T16" fmla="*/ 8 w 13"/>
                <a:gd name="T17" fmla="*/ 0 h 14"/>
                <a:gd name="T18" fmla="*/ 13 w 13"/>
                <a:gd name="T19" fmla="*/ 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5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98" name="Freeform 237"/>
            <p:cNvSpPr>
              <a:spLocks/>
            </p:cNvSpPr>
            <p:nvPr/>
          </p:nvSpPr>
          <p:spPr bwMode="auto">
            <a:xfrm>
              <a:off x="970" y="1056"/>
              <a:ext cx="13" cy="15"/>
            </a:xfrm>
            <a:custGeom>
              <a:avLst/>
              <a:gdLst>
                <a:gd name="T0" fmla="*/ 8 w 13"/>
                <a:gd name="T1" fmla="*/ 0 h 15"/>
                <a:gd name="T2" fmla="*/ 13 w 13"/>
                <a:gd name="T3" fmla="*/ 9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9 h 15"/>
                <a:gd name="T10" fmla="*/ 8 w 13"/>
                <a:gd name="T11" fmla="*/ 15 h 15"/>
                <a:gd name="T12" fmla="*/ 0 w 13"/>
                <a:gd name="T13" fmla="*/ 9 h 15"/>
                <a:gd name="T14" fmla="*/ 0 w 13"/>
                <a:gd name="T15" fmla="*/ 15 h 15"/>
                <a:gd name="T16" fmla="*/ 8 w 13"/>
                <a:gd name="T17" fmla="*/ 15 h 15"/>
                <a:gd name="T18" fmla="*/ 8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0"/>
                  </a:moveTo>
                  <a:lnTo>
                    <a:pt x="13" y="9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1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99" name="Rectangle 238"/>
            <p:cNvSpPr>
              <a:spLocks noChangeArrowheads="1"/>
            </p:cNvSpPr>
            <p:nvPr/>
          </p:nvSpPr>
          <p:spPr bwMode="auto">
            <a:xfrm>
              <a:off x="978" y="1056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00" name="Rectangle 239"/>
            <p:cNvSpPr>
              <a:spLocks noChangeArrowheads="1"/>
            </p:cNvSpPr>
            <p:nvPr/>
          </p:nvSpPr>
          <p:spPr bwMode="auto">
            <a:xfrm>
              <a:off x="985" y="1056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01" name="Freeform 240"/>
            <p:cNvSpPr>
              <a:spLocks/>
            </p:cNvSpPr>
            <p:nvPr/>
          </p:nvSpPr>
          <p:spPr bwMode="auto">
            <a:xfrm>
              <a:off x="990" y="1056"/>
              <a:ext cx="13" cy="15"/>
            </a:xfrm>
            <a:custGeom>
              <a:avLst/>
              <a:gdLst>
                <a:gd name="T0" fmla="*/ 13 w 13"/>
                <a:gd name="T1" fmla="*/ 9 h 15"/>
                <a:gd name="T2" fmla="*/ 8 w 13"/>
                <a:gd name="T3" fmla="*/ 0 h 15"/>
                <a:gd name="T4" fmla="*/ 3 w 13"/>
                <a:gd name="T5" fmla="*/ 0 h 15"/>
                <a:gd name="T6" fmla="*/ 3 w 13"/>
                <a:gd name="T7" fmla="*/ 15 h 15"/>
                <a:gd name="T8" fmla="*/ 8 w 13"/>
                <a:gd name="T9" fmla="*/ 15 h 15"/>
                <a:gd name="T10" fmla="*/ 0 w 13"/>
                <a:gd name="T11" fmla="*/ 9 h 15"/>
                <a:gd name="T12" fmla="*/ 13 w 13"/>
                <a:gd name="T13" fmla="*/ 9 h 15"/>
                <a:gd name="T14" fmla="*/ 13 w 13"/>
                <a:gd name="T15" fmla="*/ 0 h 15"/>
                <a:gd name="T16" fmla="*/ 8 w 13"/>
                <a:gd name="T17" fmla="*/ 0 h 15"/>
                <a:gd name="T18" fmla="*/ 13 w 13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13" y="9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5"/>
                  </a:lnTo>
                  <a:lnTo>
                    <a:pt x="8" y="15"/>
                  </a:lnTo>
                  <a:lnTo>
                    <a:pt x="0" y="9"/>
                  </a:lnTo>
                  <a:lnTo>
                    <a:pt x="13" y="9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02" name="Freeform 241"/>
            <p:cNvSpPr>
              <a:spLocks/>
            </p:cNvSpPr>
            <p:nvPr/>
          </p:nvSpPr>
          <p:spPr bwMode="auto">
            <a:xfrm>
              <a:off x="990" y="1065"/>
              <a:ext cx="13" cy="14"/>
            </a:xfrm>
            <a:custGeom>
              <a:avLst/>
              <a:gdLst>
                <a:gd name="T0" fmla="*/ 8 w 13"/>
                <a:gd name="T1" fmla="*/ 0 h 14"/>
                <a:gd name="T2" fmla="*/ 13 w 13"/>
                <a:gd name="T3" fmla="*/ 6 h 14"/>
                <a:gd name="T4" fmla="*/ 13 w 13"/>
                <a:gd name="T5" fmla="*/ 0 h 14"/>
                <a:gd name="T6" fmla="*/ 0 w 13"/>
                <a:gd name="T7" fmla="*/ 0 h 14"/>
                <a:gd name="T8" fmla="*/ 0 w 13"/>
                <a:gd name="T9" fmla="*/ 6 h 14"/>
                <a:gd name="T10" fmla="*/ 8 w 13"/>
                <a:gd name="T11" fmla="*/ 14 h 14"/>
                <a:gd name="T12" fmla="*/ 0 w 13"/>
                <a:gd name="T13" fmla="*/ 6 h 14"/>
                <a:gd name="T14" fmla="*/ 0 w 13"/>
                <a:gd name="T15" fmla="*/ 14 h 14"/>
                <a:gd name="T16" fmla="*/ 8 w 13"/>
                <a:gd name="T17" fmla="*/ 14 h 14"/>
                <a:gd name="T18" fmla="*/ 8 w 13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8" y="0"/>
                  </a:moveTo>
                  <a:lnTo>
                    <a:pt x="13" y="6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03" name="Freeform 242"/>
            <p:cNvSpPr>
              <a:spLocks/>
            </p:cNvSpPr>
            <p:nvPr/>
          </p:nvSpPr>
          <p:spPr bwMode="auto">
            <a:xfrm>
              <a:off x="998" y="1065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5 w 14"/>
                <a:gd name="T3" fmla="*/ 0 h 14"/>
                <a:gd name="T4" fmla="*/ 0 w 14"/>
                <a:gd name="T5" fmla="*/ 0 h 14"/>
                <a:gd name="T6" fmla="*/ 0 w 14"/>
                <a:gd name="T7" fmla="*/ 14 h 14"/>
                <a:gd name="T8" fmla="*/ 5 w 14"/>
                <a:gd name="T9" fmla="*/ 14 h 14"/>
                <a:gd name="T10" fmla="*/ 0 w 14"/>
                <a:gd name="T11" fmla="*/ 6 h 14"/>
                <a:gd name="T12" fmla="*/ 14 w 14"/>
                <a:gd name="T13" fmla="*/ 6 h 14"/>
                <a:gd name="T14" fmla="*/ 14 w 14"/>
                <a:gd name="T15" fmla="*/ 0 h 14"/>
                <a:gd name="T16" fmla="*/ 5 w 14"/>
                <a:gd name="T17" fmla="*/ 0 h 14"/>
                <a:gd name="T18" fmla="*/ 14 w 14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14" y="6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04" name="Freeform 243"/>
            <p:cNvSpPr>
              <a:spLocks/>
            </p:cNvSpPr>
            <p:nvPr/>
          </p:nvSpPr>
          <p:spPr bwMode="auto">
            <a:xfrm>
              <a:off x="998" y="1071"/>
              <a:ext cx="14" cy="13"/>
            </a:xfrm>
            <a:custGeom>
              <a:avLst/>
              <a:gdLst>
                <a:gd name="T0" fmla="*/ 5 w 14"/>
                <a:gd name="T1" fmla="*/ 0 h 13"/>
                <a:gd name="T2" fmla="*/ 14 w 14"/>
                <a:gd name="T3" fmla="*/ 8 h 13"/>
                <a:gd name="T4" fmla="*/ 14 w 14"/>
                <a:gd name="T5" fmla="*/ 0 h 13"/>
                <a:gd name="T6" fmla="*/ 0 w 14"/>
                <a:gd name="T7" fmla="*/ 0 h 13"/>
                <a:gd name="T8" fmla="*/ 0 w 14"/>
                <a:gd name="T9" fmla="*/ 8 h 13"/>
                <a:gd name="T10" fmla="*/ 5 w 14"/>
                <a:gd name="T11" fmla="*/ 13 h 13"/>
                <a:gd name="T12" fmla="*/ 0 w 14"/>
                <a:gd name="T13" fmla="*/ 8 h 13"/>
                <a:gd name="T14" fmla="*/ 0 w 14"/>
                <a:gd name="T15" fmla="*/ 13 h 13"/>
                <a:gd name="T16" fmla="*/ 5 w 14"/>
                <a:gd name="T17" fmla="*/ 13 h 13"/>
                <a:gd name="T18" fmla="*/ 5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5" y="0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05" name="Rectangle 244"/>
            <p:cNvSpPr>
              <a:spLocks noChangeArrowheads="1"/>
            </p:cNvSpPr>
            <p:nvPr/>
          </p:nvSpPr>
          <p:spPr bwMode="auto">
            <a:xfrm>
              <a:off x="1003" y="1071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06" name="Rectangle 245"/>
            <p:cNvSpPr>
              <a:spLocks noChangeArrowheads="1"/>
            </p:cNvSpPr>
            <p:nvPr/>
          </p:nvSpPr>
          <p:spPr bwMode="auto">
            <a:xfrm>
              <a:off x="1012" y="1071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07" name="Rectangle 246"/>
            <p:cNvSpPr>
              <a:spLocks noChangeArrowheads="1"/>
            </p:cNvSpPr>
            <p:nvPr/>
          </p:nvSpPr>
          <p:spPr bwMode="auto">
            <a:xfrm>
              <a:off x="1018" y="1071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08" name="Freeform 247"/>
            <p:cNvSpPr>
              <a:spLocks/>
            </p:cNvSpPr>
            <p:nvPr/>
          </p:nvSpPr>
          <p:spPr bwMode="auto">
            <a:xfrm>
              <a:off x="1024" y="1071"/>
              <a:ext cx="16" cy="13"/>
            </a:xfrm>
            <a:custGeom>
              <a:avLst/>
              <a:gdLst>
                <a:gd name="T0" fmla="*/ 16 w 16"/>
                <a:gd name="T1" fmla="*/ 8 h 13"/>
                <a:gd name="T2" fmla="*/ 8 w 16"/>
                <a:gd name="T3" fmla="*/ 0 h 13"/>
                <a:gd name="T4" fmla="*/ 3 w 16"/>
                <a:gd name="T5" fmla="*/ 0 h 13"/>
                <a:gd name="T6" fmla="*/ 3 w 16"/>
                <a:gd name="T7" fmla="*/ 13 h 13"/>
                <a:gd name="T8" fmla="*/ 8 w 16"/>
                <a:gd name="T9" fmla="*/ 13 h 13"/>
                <a:gd name="T10" fmla="*/ 0 w 16"/>
                <a:gd name="T11" fmla="*/ 8 h 13"/>
                <a:gd name="T12" fmla="*/ 16 w 16"/>
                <a:gd name="T13" fmla="*/ 8 h 13"/>
                <a:gd name="T14" fmla="*/ 16 w 16"/>
                <a:gd name="T15" fmla="*/ 0 h 13"/>
                <a:gd name="T16" fmla="*/ 8 w 16"/>
                <a:gd name="T17" fmla="*/ 0 h 13"/>
                <a:gd name="T18" fmla="*/ 16 w 16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16" y="8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8" y="13"/>
                  </a:lnTo>
                  <a:lnTo>
                    <a:pt x="0" y="8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09" name="Freeform 248"/>
            <p:cNvSpPr>
              <a:spLocks/>
            </p:cNvSpPr>
            <p:nvPr/>
          </p:nvSpPr>
          <p:spPr bwMode="auto">
            <a:xfrm>
              <a:off x="1024" y="1079"/>
              <a:ext cx="16" cy="14"/>
            </a:xfrm>
            <a:custGeom>
              <a:avLst/>
              <a:gdLst>
                <a:gd name="T0" fmla="*/ 8 w 16"/>
                <a:gd name="T1" fmla="*/ 0 h 14"/>
                <a:gd name="T2" fmla="*/ 16 w 16"/>
                <a:gd name="T3" fmla="*/ 5 h 14"/>
                <a:gd name="T4" fmla="*/ 16 w 16"/>
                <a:gd name="T5" fmla="*/ 0 h 14"/>
                <a:gd name="T6" fmla="*/ 0 w 16"/>
                <a:gd name="T7" fmla="*/ 0 h 14"/>
                <a:gd name="T8" fmla="*/ 0 w 16"/>
                <a:gd name="T9" fmla="*/ 5 h 14"/>
                <a:gd name="T10" fmla="*/ 8 w 16"/>
                <a:gd name="T11" fmla="*/ 14 h 14"/>
                <a:gd name="T12" fmla="*/ 0 w 16"/>
                <a:gd name="T13" fmla="*/ 5 h 14"/>
                <a:gd name="T14" fmla="*/ 0 w 16"/>
                <a:gd name="T15" fmla="*/ 14 h 14"/>
                <a:gd name="T16" fmla="*/ 8 w 16"/>
                <a:gd name="T17" fmla="*/ 14 h 14"/>
                <a:gd name="T18" fmla="*/ 8 w 16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8" y="0"/>
                  </a:moveTo>
                  <a:lnTo>
                    <a:pt x="16" y="5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14"/>
                  </a:lnTo>
                  <a:lnTo>
                    <a:pt x="0" y="5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10" name="Rectangle 249"/>
            <p:cNvSpPr>
              <a:spLocks noChangeArrowheads="1"/>
            </p:cNvSpPr>
            <p:nvPr/>
          </p:nvSpPr>
          <p:spPr bwMode="auto">
            <a:xfrm>
              <a:off x="1032" y="107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11" name="Rectangle 250"/>
            <p:cNvSpPr>
              <a:spLocks noChangeArrowheads="1"/>
            </p:cNvSpPr>
            <p:nvPr/>
          </p:nvSpPr>
          <p:spPr bwMode="auto">
            <a:xfrm>
              <a:off x="1037" y="1079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12" name="Freeform 251"/>
            <p:cNvSpPr>
              <a:spLocks/>
            </p:cNvSpPr>
            <p:nvPr/>
          </p:nvSpPr>
          <p:spPr bwMode="auto">
            <a:xfrm>
              <a:off x="1046" y="1079"/>
              <a:ext cx="14" cy="14"/>
            </a:xfrm>
            <a:custGeom>
              <a:avLst/>
              <a:gdLst>
                <a:gd name="T0" fmla="*/ 14 w 14"/>
                <a:gd name="T1" fmla="*/ 5 h 14"/>
                <a:gd name="T2" fmla="*/ 5 w 14"/>
                <a:gd name="T3" fmla="*/ 0 h 14"/>
                <a:gd name="T4" fmla="*/ 0 w 14"/>
                <a:gd name="T5" fmla="*/ 0 h 14"/>
                <a:gd name="T6" fmla="*/ 0 w 14"/>
                <a:gd name="T7" fmla="*/ 14 h 14"/>
                <a:gd name="T8" fmla="*/ 5 w 14"/>
                <a:gd name="T9" fmla="*/ 14 h 14"/>
                <a:gd name="T10" fmla="*/ 0 w 14"/>
                <a:gd name="T11" fmla="*/ 5 h 14"/>
                <a:gd name="T12" fmla="*/ 14 w 14"/>
                <a:gd name="T13" fmla="*/ 5 h 14"/>
                <a:gd name="T14" fmla="*/ 14 w 14"/>
                <a:gd name="T15" fmla="*/ 0 h 14"/>
                <a:gd name="T16" fmla="*/ 5 w 14"/>
                <a:gd name="T17" fmla="*/ 0 h 14"/>
                <a:gd name="T18" fmla="*/ 14 w 14"/>
                <a:gd name="T19" fmla="*/ 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14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0" y="5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5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13" name="Freeform 252"/>
            <p:cNvSpPr>
              <a:spLocks/>
            </p:cNvSpPr>
            <p:nvPr/>
          </p:nvSpPr>
          <p:spPr bwMode="auto">
            <a:xfrm>
              <a:off x="1046" y="1084"/>
              <a:ext cx="14" cy="15"/>
            </a:xfrm>
            <a:custGeom>
              <a:avLst/>
              <a:gdLst>
                <a:gd name="T0" fmla="*/ 5 w 14"/>
                <a:gd name="T1" fmla="*/ 0 h 15"/>
                <a:gd name="T2" fmla="*/ 14 w 14"/>
                <a:gd name="T3" fmla="*/ 9 h 15"/>
                <a:gd name="T4" fmla="*/ 14 w 14"/>
                <a:gd name="T5" fmla="*/ 0 h 15"/>
                <a:gd name="T6" fmla="*/ 0 w 14"/>
                <a:gd name="T7" fmla="*/ 0 h 15"/>
                <a:gd name="T8" fmla="*/ 0 w 14"/>
                <a:gd name="T9" fmla="*/ 9 h 15"/>
                <a:gd name="T10" fmla="*/ 5 w 14"/>
                <a:gd name="T11" fmla="*/ 15 h 15"/>
                <a:gd name="T12" fmla="*/ 0 w 14"/>
                <a:gd name="T13" fmla="*/ 9 h 15"/>
                <a:gd name="T14" fmla="*/ 0 w 14"/>
                <a:gd name="T15" fmla="*/ 15 h 15"/>
                <a:gd name="T16" fmla="*/ 5 w 14"/>
                <a:gd name="T17" fmla="*/ 15 h 15"/>
                <a:gd name="T18" fmla="*/ 5 w 14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5" y="0"/>
                  </a:moveTo>
                  <a:lnTo>
                    <a:pt x="14" y="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14" name="Rectangle 253"/>
            <p:cNvSpPr>
              <a:spLocks noChangeArrowheads="1"/>
            </p:cNvSpPr>
            <p:nvPr/>
          </p:nvSpPr>
          <p:spPr bwMode="auto">
            <a:xfrm>
              <a:off x="1052" y="1084"/>
              <a:ext cx="10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15" name="Rectangle 254"/>
            <p:cNvSpPr>
              <a:spLocks noChangeArrowheads="1"/>
            </p:cNvSpPr>
            <p:nvPr/>
          </p:nvSpPr>
          <p:spPr bwMode="auto">
            <a:xfrm>
              <a:off x="1060" y="1084"/>
              <a:ext cx="10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16" name="Freeform 255"/>
            <p:cNvSpPr>
              <a:spLocks/>
            </p:cNvSpPr>
            <p:nvPr/>
          </p:nvSpPr>
          <p:spPr bwMode="auto">
            <a:xfrm>
              <a:off x="1066" y="1084"/>
              <a:ext cx="16" cy="15"/>
            </a:xfrm>
            <a:custGeom>
              <a:avLst/>
              <a:gdLst>
                <a:gd name="T0" fmla="*/ 16 w 16"/>
                <a:gd name="T1" fmla="*/ 9 h 15"/>
                <a:gd name="T2" fmla="*/ 8 w 16"/>
                <a:gd name="T3" fmla="*/ 0 h 15"/>
                <a:gd name="T4" fmla="*/ 3 w 16"/>
                <a:gd name="T5" fmla="*/ 0 h 15"/>
                <a:gd name="T6" fmla="*/ 3 w 16"/>
                <a:gd name="T7" fmla="*/ 15 h 15"/>
                <a:gd name="T8" fmla="*/ 8 w 16"/>
                <a:gd name="T9" fmla="*/ 15 h 15"/>
                <a:gd name="T10" fmla="*/ 0 w 16"/>
                <a:gd name="T11" fmla="*/ 9 h 15"/>
                <a:gd name="T12" fmla="*/ 16 w 16"/>
                <a:gd name="T13" fmla="*/ 9 h 15"/>
                <a:gd name="T14" fmla="*/ 16 w 16"/>
                <a:gd name="T15" fmla="*/ 0 h 15"/>
                <a:gd name="T16" fmla="*/ 8 w 16"/>
                <a:gd name="T17" fmla="*/ 0 h 15"/>
                <a:gd name="T18" fmla="*/ 16 w 16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16" y="9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5"/>
                  </a:lnTo>
                  <a:lnTo>
                    <a:pt x="8" y="15"/>
                  </a:lnTo>
                  <a:lnTo>
                    <a:pt x="0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17" name="Freeform 256"/>
            <p:cNvSpPr>
              <a:spLocks/>
            </p:cNvSpPr>
            <p:nvPr/>
          </p:nvSpPr>
          <p:spPr bwMode="auto">
            <a:xfrm>
              <a:off x="1066" y="1090"/>
              <a:ext cx="16" cy="18"/>
            </a:xfrm>
            <a:custGeom>
              <a:avLst/>
              <a:gdLst>
                <a:gd name="T0" fmla="*/ 8 w 16"/>
                <a:gd name="T1" fmla="*/ 0 h 18"/>
                <a:gd name="T2" fmla="*/ 16 w 16"/>
                <a:gd name="T3" fmla="*/ 9 h 18"/>
                <a:gd name="T4" fmla="*/ 16 w 16"/>
                <a:gd name="T5" fmla="*/ 3 h 18"/>
                <a:gd name="T6" fmla="*/ 0 w 16"/>
                <a:gd name="T7" fmla="*/ 3 h 18"/>
                <a:gd name="T8" fmla="*/ 0 w 16"/>
                <a:gd name="T9" fmla="*/ 9 h 18"/>
                <a:gd name="T10" fmla="*/ 8 w 16"/>
                <a:gd name="T11" fmla="*/ 18 h 18"/>
                <a:gd name="T12" fmla="*/ 0 w 16"/>
                <a:gd name="T13" fmla="*/ 9 h 18"/>
                <a:gd name="T14" fmla="*/ 0 w 16"/>
                <a:gd name="T15" fmla="*/ 18 h 18"/>
                <a:gd name="T16" fmla="*/ 8 w 16"/>
                <a:gd name="T17" fmla="*/ 18 h 18"/>
                <a:gd name="T18" fmla="*/ 8 w 16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8" y="0"/>
                  </a:moveTo>
                  <a:lnTo>
                    <a:pt x="16" y="9"/>
                  </a:lnTo>
                  <a:lnTo>
                    <a:pt x="16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8" y="18"/>
                  </a:lnTo>
                  <a:lnTo>
                    <a:pt x="0" y="9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18" name="Rectangle 257"/>
            <p:cNvSpPr>
              <a:spLocks noChangeArrowheads="1"/>
            </p:cNvSpPr>
            <p:nvPr/>
          </p:nvSpPr>
          <p:spPr bwMode="auto">
            <a:xfrm>
              <a:off x="1074" y="1090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19" name="Freeform 258"/>
            <p:cNvSpPr>
              <a:spLocks/>
            </p:cNvSpPr>
            <p:nvPr/>
          </p:nvSpPr>
          <p:spPr bwMode="auto">
            <a:xfrm>
              <a:off x="1079" y="1090"/>
              <a:ext cx="15" cy="18"/>
            </a:xfrm>
            <a:custGeom>
              <a:avLst/>
              <a:gdLst>
                <a:gd name="T0" fmla="*/ 15 w 15"/>
                <a:gd name="T1" fmla="*/ 9 h 18"/>
                <a:gd name="T2" fmla="*/ 10 w 15"/>
                <a:gd name="T3" fmla="*/ 0 h 18"/>
                <a:gd name="T4" fmla="*/ 3 w 15"/>
                <a:gd name="T5" fmla="*/ 0 h 18"/>
                <a:gd name="T6" fmla="*/ 3 w 15"/>
                <a:gd name="T7" fmla="*/ 18 h 18"/>
                <a:gd name="T8" fmla="*/ 10 w 15"/>
                <a:gd name="T9" fmla="*/ 18 h 18"/>
                <a:gd name="T10" fmla="*/ 0 w 15"/>
                <a:gd name="T11" fmla="*/ 9 h 18"/>
                <a:gd name="T12" fmla="*/ 15 w 15"/>
                <a:gd name="T13" fmla="*/ 9 h 18"/>
                <a:gd name="T14" fmla="*/ 15 w 15"/>
                <a:gd name="T15" fmla="*/ 0 h 18"/>
                <a:gd name="T16" fmla="*/ 10 w 15"/>
                <a:gd name="T17" fmla="*/ 0 h 18"/>
                <a:gd name="T18" fmla="*/ 15 w 1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15" y="9"/>
                  </a:moveTo>
                  <a:lnTo>
                    <a:pt x="10" y="0"/>
                  </a:lnTo>
                  <a:lnTo>
                    <a:pt x="3" y="0"/>
                  </a:lnTo>
                  <a:lnTo>
                    <a:pt x="3" y="18"/>
                  </a:lnTo>
                  <a:lnTo>
                    <a:pt x="10" y="18"/>
                  </a:lnTo>
                  <a:lnTo>
                    <a:pt x="0" y="9"/>
                  </a:lnTo>
                  <a:lnTo>
                    <a:pt x="15" y="9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20" name="Freeform 259"/>
            <p:cNvSpPr>
              <a:spLocks/>
            </p:cNvSpPr>
            <p:nvPr/>
          </p:nvSpPr>
          <p:spPr bwMode="auto">
            <a:xfrm>
              <a:off x="1079" y="1099"/>
              <a:ext cx="15" cy="14"/>
            </a:xfrm>
            <a:custGeom>
              <a:avLst/>
              <a:gdLst>
                <a:gd name="T0" fmla="*/ 10 w 15"/>
                <a:gd name="T1" fmla="*/ 0 h 14"/>
                <a:gd name="T2" fmla="*/ 15 w 15"/>
                <a:gd name="T3" fmla="*/ 6 h 14"/>
                <a:gd name="T4" fmla="*/ 15 w 15"/>
                <a:gd name="T5" fmla="*/ 0 h 14"/>
                <a:gd name="T6" fmla="*/ 0 w 15"/>
                <a:gd name="T7" fmla="*/ 0 h 14"/>
                <a:gd name="T8" fmla="*/ 0 w 15"/>
                <a:gd name="T9" fmla="*/ 6 h 14"/>
                <a:gd name="T10" fmla="*/ 10 w 15"/>
                <a:gd name="T11" fmla="*/ 14 h 14"/>
                <a:gd name="T12" fmla="*/ 0 w 15"/>
                <a:gd name="T13" fmla="*/ 6 h 14"/>
                <a:gd name="T14" fmla="*/ 0 w 15"/>
                <a:gd name="T15" fmla="*/ 14 h 14"/>
                <a:gd name="T16" fmla="*/ 10 w 15"/>
                <a:gd name="T17" fmla="*/ 14 h 14"/>
                <a:gd name="T18" fmla="*/ 10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0" y="0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0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21" name="Rectangle 260"/>
            <p:cNvSpPr>
              <a:spLocks noChangeArrowheads="1"/>
            </p:cNvSpPr>
            <p:nvPr/>
          </p:nvSpPr>
          <p:spPr bwMode="auto">
            <a:xfrm>
              <a:off x="1089" y="109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22" name="Rectangle 261"/>
            <p:cNvSpPr>
              <a:spLocks noChangeArrowheads="1"/>
            </p:cNvSpPr>
            <p:nvPr/>
          </p:nvSpPr>
          <p:spPr bwMode="auto">
            <a:xfrm>
              <a:off x="1094" y="1099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23" name="Rectangle 262"/>
            <p:cNvSpPr>
              <a:spLocks noChangeArrowheads="1"/>
            </p:cNvSpPr>
            <p:nvPr/>
          </p:nvSpPr>
          <p:spPr bwMode="auto">
            <a:xfrm>
              <a:off x="1103" y="1099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24" name="Rectangle 263"/>
            <p:cNvSpPr>
              <a:spLocks noChangeArrowheads="1"/>
            </p:cNvSpPr>
            <p:nvPr/>
          </p:nvSpPr>
          <p:spPr bwMode="auto">
            <a:xfrm>
              <a:off x="1108" y="109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25" name="Freeform 264"/>
            <p:cNvSpPr>
              <a:spLocks/>
            </p:cNvSpPr>
            <p:nvPr/>
          </p:nvSpPr>
          <p:spPr bwMode="auto">
            <a:xfrm>
              <a:off x="1113" y="1099"/>
              <a:ext cx="18" cy="14"/>
            </a:xfrm>
            <a:custGeom>
              <a:avLst/>
              <a:gdLst>
                <a:gd name="T0" fmla="*/ 18 w 18"/>
                <a:gd name="T1" fmla="*/ 6 h 14"/>
                <a:gd name="T2" fmla="*/ 10 w 18"/>
                <a:gd name="T3" fmla="*/ 0 h 14"/>
                <a:gd name="T4" fmla="*/ 3 w 18"/>
                <a:gd name="T5" fmla="*/ 0 h 14"/>
                <a:gd name="T6" fmla="*/ 3 w 18"/>
                <a:gd name="T7" fmla="*/ 14 h 14"/>
                <a:gd name="T8" fmla="*/ 10 w 18"/>
                <a:gd name="T9" fmla="*/ 14 h 14"/>
                <a:gd name="T10" fmla="*/ 0 w 18"/>
                <a:gd name="T11" fmla="*/ 6 h 14"/>
                <a:gd name="T12" fmla="*/ 18 w 18"/>
                <a:gd name="T13" fmla="*/ 6 h 14"/>
                <a:gd name="T14" fmla="*/ 18 w 18"/>
                <a:gd name="T15" fmla="*/ 0 h 14"/>
                <a:gd name="T16" fmla="*/ 10 w 18"/>
                <a:gd name="T17" fmla="*/ 0 h 14"/>
                <a:gd name="T18" fmla="*/ 18 w 18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8" y="6"/>
                  </a:moveTo>
                  <a:lnTo>
                    <a:pt x="10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10" y="14"/>
                  </a:lnTo>
                  <a:lnTo>
                    <a:pt x="0" y="6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26" name="Freeform 265"/>
            <p:cNvSpPr>
              <a:spLocks/>
            </p:cNvSpPr>
            <p:nvPr/>
          </p:nvSpPr>
          <p:spPr bwMode="auto">
            <a:xfrm>
              <a:off x="1113" y="1105"/>
              <a:ext cx="18" cy="13"/>
            </a:xfrm>
            <a:custGeom>
              <a:avLst/>
              <a:gdLst>
                <a:gd name="T0" fmla="*/ 10 w 18"/>
                <a:gd name="T1" fmla="*/ 0 h 13"/>
                <a:gd name="T2" fmla="*/ 18 w 18"/>
                <a:gd name="T3" fmla="*/ 8 h 13"/>
                <a:gd name="T4" fmla="*/ 18 w 18"/>
                <a:gd name="T5" fmla="*/ 0 h 13"/>
                <a:gd name="T6" fmla="*/ 0 w 18"/>
                <a:gd name="T7" fmla="*/ 0 h 13"/>
                <a:gd name="T8" fmla="*/ 0 w 18"/>
                <a:gd name="T9" fmla="*/ 8 h 13"/>
                <a:gd name="T10" fmla="*/ 10 w 18"/>
                <a:gd name="T11" fmla="*/ 13 h 13"/>
                <a:gd name="T12" fmla="*/ 0 w 18"/>
                <a:gd name="T13" fmla="*/ 8 h 13"/>
                <a:gd name="T14" fmla="*/ 0 w 18"/>
                <a:gd name="T15" fmla="*/ 13 h 13"/>
                <a:gd name="T16" fmla="*/ 10 w 18"/>
                <a:gd name="T17" fmla="*/ 13 h 13"/>
                <a:gd name="T18" fmla="*/ 10 w 18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0" y="0"/>
                  </a:moveTo>
                  <a:lnTo>
                    <a:pt x="18" y="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27" name="Rectangle 266"/>
            <p:cNvSpPr>
              <a:spLocks noChangeArrowheads="1"/>
            </p:cNvSpPr>
            <p:nvPr/>
          </p:nvSpPr>
          <p:spPr bwMode="auto">
            <a:xfrm>
              <a:off x="1123" y="110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28" name="Rectangle 267"/>
            <p:cNvSpPr>
              <a:spLocks noChangeArrowheads="1"/>
            </p:cNvSpPr>
            <p:nvPr/>
          </p:nvSpPr>
          <p:spPr bwMode="auto">
            <a:xfrm>
              <a:off x="1128" y="1105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29" name="Rectangle 268"/>
            <p:cNvSpPr>
              <a:spLocks noChangeArrowheads="1"/>
            </p:cNvSpPr>
            <p:nvPr/>
          </p:nvSpPr>
          <p:spPr bwMode="auto">
            <a:xfrm>
              <a:off x="1136" y="110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30" name="Rectangle 269"/>
            <p:cNvSpPr>
              <a:spLocks noChangeArrowheads="1"/>
            </p:cNvSpPr>
            <p:nvPr/>
          </p:nvSpPr>
          <p:spPr bwMode="auto">
            <a:xfrm>
              <a:off x="1142" y="110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31" name="Freeform 270"/>
            <p:cNvSpPr>
              <a:spLocks/>
            </p:cNvSpPr>
            <p:nvPr/>
          </p:nvSpPr>
          <p:spPr bwMode="auto">
            <a:xfrm>
              <a:off x="1147" y="1105"/>
              <a:ext cx="18" cy="13"/>
            </a:xfrm>
            <a:custGeom>
              <a:avLst/>
              <a:gdLst>
                <a:gd name="T0" fmla="*/ 18 w 18"/>
                <a:gd name="T1" fmla="*/ 8 h 13"/>
                <a:gd name="T2" fmla="*/ 10 w 18"/>
                <a:gd name="T3" fmla="*/ 0 h 13"/>
                <a:gd name="T4" fmla="*/ 3 w 18"/>
                <a:gd name="T5" fmla="*/ 0 h 13"/>
                <a:gd name="T6" fmla="*/ 3 w 18"/>
                <a:gd name="T7" fmla="*/ 13 h 13"/>
                <a:gd name="T8" fmla="*/ 10 w 18"/>
                <a:gd name="T9" fmla="*/ 13 h 13"/>
                <a:gd name="T10" fmla="*/ 0 w 18"/>
                <a:gd name="T11" fmla="*/ 8 h 13"/>
                <a:gd name="T12" fmla="*/ 18 w 18"/>
                <a:gd name="T13" fmla="*/ 8 h 13"/>
                <a:gd name="T14" fmla="*/ 18 w 18"/>
                <a:gd name="T15" fmla="*/ 0 h 13"/>
                <a:gd name="T16" fmla="*/ 10 w 18"/>
                <a:gd name="T17" fmla="*/ 0 h 13"/>
                <a:gd name="T18" fmla="*/ 18 w 18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8" y="8"/>
                  </a:moveTo>
                  <a:lnTo>
                    <a:pt x="1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0" y="13"/>
                  </a:lnTo>
                  <a:lnTo>
                    <a:pt x="0" y="8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32" name="Freeform 271"/>
            <p:cNvSpPr>
              <a:spLocks/>
            </p:cNvSpPr>
            <p:nvPr/>
          </p:nvSpPr>
          <p:spPr bwMode="auto">
            <a:xfrm>
              <a:off x="1147" y="1113"/>
              <a:ext cx="18" cy="13"/>
            </a:xfrm>
            <a:custGeom>
              <a:avLst/>
              <a:gdLst>
                <a:gd name="T0" fmla="*/ 10 w 18"/>
                <a:gd name="T1" fmla="*/ 0 h 13"/>
                <a:gd name="T2" fmla="*/ 18 w 18"/>
                <a:gd name="T3" fmla="*/ 5 h 13"/>
                <a:gd name="T4" fmla="*/ 18 w 18"/>
                <a:gd name="T5" fmla="*/ 0 h 13"/>
                <a:gd name="T6" fmla="*/ 0 w 18"/>
                <a:gd name="T7" fmla="*/ 0 h 13"/>
                <a:gd name="T8" fmla="*/ 0 w 18"/>
                <a:gd name="T9" fmla="*/ 5 h 13"/>
                <a:gd name="T10" fmla="*/ 10 w 18"/>
                <a:gd name="T11" fmla="*/ 13 h 13"/>
                <a:gd name="T12" fmla="*/ 0 w 18"/>
                <a:gd name="T13" fmla="*/ 5 h 13"/>
                <a:gd name="T14" fmla="*/ 0 w 18"/>
                <a:gd name="T15" fmla="*/ 13 h 13"/>
                <a:gd name="T16" fmla="*/ 10 w 18"/>
                <a:gd name="T17" fmla="*/ 13 h 13"/>
                <a:gd name="T18" fmla="*/ 10 w 18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0" y="0"/>
                  </a:moveTo>
                  <a:lnTo>
                    <a:pt x="18" y="5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0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33" name="Rectangle 272"/>
            <p:cNvSpPr>
              <a:spLocks noChangeArrowheads="1"/>
            </p:cNvSpPr>
            <p:nvPr/>
          </p:nvSpPr>
          <p:spPr bwMode="auto">
            <a:xfrm>
              <a:off x="1157" y="111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34" name="Rectangle 273"/>
            <p:cNvSpPr>
              <a:spLocks noChangeArrowheads="1"/>
            </p:cNvSpPr>
            <p:nvPr/>
          </p:nvSpPr>
          <p:spPr bwMode="auto">
            <a:xfrm>
              <a:off x="1162" y="111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35" name="Rectangle 274"/>
            <p:cNvSpPr>
              <a:spLocks noChangeArrowheads="1"/>
            </p:cNvSpPr>
            <p:nvPr/>
          </p:nvSpPr>
          <p:spPr bwMode="auto">
            <a:xfrm>
              <a:off x="1170" y="111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36" name="Rectangle 275"/>
            <p:cNvSpPr>
              <a:spLocks noChangeArrowheads="1"/>
            </p:cNvSpPr>
            <p:nvPr/>
          </p:nvSpPr>
          <p:spPr bwMode="auto">
            <a:xfrm>
              <a:off x="1176" y="111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37" name="Rectangle 276"/>
            <p:cNvSpPr>
              <a:spLocks noChangeArrowheads="1"/>
            </p:cNvSpPr>
            <p:nvPr/>
          </p:nvSpPr>
          <p:spPr bwMode="auto">
            <a:xfrm>
              <a:off x="1184" y="1113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38" name="Rectangle 277"/>
            <p:cNvSpPr>
              <a:spLocks noChangeArrowheads="1"/>
            </p:cNvSpPr>
            <p:nvPr/>
          </p:nvSpPr>
          <p:spPr bwMode="auto">
            <a:xfrm>
              <a:off x="1193" y="111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39" name="Rectangle 278"/>
            <p:cNvSpPr>
              <a:spLocks noChangeArrowheads="1"/>
            </p:cNvSpPr>
            <p:nvPr/>
          </p:nvSpPr>
          <p:spPr bwMode="auto">
            <a:xfrm>
              <a:off x="1199" y="111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40" name="Freeform 279"/>
            <p:cNvSpPr>
              <a:spLocks/>
            </p:cNvSpPr>
            <p:nvPr/>
          </p:nvSpPr>
          <p:spPr bwMode="auto">
            <a:xfrm>
              <a:off x="1204" y="1113"/>
              <a:ext cx="14" cy="13"/>
            </a:xfrm>
            <a:custGeom>
              <a:avLst/>
              <a:gdLst>
                <a:gd name="T0" fmla="*/ 14 w 14"/>
                <a:gd name="T1" fmla="*/ 5 h 13"/>
                <a:gd name="T2" fmla="*/ 8 w 14"/>
                <a:gd name="T3" fmla="*/ 0 h 13"/>
                <a:gd name="T4" fmla="*/ 3 w 14"/>
                <a:gd name="T5" fmla="*/ 0 h 13"/>
                <a:gd name="T6" fmla="*/ 3 w 14"/>
                <a:gd name="T7" fmla="*/ 13 h 13"/>
                <a:gd name="T8" fmla="*/ 8 w 14"/>
                <a:gd name="T9" fmla="*/ 13 h 13"/>
                <a:gd name="T10" fmla="*/ 0 w 14"/>
                <a:gd name="T11" fmla="*/ 5 h 13"/>
                <a:gd name="T12" fmla="*/ 14 w 14"/>
                <a:gd name="T13" fmla="*/ 5 h 13"/>
                <a:gd name="T14" fmla="*/ 14 w 14"/>
                <a:gd name="T15" fmla="*/ 0 h 13"/>
                <a:gd name="T16" fmla="*/ 8 w 14"/>
                <a:gd name="T17" fmla="*/ 0 h 13"/>
                <a:gd name="T18" fmla="*/ 14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5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41" name="Freeform 280"/>
            <p:cNvSpPr>
              <a:spLocks/>
            </p:cNvSpPr>
            <p:nvPr/>
          </p:nvSpPr>
          <p:spPr bwMode="auto">
            <a:xfrm>
              <a:off x="1204" y="1118"/>
              <a:ext cx="14" cy="18"/>
            </a:xfrm>
            <a:custGeom>
              <a:avLst/>
              <a:gdLst>
                <a:gd name="T0" fmla="*/ 8 w 14"/>
                <a:gd name="T1" fmla="*/ 0 h 18"/>
                <a:gd name="T2" fmla="*/ 14 w 14"/>
                <a:gd name="T3" fmla="*/ 8 h 18"/>
                <a:gd name="T4" fmla="*/ 14 w 14"/>
                <a:gd name="T5" fmla="*/ 0 h 18"/>
                <a:gd name="T6" fmla="*/ 0 w 14"/>
                <a:gd name="T7" fmla="*/ 0 h 18"/>
                <a:gd name="T8" fmla="*/ 0 w 14"/>
                <a:gd name="T9" fmla="*/ 8 h 18"/>
                <a:gd name="T10" fmla="*/ 8 w 14"/>
                <a:gd name="T11" fmla="*/ 18 h 18"/>
                <a:gd name="T12" fmla="*/ 0 w 14"/>
                <a:gd name="T13" fmla="*/ 8 h 18"/>
                <a:gd name="T14" fmla="*/ 0 w 14"/>
                <a:gd name="T15" fmla="*/ 18 h 18"/>
                <a:gd name="T16" fmla="*/ 8 w 14"/>
                <a:gd name="T17" fmla="*/ 18 h 18"/>
                <a:gd name="T18" fmla="*/ 8 w 14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8" y="0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42" name="Rectangle 281"/>
            <p:cNvSpPr>
              <a:spLocks noChangeArrowheads="1"/>
            </p:cNvSpPr>
            <p:nvPr/>
          </p:nvSpPr>
          <p:spPr bwMode="auto">
            <a:xfrm>
              <a:off x="1212" y="111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43" name="Rectangle 282"/>
            <p:cNvSpPr>
              <a:spLocks noChangeArrowheads="1"/>
            </p:cNvSpPr>
            <p:nvPr/>
          </p:nvSpPr>
          <p:spPr bwMode="auto">
            <a:xfrm>
              <a:off x="1218" y="1118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44" name="Rectangle 283"/>
            <p:cNvSpPr>
              <a:spLocks noChangeArrowheads="1"/>
            </p:cNvSpPr>
            <p:nvPr/>
          </p:nvSpPr>
          <p:spPr bwMode="auto">
            <a:xfrm>
              <a:off x="1227" y="111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45" name="Rectangle 284"/>
            <p:cNvSpPr>
              <a:spLocks noChangeArrowheads="1"/>
            </p:cNvSpPr>
            <p:nvPr/>
          </p:nvSpPr>
          <p:spPr bwMode="auto">
            <a:xfrm>
              <a:off x="1233" y="111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46" name="Freeform 285"/>
            <p:cNvSpPr>
              <a:spLocks/>
            </p:cNvSpPr>
            <p:nvPr/>
          </p:nvSpPr>
          <p:spPr bwMode="auto">
            <a:xfrm>
              <a:off x="1238" y="1118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8 w 16"/>
                <a:gd name="T3" fmla="*/ 0 h 18"/>
                <a:gd name="T4" fmla="*/ 3 w 16"/>
                <a:gd name="T5" fmla="*/ 0 h 18"/>
                <a:gd name="T6" fmla="*/ 3 w 16"/>
                <a:gd name="T7" fmla="*/ 18 h 18"/>
                <a:gd name="T8" fmla="*/ 8 w 16"/>
                <a:gd name="T9" fmla="*/ 18 h 18"/>
                <a:gd name="T10" fmla="*/ 0 w 16"/>
                <a:gd name="T11" fmla="*/ 8 h 18"/>
                <a:gd name="T12" fmla="*/ 16 w 16"/>
                <a:gd name="T13" fmla="*/ 8 h 18"/>
                <a:gd name="T14" fmla="*/ 16 w 16"/>
                <a:gd name="T15" fmla="*/ 0 h 18"/>
                <a:gd name="T16" fmla="*/ 8 w 16"/>
                <a:gd name="T17" fmla="*/ 0 h 18"/>
                <a:gd name="T18" fmla="*/ 16 w 16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16" y="8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8"/>
                  </a:lnTo>
                  <a:lnTo>
                    <a:pt x="8" y="18"/>
                  </a:lnTo>
                  <a:lnTo>
                    <a:pt x="0" y="8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47" name="Freeform 286"/>
            <p:cNvSpPr>
              <a:spLocks/>
            </p:cNvSpPr>
            <p:nvPr/>
          </p:nvSpPr>
          <p:spPr bwMode="auto">
            <a:xfrm>
              <a:off x="1238" y="1124"/>
              <a:ext cx="16" cy="17"/>
            </a:xfrm>
            <a:custGeom>
              <a:avLst/>
              <a:gdLst>
                <a:gd name="T0" fmla="*/ 8 w 16"/>
                <a:gd name="T1" fmla="*/ 0 h 17"/>
                <a:gd name="T2" fmla="*/ 16 w 16"/>
                <a:gd name="T3" fmla="*/ 9 h 17"/>
                <a:gd name="T4" fmla="*/ 16 w 16"/>
                <a:gd name="T5" fmla="*/ 2 h 17"/>
                <a:gd name="T6" fmla="*/ 0 w 16"/>
                <a:gd name="T7" fmla="*/ 2 h 17"/>
                <a:gd name="T8" fmla="*/ 0 w 16"/>
                <a:gd name="T9" fmla="*/ 9 h 17"/>
                <a:gd name="T10" fmla="*/ 8 w 16"/>
                <a:gd name="T11" fmla="*/ 17 h 17"/>
                <a:gd name="T12" fmla="*/ 0 w 16"/>
                <a:gd name="T13" fmla="*/ 9 h 17"/>
                <a:gd name="T14" fmla="*/ 0 w 16"/>
                <a:gd name="T15" fmla="*/ 17 h 17"/>
                <a:gd name="T16" fmla="*/ 8 w 16"/>
                <a:gd name="T17" fmla="*/ 17 h 17"/>
                <a:gd name="T18" fmla="*/ 8 w 16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7"/>
                <a:gd name="T32" fmla="*/ 16 w 16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7">
                  <a:moveTo>
                    <a:pt x="8" y="0"/>
                  </a:moveTo>
                  <a:lnTo>
                    <a:pt x="16" y="9"/>
                  </a:lnTo>
                  <a:lnTo>
                    <a:pt x="16" y="2"/>
                  </a:lnTo>
                  <a:lnTo>
                    <a:pt x="0" y="2"/>
                  </a:lnTo>
                  <a:lnTo>
                    <a:pt x="0" y="9"/>
                  </a:lnTo>
                  <a:lnTo>
                    <a:pt x="8" y="1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48" name="Freeform 287"/>
            <p:cNvSpPr>
              <a:spLocks/>
            </p:cNvSpPr>
            <p:nvPr/>
          </p:nvSpPr>
          <p:spPr bwMode="auto">
            <a:xfrm>
              <a:off x="1246" y="1124"/>
              <a:ext cx="15" cy="17"/>
            </a:xfrm>
            <a:custGeom>
              <a:avLst/>
              <a:gdLst>
                <a:gd name="T0" fmla="*/ 15 w 15"/>
                <a:gd name="T1" fmla="*/ 9 h 17"/>
                <a:gd name="T2" fmla="*/ 6 w 15"/>
                <a:gd name="T3" fmla="*/ 0 h 17"/>
                <a:gd name="T4" fmla="*/ 0 w 15"/>
                <a:gd name="T5" fmla="*/ 0 h 17"/>
                <a:gd name="T6" fmla="*/ 0 w 15"/>
                <a:gd name="T7" fmla="*/ 17 h 17"/>
                <a:gd name="T8" fmla="*/ 6 w 15"/>
                <a:gd name="T9" fmla="*/ 17 h 17"/>
                <a:gd name="T10" fmla="*/ 0 w 15"/>
                <a:gd name="T11" fmla="*/ 9 h 17"/>
                <a:gd name="T12" fmla="*/ 15 w 15"/>
                <a:gd name="T13" fmla="*/ 9 h 17"/>
                <a:gd name="T14" fmla="*/ 15 w 15"/>
                <a:gd name="T15" fmla="*/ 0 h 17"/>
                <a:gd name="T16" fmla="*/ 6 w 15"/>
                <a:gd name="T17" fmla="*/ 0 h 17"/>
                <a:gd name="T18" fmla="*/ 15 w 15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15" y="9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0" y="9"/>
                  </a:lnTo>
                  <a:lnTo>
                    <a:pt x="15" y="9"/>
                  </a:lnTo>
                  <a:lnTo>
                    <a:pt x="15" y="0"/>
                  </a:lnTo>
                  <a:lnTo>
                    <a:pt x="6" y="0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49" name="Freeform 288"/>
            <p:cNvSpPr>
              <a:spLocks/>
            </p:cNvSpPr>
            <p:nvPr/>
          </p:nvSpPr>
          <p:spPr bwMode="auto">
            <a:xfrm>
              <a:off x="1246" y="1133"/>
              <a:ext cx="15" cy="14"/>
            </a:xfrm>
            <a:custGeom>
              <a:avLst/>
              <a:gdLst>
                <a:gd name="T0" fmla="*/ 6 w 15"/>
                <a:gd name="T1" fmla="*/ 0 h 14"/>
                <a:gd name="T2" fmla="*/ 15 w 15"/>
                <a:gd name="T3" fmla="*/ 6 h 14"/>
                <a:gd name="T4" fmla="*/ 15 w 15"/>
                <a:gd name="T5" fmla="*/ 0 h 14"/>
                <a:gd name="T6" fmla="*/ 0 w 15"/>
                <a:gd name="T7" fmla="*/ 0 h 14"/>
                <a:gd name="T8" fmla="*/ 0 w 15"/>
                <a:gd name="T9" fmla="*/ 6 h 14"/>
                <a:gd name="T10" fmla="*/ 6 w 15"/>
                <a:gd name="T11" fmla="*/ 14 h 14"/>
                <a:gd name="T12" fmla="*/ 0 w 15"/>
                <a:gd name="T13" fmla="*/ 6 h 14"/>
                <a:gd name="T14" fmla="*/ 0 w 15"/>
                <a:gd name="T15" fmla="*/ 14 h 14"/>
                <a:gd name="T16" fmla="*/ 6 w 15"/>
                <a:gd name="T17" fmla="*/ 14 h 14"/>
                <a:gd name="T18" fmla="*/ 6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6" y="0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50" name="Rectangle 289"/>
            <p:cNvSpPr>
              <a:spLocks noChangeArrowheads="1"/>
            </p:cNvSpPr>
            <p:nvPr/>
          </p:nvSpPr>
          <p:spPr bwMode="auto">
            <a:xfrm>
              <a:off x="1252" y="1133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51" name="Freeform 290"/>
            <p:cNvSpPr>
              <a:spLocks/>
            </p:cNvSpPr>
            <p:nvPr/>
          </p:nvSpPr>
          <p:spPr bwMode="auto">
            <a:xfrm>
              <a:off x="1261" y="1133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6 w 14"/>
                <a:gd name="T3" fmla="*/ 0 h 14"/>
                <a:gd name="T4" fmla="*/ 0 w 14"/>
                <a:gd name="T5" fmla="*/ 0 h 14"/>
                <a:gd name="T6" fmla="*/ 0 w 14"/>
                <a:gd name="T7" fmla="*/ 14 h 14"/>
                <a:gd name="T8" fmla="*/ 6 w 14"/>
                <a:gd name="T9" fmla="*/ 14 h 14"/>
                <a:gd name="T10" fmla="*/ 0 w 14"/>
                <a:gd name="T11" fmla="*/ 6 h 14"/>
                <a:gd name="T12" fmla="*/ 14 w 14"/>
                <a:gd name="T13" fmla="*/ 6 h 14"/>
                <a:gd name="T14" fmla="*/ 14 w 14"/>
                <a:gd name="T15" fmla="*/ 0 h 14"/>
                <a:gd name="T16" fmla="*/ 6 w 14"/>
                <a:gd name="T17" fmla="*/ 0 h 14"/>
                <a:gd name="T18" fmla="*/ 14 w 14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14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52" name="Freeform 291"/>
            <p:cNvSpPr>
              <a:spLocks/>
            </p:cNvSpPr>
            <p:nvPr/>
          </p:nvSpPr>
          <p:spPr bwMode="auto">
            <a:xfrm>
              <a:off x="1261" y="1139"/>
              <a:ext cx="14" cy="16"/>
            </a:xfrm>
            <a:custGeom>
              <a:avLst/>
              <a:gdLst>
                <a:gd name="T0" fmla="*/ 6 w 14"/>
                <a:gd name="T1" fmla="*/ 0 h 16"/>
                <a:gd name="T2" fmla="*/ 14 w 14"/>
                <a:gd name="T3" fmla="*/ 8 h 16"/>
                <a:gd name="T4" fmla="*/ 14 w 14"/>
                <a:gd name="T5" fmla="*/ 0 h 16"/>
                <a:gd name="T6" fmla="*/ 0 w 14"/>
                <a:gd name="T7" fmla="*/ 0 h 16"/>
                <a:gd name="T8" fmla="*/ 0 w 14"/>
                <a:gd name="T9" fmla="*/ 8 h 16"/>
                <a:gd name="T10" fmla="*/ 6 w 14"/>
                <a:gd name="T11" fmla="*/ 16 h 16"/>
                <a:gd name="T12" fmla="*/ 0 w 14"/>
                <a:gd name="T13" fmla="*/ 8 h 16"/>
                <a:gd name="T14" fmla="*/ 0 w 14"/>
                <a:gd name="T15" fmla="*/ 16 h 16"/>
                <a:gd name="T16" fmla="*/ 6 w 14"/>
                <a:gd name="T17" fmla="*/ 16 h 16"/>
                <a:gd name="T18" fmla="*/ 6 w 14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6" y="0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6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53" name="Freeform 292"/>
            <p:cNvSpPr>
              <a:spLocks/>
            </p:cNvSpPr>
            <p:nvPr/>
          </p:nvSpPr>
          <p:spPr bwMode="auto">
            <a:xfrm>
              <a:off x="1267" y="1139"/>
              <a:ext cx="16" cy="16"/>
            </a:xfrm>
            <a:custGeom>
              <a:avLst/>
              <a:gdLst>
                <a:gd name="T0" fmla="*/ 16 w 16"/>
                <a:gd name="T1" fmla="*/ 8 h 16"/>
                <a:gd name="T2" fmla="*/ 8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8 w 16"/>
                <a:gd name="T9" fmla="*/ 16 h 16"/>
                <a:gd name="T10" fmla="*/ 0 w 16"/>
                <a:gd name="T11" fmla="*/ 8 h 16"/>
                <a:gd name="T12" fmla="*/ 16 w 16"/>
                <a:gd name="T13" fmla="*/ 8 h 16"/>
                <a:gd name="T14" fmla="*/ 16 w 16"/>
                <a:gd name="T15" fmla="*/ 0 h 16"/>
                <a:gd name="T16" fmla="*/ 8 w 16"/>
                <a:gd name="T17" fmla="*/ 0 h 16"/>
                <a:gd name="T18" fmla="*/ 16 w 16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16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0" y="8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54" name="Freeform 293"/>
            <p:cNvSpPr>
              <a:spLocks/>
            </p:cNvSpPr>
            <p:nvPr/>
          </p:nvSpPr>
          <p:spPr bwMode="auto">
            <a:xfrm>
              <a:off x="1267" y="1147"/>
              <a:ext cx="16" cy="13"/>
            </a:xfrm>
            <a:custGeom>
              <a:avLst/>
              <a:gdLst>
                <a:gd name="T0" fmla="*/ 8 w 16"/>
                <a:gd name="T1" fmla="*/ 0 h 13"/>
                <a:gd name="T2" fmla="*/ 16 w 16"/>
                <a:gd name="T3" fmla="*/ 8 h 13"/>
                <a:gd name="T4" fmla="*/ 16 w 16"/>
                <a:gd name="T5" fmla="*/ 0 h 13"/>
                <a:gd name="T6" fmla="*/ 0 w 16"/>
                <a:gd name="T7" fmla="*/ 0 h 13"/>
                <a:gd name="T8" fmla="*/ 0 w 16"/>
                <a:gd name="T9" fmla="*/ 8 h 13"/>
                <a:gd name="T10" fmla="*/ 8 w 16"/>
                <a:gd name="T11" fmla="*/ 13 h 13"/>
                <a:gd name="T12" fmla="*/ 0 w 16"/>
                <a:gd name="T13" fmla="*/ 8 h 13"/>
                <a:gd name="T14" fmla="*/ 0 w 16"/>
                <a:gd name="T15" fmla="*/ 13 h 13"/>
                <a:gd name="T16" fmla="*/ 8 w 16"/>
                <a:gd name="T17" fmla="*/ 13 h 13"/>
                <a:gd name="T18" fmla="*/ 8 w 16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8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55" name="Freeform 294"/>
            <p:cNvSpPr>
              <a:spLocks/>
            </p:cNvSpPr>
            <p:nvPr/>
          </p:nvSpPr>
          <p:spPr bwMode="auto">
            <a:xfrm>
              <a:off x="1275" y="1147"/>
              <a:ext cx="11" cy="13"/>
            </a:xfrm>
            <a:custGeom>
              <a:avLst/>
              <a:gdLst>
                <a:gd name="T0" fmla="*/ 11 w 11"/>
                <a:gd name="T1" fmla="*/ 3 h 13"/>
                <a:gd name="T2" fmla="*/ 8 w 11"/>
                <a:gd name="T3" fmla="*/ 0 h 13"/>
                <a:gd name="T4" fmla="*/ 0 w 11"/>
                <a:gd name="T5" fmla="*/ 0 h 13"/>
                <a:gd name="T6" fmla="*/ 0 w 11"/>
                <a:gd name="T7" fmla="*/ 13 h 13"/>
                <a:gd name="T8" fmla="*/ 8 w 11"/>
                <a:gd name="T9" fmla="*/ 13 h 13"/>
                <a:gd name="T10" fmla="*/ 3 w 11"/>
                <a:gd name="T11" fmla="*/ 11 h 13"/>
                <a:gd name="T12" fmla="*/ 11 w 11"/>
                <a:gd name="T13" fmla="*/ 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11" y="3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3" y="11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56" name="Freeform 295"/>
            <p:cNvSpPr>
              <a:spLocks/>
            </p:cNvSpPr>
            <p:nvPr/>
          </p:nvSpPr>
          <p:spPr bwMode="auto">
            <a:xfrm>
              <a:off x="1278" y="1150"/>
              <a:ext cx="14" cy="20"/>
            </a:xfrm>
            <a:custGeom>
              <a:avLst/>
              <a:gdLst>
                <a:gd name="T0" fmla="*/ 8 w 14"/>
                <a:gd name="T1" fmla="*/ 5 h 20"/>
                <a:gd name="T2" fmla="*/ 14 w 14"/>
                <a:gd name="T3" fmla="*/ 5 h 20"/>
                <a:gd name="T4" fmla="*/ 8 w 14"/>
                <a:gd name="T5" fmla="*/ 0 h 20"/>
                <a:gd name="T6" fmla="*/ 0 w 14"/>
                <a:gd name="T7" fmla="*/ 8 h 20"/>
                <a:gd name="T8" fmla="*/ 5 w 14"/>
                <a:gd name="T9" fmla="*/ 17 h 20"/>
                <a:gd name="T10" fmla="*/ 8 w 14"/>
                <a:gd name="T11" fmla="*/ 20 h 20"/>
                <a:gd name="T12" fmla="*/ 8 w 14"/>
                <a:gd name="T13" fmla="*/ 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0"/>
                <a:gd name="T23" fmla="*/ 14 w 14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0">
                  <a:moveTo>
                    <a:pt x="8" y="5"/>
                  </a:moveTo>
                  <a:lnTo>
                    <a:pt x="14" y="5"/>
                  </a:lnTo>
                  <a:lnTo>
                    <a:pt x="8" y="0"/>
                  </a:lnTo>
                  <a:lnTo>
                    <a:pt x="0" y="8"/>
                  </a:lnTo>
                  <a:lnTo>
                    <a:pt x="5" y="17"/>
                  </a:lnTo>
                  <a:lnTo>
                    <a:pt x="8" y="2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57" name="Freeform 296"/>
            <p:cNvSpPr>
              <a:spLocks/>
            </p:cNvSpPr>
            <p:nvPr/>
          </p:nvSpPr>
          <p:spPr bwMode="auto">
            <a:xfrm>
              <a:off x="1286" y="1155"/>
              <a:ext cx="17" cy="15"/>
            </a:xfrm>
            <a:custGeom>
              <a:avLst/>
              <a:gdLst>
                <a:gd name="T0" fmla="*/ 17 w 17"/>
                <a:gd name="T1" fmla="*/ 5 h 15"/>
                <a:gd name="T2" fmla="*/ 9 w 17"/>
                <a:gd name="T3" fmla="*/ 0 h 15"/>
                <a:gd name="T4" fmla="*/ 0 w 17"/>
                <a:gd name="T5" fmla="*/ 0 h 15"/>
                <a:gd name="T6" fmla="*/ 0 w 17"/>
                <a:gd name="T7" fmla="*/ 15 h 15"/>
                <a:gd name="T8" fmla="*/ 9 w 17"/>
                <a:gd name="T9" fmla="*/ 15 h 15"/>
                <a:gd name="T10" fmla="*/ 0 w 17"/>
                <a:gd name="T11" fmla="*/ 5 h 15"/>
                <a:gd name="T12" fmla="*/ 17 w 17"/>
                <a:gd name="T13" fmla="*/ 5 h 15"/>
                <a:gd name="T14" fmla="*/ 17 w 17"/>
                <a:gd name="T15" fmla="*/ 0 h 15"/>
                <a:gd name="T16" fmla="*/ 9 w 17"/>
                <a:gd name="T17" fmla="*/ 0 h 15"/>
                <a:gd name="T18" fmla="*/ 17 w 17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5"/>
                <a:gd name="T32" fmla="*/ 17 w 17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5">
                  <a:moveTo>
                    <a:pt x="17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5"/>
                  </a:lnTo>
                  <a:lnTo>
                    <a:pt x="17" y="5"/>
                  </a:lnTo>
                  <a:lnTo>
                    <a:pt x="17" y="0"/>
                  </a:lnTo>
                  <a:lnTo>
                    <a:pt x="9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58" name="Freeform 297"/>
            <p:cNvSpPr>
              <a:spLocks/>
            </p:cNvSpPr>
            <p:nvPr/>
          </p:nvSpPr>
          <p:spPr bwMode="auto">
            <a:xfrm>
              <a:off x="1286" y="1158"/>
              <a:ext cx="17" cy="17"/>
            </a:xfrm>
            <a:custGeom>
              <a:avLst/>
              <a:gdLst>
                <a:gd name="T0" fmla="*/ 9 w 17"/>
                <a:gd name="T1" fmla="*/ 0 h 17"/>
                <a:gd name="T2" fmla="*/ 17 w 17"/>
                <a:gd name="T3" fmla="*/ 12 h 17"/>
                <a:gd name="T4" fmla="*/ 17 w 17"/>
                <a:gd name="T5" fmla="*/ 2 h 17"/>
                <a:gd name="T6" fmla="*/ 0 w 17"/>
                <a:gd name="T7" fmla="*/ 2 h 17"/>
                <a:gd name="T8" fmla="*/ 0 w 17"/>
                <a:gd name="T9" fmla="*/ 12 h 17"/>
                <a:gd name="T10" fmla="*/ 9 w 17"/>
                <a:gd name="T11" fmla="*/ 17 h 17"/>
                <a:gd name="T12" fmla="*/ 0 w 17"/>
                <a:gd name="T13" fmla="*/ 12 h 17"/>
                <a:gd name="T14" fmla="*/ 0 w 17"/>
                <a:gd name="T15" fmla="*/ 17 h 17"/>
                <a:gd name="T16" fmla="*/ 9 w 17"/>
                <a:gd name="T17" fmla="*/ 17 h 17"/>
                <a:gd name="T18" fmla="*/ 9 w 17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7"/>
                <a:gd name="T32" fmla="*/ 17 w 17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7">
                  <a:moveTo>
                    <a:pt x="9" y="0"/>
                  </a:moveTo>
                  <a:lnTo>
                    <a:pt x="17" y="12"/>
                  </a:lnTo>
                  <a:lnTo>
                    <a:pt x="17" y="2"/>
                  </a:lnTo>
                  <a:lnTo>
                    <a:pt x="0" y="2"/>
                  </a:lnTo>
                  <a:lnTo>
                    <a:pt x="0" y="12"/>
                  </a:lnTo>
                  <a:lnTo>
                    <a:pt x="9" y="1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59" name="Freeform 298"/>
            <p:cNvSpPr>
              <a:spLocks/>
            </p:cNvSpPr>
            <p:nvPr/>
          </p:nvSpPr>
          <p:spPr bwMode="auto">
            <a:xfrm>
              <a:off x="1295" y="1158"/>
              <a:ext cx="14" cy="17"/>
            </a:xfrm>
            <a:custGeom>
              <a:avLst/>
              <a:gdLst>
                <a:gd name="T0" fmla="*/ 14 w 14"/>
                <a:gd name="T1" fmla="*/ 12 h 17"/>
                <a:gd name="T2" fmla="*/ 8 w 14"/>
                <a:gd name="T3" fmla="*/ 0 h 17"/>
                <a:gd name="T4" fmla="*/ 0 w 14"/>
                <a:gd name="T5" fmla="*/ 0 h 17"/>
                <a:gd name="T6" fmla="*/ 0 w 14"/>
                <a:gd name="T7" fmla="*/ 17 h 17"/>
                <a:gd name="T8" fmla="*/ 8 w 14"/>
                <a:gd name="T9" fmla="*/ 17 h 17"/>
                <a:gd name="T10" fmla="*/ 0 w 14"/>
                <a:gd name="T11" fmla="*/ 12 h 17"/>
                <a:gd name="T12" fmla="*/ 14 w 14"/>
                <a:gd name="T13" fmla="*/ 12 h 17"/>
                <a:gd name="T14" fmla="*/ 14 w 14"/>
                <a:gd name="T15" fmla="*/ 0 h 17"/>
                <a:gd name="T16" fmla="*/ 8 w 14"/>
                <a:gd name="T17" fmla="*/ 0 h 17"/>
                <a:gd name="T18" fmla="*/ 14 w 14"/>
                <a:gd name="T19" fmla="*/ 12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14" y="12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60" name="Rectangle 299"/>
            <p:cNvSpPr>
              <a:spLocks noChangeArrowheads="1"/>
            </p:cNvSpPr>
            <p:nvPr/>
          </p:nvSpPr>
          <p:spPr bwMode="auto">
            <a:xfrm>
              <a:off x="1295" y="1170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61" name="Freeform 300"/>
            <p:cNvSpPr>
              <a:spLocks/>
            </p:cNvSpPr>
            <p:nvPr/>
          </p:nvSpPr>
          <p:spPr bwMode="auto">
            <a:xfrm>
              <a:off x="1295" y="1175"/>
              <a:ext cx="14" cy="14"/>
            </a:xfrm>
            <a:custGeom>
              <a:avLst/>
              <a:gdLst>
                <a:gd name="T0" fmla="*/ 8 w 14"/>
                <a:gd name="T1" fmla="*/ 0 h 14"/>
                <a:gd name="T2" fmla="*/ 14 w 14"/>
                <a:gd name="T3" fmla="*/ 6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6 h 14"/>
                <a:gd name="T10" fmla="*/ 8 w 14"/>
                <a:gd name="T11" fmla="*/ 14 h 14"/>
                <a:gd name="T12" fmla="*/ 0 w 14"/>
                <a:gd name="T13" fmla="*/ 6 h 14"/>
                <a:gd name="T14" fmla="*/ 0 w 14"/>
                <a:gd name="T15" fmla="*/ 14 h 14"/>
                <a:gd name="T16" fmla="*/ 8 w 14"/>
                <a:gd name="T17" fmla="*/ 14 h 14"/>
                <a:gd name="T18" fmla="*/ 8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8" y="0"/>
                  </a:move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62" name="Freeform 301"/>
            <p:cNvSpPr>
              <a:spLocks/>
            </p:cNvSpPr>
            <p:nvPr/>
          </p:nvSpPr>
          <p:spPr bwMode="auto">
            <a:xfrm>
              <a:off x="1303" y="1175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6 w 14"/>
                <a:gd name="T3" fmla="*/ 0 h 14"/>
                <a:gd name="T4" fmla="*/ 0 w 14"/>
                <a:gd name="T5" fmla="*/ 0 h 14"/>
                <a:gd name="T6" fmla="*/ 0 w 14"/>
                <a:gd name="T7" fmla="*/ 14 h 14"/>
                <a:gd name="T8" fmla="*/ 6 w 14"/>
                <a:gd name="T9" fmla="*/ 14 h 14"/>
                <a:gd name="T10" fmla="*/ 0 w 14"/>
                <a:gd name="T11" fmla="*/ 6 h 14"/>
                <a:gd name="T12" fmla="*/ 14 w 14"/>
                <a:gd name="T13" fmla="*/ 6 h 14"/>
                <a:gd name="T14" fmla="*/ 14 w 14"/>
                <a:gd name="T15" fmla="*/ 0 h 14"/>
                <a:gd name="T16" fmla="*/ 6 w 14"/>
                <a:gd name="T17" fmla="*/ 0 h 14"/>
                <a:gd name="T18" fmla="*/ 14 w 14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14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63" name="Freeform 302"/>
            <p:cNvSpPr>
              <a:spLocks/>
            </p:cNvSpPr>
            <p:nvPr/>
          </p:nvSpPr>
          <p:spPr bwMode="auto">
            <a:xfrm>
              <a:off x="1303" y="1181"/>
              <a:ext cx="14" cy="13"/>
            </a:xfrm>
            <a:custGeom>
              <a:avLst/>
              <a:gdLst>
                <a:gd name="T0" fmla="*/ 6 w 14"/>
                <a:gd name="T1" fmla="*/ 0 h 13"/>
                <a:gd name="T2" fmla="*/ 14 w 14"/>
                <a:gd name="T3" fmla="*/ 8 h 13"/>
                <a:gd name="T4" fmla="*/ 14 w 14"/>
                <a:gd name="T5" fmla="*/ 0 h 13"/>
                <a:gd name="T6" fmla="*/ 0 w 14"/>
                <a:gd name="T7" fmla="*/ 0 h 13"/>
                <a:gd name="T8" fmla="*/ 0 w 14"/>
                <a:gd name="T9" fmla="*/ 8 h 13"/>
                <a:gd name="T10" fmla="*/ 6 w 14"/>
                <a:gd name="T11" fmla="*/ 13 h 13"/>
                <a:gd name="T12" fmla="*/ 0 w 14"/>
                <a:gd name="T13" fmla="*/ 8 h 13"/>
                <a:gd name="T14" fmla="*/ 0 w 14"/>
                <a:gd name="T15" fmla="*/ 13 h 13"/>
                <a:gd name="T16" fmla="*/ 6 w 14"/>
                <a:gd name="T17" fmla="*/ 13 h 13"/>
                <a:gd name="T18" fmla="*/ 6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6" y="0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64" name="Rectangle 303"/>
            <p:cNvSpPr>
              <a:spLocks noChangeArrowheads="1"/>
            </p:cNvSpPr>
            <p:nvPr/>
          </p:nvSpPr>
          <p:spPr bwMode="auto">
            <a:xfrm>
              <a:off x="1309" y="1181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65" name="Freeform 304"/>
            <p:cNvSpPr>
              <a:spLocks/>
            </p:cNvSpPr>
            <p:nvPr/>
          </p:nvSpPr>
          <p:spPr bwMode="auto">
            <a:xfrm>
              <a:off x="1317" y="1181"/>
              <a:ext cx="15" cy="13"/>
            </a:xfrm>
            <a:custGeom>
              <a:avLst/>
              <a:gdLst>
                <a:gd name="T0" fmla="*/ 15 w 15"/>
                <a:gd name="T1" fmla="*/ 8 h 13"/>
                <a:gd name="T2" fmla="*/ 5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5 w 15"/>
                <a:gd name="T9" fmla="*/ 13 h 13"/>
                <a:gd name="T10" fmla="*/ 0 w 15"/>
                <a:gd name="T11" fmla="*/ 8 h 13"/>
                <a:gd name="T12" fmla="*/ 15 w 15"/>
                <a:gd name="T13" fmla="*/ 8 h 13"/>
                <a:gd name="T14" fmla="*/ 15 w 15"/>
                <a:gd name="T15" fmla="*/ 0 h 13"/>
                <a:gd name="T16" fmla="*/ 5 w 15"/>
                <a:gd name="T17" fmla="*/ 0 h 13"/>
                <a:gd name="T18" fmla="*/ 15 w 15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5" y="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5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66" name="Rectangle 305"/>
            <p:cNvSpPr>
              <a:spLocks noChangeArrowheads="1"/>
            </p:cNvSpPr>
            <p:nvPr/>
          </p:nvSpPr>
          <p:spPr bwMode="auto">
            <a:xfrm>
              <a:off x="1317" y="1189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67" name="Freeform 306"/>
            <p:cNvSpPr>
              <a:spLocks/>
            </p:cNvSpPr>
            <p:nvPr/>
          </p:nvSpPr>
          <p:spPr bwMode="auto">
            <a:xfrm>
              <a:off x="1317" y="1194"/>
              <a:ext cx="15" cy="15"/>
            </a:xfrm>
            <a:custGeom>
              <a:avLst/>
              <a:gdLst>
                <a:gd name="T0" fmla="*/ 5 w 15"/>
                <a:gd name="T1" fmla="*/ 0 h 15"/>
                <a:gd name="T2" fmla="*/ 15 w 15"/>
                <a:gd name="T3" fmla="*/ 10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10 h 15"/>
                <a:gd name="T10" fmla="*/ 5 w 15"/>
                <a:gd name="T11" fmla="*/ 15 h 15"/>
                <a:gd name="T12" fmla="*/ 0 w 15"/>
                <a:gd name="T13" fmla="*/ 10 h 15"/>
                <a:gd name="T14" fmla="*/ 0 w 15"/>
                <a:gd name="T15" fmla="*/ 15 h 15"/>
                <a:gd name="T16" fmla="*/ 5 w 15"/>
                <a:gd name="T17" fmla="*/ 15 h 15"/>
                <a:gd name="T18" fmla="*/ 5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5" y="0"/>
                  </a:moveTo>
                  <a:lnTo>
                    <a:pt x="15" y="1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68" name="Freeform 307"/>
            <p:cNvSpPr>
              <a:spLocks/>
            </p:cNvSpPr>
            <p:nvPr/>
          </p:nvSpPr>
          <p:spPr bwMode="auto">
            <a:xfrm>
              <a:off x="1322" y="1194"/>
              <a:ext cx="15" cy="15"/>
            </a:xfrm>
            <a:custGeom>
              <a:avLst/>
              <a:gdLst>
                <a:gd name="T0" fmla="*/ 15 w 15"/>
                <a:gd name="T1" fmla="*/ 10 h 15"/>
                <a:gd name="T2" fmla="*/ 10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10 w 15"/>
                <a:gd name="T9" fmla="*/ 15 h 15"/>
                <a:gd name="T10" fmla="*/ 0 w 15"/>
                <a:gd name="T11" fmla="*/ 10 h 15"/>
                <a:gd name="T12" fmla="*/ 15 w 15"/>
                <a:gd name="T13" fmla="*/ 10 h 15"/>
                <a:gd name="T14" fmla="*/ 15 w 15"/>
                <a:gd name="T15" fmla="*/ 0 h 15"/>
                <a:gd name="T16" fmla="*/ 10 w 15"/>
                <a:gd name="T17" fmla="*/ 0 h 15"/>
                <a:gd name="T18" fmla="*/ 15 w 15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10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0" y="10"/>
                  </a:lnTo>
                  <a:lnTo>
                    <a:pt x="15" y="1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69" name="Freeform 308"/>
            <p:cNvSpPr>
              <a:spLocks/>
            </p:cNvSpPr>
            <p:nvPr/>
          </p:nvSpPr>
          <p:spPr bwMode="auto">
            <a:xfrm>
              <a:off x="1322" y="1204"/>
              <a:ext cx="15" cy="13"/>
            </a:xfrm>
            <a:custGeom>
              <a:avLst/>
              <a:gdLst>
                <a:gd name="T0" fmla="*/ 10 w 15"/>
                <a:gd name="T1" fmla="*/ 0 h 13"/>
                <a:gd name="T2" fmla="*/ 15 w 15"/>
                <a:gd name="T3" fmla="*/ 5 h 13"/>
                <a:gd name="T4" fmla="*/ 15 w 15"/>
                <a:gd name="T5" fmla="*/ 0 h 13"/>
                <a:gd name="T6" fmla="*/ 0 w 15"/>
                <a:gd name="T7" fmla="*/ 0 h 13"/>
                <a:gd name="T8" fmla="*/ 0 w 15"/>
                <a:gd name="T9" fmla="*/ 5 h 13"/>
                <a:gd name="T10" fmla="*/ 10 w 15"/>
                <a:gd name="T11" fmla="*/ 13 h 13"/>
                <a:gd name="T12" fmla="*/ 0 w 15"/>
                <a:gd name="T13" fmla="*/ 5 h 13"/>
                <a:gd name="T14" fmla="*/ 0 w 15"/>
                <a:gd name="T15" fmla="*/ 13 h 13"/>
                <a:gd name="T16" fmla="*/ 10 w 15"/>
                <a:gd name="T17" fmla="*/ 13 h 13"/>
                <a:gd name="T18" fmla="*/ 10 w 15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0" y="0"/>
                  </a:moveTo>
                  <a:lnTo>
                    <a:pt x="15" y="5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0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70" name="Freeform 309"/>
            <p:cNvSpPr>
              <a:spLocks/>
            </p:cNvSpPr>
            <p:nvPr/>
          </p:nvSpPr>
          <p:spPr bwMode="auto">
            <a:xfrm>
              <a:off x="1329" y="1204"/>
              <a:ext cx="14" cy="13"/>
            </a:xfrm>
            <a:custGeom>
              <a:avLst/>
              <a:gdLst>
                <a:gd name="T0" fmla="*/ 14 w 14"/>
                <a:gd name="T1" fmla="*/ 5 h 13"/>
                <a:gd name="T2" fmla="*/ 8 w 14"/>
                <a:gd name="T3" fmla="*/ 0 h 13"/>
                <a:gd name="T4" fmla="*/ 3 w 14"/>
                <a:gd name="T5" fmla="*/ 0 h 13"/>
                <a:gd name="T6" fmla="*/ 3 w 14"/>
                <a:gd name="T7" fmla="*/ 13 h 13"/>
                <a:gd name="T8" fmla="*/ 8 w 14"/>
                <a:gd name="T9" fmla="*/ 13 h 13"/>
                <a:gd name="T10" fmla="*/ 0 w 14"/>
                <a:gd name="T11" fmla="*/ 5 h 13"/>
                <a:gd name="T12" fmla="*/ 14 w 14"/>
                <a:gd name="T13" fmla="*/ 5 h 13"/>
                <a:gd name="T14" fmla="*/ 14 w 14"/>
                <a:gd name="T15" fmla="*/ 0 h 13"/>
                <a:gd name="T16" fmla="*/ 8 w 14"/>
                <a:gd name="T17" fmla="*/ 0 h 13"/>
                <a:gd name="T18" fmla="*/ 14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5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71" name="Freeform 310"/>
            <p:cNvSpPr>
              <a:spLocks/>
            </p:cNvSpPr>
            <p:nvPr/>
          </p:nvSpPr>
          <p:spPr bwMode="auto">
            <a:xfrm>
              <a:off x="1329" y="1209"/>
              <a:ext cx="14" cy="14"/>
            </a:xfrm>
            <a:custGeom>
              <a:avLst/>
              <a:gdLst>
                <a:gd name="T0" fmla="*/ 8 w 14"/>
                <a:gd name="T1" fmla="*/ 0 h 14"/>
                <a:gd name="T2" fmla="*/ 14 w 14"/>
                <a:gd name="T3" fmla="*/ 8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8 h 14"/>
                <a:gd name="T10" fmla="*/ 8 w 14"/>
                <a:gd name="T11" fmla="*/ 14 h 14"/>
                <a:gd name="T12" fmla="*/ 0 w 14"/>
                <a:gd name="T13" fmla="*/ 8 h 14"/>
                <a:gd name="T14" fmla="*/ 0 w 14"/>
                <a:gd name="T15" fmla="*/ 14 h 14"/>
                <a:gd name="T16" fmla="*/ 8 w 14"/>
                <a:gd name="T17" fmla="*/ 14 h 14"/>
                <a:gd name="T18" fmla="*/ 8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8" y="0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72" name="Rectangle 311"/>
            <p:cNvSpPr>
              <a:spLocks noChangeArrowheads="1"/>
            </p:cNvSpPr>
            <p:nvPr/>
          </p:nvSpPr>
          <p:spPr bwMode="auto">
            <a:xfrm>
              <a:off x="1337" y="120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73" name="Freeform 312"/>
            <p:cNvSpPr>
              <a:spLocks/>
            </p:cNvSpPr>
            <p:nvPr/>
          </p:nvSpPr>
          <p:spPr bwMode="auto">
            <a:xfrm>
              <a:off x="1343" y="1209"/>
              <a:ext cx="13" cy="14"/>
            </a:xfrm>
            <a:custGeom>
              <a:avLst/>
              <a:gdLst>
                <a:gd name="T0" fmla="*/ 13 w 13"/>
                <a:gd name="T1" fmla="*/ 8 h 14"/>
                <a:gd name="T2" fmla="*/ 8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8 w 13"/>
                <a:gd name="T9" fmla="*/ 14 h 14"/>
                <a:gd name="T10" fmla="*/ 0 w 13"/>
                <a:gd name="T11" fmla="*/ 8 h 14"/>
                <a:gd name="T12" fmla="*/ 13 w 13"/>
                <a:gd name="T13" fmla="*/ 8 h 14"/>
                <a:gd name="T14" fmla="*/ 13 w 13"/>
                <a:gd name="T15" fmla="*/ 0 h 14"/>
                <a:gd name="T16" fmla="*/ 8 w 13"/>
                <a:gd name="T17" fmla="*/ 0 h 14"/>
                <a:gd name="T18" fmla="*/ 13 w 13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74" name="Rectangle 313"/>
            <p:cNvSpPr>
              <a:spLocks noChangeArrowheads="1"/>
            </p:cNvSpPr>
            <p:nvPr/>
          </p:nvSpPr>
          <p:spPr bwMode="auto">
            <a:xfrm>
              <a:off x="1343" y="1217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75" name="Freeform 314"/>
            <p:cNvSpPr>
              <a:spLocks/>
            </p:cNvSpPr>
            <p:nvPr/>
          </p:nvSpPr>
          <p:spPr bwMode="auto">
            <a:xfrm>
              <a:off x="1343" y="1223"/>
              <a:ext cx="13" cy="15"/>
            </a:xfrm>
            <a:custGeom>
              <a:avLst/>
              <a:gdLst>
                <a:gd name="T0" fmla="*/ 8 w 13"/>
                <a:gd name="T1" fmla="*/ 0 h 15"/>
                <a:gd name="T2" fmla="*/ 13 w 13"/>
                <a:gd name="T3" fmla="*/ 5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5 h 15"/>
                <a:gd name="T10" fmla="*/ 8 w 13"/>
                <a:gd name="T11" fmla="*/ 15 h 15"/>
                <a:gd name="T12" fmla="*/ 0 w 13"/>
                <a:gd name="T13" fmla="*/ 5 h 15"/>
                <a:gd name="T14" fmla="*/ 0 w 13"/>
                <a:gd name="T15" fmla="*/ 15 h 15"/>
                <a:gd name="T16" fmla="*/ 8 w 13"/>
                <a:gd name="T17" fmla="*/ 15 h 15"/>
                <a:gd name="T18" fmla="*/ 8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0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1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76" name="Freeform 315"/>
            <p:cNvSpPr>
              <a:spLocks/>
            </p:cNvSpPr>
            <p:nvPr/>
          </p:nvSpPr>
          <p:spPr bwMode="auto">
            <a:xfrm>
              <a:off x="1351" y="1223"/>
              <a:ext cx="15" cy="15"/>
            </a:xfrm>
            <a:custGeom>
              <a:avLst/>
              <a:gdLst>
                <a:gd name="T0" fmla="*/ 15 w 15"/>
                <a:gd name="T1" fmla="*/ 5 h 15"/>
                <a:gd name="T2" fmla="*/ 5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5 w 15"/>
                <a:gd name="T9" fmla="*/ 15 h 15"/>
                <a:gd name="T10" fmla="*/ 0 w 15"/>
                <a:gd name="T11" fmla="*/ 5 h 15"/>
                <a:gd name="T12" fmla="*/ 15 w 15"/>
                <a:gd name="T13" fmla="*/ 5 h 15"/>
                <a:gd name="T14" fmla="*/ 15 w 15"/>
                <a:gd name="T15" fmla="*/ 0 h 15"/>
                <a:gd name="T16" fmla="*/ 5 w 15"/>
                <a:gd name="T17" fmla="*/ 0 h 15"/>
                <a:gd name="T18" fmla="*/ 15 w 15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5" y="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77" name="Freeform 316"/>
            <p:cNvSpPr>
              <a:spLocks/>
            </p:cNvSpPr>
            <p:nvPr/>
          </p:nvSpPr>
          <p:spPr bwMode="auto">
            <a:xfrm>
              <a:off x="1351" y="1228"/>
              <a:ext cx="15" cy="15"/>
            </a:xfrm>
            <a:custGeom>
              <a:avLst/>
              <a:gdLst>
                <a:gd name="T0" fmla="*/ 5 w 15"/>
                <a:gd name="T1" fmla="*/ 0 h 15"/>
                <a:gd name="T2" fmla="*/ 15 w 15"/>
                <a:gd name="T3" fmla="*/ 10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10 h 15"/>
                <a:gd name="T10" fmla="*/ 5 w 15"/>
                <a:gd name="T11" fmla="*/ 15 h 15"/>
                <a:gd name="T12" fmla="*/ 0 w 15"/>
                <a:gd name="T13" fmla="*/ 10 h 15"/>
                <a:gd name="T14" fmla="*/ 0 w 15"/>
                <a:gd name="T15" fmla="*/ 15 h 15"/>
                <a:gd name="T16" fmla="*/ 5 w 15"/>
                <a:gd name="T17" fmla="*/ 15 h 15"/>
                <a:gd name="T18" fmla="*/ 5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5" y="0"/>
                  </a:moveTo>
                  <a:lnTo>
                    <a:pt x="15" y="1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78" name="Freeform 317"/>
            <p:cNvSpPr>
              <a:spLocks/>
            </p:cNvSpPr>
            <p:nvPr/>
          </p:nvSpPr>
          <p:spPr bwMode="auto">
            <a:xfrm>
              <a:off x="1356" y="1228"/>
              <a:ext cx="15" cy="15"/>
            </a:xfrm>
            <a:custGeom>
              <a:avLst/>
              <a:gdLst>
                <a:gd name="T0" fmla="*/ 15 w 15"/>
                <a:gd name="T1" fmla="*/ 10 h 15"/>
                <a:gd name="T2" fmla="*/ 10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10 w 15"/>
                <a:gd name="T9" fmla="*/ 15 h 15"/>
                <a:gd name="T10" fmla="*/ 0 w 15"/>
                <a:gd name="T11" fmla="*/ 10 h 15"/>
                <a:gd name="T12" fmla="*/ 15 w 15"/>
                <a:gd name="T13" fmla="*/ 10 h 15"/>
                <a:gd name="T14" fmla="*/ 15 w 15"/>
                <a:gd name="T15" fmla="*/ 0 h 15"/>
                <a:gd name="T16" fmla="*/ 10 w 15"/>
                <a:gd name="T17" fmla="*/ 0 h 15"/>
                <a:gd name="T18" fmla="*/ 15 w 15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10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0" y="10"/>
                  </a:lnTo>
                  <a:lnTo>
                    <a:pt x="15" y="1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79" name="Freeform 318"/>
            <p:cNvSpPr>
              <a:spLocks/>
            </p:cNvSpPr>
            <p:nvPr/>
          </p:nvSpPr>
          <p:spPr bwMode="auto">
            <a:xfrm>
              <a:off x="1356" y="1238"/>
              <a:ext cx="15" cy="13"/>
            </a:xfrm>
            <a:custGeom>
              <a:avLst/>
              <a:gdLst>
                <a:gd name="T0" fmla="*/ 10 w 15"/>
                <a:gd name="T1" fmla="*/ 0 h 13"/>
                <a:gd name="T2" fmla="*/ 15 w 15"/>
                <a:gd name="T3" fmla="*/ 5 h 13"/>
                <a:gd name="T4" fmla="*/ 15 w 15"/>
                <a:gd name="T5" fmla="*/ 0 h 13"/>
                <a:gd name="T6" fmla="*/ 0 w 15"/>
                <a:gd name="T7" fmla="*/ 0 h 13"/>
                <a:gd name="T8" fmla="*/ 0 w 15"/>
                <a:gd name="T9" fmla="*/ 5 h 13"/>
                <a:gd name="T10" fmla="*/ 10 w 15"/>
                <a:gd name="T11" fmla="*/ 13 h 13"/>
                <a:gd name="T12" fmla="*/ 0 w 15"/>
                <a:gd name="T13" fmla="*/ 5 h 13"/>
                <a:gd name="T14" fmla="*/ 0 w 15"/>
                <a:gd name="T15" fmla="*/ 13 h 13"/>
                <a:gd name="T16" fmla="*/ 10 w 15"/>
                <a:gd name="T17" fmla="*/ 13 h 13"/>
                <a:gd name="T18" fmla="*/ 10 w 15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0" y="0"/>
                  </a:moveTo>
                  <a:lnTo>
                    <a:pt x="15" y="5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0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80" name="Rectangle 319"/>
            <p:cNvSpPr>
              <a:spLocks noChangeArrowheads="1"/>
            </p:cNvSpPr>
            <p:nvPr/>
          </p:nvSpPr>
          <p:spPr bwMode="auto">
            <a:xfrm>
              <a:off x="1366" y="1238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81" name="Freeform 320"/>
            <p:cNvSpPr>
              <a:spLocks/>
            </p:cNvSpPr>
            <p:nvPr/>
          </p:nvSpPr>
          <p:spPr bwMode="auto">
            <a:xfrm>
              <a:off x="1371" y="1238"/>
              <a:ext cx="14" cy="13"/>
            </a:xfrm>
            <a:custGeom>
              <a:avLst/>
              <a:gdLst>
                <a:gd name="T0" fmla="*/ 14 w 14"/>
                <a:gd name="T1" fmla="*/ 5 h 13"/>
                <a:gd name="T2" fmla="*/ 6 w 14"/>
                <a:gd name="T3" fmla="*/ 0 h 13"/>
                <a:gd name="T4" fmla="*/ 0 w 14"/>
                <a:gd name="T5" fmla="*/ 0 h 13"/>
                <a:gd name="T6" fmla="*/ 0 w 14"/>
                <a:gd name="T7" fmla="*/ 13 h 13"/>
                <a:gd name="T8" fmla="*/ 6 w 14"/>
                <a:gd name="T9" fmla="*/ 13 h 13"/>
                <a:gd name="T10" fmla="*/ 0 w 14"/>
                <a:gd name="T11" fmla="*/ 5 h 13"/>
                <a:gd name="T12" fmla="*/ 14 w 14"/>
                <a:gd name="T13" fmla="*/ 5 h 13"/>
                <a:gd name="T14" fmla="*/ 14 w 14"/>
                <a:gd name="T15" fmla="*/ 0 h 13"/>
                <a:gd name="T16" fmla="*/ 6 w 14"/>
                <a:gd name="T17" fmla="*/ 0 h 13"/>
                <a:gd name="T18" fmla="*/ 14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5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5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82" name="Rectangle 321"/>
            <p:cNvSpPr>
              <a:spLocks noChangeArrowheads="1"/>
            </p:cNvSpPr>
            <p:nvPr/>
          </p:nvSpPr>
          <p:spPr bwMode="auto">
            <a:xfrm>
              <a:off x="1371" y="1243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83" name="Freeform 322"/>
            <p:cNvSpPr>
              <a:spLocks/>
            </p:cNvSpPr>
            <p:nvPr/>
          </p:nvSpPr>
          <p:spPr bwMode="auto">
            <a:xfrm>
              <a:off x="1371" y="1249"/>
              <a:ext cx="14" cy="16"/>
            </a:xfrm>
            <a:custGeom>
              <a:avLst/>
              <a:gdLst>
                <a:gd name="T0" fmla="*/ 6 w 14"/>
                <a:gd name="T1" fmla="*/ 0 h 16"/>
                <a:gd name="T2" fmla="*/ 14 w 14"/>
                <a:gd name="T3" fmla="*/ 8 h 16"/>
                <a:gd name="T4" fmla="*/ 14 w 14"/>
                <a:gd name="T5" fmla="*/ 2 h 16"/>
                <a:gd name="T6" fmla="*/ 0 w 14"/>
                <a:gd name="T7" fmla="*/ 2 h 16"/>
                <a:gd name="T8" fmla="*/ 0 w 14"/>
                <a:gd name="T9" fmla="*/ 8 h 16"/>
                <a:gd name="T10" fmla="*/ 6 w 14"/>
                <a:gd name="T11" fmla="*/ 16 h 16"/>
                <a:gd name="T12" fmla="*/ 0 w 14"/>
                <a:gd name="T13" fmla="*/ 8 h 16"/>
                <a:gd name="T14" fmla="*/ 0 w 14"/>
                <a:gd name="T15" fmla="*/ 16 h 16"/>
                <a:gd name="T16" fmla="*/ 6 w 14"/>
                <a:gd name="T17" fmla="*/ 16 h 16"/>
                <a:gd name="T18" fmla="*/ 6 w 14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6" y="0"/>
                  </a:moveTo>
                  <a:lnTo>
                    <a:pt x="14" y="8"/>
                  </a:lnTo>
                  <a:lnTo>
                    <a:pt x="14" y="2"/>
                  </a:lnTo>
                  <a:lnTo>
                    <a:pt x="0" y="2"/>
                  </a:lnTo>
                  <a:lnTo>
                    <a:pt x="0" y="8"/>
                  </a:lnTo>
                  <a:lnTo>
                    <a:pt x="6" y="16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84" name="Freeform 323"/>
            <p:cNvSpPr>
              <a:spLocks/>
            </p:cNvSpPr>
            <p:nvPr/>
          </p:nvSpPr>
          <p:spPr bwMode="auto">
            <a:xfrm>
              <a:off x="1377" y="1249"/>
              <a:ext cx="13" cy="16"/>
            </a:xfrm>
            <a:custGeom>
              <a:avLst/>
              <a:gdLst>
                <a:gd name="T0" fmla="*/ 13 w 13"/>
                <a:gd name="T1" fmla="*/ 8 h 16"/>
                <a:gd name="T2" fmla="*/ 8 w 13"/>
                <a:gd name="T3" fmla="*/ 0 h 16"/>
                <a:gd name="T4" fmla="*/ 0 w 13"/>
                <a:gd name="T5" fmla="*/ 0 h 16"/>
                <a:gd name="T6" fmla="*/ 0 w 13"/>
                <a:gd name="T7" fmla="*/ 16 h 16"/>
                <a:gd name="T8" fmla="*/ 8 w 13"/>
                <a:gd name="T9" fmla="*/ 16 h 16"/>
                <a:gd name="T10" fmla="*/ 0 w 13"/>
                <a:gd name="T11" fmla="*/ 8 h 16"/>
                <a:gd name="T12" fmla="*/ 13 w 13"/>
                <a:gd name="T13" fmla="*/ 8 h 16"/>
                <a:gd name="T14" fmla="*/ 13 w 13"/>
                <a:gd name="T15" fmla="*/ 0 h 16"/>
                <a:gd name="T16" fmla="*/ 8 w 13"/>
                <a:gd name="T17" fmla="*/ 0 h 16"/>
                <a:gd name="T18" fmla="*/ 13 w 13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6"/>
                <a:gd name="T32" fmla="*/ 13 w 13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6">
                  <a:moveTo>
                    <a:pt x="13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0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85" name="Freeform 324"/>
            <p:cNvSpPr>
              <a:spLocks/>
            </p:cNvSpPr>
            <p:nvPr/>
          </p:nvSpPr>
          <p:spPr bwMode="auto">
            <a:xfrm>
              <a:off x="1377" y="1257"/>
              <a:ext cx="13" cy="15"/>
            </a:xfrm>
            <a:custGeom>
              <a:avLst/>
              <a:gdLst>
                <a:gd name="T0" fmla="*/ 8 w 13"/>
                <a:gd name="T1" fmla="*/ 0 h 15"/>
                <a:gd name="T2" fmla="*/ 13 w 13"/>
                <a:gd name="T3" fmla="*/ 8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8 h 15"/>
                <a:gd name="T10" fmla="*/ 8 w 13"/>
                <a:gd name="T11" fmla="*/ 15 h 15"/>
                <a:gd name="T12" fmla="*/ 0 w 13"/>
                <a:gd name="T13" fmla="*/ 8 h 15"/>
                <a:gd name="T14" fmla="*/ 0 w 13"/>
                <a:gd name="T15" fmla="*/ 15 h 15"/>
                <a:gd name="T16" fmla="*/ 8 w 13"/>
                <a:gd name="T17" fmla="*/ 15 h 15"/>
                <a:gd name="T18" fmla="*/ 8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0"/>
                  </a:moveTo>
                  <a:lnTo>
                    <a:pt x="13" y="8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86" name="Rectangle 325"/>
            <p:cNvSpPr>
              <a:spLocks noChangeArrowheads="1"/>
            </p:cNvSpPr>
            <p:nvPr/>
          </p:nvSpPr>
          <p:spPr bwMode="auto">
            <a:xfrm>
              <a:off x="1385" y="1257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87" name="Freeform 326"/>
            <p:cNvSpPr>
              <a:spLocks/>
            </p:cNvSpPr>
            <p:nvPr/>
          </p:nvSpPr>
          <p:spPr bwMode="auto">
            <a:xfrm>
              <a:off x="1390" y="1257"/>
              <a:ext cx="18" cy="15"/>
            </a:xfrm>
            <a:custGeom>
              <a:avLst/>
              <a:gdLst>
                <a:gd name="T0" fmla="*/ 18 w 18"/>
                <a:gd name="T1" fmla="*/ 8 h 15"/>
                <a:gd name="T2" fmla="*/ 10 w 18"/>
                <a:gd name="T3" fmla="*/ 0 h 15"/>
                <a:gd name="T4" fmla="*/ 0 w 18"/>
                <a:gd name="T5" fmla="*/ 0 h 15"/>
                <a:gd name="T6" fmla="*/ 0 w 18"/>
                <a:gd name="T7" fmla="*/ 15 h 15"/>
                <a:gd name="T8" fmla="*/ 10 w 18"/>
                <a:gd name="T9" fmla="*/ 15 h 15"/>
                <a:gd name="T10" fmla="*/ 0 w 18"/>
                <a:gd name="T11" fmla="*/ 8 h 15"/>
                <a:gd name="T12" fmla="*/ 18 w 18"/>
                <a:gd name="T13" fmla="*/ 8 h 15"/>
                <a:gd name="T14" fmla="*/ 18 w 18"/>
                <a:gd name="T15" fmla="*/ 0 h 15"/>
                <a:gd name="T16" fmla="*/ 10 w 18"/>
                <a:gd name="T17" fmla="*/ 0 h 15"/>
                <a:gd name="T18" fmla="*/ 18 w 18"/>
                <a:gd name="T19" fmla="*/ 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18" y="8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0" y="8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88" name="Freeform 327"/>
            <p:cNvSpPr>
              <a:spLocks/>
            </p:cNvSpPr>
            <p:nvPr/>
          </p:nvSpPr>
          <p:spPr bwMode="auto">
            <a:xfrm>
              <a:off x="1390" y="1265"/>
              <a:ext cx="18" cy="15"/>
            </a:xfrm>
            <a:custGeom>
              <a:avLst/>
              <a:gdLst>
                <a:gd name="T0" fmla="*/ 10 w 18"/>
                <a:gd name="T1" fmla="*/ 0 h 15"/>
                <a:gd name="T2" fmla="*/ 18 w 18"/>
                <a:gd name="T3" fmla="*/ 7 h 15"/>
                <a:gd name="T4" fmla="*/ 18 w 18"/>
                <a:gd name="T5" fmla="*/ 0 h 15"/>
                <a:gd name="T6" fmla="*/ 0 w 18"/>
                <a:gd name="T7" fmla="*/ 0 h 15"/>
                <a:gd name="T8" fmla="*/ 0 w 18"/>
                <a:gd name="T9" fmla="*/ 7 h 15"/>
                <a:gd name="T10" fmla="*/ 10 w 18"/>
                <a:gd name="T11" fmla="*/ 15 h 15"/>
                <a:gd name="T12" fmla="*/ 0 w 18"/>
                <a:gd name="T13" fmla="*/ 7 h 15"/>
                <a:gd name="T14" fmla="*/ 0 w 18"/>
                <a:gd name="T15" fmla="*/ 15 h 15"/>
                <a:gd name="T16" fmla="*/ 10 w 18"/>
                <a:gd name="T17" fmla="*/ 15 h 15"/>
                <a:gd name="T18" fmla="*/ 10 w 18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10" y="0"/>
                  </a:moveTo>
                  <a:lnTo>
                    <a:pt x="18" y="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0" y="15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89" name="Freeform 328"/>
            <p:cNvSpPr>
              <a:spLocks/>
            </p:cNvSpPr>
            <p:nvPr/>
          </p:nvSpPr>
          <p:spPr bwMode="auto">
            <a:xfrm>
              <a:off x="1397" y="1265"/>
              <a:ext cx="16" cy="15"/>
            </a:xfrm>
            <a:custGeom>
              <a:avLst/>
              <a:gdLst>
                <a:gd name="T0" fmla="*/ 16 w 16"/>
                <a:gd name="T1" fmla="*/ 7 h 15"/>
                <a:gd name="T2" fmla="*/ 11 w 16"/>
                <a:gd name="T3" fmla="*/ 0 h 15"/>
                <a:gd name="T4" fmla="*/ 3 w 16"/>
                <a:gd name="T5" fmla="*/ 0 h 15"/>
                <a:gd name="T6" fmla="*/ 3 w 16"/>
                <a:gd name="T7" fmla="*/ 15 h 15"/>
                <a:gd name="T8" fmla="*/ 11 w 16"/>
                <a:gd name="T9" fmla="*/ 15 h 15"/>
                <a:gd name="T10" fmla="*/ 0 w 16"/>
                <a:gd name="T11" fmla="*/ 7 h 15"/>
                <a:gd name="T12" fmla="*/ 16 w 16"/>
                <a:gd name="T13" fmla="*/ 7 h 15"/>
                <a:gd name="T14" fmla="*/ 16 w 16"/>
                <a:gd name="T15" fmla="*/ 0 h 15"/>
                <a:gd name="T16" fmla="*/ 11 w 16"/>
                <a:gd name="T17" fmla="*/ 0 h 15"/>
                <a:gd name="T18" fmla="*/ 16 w 16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16" y="7"/>
                  </a:moveTo>
                  <a:lnTo>
                    <a:pt x="11" y="0"/>
                  </a:lnTo>
                  <a:lnTo>
                    <a:pt x="3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0" y="7"/>
                  </a:lnTo>
                  <a:lnTo>
                    <a:pt x="16" y="7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90" name="Freeform 329"/>
            <p:cNvSpPr>
              <a:spLocks/>
            </p:cNvSpPr>
            <p:nvPr/>
          </p:nvSpPr>
          <p:spPr bwMode="auto">
            <a:xfrm>
              <a:off x="1397" y="1272"/>
              <a:ext cx="16" cy="13"/>
            </a:xfrm>
            <a:custGeom>
              <a:avLst/>
              <a:gdLst>
                <a:gd name="T0" fmla="*/ 11 w 16"/>
                <a:gd name="T1" fmla="*/ 0 h 13"/>
                <a:gd name="T2" fmla="*/ 16 w 16"/>
                <a:gd name="T3" fmla="*/ 8 h 13"/>
                <a:gd name="T4" fmla="*/ 16 w 16"/>
                <a:gd name="T5" fmla="*/ 0 h 13"/>
                <a:gd name="T6" fmla="*/ 0 w 16"/>
                <a:gd name="T7" fmla="*/ 0 h 13"/>
                <a:gd name="T8" fmla="*/ 0 w 16"/>
                <a:gd name="T9" fmla="*/ 8 h 13"/>
                <a:gd name="T10" fmla="*/ 11 w 16"/>
                <a:gd name="T11" fmla="*/ 13 h 13"/>
                <a:gd name="T12" fmla="*/ 0 w 16"/>
                <a:gd name="T13" fmla="*/ 8 h 13"/>
                <a:gd name="T14" fmla="*/ 0 w 16"/>
                <a:gd name="T15" fmla="*/ 13 h 13"/>
                <a:gd name="T16" fmla="*/ 11 w 16"/>
                <a:gd name="T17" fmla="*/ 13 h 13"/>
                <a:gd name="T18" fmla="*/ 11 w 16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11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1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1" y="1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91" name="Rectangle 330"/>
            <p:cNvSpPr>
              <a:spLocks noChangeArrowheads="1"/>
            </p:cNvSpPr>
            <p:nvPr/>
          </p:nvSpPr>
          <p:spPr bwMode="auto">
            <a:xfrm>
              <a:off x="1408" y="1272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92" name="Freeform 331"/>
            <p:cNvSpPr>
              <a:spLocks/>
            </p:cNvSpPr>
            <p:nvPr/>
          </p:nvSpPr>
          <p:spPr bwMode="auto">
            <a:xfrm>
              <a:off x="1411" y="1272"/>
              <a:ext cx="17" cy="13"/>
            </a:xfrm>
            <a:custGeom>
              <a:avLst/>
              <a:gdLst>
                <a:gd name="T0" fmla="*/ 17 w 17"/>
                <a:gd name="T1" fmla="*/ 8 h 13"/>
                <a:gd name="T2" fmla="*/ 8 w 17"/>
                <a:gd name="T3" fmla="*/ 0 h 13"/>
                <a:gd name="T4" fmla="*/ 2 w 17"/>
                <a:gd name="T5" fmla="*/ 0 h 13"/>
                <a:gd name="T6" fmla="*/ 2 w 17"/>
                <a:gd name="T7" fmla="*/ 13 h 13"/>
                <a:gd name="T8" fmla="*/ 8 w 17"/>
                <a:gd name="T9" fmla="*/ 13 h 13"/>
                <a:gd name="T10" fmla="*/ 0 w 17"/>
                <a:gd name="T11" fmla="*/ 8 h 13"/>
                <a:gd name="T12" fmla="*/ 17 w 17"/>
                <a:gd name="T13" fmla="*/ 8 h 13"/>
                <a:gd name="T14" fmla="*/ 17 w 17"/>
                <a:gd name="T15" fmla="*/ 0 h 13"/>
                <a:gd name="T16" fmla="*/ 8 w 17"/>
                <a:gd name="T17" fmla="*/ 0 h 13"/>
                <a:gd name="T18" fmla="*/ 17 w 17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3"/>
                <a:gd name="T32" fmla="*/ 17 w 17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3">
                  <a:moveTo>
                    <a:pt x="17" y="8"/>
                  </a:moveTo>
                  <a:lnTo>
                    <a:pt x="8" y="0"/>
                  </a:lnTo>
                  <a:lnTo>
                    <a:pt x="2" y="0"/>
                  </a:lnTo>
                  <a:lnTo>
                    <a:pt x="2" y="13"/>
                  </a:lnTo>
                  <a:lnTo>
                    <a:pt x="8" y="13"/>
                  </a:lnTo>
                  <a:lnTo>
                    <a:pt x="0" y="8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8" y="0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93" name="Freeform 332"/>
            <p:cNvSpPr>
              <a:spLocks/>
            </p:cNvSpPr>
            <p:nvPr/>
          </p:nvSpPr>
          <p:spPr bwMode="auto">
            <a:xfrm>
              <a:off x="1411" y="1280"/>
              <a:ext cx="17" cy="13"/>
            </a:xfrm>
            <a:custGeom>
              <a:avLst/>
              <a:gdLst>
                <a:gd name="T0" fmla="*/ 8 w 17"/>
                <a:gd name="T1" fmla="*/ 0 h 13"/>
                <a:gd name="T2" fmla="*/ 17 w 17"/>
                <a:gd name="T3" fmla="*/ 5 h 13"/>
                <a:gd name="T4" fmla="*/ 17 w 17"/>
                <a:gd name="T5" fmla="*/ 0 h 13"/>
                <a:gd name="T6" fmla="*/ 0 w 17"/>
                <a:gd name="T7" fmla="*/ 0 h 13"/>
                <a:gd name="T8" fmla="*/ 0 w 17"/>
                <a:gd name="T9" fmla="*/ 5 h 13"/>
                <a:gd name="T10" fmla="*/ 8 w 17"/>
                <a:gd name="T11" fmla="*/ 13 h 13"/>
                <a:gd name="T12" fmla="*/ 0 w 17"/>
                <a:gd name="T13" fmla="*/ 5 h 13"/>
                <a:gd name="T14" fmla="*/ 0 w 17"/>
                <a:gd name="T15" fmla="*/ 13 h 13"/>
                <a:gd name="T16" fmla="*/ 8 w 17"/>
                <a:gd name="T17" fmla="*/ 13 h 13"/>
                <a:gd name="T18" fmla="*/ 8 w 17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3"/>
                <a:gd name="T32" fmla="*/ 17 w 17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3">
                  <a:moveTo>
                    <a:pt x="8" y="0"/>
                  </a:moveTo>
                  <a:lnTo>
                    <a:pt x="17" y="5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94" name="Rectangle 333"/>
            <p:cNvSpPr>
              <a:spLocks noChangeArrowheads="1"/>
            </p:cNvSpPr>
            <p:nvPr/>
          </p:nvSpPr>
          <p:spPr bwMode="auto">
            <a:xfrm>
              <a:off x="1419" y="1280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95" name="Rectangle 334"/>
            <p:cNvSpPr>
              <a:spLocks noChangeArrowheads="1"/>
            </p:cNvSpPr>
            <p:nvPr/>
          </p:nvSpPr>
          <p:spPr bwMode="auto">
            <a:xfrm>
              <a:off x="1428" y="128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96" name="Rectangle 335"/>
            <p:cNvSpPr>
              <a:spLocks noChangeArrowheads="1"/>
            </p:cNvSpPr>
            <p:nvPr/>
          </p:nvSpPr>
          <p:spPr bwMode="auto">
            <a:xfrm>
              <a:off x="1434" y="1280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97" name="Rectangle 336"/>
            <p:cNvSpPr>
              <a:spLocks noChangeArrowheads="1"/>
            </p:cNvSpPr>
            <p:nvPr/>
          </p:nvSpPr>
          <p:spPr bwMode="auto">
            <a:xfrm>
              <a:off x="1442" y="1280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98" name="Rectangle 337"/>
            <p:cNvSpPr>
              <a:spLocks noChangeArrowheads="1"/>
            </p:cNvSpPr>
            <p:nvPr/>
          </p:nvSpPr>
          <p:spPr bwMode="auto">
            <a:xfrm>
              <a:off x="1447" y="1280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099" name="Rectangle 338"/>
            <p:cNvSpPr>
              <a:spLocks noChangeArrowheads="1"/>
            </p:cNvSpPr>
            <p:nvPr/>
          </p:nvSpPr>
          <p:spPr bwMode="auto">
            <a:xfrm>
              <a:off x="1455" y="1280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00" name="Rectangle 339"/>
            <p:cNvSpPr>
              <a:spLocks noChangeArrowheads="1"/>
            </p:cNvSpPr>
            <p:nvPr/>
          </p:nvSpPr>
          <p:spPr bwMode="auto">
            <a:xfrm>
              <a:off x="1462" y="128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01" name="Rectangle 340"/>
            <p:cNvSpPr>
              <a:spLocks noChangeArrowheads="1"/>
            </p:cNvSpPr>
            <p:nvPr/>
          </p:nvSpPr>
          <p:spPr bwMode="auto">
            <a:xfrm>
              <a:off x="1467" y="1280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02" name="Rectangle 341"/>
            <p:cNvSpPr>
              <a:spLocks noChangeArrowheads="1"/>
            </p:cNvSpPr>
            <p:nvPr/>
          </p:nvSpPr>
          <p:spPr bwMode="auto">
            <a:xfrm>
              <a:off x="1476" y="1280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03" name="Freeform 342"/>
            <p:cNvSpPr>
              <a:spLocks/>
            </p:cNvSpPr>
            <p:nvPr/>
          </p:nvSpPr>
          <p:spPr bwMode="auto">
            <a:xfrm>
              <a:off x="1482" y="1280"/>
              <a:ext cx="14" cy="13"/>
            </a:xfrm>
            <a:custGeom>
              <a:avLst/>
              <a:gdLst>
                <a:gd name="T0" fmla="*/ 0 w 14"/>
                <a:gd name="T1" fmla="*/ 5 h 13"/>
                <a:gd name="T2" fmla="*/ 9 w 14"/>
                <a:gd name="T3" fmla="*/ 0 h 13"/>
                <a:gd name="T4" fmla="*/ 0 w 14"/>
                <a:gd name="T5" fmla="*/ 0 h 13"/>
                <a:gd name="T6" fmla="*/ 0 w 14"/>
                <a:gd name="T7" fmla="*/ 13 h 13"/>
                <a:gd name="T8" fmla="*/ 9 w 14"/>
                <a:gd name="T9" fmla="*/ 13 h 13"/>
                <a:gd name="T10" fmla="*/ 14 w 14"/>
                <a:gd name="T11" fmla="*/ 5 h 13"/>
                <a:gd name="T12" fmla="*/ 9 w 14"/>
                <a:gd name="T13" fmla="*/ 13 h 13"/>
                <a:gd name="T14" fmla="*/ 14 w 14"/>
                <a:gd name="T15" fmla="*/ 13 h 13"/>
                <a:gd name="T16" fmla="*/ 14 w 14"/>
                <a:gd name="T17" fmla="*/ 5 h 13"/>
                <a:gd name="T18" fmla="*/ 0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14" y="5"/>
                  </a:lnTo>
                  <a:lnTo>
                    <a:pt x="9" y="13"/>
                  </a:lnTo>
                  <a:lnTo>
                    <a:pt x="14" y="13"/>
                  </a:lnTo>
                  <a:lnTo>
                    <a:pt x="14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04" name="Rectangle 343"/>
            <p:cNvSpPr>
              <a:spLocks noChangeArrowheads="1"/>
            </p:cNvSpPr>
            <p:nvPr/>
          </p:nvSpPr>
          <p:spPr bwMode="auto">
            <a:xfrm>
              <a:off x="1482" y="1280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05" name="Freeform 344"/>
            <p:cNvSpPr>
              <a:spLocks/>
            </p:cNvSpPr>
            <p:nvPr/>
          </p:nvSpPr>
          <p:spPr bwMode="auto">
            <a:xfrm>
              <a:off x="1482" y="1265"/>
              <a:ext cx="14" cy="15"/>
            </a:xfrm>
            <a:custGeom>
              <a:avLst/>
              <a:gdLst>
                <a:gd name="T0" fmla="*/ 9 w 14"/>
                <a:gd name="T1" fmla="*/ 0 h 15"/>
                <a:gd name="T2" fmla="*/ 0 w 14"/>
                <a:gd name="T3" fmla="*/ 7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7 h 15"/>
                <a:gd name="T10" fmla="*/ 9 w 14"/>
                <a:gd name="T11" fmla="*/ 15 h 15"/>
                <a:gd name="T12" fmla="*/ 9 w 14"/>
                <a:gd name="T13" fmla="*/ 0 h 15"/>
                <a:gd name="T14" fmla="*/ 0 w 14"/>
                <a:gd name="T15" fmla="*/ 0 h 15"/>
                <a:gd name="T16" fmla="*/ 0 w 14"/>
                <a:gd name="T17" fmla="*/ 7 h 15"/>
                <a:gd name="T18" fmla="*/ 9 w 14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9" y="0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9" y="1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06" name="Freeform 345"/>
            <p:cNvSpPr>
              <a:spLocks/>
            </p:cNvSpPr>
            <p:nvPr/>
          </p:nvSpPr>
          <p:spPr bwMode="auto">
            <a:xfrm>
              <a:off x="1488" y="1265"/>
              <a:ext cx="16" cy="15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0 h 15"/>
                <a:gd name="T4" fmla="*/ 3 w 16"/>
                <a:gd name="T5" fmla="*/ 0 h 15"/>
                <a:gd name="T6" fmla="*/ 3 w 16"/>
                <a:gd name="T7" fmla="*/ 15 h 15"/>
                <a:gd name="T8" fmla="*/ 8 w 16"/>
                <a:gd name="T9" fmla="*/ 15 h 15"/>
                <a:gd name="T10" fmla="*/ 16 w 16"/>
                <a:gd name="T11" fmla="*/ 7 h 15"/>
                <a:gd name="T12" fmla="*/ 8 w 16"/>
                <a:gd name="T13" fmla="*/ 15 h 15"/>
                <a:gd name="T14" fmla="*/ 16 w 16"/>
                <a:gd name="T15" fmla="*/ 15 h 15"/>
                <a:gd name="T16" fmla="*/ 16 w 16"/>
                <a:gd name="T17" fmla="*/ 7 h 15"/>
                <a:gd name="T18" fmla="*/ 0 w 16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0" y="7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5"/>
                  </a:lnTo>
                  <a:lnTo>
                    <a:pt x="8" y="15"/>
                  </a:lnTo>
                  <a:lnTo>
                    <a:pt x="16" y="7"/>
                  </a:lnTo>
                  <a:lnTo>
                    <a:pt x="8" y="15"/>
                  </a:lnTo>
                  <a:lnTo>
                    <a:pt x="16" y="15"/>
                  </a:lnTo>
                  <a:lnTo>
                    <a:pt x="16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07" name="Rectangle 346"/>
            <p:cNvSpPr>
              <a:spLocks noChangeArrowheads="1"/>
            </p:cNvSpPr>
            <p:nvPr/>
          </p:nvSpPr>
          <p:spPr bwMode="auto">
            <a:xfrm>
              <a:off x="1488" y="1266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08" name="Freeform 347"/>
            <p:cNvSpPr>
              <a:spLocks/>
            </p:cNvSpPr>
            <p:nvPr/>
          </p:nvSpPr>
          <p:spPr bwMode="auto">
            <a:xfrm>
              <a:off x="1488" y="1249"/>
              <a:ext cx="16" cy="16"/>
            </a:xfrm>
            <a:custGeom>
              <a:avLst/>
              <a:gdLst>
                <a:gd name="T0" fmla="*/ 8 w 16"/>
                <a:gd name="T1" fmla="*/ 0 h 16"/>
                <a:gd name="T2" fmla="*/ 0 w 16"/>
                <a:gd name="T3" fmla="*/ 8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8 h 16"/>
                <a:gd name="T10" fmla="*/ 8 w 16"/>
                <a:gd name="T11" fmla="*/ 16 h 16"/>
                <a:gd name="T12" fmla="*/ 8 w 16"/>
                <a:gd name="T13" fmla="*/ 0 h 16"/>
                <a:gd name="T14" fmla="*/ 0 w 16"/>
                <a:gd name="T15" fmla="*/ 0 h 16"/>
                <a:gd name="T16" fmla="*/ 0 w 16"/>
                <a:gd name="T17" fmla="*/ 8 h 16"/>
                <a:gd name="T18" fmla="*/ 8 w 16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8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8" y="16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09" name="Rectangle 348"/>
            <p:cNvSpPr>
              <a:spLocks noChangeArrowheads="1"/>
            </p:cNvSpPr>
            <p:nvPr/>
          </p:nvSpPr>
          <p:spPr bwMode="auto">
            <a:xfrm>
              <a:off x="1496" y="1249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10" name="Rectangle 349"/>
            <p:cNvSpPr>
              <a:spLocks noChangeArrowheads="1"/>
            </p:cNvSpPr>
            <p:nvPr/>
          </p:nvSpPr>
          <p:spPr bwMode="auto">
            <a:xfrm>
              <a:off x="1501" y="1249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11" name="Freeform 350"/>
            <p:cNvSpPr>
              <a:spLocks/>
            </p:cNvSpPr>
            <p:nvPr/>
          </p:nvSpPr>
          <p:spPr bwMode="auto">
            <a:xfrm>
              <a:off x="1510" y="1249"/>
              <a:ext cx="14" cy="16"/>
            </a:xfrm>
            <a:custGeom>
              <a:avLst/>
              <a:gdLst>
                <a:gd name="T0" fmla="*/ 0 w 14"/>
                <a:gd name="T1" fmla="*/ 8 h 16"/>
                <a:gd name="T2" fmla="*/ 9 w 14"/>
                <a:gd name="T3" fmla="*/ 0 h 16"/>
                <a:gd name="T4" fmla="*/ 0 w 14"/>
                <a:gd name="T5" fmla="*/ 0 h 16"/>
                <a:gd name="T6" fmla="*/ 0 w 14"/>
                <a:gd name="T7" fmla="*/ 16 h 16"/>
                <a:gd name="T8" fmla="*/ 9 w 14"/>
                <a:gd name="T9" fmla="*/ 16 h 16"/>
                <a:gd name="T10" fmla="*/ 14 w 14"/>
                <a:gd name="T11" fmla="*/ 8 h 16"/>
                <a:gd name="T12" fmla="*/ 9 w 14"/>
                <a:gd name="T13" fmla="*/ 16 h 16"/>
                <a:gd name="T14" fmla="*/ 14 w 14"/>
                <a:gd name="T15" fmla="*/ 16 h 16"/>
                <a:gd name="T16" fmla="*/ 14 w 14"/>
                <a:gd name="T17" fmla="*/ 8 h 16"/>
                <a:gd name="T18" fmla="*/ 0 w 14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0" y="8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4" y="8"/>
                  </a:lnTo>
                  <a:lnTo>
                    <a:pt x="9" y="16"/>
                  </a:lnTo>
                  <a:lnTo>
                    <a:pt x="14" y="16"/>
                  </a:lnTo>
                  <a:lnTo>
                    <a:pt x="14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12" name="Rectangle 351"/>
            <p:cNvSpPr>
              <a:spLocks noChangeArrowheads="1"/>
            </p:cNvSpPr>
            <p:nvPr/>
          </p:nvSpPr>
          <p:spPr bwMode="auto">
            <a:xfrm>
              <a:off x="1510" y="1251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13" name="Freeform 352"/>
            <p:cNvSpPr>
              <a:spLocks/>
            </p:cNvSpPr>
            <p:nvPr/>
          </p:nvSpPr>
          <p:spPr bwMode="auto">
            <a:xfrm>
              <a:off x="1510" y="1238"/>
              <a:ext cx="14" cy="13"/>
            </a:xfrm>
            <a:custGeom>
              <a:avLst/>
              <a:gdLst>
                <a:gd name="T0" fmla="*/ 9 w 14"/>
                <a:gd name="T1" fmla="*/ 0 h 13"/>
                <a:gd name="T2" fmla="*/ 0 w 14"/>
                <a:gd name="T3" fmla="*/ 5 h 13"/>
                <a:gd name="T4" fmla="*/ 0 w 14"/>
                <a:gd name="T5" fmla="*/ 13 h 13"/>
                <a:gd name="T6" fmla="*/ 14 w 14"/>
                <a:gd name="T7" fmla="*/ 13 h 13"/>
                <a:gd name="T8" fmla="*/ 14 w 14"/>
                <a:gd name="T9" fmla="*/ 5 h 13"/>
                <a:gd name="T10" fmla="*/ 9 w 14"/>
                <a:gd name="T11" fmla="*/ 13 h 13"/>
                <a:gd name="T12" fmla="*/ 9 w 14"/>
                <a:gd name="T13" fmla="*/ 0 h 13"/>
                <a:gd name="T14" fmla="*/ 0 w 14"/>
                <a:gd name="T15" fmla="*/ 0 h 13"/>
                <a:gd name="T16" fmla="*/ 0 w 14"/>
                <a:gd name="T17" fmla="*/ 5 h 13"/>
                <a:gd name="T18" fmla="*/ 9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9" y="0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5"/>
                  </a:lnTo>
                  <a:lnTo>
                    <a:pt x="9" y="1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14" name="Freeform 353"/>
            <p:cNvSpPr>
              <a:spLocks/>
            </p:cNvSpPr>
            <p:nvPr/>
          </p:nvSpPr>
          <p:spPr bwMode="auto">
            <a:xfrm>
              <a:off x="1519" y="1238"/>
              <a:ext cx="14" cy="13"/>
            </a:xfrm>
            <a:custGeom>
              <a:avLst/>
              <a:gdLst>
                <a:gd name="T0" fmla="*/ 0 w 14"/>
                <a:gd name="T1" fmla="*/ 5 h 13"/>
                <a:gd name="T2" fmla="*/ 5 w 14"/>
                <a:gd name="T3" fmla="*/ 0 h 13"/>
                <a:gd name="T4" fmla="*/ 0 w 14"/>
                <a:gd name="T5" fmla="*/ 0 h 13"/>
                <a:gd name="T6" fmla="*/ 0 w 14"/>
                <a:gd name="T7" fmla="*/ 13 h 13"/>
                <a:gd name="T8" fmla="*/ 5 w 14"/>
                <a:gd name="T9" fmla="*/ 13 h 13"/>
                <a:gd name="T10" fmla="*/ 14 w 14"/>
                <a:gd name="T11" fmla="*/ 5 h 13"/>
                <a:gd name="T12" fmla="*/ 5 w 14"/>
                <a:gd name="T13" fmla="*/ 13 h 13"/>
                <a:gd name="T14" fmla="*/ 14 w 14"/>
                <a:gd name="T15" fmla="*/ 13 h 13"/>
                <a:gd name="T16" fmla="*/ 14 w 14"/>
                <a:gd name="T17" fmla="*/ 5 h 13"/>
                <a:gd name="T18" fmla="*/ 0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14" y="5"/>
                  </a:lnTo>
                  <a:lnTo>
                    <a:pt x="5" y="13"/>
                  </a:lnTo>
                  <a:lnTo>
                    <a:pt x="14" y="13"/>
                  </a:lnTo>
                  <a:lnTo>
                    <a:pt x="14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15" name="Rectangle 354"/>
            <p:cNvSpPr>
              <a:spLocks noChangeArrowheads="1"/>
            </p:cNvSpPr>
            <p:nvPr/>
          </p:nvSpPr>
          <p:spPr bwMode="auto">
            <a:xfrm>
              <a:off x="1519" y="1238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16" name="Rectangle 355"/>
            <p:cNvSpPr>
              <a:spLocks noChangeArrowheads="1"/>
            </p:cNvSpPr>
            <p:nvPr/>
          </p:nvSpPr>
          <p:spPr bwMode="auto">
            <a:xfrm>
              <a:off x="1519" y="1228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17" name="Freeform 356"/>
            <p:cNvSpPr>
              <a:spLocks/>
            </p:cNvSpPr>
            <p:nvPr/>
          </p:nvSpPr>
          <p:spPr bwMode="auto">
            <a:xfrm>
              <a:off x="1519" y="1215"/>
              <a:ext cx="14" cy="16"/>
            </a:xfrm>
            <a:custGeom>
              <a:avLst/>
              <a:gdLst>
                <a:gd name="T0" fmla="*/ 5 w 14"/>
                <a:gd name="T1" fmla="*/ 0 h 16"/>
                <a:gd name="T2" fmla="*/ 0 w 14"/>
                <a:gd name="T3" fmla="*/ 8 h 16"/>
                <a:gd name="T4" fmla="*/ 0 w 14"/>
                <a:gd name="T5" fmla="*/ 13 h 16"/>
                <a:gd name="T6" fmla="*/ 14 w 14"/>
                <a:gd name="T7" fmla="*/ 13 h 16"/>
                <a:gd name="T8" fmla="*/ 14 w 14"/>
                <a:gd name="T9" fmla="*/ 8 h 16"/>
                <a:gd name="T10" fmla="*/ 5 w 14"/>
                <a:gd name="T11" fmla="*/ 16 h 16"/>
                <a:gd name="T12" fmla="*/ 5 w 14"/>
                <a:gd name="T13" fmla="*/ 0 h 16"/>
                <a:gd name="T14" fmla="*/ 0 w 14"/>
                <a:gd name="T15" fmla="*/ 0 h 16"/>
                <a:gd name="T16" fmla="*/ 0 w 14"/>
                <a:gd name="T17" fmla="*/ 8 h 16"/>
                <a:gd name="T18" fmla="*/ 5 w 14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5" y="0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18" name="Freeform 357"/>
            <p:cNvSpPr>
              <a:spLocks/>
            </p:cNvSpPr>
            <p:nvPr/>
          </p:nvSpPr>
          <p:spPr bwMode="auto">
            <a:xfrm>
              <a:off x="1522" y="1215"/>
              <a:ext cx="16" cy="16"/>
            </a:xfrm>
            <a:custGeom>
              <a:avLst/>
              <a:gdLst>
                <a:gd name="T0" fmla="*/ 0 w 16"/>
                <a:gd name="T1" fmla="*/ 8 h 16"/>
                <a:gd name="T2" fmla="*/ 11 w 16"/>
                <a:gd name="T3" fmla="*/ 0 h 16"/>
                <a:gd name="T4" fmla="*/ 2 w 16"/>
                <a:gd name="T5" fmla="*/ 0 h 16"/>
                <a:gd name="T6" fmla="*/ 2 w 16"/>
                <a:gd name="T7" fmla="*/ 16 h 16"/>
                <a:gd name="T8" fmla="*/ 11 w 16"/>
                <a:gd name="T9" fmla="*/ 16 h 16"/>
                <a:gd name="T10" fmla="*/ 16 w 16"/>
                <a:gd name="T11" fmla="*/ 8 h 16"/>
                <a:gd name="T12" fmla="*/ 11 w 16"/>
                <a:gd name="T13" fmla="*/ 16 h 16"/>
                <a:gd name="T14" fmla="*/ 16 w 16"/>
                <a:gd name="T15" fmla="*/ 16 h 16"/>
                <a:gd name="T16" fmla="*/ 16 w 16"/>
                <a:gd name="T17" fmla="*/ 8 h 16"/>
                <a:gd name="T18" fmla="*/ 0 w 16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0" y="8"/>
                  </a:moveTo>
                  <a:lnTo>
                    <a:pt x="11" y="0"/>
                  </a:lnTo>
                  <a:lnTo>
                    <a:pt x="2" y="0"/>
                  </a:lnTo>
                  <a:lnTo>
                    <a:pt x="2" y="16"/>
                  </a:lnTo>
                  <a:lnTo>
                    <a:pt x="11" y="16"/>
                  </a:lnTo>
                  <a:lnTo>
                    <a:pt x="16" y="8"/>
                  </a:lnTo>
                  <a:lnTo>
                    <a:pt x="11" y="16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19" name="Freeform 358"/>
            <p:cNvSpPr>
              <a:spLocks/>
            </p:cNvSpPr>
            <p:nvPr/>
          </p:nvSpPr>
          <p:spPr bwMode="auto">
            <a:xfrm>
              <a:off x="1522" y="1209"/>
              <a:ext cx="16" cy="14"/>
            </a:xfrm>
            <a:custGeom>
              <a:avLst/>
              <a:gdLst>
                <a:gd name="T0" fmla="*/ 11 w 16"/>
                <a:gd name="T1" fmla="*/ 0 h 14"/>
                <a:gd name="T2" fmla="*/ 0 w 16"/>
                <a:gd name="T3" fmla="*/ 8 h 14"/>
                <a:gd name="T4" fmla="*/ 0 w 16"/>
                <a:gd name="T5" fmla="*/ 14 h 14"/>
                <a:gd name="T6" fmla="*/ 16 w 16"/>
                <a:gd name="T7" fmla="*/ 14 h 14"/>
                <a:gd name="T8" fmla="*/ 16 w 16"/>
                <a:gd name="T9" fmla="*/ 8 h 14"/>
                <a:gd name="T10" fmla="*/ 11 w 16"/>
                <a:gd name="T11" fmla="*/ 14 h 14"/>
                <a:gd name="T12" fmla="*/ 11 w 16"/>
                <a:gd name="T13" fmla="*/ 0 h 14"/>
                <a:gd name="T14" fmla="*/ 0 w 16"/>
                <a:gd name="T15" fmla="*/ 0 h 14"/>
                <a:gd name="T16" fmla="*/ 0 w 16"/>
                <a:gd name="T17" fmla="*/ 8 h 14"/>
                <a:gd name="T18" fmla="*/ 11 w 16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11" y="0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6" y="14"/>
                  </a:lnTo>
                  <a:lnTo>
                    <a:pt x="16" y="8"/>
                  </a:lnTo>
                  <a:lnTo>
                    <a:pt x="11" y="14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20" name="Rectangle 359"/>
            <p:cNvSpPr>
              <a:spLocks noChangeArrowheads="1"/>
            </p:cNvSpPr>
            <p:nvPr/>
          </p:nvSpPr>
          <p:spPr bwMode="auto">
            <a:xfrm>
              <a:off x="1533" y="1209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21" name="Freeform 360"/>
            <p:cNvSpPr>
              <a:spLocks/>
            </p:cNvSpPr>
            <p:nvPr/>
          </p:nvSpPr>
          <p:spPr bwMode="auto">
            <a:xfrm>
              <a:off x="1538" y="1209"/>
              <a:ext cx="15" cy="14"/>
            </a:xfrm>
            <a:custGeom>
              <a:avLst/>
              <a:gdLst>
                <a:gd name="T0" fmla="*/ 0 w 15"/>
                <a:gd name="T1" fmla="*/ 8 h 14"/>
                <a:gd name="T2" fmla="*/ 5 w 15"/>
                <a:gd name="T3" fmla="*/ 0 h 14"/>
                <a:gd name="T4" fmla="*/ 0 w 15"/>
                <a:gd name="T5" fmla="*/ 0 h 14"/>
                <a:gd name="T6" fmla="*/ 0 w 15"/>
                <a:gd name="T7" fmla="*/ 14 h 14"/>
                <a:gd name="T8" fmla="*/ 5 w 15"/>
                <a:gd name="T9" fmla="*/ 14 h 14"/>
                <a:gd name="T10" fmla="*/ 15 w 15"/>
                <a:gd name="T11" fmla="*/ 8 h 14"/>
                <a:gd name="T12" fmla="*/ 5 w 15"/>
                <a:gd name="T13" fmla="*/ 14 h 14"/>
                <a:gd name="T14" fmla="*/ 15 w 15"/>
                <a:gd name="T15" fmla="*/ 14 h 14"/>
                <a:gd name="T16" fmla="*/ 15 w 15"/>
                <a:gd name="T17" fmla="*/ 8 h 14"/>
                <a:gd name="T18" fmla="*/ 0 w 15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0" y="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15" y="8"/>
                  </a:lnTo>
                  <a:lnTo>
                    <a:pt x="5" y="14"/>
                  </a:lnTo>
                  <a:lnTo>
                    <a:pt x="15" y="14"/>
                  </a:lnTo>
                  <a:lnTo>
                    <a:pt x="15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22" name="Rectangle 361"/>
            <p:cNvSpPr>
              <a:spLocks noChangeArrowheads="1"/>
            </p:cNvSpPr>
            <p:nvPr/>
          </p:nvSpPr>
          <p:spPr bwMode="auto">
            <a:xfrm>
              <a:off x="1538" y="1209"/>
              <a:ext cx="16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23" name="Rectangle 362"/>
            <p:cNvSpPr>
              <a:spLocks noChangeArrowheads="1"/>
            </p:cNvSpPr>
            <p:nvPr/>
          </p:nvSpPr>
          <p:spPr bwMode="auto">
            <a:xfrm>
              <a:off x="1538" y="1204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24" name="Freeform 363"/>
            <p:cNvSpPr>
              <a:spLocks/>
            </p:cNvSpPr>
            <p:nvPr/>
          </p:nvSpPr>
          <p:spPr bwMode="auto">
            <a:xfrm>
              <a:off x="1538" y="1189"/>
              <a:ext cx="15" cy="15"/>
            </a:xfrm>
            <a:custGeom>
              <a:avLst/>
              <a:gdLst>
                <a:gd name="T0" fmla="*/ 5 w 15"/>
                <a:gd name="T1" fmla="*/ 0 h 15"/>
                <a:gd name="T2" fmla="*/ 0 w 15"/>
                <a:gd name="T3" fmla="*/ 5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5 h 15"/>
                <a:gd name="T10" fmla="*/ 5 w 15"/>
                <a:gd name="T11" fmla="*/ 15 h 15"/>
                <a:gd name="T12" fmla="*/ 5 w 15"/>
                <a:gd name="T13" fmla="*/ 0 h 15"/>
                <a:gd name="T14" fmla="*/ 0 w 15"/>
                <a:gd name="T15" fmla="*/ 0 h 15"/>
                <a:gd name="T16" fmla="*/ 0 w 15"/>
                <a:gd name="T17" fmla="*/ 5 h 15"/>
                <a:gd name="T18" fmla="*/ 5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5" y="0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5"/>
                  </a:lnTo>
                  <a:lnTo>
                    <a:pt x="5" y="1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25" name="Freeform 364"/>
            <p:cNvSpPr>
              <a:spLocks/>
            </p:cNvSpPr>
            <p:nvPr/>
          </p:nvSpPr>
          <p:spPr bwMode="auto">
            <a:xfrm>
              <a:off x="1543" y="1189"/>
              <a:ext cx="18" cy="15"/>
            </a:xfrm>
            <a:custGeom>
              <a:avLst/>
              <a:gdLst>
                <a:gd name="T0" fmla="*/ 0 w 18"/>
                <a:gd name="T1" fmla="*/ 5 h 15"/>
                <a:gd name="T2" fmla="*/ 10 w 18"/>
                <a:gd name="T3" fmla="*/ 0 h 15"/>
                <a:gd name="T4" fmla="*/ 0 w 18"/>
                <a:gd name="T5" fmla="*/ 0 h 15"/>
                <a:gd name="T6" fmla="*/ 0 w 18"/>
                <a:gd name="T7" fmla="*/ 15 h 15"/>
                <a:gd name="T8" fmla="*/ 10 w 18"/>
                <a:gd name="T9" fmla="*/ 15 h 15"/>
                <a:gd name="T10" fmla="*/ 18 w 18"/>
                <a:gd name="T11" fmla="*/ 5 h 15"/>
                <a:gd name="T12" fmla="*/ 10 w 18"/>
                <a:gd name="T13" fmla="*/ 15 h 15"/>
                <a:gd name="T14" fmla="*/ 18 w 18"/>
                <a:gd name="T15" fmla="*/ 15 h 15"/>
                <a:gd name="T16" fmla="*/ 18 w 18"/>
                <a:gd name="T17" fmla="*/ 5 h 15"/>
                <a:gd name="T18" fmla="*/ 0 w 18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0" y="5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18" y="5"/>
                  </a:lnTo>
                  <a:lnTo>
                    <a:pt x="10" y="15"/>
                  </a:lnTo>
                  <a:lnTo>
                    <a:pt x="18" y="15"/>
                  </a:lnTo>
                  <a:lnTo>
                    <a:pt x="18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26" name="Rectangle 365"/>
            <p:cNvSpPr>
              <a:spLocks noChangeArrowheads="1"/>
            </p:cNvSpPr>
            <p:nvPr/>
          </p:nvSpPr>
          <p:spPr bwMode="auto">
            <a:xfrm>
              <a:off x="1543" y="1189"/>
              <a:ext cx="19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27" name="Freeform 366"/>
            <p:cNvSpPr>
              <a:spLocks/>
            </p:cNvSpPr>
            <p:nvPr/>
          </p:nvSpPr>
          <p:spPr bwMode="auto">
            <a:xfrm>
              <a:off x="1543" y="1175"/>
              <a:ext cx="18" cy="14"/>
            </a:xfrm>
            <a:custGeom>
              <a:avLst/>
              <a:gdLst>
                <a:gd name="T0" fmla="*/ 10 w 18"/>
                <a:gd name="T1" fmla="*/ 0 h 14"/>
                <a:gd name="T2" fmla="*/ 0 w 18"/>
                <a:gd name="T3" fmla="*/ 6 h 14"/>
                <a:gd name="T4" fmla="*/ 0 w 18"/>
                <a:gd name="T5" fmla="*/ 14 h 14"/>
                <a:gd name="T6" fmla="*/ 18 w 18"/>
                <a:gd name="T7" fmla="*/ 14 h 14"/>
                <a:gd name="T8" fmla="*/ 18 w 18"/>
                <a:gd name="T9" fmla="*/ 6 h 14"/>
                <a:gd name="T10" fmla="*/ 10 w 18"/>
                <a:gd name="T11" fmla="*/ 14 h 14"/>
                <a:gd name="T12" fmla="*/ 10 w 18"/>
                <a:gd name="T13" fmla="*/ 0 h 14"/>
                <a:gd name="T14" fmla="*/ 0 w 18"/>
                <a:gd name="T15" fmla="*/ 0 h 14"/>
                <a:gd name="T16" fmla="*/ 0 w 18"/>
                <a:gd name="T17" fmla="*/ 6 h 14"/>
                <a:gd name="T18" fmla="*/ 10 w 18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0" y="0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6"/>
                  </a:lnTo>
                  <a:lnTo>
                    <a:pt x="10" y="1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28" name="Freeform 367"/>
            <p:cNvSpPr>
              <a:spLocks/>
            </p:cNvSpPr>
            <p:nvPr/>
          </p:nvSpPr>
          <p:spPr bwMode="auto">
            <a:xfrm>
              <a:off x="1553" y="1175"/>
              <a:ext cx="14" cy="14"/>
            </a:xfrm>
            <a:custGeom>
              <a:avLst/>
              <a:gdLst>
                <a:gd name="T0" fmla="*/ 0 w 14"/>
                <a:gd name="T1" fmla="*/ 6 h 14"/>
                <a:gd name="T2" fmla="*/ 5 w 14"/>
                <a:gd name="T3" fmla="*/ 0 h 14"/>
                <a:gd name="T4" fmla="*/ 0 w 14"/>
                <a:gd name="T5" fmla="*/ 0 h 14"/>
                <a:gd name="T6" fmla="*/ 0 w 14"/>
                <a:gd name="T7" fmla="*/ 14 h 14"/>
                <a:gd name="T8" fmla="*/ 5 w 14"/>
                <a:gd name="T9" fmla="*/ 14 h 14"/>
                <a:gd name="T10" fmla="*/ 14 w 14"/>
                <a:gd name="T11" fmla="*/ 6 h 14"/>
                <a:gd name="T12" fmla="*/ 5 w 14"/>
                <a:gd name="T13" fmla="*/ 14 h 14"/>
                <a:gd name="T14" fmla="*/ 14 w 14"/>
                <a:gd name="T15" fmla="*/ 14 h 14"/>
                <a:gd name="T16" fmla="*/ 14 w 14"/>
                <a:gd name="T17" fmla="*/ 6 h 14"/>
                <a:gd name="T18" fmla="*/ 0 w 14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6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14" y="6"/>
                  </a:lnTo>
                  <a:lnTo>
                    <a:pt x="5" y="14"/>
                  </a:lnTo>
                  <a:lnTo>
                    <a:pt x="14" y="14"/>
                  </a:lnTo>
                  <a:lnTo>
                    <a:pt x="14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29" name="Rectangle 368"/>
            <p:cNvSpPr>
              <a:spLocks noChangeArrowheads="1"/>
            </p:cNvSpPr>
            <p:nvPr/>
          </p:nvSpPr>
          <p:spPr bwMode="auto">
            <a:xfrm>
              <a:off x="1553" y="1175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30" name="Freeform 369"/>
            <p:cNvSpPr>
              <a:spLocks/>
            </p:cNvSpPr>
            <p:nvPr/>
          </p:nvSpPr>
          <p:spPr bwMode="auto">
            <a:xfrm>
              <a:off x="1553" y="1158"/>
              <a:ext cx="14" cy="17"/>
            </a:xfrm>
            <a:custGeom>
              <a:avLst/>
              <a:gdLst>
                <a:gd name="T0" fmla="*/ 5 w 14"/>
                <a:gd name="T1" fmla="*/ 0 h 17"/>
                <a:gd name="T2" fmla="*/ 0 w 14"/>
                <a:gd name="T3" fmla="*/ 12 h 17"/>
                <a:gd name="T4" fmla="*/ 0 w 14"/>
                <a:gd name="T5" fmla="*/ 17 h 17"/>
                <a:gd name="T6" fmla="*/ 14 w 14"/>
                <a:gd name="T7" fmla="*/ 17 h 17"/>
                <a:gd name="T8" fmla="*/ 14 w 14"/>
                <a:gd name="T9" fmla="*/ 12 h 17"/>
                <a:gd name="T10" fmla="*/ 5 w 14"/>
                <a:gd name="T11" fmla="*/ 17 h 17"/>
                <a:gd name="T12" fmla="*/ 5 w 14"/>
                <a:gd name="T13" fmla="*/ 0 h 17"/>
                <a:gd name="T14" fmla="*/ 0 w 14"/>
                <a:gd name="T15" fmla="*/ 0 h 17"/>
                <a:gd name="T16" fmla="*/ 0 w 14"/>
                <a:gd name="T17" fmla="*/ 12 h 17"/>
                <a:gd name="T18" fmla="*/ 5 w 14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5" y="0"/>
                  </a:moveTo>
                  <a:lnTo>
                    <a:pt x="0" y="12"/>
                  </a:lnTo>
                  <a:lnTo>
                    <a:pt x="0" y="17"/>
                  </a:lnTo>
                  <a:lnTo>
                    <a:pt x="14" y="17"/>
                  </a:lnTo>
                  <a:lnTo>
                    <a:pt x="14" y="12"/>
                  </a:lnTo>
                  <a:lnTo>
                    <a:pt x="5" y="1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31" name="Freeform 370"/>
            <p:cNvSpPr>
              <a:spLocks/>
            </p:cNvSpPr>
            <p:nvPr/>
          </p:nvSpPr>
          <p:spPr bwMode="auto">
            <a:xfrm>
              <a:off x="1558" y="1158"/>
              <a:ext cx="14" cy="17"/>
            </a:xfrm>
            <a:custGeom>
              <a:avLst/>
              <a:gdLst>
                <a:gd name="T0" fmla="*/ 0 w 14"/>
                <a:gd name="T1" fmla="*/ 12 h 17"/>
                <a:gd name="T2" fmla="*/ 9 w 14"/>
                <a:gd name="T3" fmla="*/ 0 h 17"/>
                <a:gd name="T4" fmla="*/ 0 w 14"/>
                <a:gd name="T5" fmla="*/ 0 h 17"/>
                <a:gd name="T6" fmla="*/ 0 w 14"/>
                <a:gd name="T7" fmla="*/ 17 h 17"/>
                <a:gd name="T8" fmla="*/ 9 w 14"/>
                <a:gd name="T9" fmla="*/ 17 h 17"/>
                <a:gd name="T10" fmla="*/ 14 w 14"/>
                <a:gd name="T11" fmla="*/ 12 h 17"/>
                <a:gd name="T12" fmla="*/ 9 w 14"/>
                <a:gd name="T13" fmla="*/ 17 h 17"/>
                <a:gd name="T14" fmla="*/ 14 w 14"/>
                <a:gd name="T15" fmla="*/ 17 h 17"/>
                <a:gd name="T16" fmla="*/ 14 w 14"/>
                <a:gd name="T17" fmla="*/ 12 h 17"/>
                <a:gd name="T18" fmla="*/ 0 w 14"/>
                <a:gd name="T19" fmla="*/ 12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12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12"/>
                  </a:lnTo>
                  <a:lnTo>
                    <a:pt x="9" y="17"/>
                  </a:lnTo>
                  <a:lnTo>
                    <a:pt x="14" y="17"/>
                  </a:lnTo>
                  <a:lnTo>
                    <a:pt x="14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32" name="Freeform 371"/>
            <p:cNvSpPr>
              <a:spLocks/>
            </p:cNvSpPr>
            <p:nvPr/>
          </p:nvSpPr>
          <p:spPr bwMode="auto">
            <a:xfrm>
              <a:off x="1558" y="1155"/>
              <a:ext cx="14" cy="15"/>
            </a:xfrm>
            <a:custGeom>
              <a:avLst/>
              <a:gdLst>
                <a:gd name="T0" fmla="*/ 9 w 14"/>
                <a:gd name="T1" fmla="*/ 0 h 15"/>
                <a:gd name="T2" fmla="*/ 0 w 14"/>
                <a:gd name="T3" fmla="*/ 5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5 h 15"/>
                <a:gd name="T10" fmla="*/ 9 w 14"/>
                <a:gd name="T11" fmla="*/ 15 h 15"/>
                <a:gd name="T12" fmla="*/ 9 w 14"/>
                <a:gd name="T13" fmla="*/ 0 h 15"/>
                <a:gd name="T14" fmla="*/ 0 w 14"/>
                <a:gd name="T15" fmla="*/ 0 h 15"/>
                <a:gd name="T16" fmla="*/ 0 w 14"/>
                <a:gd name="T17" fmla="*/ 5 h 15"/>
                <a:gd name="T18" fmla="*/ 9 w 14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9" y="0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5"/>
                  </a:lnTo>
                  <a:lnTo>
                    <a:pt x="9" y="1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33" name="Freeform 372"/>
            <p:cNvSpPr>
              <a:spLocks/>
            </p:cNvSpPr>
            <p:nvPr/>
          </p:nvSpPr>
          <p:spPr bwMode="auto">
            <a:xfrm>
              <a:off x="1567" y="1155"/>
              <a:ext cx="13" cy="15"/>
            </a:xfrm>
            <a:custGeom>
              <a:avLst/>
              <a:gdLst>
                <a:gd name="T0" fmla="*/ 0 w 13"/>
                <a:gd name="T1" fmla="*/ 5 h 15"/>
                <a:gd name="T2" fmla="*/ 5 w 13"/>
                <a:gd name="T3" fmla="*/ 0 h 15"/>
                <a:gd name="T4" fmla="*/ 0 w 13"/>
                <a:gd name="T5" fmla="*/ 0 h 15"/>
                <a:gd name="T6" fmla="*/ 0 w 13"/>
                <a:gd name="T7" fmla="*/ 15 h 15"/>
                <a:gd name="T8" fmla="*/ 5 w 13"/>
                <a:gd name="T9" fmla="*/ 15 h 15"/>
                <a:gd name="T10" fmla="*/ 13 w 13"/>
                <a:gd name="T11" fmla="*/ 5 h 15"/>
                <a:gd name="T12" fmla="*/ 5 w 13"/>
                <a:gd name="T13" fmla="*/ 15 h 15"/>
                <a:gd name="T14" fmla="*/ 13 w 13"/>
                <a:gd name="T15" fmla="*/ 15 h 15"/>
                <a:gd name="T16" fmla="*/ 13 w 13"/>
                <a:gd name="T17" fmla="*/ 5 h 15"/>
                <a:gd name="T18" fmla="*/ 0 w 13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13" y="5"/>
                  </a:lnTo>
                  <a:lnTo>
                    <a:pt x="5" y="15"/>
                  </a:lnTo>
                  <a:lnTo>
                    <a:pt x="13" y="15"/>
                  </a:lnTo>
                  <a:lnTo>
                    <a:pt x="1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34" name="Rectangle 373"/>
            <p:cNvSpPr>
              <a:spLocks noChangeArrowheads="1"/>
            </p:cNvSpPr>
            <p:nvPr/>
          </p:nvSpPr>
          <p:spPr bwMode="auto">
            <a:xfrm>
              <a:off x="1567" y="1155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35" name="Rectangle 374"/>
            <p:cNvSpPr>
              <a:spLocks noChangeArrowheads="1"/>
            </p:cNvSpPr>
            <p:nvPr/>
          </p:nvSpPr>
          <p:spPr bwMode="auto">
            <a:xfrm>
              <a:off x="1567" y="1147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36" name="Rectangle 375"/>
            <p:cNvSpPr>
              <a:spLocks noChangeArrowheads="1"/>
            </p:cNvSpPr>
            <p:nvPr/>
          </p:nvSpPr>
          <p:spPr bwMode="auto">
            <a:xfrm>
              <a:off x="1567" y="1139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37" name="Freeform 376"/>
            <p:cNvSpPr>
              <a:spLocks/>
            </p:cNvSpPr>
            <p:nvPr/>
          </p:nvSpPr>
          <p:spPr bwMode="auto">
            <a:xfrm>
              <a:off x="1567" y="1124"/>
              <a:ext cx="13" cy="17"/>
            </a:xfrm>
            <a:custGeom>
              <a:avLst/>
              <a:gdLst>
                <a:gd name="T0" fmla="*/ 5 w 13"/>
                <a:gd name="T1" fmla="*/ 0 h 17"/>
                <a:gd name="T2" fmla="*/ 0 w 13"/>
                <a:gd name="T3" fmla="*/ 9 h 17"/>
                <a:gd name="T4" fmla="*/ 0 w 13"/>
                <a:gd name="T5" fmla="*/ 15 h 17"/>
                <a:gd name="T6" fmla="*/ 13 w 13"/>
                <a:gd name="T7" fmla="*/ 15 h 17"/>
                <a:gd name="T8" fmla="*/ 13 w 13"/>
                <a:gd name="T9" fmla="*/ 9 h 17"/>
                <a:gd name="T10" fmla="*/ 5 w 13"/>
                <a:gd name="T11" fmla="*/ 17 h 17"/>
                <a:gd name="T12" fmla="*/ 5 w 13"/>
                <a:gd name="T13" fmla="*/ 0 h 17"/>
                <a:gd name="T14" fmla="*/ 0 w 13"/>
                <a:gd name="T15" fmla="*/ 0 h 17"/>
                <a:gd name="T16" fmla="*/ 0 w 13"/>
                <a:gd name="T17" fmla="*/ 9 h 17"/>
                <a:gd name="T18" fmla="*/ 5 w 13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5" y="0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9"/>
                  </a:lnTo>
                  <a:lnTo>
                    <a:pt x="5" y="1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38" name="Freeform 377"/>
            <p:cNvSpPr>
              <a:spLocks/>
            </p:cNvSpPr>
            <p:nvPr/>
          </p:nvSpPr>
          <p:spPr bwMode="auto">
            <a:xfrm>
              <a:off x="1572" y="1124"/>
              <a:ext cx="15" cy="17"/>
            </a:xfrm>
            <a:custGeom>
              <a:avLst/>
              <a:gdLst>
                <a:gd name="T0" fmla="*/ 0 w 15"/>
                <a:gd name="T1" fmla="*/ 9 h 17"/>
                <a:gd name="T2" fmla="*/ 8 w 15"/>
                <a:gd name="T3" fmla="*/ 0 h 17"/>
                <a:gd name="T4" fmla="*/ 0 w 15"/>
                <a:gd name="T5" fmla="*/ 0 h 17"/>
                <a:gd name="T6" fmla="*/ 0 w 15"/>
                <a:gd name="T7" fmla="*/ 17 h 17"/>
                <a:gd name="T8" fmla="*/ 8 w 15"/>
                <a:gd name="T9" fmla="*/ 17 h 17"/>
                <a:gd name="T10" fmla="*/ 15 w 15"/>
                <a:gd name="T11" fmla="*/ 9 h 17"/>
                <a:gd name="T12" fmla="*/ 8 w 15"/>
                <a:gd name="T13" fmla="*/ 17 h 17"/>
                <a:gd name="T14" fmla="*/ 15 w 15"/>
                <a:gd name="T15" fmla="*/ 17 h 17"/>
                <a:gd name="T16" fmla="*/ 15 w 15"/>
                <a:gd name="T17" fmla="*/ 9 h 17"/>
                <a:gd name="T18" fmla="*/ 0 w 15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0" y="9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15" y="9"/>
                  </a:lnTo>
                  <a:lnTo>
                    <a:pt x="8" y="17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39" name="Rectangle 378"/>
            <p:cNvSpPr>
              <a:spLocks noChangeArrowheads="1"/>
            </p:cNvSpPr>
            <p:nvPr/>
          </p:nvSpPr>
          <p:spPr bwMode="auto">
            <a:xfrm>
              <a:off x="1572" y="1126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40" name="Rectangle 379"/>
            <p:cNvSpPr>
              <a:spLocks noChangeArrowheads="1"/>
            </p:cNvSpPr>
            <p:nvPr/>
          </p:nvSpPr>
          <p:spPr bwMode="auto">
            <a:xfrm>
              <a:off x="1572" y="1118"/>
              <a:ext cx="16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41" name="Rectangle 380"/>
            <p:cNvSpPr>
              <a:spLocks noChangeArrowheads="1"/>
            </p:cNvSpPr>
            <p:nvPr/>
          </p:nvSpPr>
          <p:spPr bwMode="auto">
            <a:xfrm>
              <a:off x="1572" y="1113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42" name="Freeform 381"/>
            <p:cNvSpPr>
              <a:spLocks/>
            </p:cNvSpPr>
            <p:nvPr/>
          </p:nvSpPr>
          <p:spPr bwMode="auto">
            <a:xfrm>
              <a:off x="1572" y="1099"/>
              <a:ext cx="15" cy="14"/>
            </a:xfrm>
            <a:custGeom>
              <a:avLst/>
              <a:gdLst>
                <a:gd name="T0" fmla="*/ 8 w 15"/>
                <a:gd name="T1" fmla="*/ 0 h 14"/>
                <a:gd name="T2" fmla="*/ 0 w 15"/>
                <a:gd name="T3" fmla="*/ 6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6 h 14"/>
                <a:gd name="T10" fmla="*/ 8 w 15"/>
                <a:gd name="T11" fmla="*/ 14 h 14"/>
                <a:gd name="T12" fmla="*/ 8 w 15"/>
                <a:gd name="T13" fmla="*/ 0 h 14"/>
                <a:gd name="T14" fmla="*/ 0 w 15"/>
                <a:gd name="T15" fmla="*/ 0 h 14"/>
                <a:gd name="T16" fmla="*/ 0 w 15"/>
                <a:gd name="T17" fmla="*/ 6 h 14"/>
                <a:gd name="T18" fmla="*/ 8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8" y="0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6"/>
                  </a:lnTo>
                  <a:lnTo>
                    <a:pt x="8" y="14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43" name="Freeform 382"/>
            <p:cNvSpPr>
              <a:spLocks/>
            </p:cNvSpPr>
            <p:nvPr/>
          </p:nvSpPr>
          <p:spPr bwMode="auto">
            <a:xfrm>
              <a:off x="1577" y="1099"/>
              <a:ext cx="15" cy="14"/>
            </a:xfrm>
            <a:custGeom>
              <a:avLst/>
              <a:gdLst>
                <a:gd name="T0" fmla="*/ 0 w 15"/>
                <a:gd name="T1" fmla="*/ 6 h 14"/>
                <a:gd name="T2" fmla="*/ 10 w 15"/>
                <a:gd name="T3" fmla="*/ 0 h 14"/>
                <a:gd name="T4" fmla="*/ 3 w 15"/>
                <a:gd name="T5" fmla="*/ 0 h 14"/>
                <a:gd name="T6" fmla="*/ 3 w 15"/>
                <a:gd name="T7" fmla="*/ 14 h 14"/>
                <a:gd name="T8" fmla="*/ 10 w 15"/>
                <a:gd name="T9" fmla="*/ 14 h 14"/>
                <a:gd name="T10" fmla="*/ 15 w 15"/>
                <a:gd name="T11" fmla="*/ 6 h 14"/>
                <a:gd name="T12" fmla="*/ 10 w 15"/>
                <a:gd name="T13" fmla="*/ 14 h 14"/>
                <a:gd name="T14" fmla="*/ 15 w 15"/>
                <a:gd name="T15" fmla="*/ 14 h 14"/>
                <a:gd name="T16" fmla="*/ 15 w 15"/>
                <a:gd name="T17" fmla="*/ 6 h 14"/>
                <a:gd name="T18" fmla="*/ 0 w 15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0" y="6"/>
                  </a:moveTo>
                  <a:lnTo>
                    <a:pt x="10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10" y="14"/>
                  </a:lnTo>
                  <a:lnTo>
                    <a:pt x="15" y="6"/>
                  </a:lnTo>
                  <a:lnTo>
                    <a:pt x="10" y="14"/>
                  </a:lnTo>
                  <a:lnTo>
                    <a:pt x="15" y="14"/>
                  </a:lnTo>
                  <a:lnTo>
                    <a:pt x="15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44" name="Rectangle 383"/>
            <p:cNvSpPr>
              <a:spLocks noChangeArrowheads="1"/>
            </p:cNvSpPr>
            <p:nvPr/>
          </p:nvSpPr>
          <p:spPr bwMode="auto">
            <a:xfrm>
              <a:off x="1577" y="1099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45" name="Freeform 384"/>
            <p:cNvSpPr>
              <a:spLocks/>
            </p:cNvSpPr>
            <p:nvPr/>
          </p:nvSpPr>
          <p:spPr bwMode="auto">
            <a:xfrm>
              <a:off x="1577" y="1084"/>
              <a:ext cx="15" cy="15"/>
            </a:xfrm>
            <a:custGeom>
              <a:avLst/>
              <a:gdLst>
                <a:gd name="T0" fmla="*/ 10 w 15"/>
                <a:gd name="T1" fmla="*/ 0 h 15"/>
                <a:gd name="T2" fmla="*/ 0 w 15"/>
                <a:gd name="T3" fmla="*/ 9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9 h 15"/>
                <a:gd name="T10" fmla="*/ 10 w 15"/>
                <a:gd name="T11" fmla="*/ 15 h 15"/>
                <a:gd name="T12" fmla="*/ 10 w 15"/>
                <a:gd name="T13" fmla="*/ 0 h 15"/>
                <a:gd name="T14" fmla="*/ 0 w 15"/>
                <a:gd name="T15" fmla="*/ 0 h 15"/>
                <a:gd name="T16" fmla="*/ 0 w 15"/>
                <a:gd name="T17" fmla="*/ 9 h 15"/>
                <a:gd name="T18" fmla="*/ 10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0" y="0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9"/>
                  </a:lnTo>
                  <a:lnTo>
                    <a:pt x="10" y="1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46" name="Freeform 385"/>
            <p:cNvSpPr>
              <a:spLocks/>
            </p:cNvSpPr>
            <p:nvPr/>
          </p:nvSpPr>
          <p:spPr bwMode="auto">
            <a:xfrm>
              <a:off x="1587" y="1084"/>
              <a:ext cx="13" cy="15"/>
            </a:xfrm>
            <a:custGeom>
              <a:avLst/>
              <a:gdLst>
                <a:gd name="T0" fmla="*/ 0 w 13"/>
                <a:gd name="T1" fmla="*/ 9 h 15"/>
                <a:gd name="T2" fmla="*/ 5 w 13"/>
                <a:gd name="T3" fmla="*/ 0 h 15"/>
                <a:gd name="T4" fmla="*/ 0 w 13"/>
                <a:gd name="T5" fmla="*/ 0 h 15"/>
                <a:gd name="T6" fmla="*/ 0 w 13"/>
                <a:gd name="T7" fmla="*/ 15 h 15"/>
                <a:gd name="T8" fmla="*/ 5 w 13"/>
                <a:gd name="T9" fmla="*/ 15 h 15"/>
                <a:gd name="T10" fmla="*/ 13 w 13"/>
                <a:gd name="T11" fmla="*/ 9 h 15"/>
                <a:gd name="T12" fmla="*/ 5 w 13"/>
                <a:gd name="T13" fmla="*/ 15 h 15"/>
                <a:gd name="T14" fmla="*/ 13 w 13"/>
                <a:gd name="T15" fmla="*/ 15 h 15"/>
                <a:gd name="T16" fmla="*/ 13 w 13"/>
                <a:gd name="T17" fmla="*/ 9 h 15"/>
                <a:gd name="T18" fmla="*/ 0 w 13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9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13" y="9"/>
                  </a:lnTo>
                  <a:lnTo>
                    <a:pt x="5" y="15"/>
                  </a:lnTo>
                  <a:lnTo>
                    <a:pt x="13" y="15"/>
                  </a:lnTo>
                  <a:lnTo>
                    <a:pt x="13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47" name="Rectangle 386"/>
            <p:cNvSpPr>
              <a:spLocks noChangeArrowheads="1"/>
            </p:cNvSpPr>
            <p:nvPr/>
          </p:nvSpPr>
          <p:spPr bwMode="auto">
            <a:xfrm>
              <a:off x="1587" y="1084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48" name="Freeform 387"/>
            <p:cNvSpPr>
              <a:spLocks/>
            </p:cNvSpPr>
            <p:nvPr/>
          </p:nvSpPr>
          <p:spPr bwMode="auto">
            <a:xfrm>
              <a:off x="1587" y="1071"/>
              <a:ext cx="13" cy="13"/>
            </a:xfrm>
            <a:custGeom>
              <a:avLst/>
              <a:gdLst>
                <a:gd name="T0" fmla="*/ 5 w 13"/>
                <a:gd name="T1" fmla="*/ 0 h 13"/>
                <a:gd name="T2" fmla="*/ 0 w 13"/>
                <a:gd name="T3" fmla="*/ 8 h 13"/>
                <a:gd name="T4" fmla="*/ 0 w 13"/>
                <a:gd name="T5" fmla="*/ 13 h 13"/>
                <a:gd name="T6" fmla="*/ 13 w 13"/>
                <a:gd name="T7" fmla="*/ 13 h 13"/>
                <a:gd name="T8" fmla="*/ 13 w 13"/>
                <a:gd name="T9" fmla="*/ 8 h 13"/>
                <a:gd name="T10" fmla="*/ 5 w 13"/>
                <a:gd name="T11" fmla="*/ 13 h 13"/>
                <a:gd name="T12" fmla="*/ 5 w 13"/>
                <a:gd name="T13" fmla="*/ 0 h 13"/>
                <a:gd name="T14" fmla="*/ 0 w 13"/>
                <a:gd name="T15" fmla="*/ 0 h 13"/>
                <a:gd name="T16" fmla="*/ 0 w 13"/>
                <a:gd name="T17" fmla="*/ 8 h 13"/>
                <a:gd name="T18" fmla="*/ 5 w 13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5" y="0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5" y="13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49" name="Freeform 388"/>
            <p:cNvSpPr>
              <a:spLocks/>
            </p:cNvSpPr>
            <p:nvPr/>
          </p:nvSpPr>
          <p:spPr bwMode="auto">
            <a:xfrm>
              <a:off x="1592" y="1071"/>
              <a:ext cx="14" cy="13"/>
            </a:xfrm>
            <a:custGeom>
              <a:avLst/>
              <a:gdLst>
                <a:gd name="T0" fmla="*/ 0 w 14"/>
                <a:gd name="T1" fmla="*/ 8 h 13"/>
                <a:gd name="T2" fmla="*/ 8 w 14"/>
                <a:gd name="T3" fmla="*/ 0 h 13"/>
                <a:gd name="T4" fmla="*/ 0 w 14"/>
                <a:gd name="T5" fmla="*/ 0 h 13"/>
                <a:gd name="T6" fmla="*/ 0 w 14"/>
                <a:gd name="T7" fmla="*/ 13 h 13"/>
                <a:gd name="T8" fmla="*/ 8 w 14"/>
                <a:gd name="T9" fmla="*/ 13 h 13"/>
                <a:gd name="T10" fmla="*/ 14 w 14"/>
                <a:gd name="T11" fmla="*/ 8 h 13"/>
                <a:gd name="T12" fmla="*/ 8 w 14"/>
                <a:gd name="T13" fmla="*/ 13 h 13"/>
                <a:gd name="T14" fmla="*/ 14 w 14"/>
                <a:gd name="T15" fmla="*/ 13 h 13"/>
                <a:gd name="T16" fmla="*/ 14 w 14"/>
                <a:gd name="T17" fmla="*/ 8 h 13"/>
                <a:gd name="T18" fmla="*/ 0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14" y="8"/>
                  </a:lnTo>
                  <a:lnTo>
                    <a:pt x="8" y="13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50" name="Rectangle 389"/>
            <p:cNvSpPr>
              <a:spLocks noChangeArrowheads="1"/>
            </p:cNvSpPr>
            <p:nvPr/>
          </p:nvSpPr>
          <p:spPr bwMode="auto">
            <a:xfrm>
              <a:off x="1592" y="1071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51" name="Rectangle 390"/>
            <p:cNvSpPr>
              <a:spLocks noChangeArrowheads="1"/>
            </p:cNvSpPr>
            <p:nvPr/>
          </p:nvSpPr>
          <p:spPr bwMode="auto">
            <a:xfrm>
              <a:off x="1592" y="1065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52" name="Rectangle 391"/>
            <p:cNvSpPr>
              <a:spLocks noChangeArrowheads="1"/>
            </p:cNvSpPr>
            <p:nvPr/>
          </p:nvSpPr>
          <p:spPr bwMode="auto">
            <a:xfrm>
              <a:off x="1592" y="1056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53" name="Freeform 392"/>
            <p:cNvSpPr>
              <a:spLocks/>
            </p:cNvSpPr>
            <p:nvPr/>
          </p:nvSpPr>
          <p:spPr bwMode="auto">
            <a:xfrm>
              <a:off x="1592" y="1042"/>
              <a:ext cx="14" cy="17"/>
            </a:xfrm>
            <a:custGeom>
              <a:avLst/>
              <a:gdLst>
                <a:gd name="T0" fmla="*/ 8 w 14"/>
                <a:gd name="T1" fmla="*/ 0 h 17"/>
                <a:gd name="T2" fmla="*/ 0 w 14"/>
                <a:gd name="T3" fmla="*/ 9 h 17"/>
                <a:gd name="T4" fmla="*/ 0 w 14"/>
                <a:gd name="T5" fmla="*/ 14 h 17"/>
                <a:gd name="T6" fmla="*/ 14 w 14"/>
                <a:gd name="T7" fmla="*/ 14 h 17"/>
                <a:gd name="T8" fmla="*/ 14 w 14"/>
                <a:gd name="T9" fmla="*/ 9 h 17"/>
                <a:gd name="T10" fmla="*/ 8 w 14"/>
                <a:gd name="T11" fmla="*/ 17 h 17"/>
                <a:gd name="T12" fmla="*/ 8 w 14"/>
                <a:gd name="T13" fmla="*/ 0 h 17"/>
                <a:gd name="T14" fmla="*/ 0 w 14"/>
                <a:gd name="T15" fmla="*/ 0 h 17"/>
                <a:gd name="T16" fmla="*/ 0 w 14"/>
                <a:gd name="T17" fmla="*/ 9 h 17"/>
                <a:gd name="T18" fmla="*/ 8 w 14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8" y="0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8" y="1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54" name="Freeform 393"/>
            <p:cNvSpPr>
              <a:spLocks/>
            </p:cNvSpPr>
            <p:nvPr/>
          </p:nvSpPr>
          <p:spPr bwMode="auto">
            <a:xfrm>
              <a:off x="1600" y="1042"/>
              <a:ext cx="14" cy="17"/>
            </a:xfrm>
            <a:custGeom>
              <a:avLst/>
              <a:gdLst>
                <a:gd name="T0" fmla="*/ 0 w 14"/>
                <a:gd name="T1" fmla="*/ 9 h 17"/>
                <a:gd name="T2" fmla="*/ 6 w 14"/>
                <a:gd name="T3" fmla="*/ 0 h 17"/>
                <a:gd name="T4" fmla="*/ 0 w 14"/>
                <a:gd name="T5" fmla="*/ 0 h 17"/>
                <a:gd name="T6" fmla="*/ 0 w 14"/>
                <a:gd name="T7" fmla="*/ 17 h 17"/>
                <a:gd name="T8" fmla="*/ 6 w 14"/>
                <a:gd name="T9" fmla="*/ 17 h 17"/>
                <a:gd name="T10" fmla="*/ 14 w 14"/>
                <a:gd name="T11" fmla="*/ 9 h 17"/>
                <a:gd name="T12" fmla="*/ 6 w 14"/>
                <a:gd name="T13" fmla="*/ 17 h 17"/>
                <a:gd name="T14" fmla="*/ 14 w 14"/>
                <a:gd name="T15" fmla="*/ 17 h 17"/>
                <a:gd name="T16" fmla="*/ 14 w 14"/>
                <a:gd name="T17" fmla="*/ 9 h 17"/>
                <a:gd name="T18" fmla="*/ 0 w 14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9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4" y="9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55" name="Rectangle 394"/>
            <p:cNvSpPr>
              <a:spLocks noChangeArrowheads="1"/>
            </p:cNvSpPr>
            <p:nvPr/>
          </p:nvSpPr>
          <p:spPr bwMode="auto">
            <a:xfrm>
              <a:off x="1600" y="1045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56" name="Freeform 395"/>
            <p:cNvSpPr>
              <a:spLocks/>
            </p:cNvSpPr>
            <p:nvPr/>
          </p:nvSpPr>
          <p:spPr bwMode="auto">
            <a:xfrm>
              <a:off x="1600" y="1027"/>
              <a:ext cx="14" cy="18"/>
            </a:xfrm>
            <a:custGeom>
              <a:avLst/>
              <a:gdLst>
                <a:gd name="T0" fmla="*/ 6 w 14"/>
                <a:gd name="T1" fmla="*/ 0 h 18"/>
                <a:gd name="T2" fmla="*/ 0 w 14"/>
                <a:gd name="T3" fmla="*/ 10 h 18"/>
                <a:gd name="T4" fmla="*/ 0 w 14"/>
                <a:gd name="T5" fmla="*/ 18 h 18"/>
                <a:gd name="T6" fmla="*/ 14 w 14"/>
                <a:gd name="T7" fmla="*/ 18 h 18"/>
                <a:gd name="T8" fmla="*/ 14 w 14"/>
                <a:gd name="T9" fmla="*/ 10 h 18"/>
                <a:gd name="T10" fmla="*/ 6 w 14"/>
                <a:gd name="T11" fmla="*/ 18 h 18"/>
                <a:gd name="T12" fmla="*/ 6 w 14"/>
                <a:gd name="T13" fmla="*/ 0 h 18"/>
                <a:gd name="T14" fmla="*/ 0 w 14"/>
                <a:gd name="T15" fmla="*/ 0 h 18"/>
                <a:gd name="T16" fmla="*/ 0 w 14"/>
                <a:gd name="T17" fmla="*/ 10 h 18"/>
                <a:gd name="T18" fmla="*/ 6 w 14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6" y="0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14" y="10"/>
                  </a:ln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57" name="Freeform 396"/>
            <p:cNvSpPr>
              <a:spLocks/>
            </p:cNvSpPr>
            <p:nvPr/>
          </p:nvSpPr>
          <p:spPr bwMode="auto">
            <a:xfrm>
              <a:off x="1606" y="1027"/>
              <a:ext cx="18" cy="18"/>
            </a:xfrm>
            <a:custGeom>
              <a:avLst/>
              <a:gdLst>
                <a:gd name="T0" fmla="*/ 0 w 18"/>
                <a:gd name="T1" fmla="*/ 10 h 18"/>
                <a:gd name="T2" fmla="*/ 8 w 18"/>
                <a:gd name="T3" fmla="*/ 0 h 18"/>
                <a:gd name="T4" fmla="*/ 0 w 18"/>
                <a:gd name="T5" fmla="*/ 0 h 18"/>
                <a:gd name="T6" fmla="*/ 0 w 18"/>
                <a:gd name="T7" fmla="*/ 18 h 18"/>
                <a:gd name="T8" fmla="*/ 8 w 18"/>
                <a:gd name="T9" fmla="*/ 18 h 18"/>
                <a:gd name="T10" fmla="*/ 18 w 18"/>
                <a:gd name="T11" fmla="*/ 10 h 18"/>
                <a:gd name="T12" fmla="*/ 8 w 18"/>
                <a:gd name="T13" fmla="*/ 18 h 18"/>
                <a:gd name="T14" fmla="*/ 18 w 18"/>
                <a:gd name="T15" fmla="*/ 18 h 18"/>
                <a:gd name="T16" fmla="*/ 18 w 18"/>
                <a:gd name="T17" fmla="*/ 10 h 18"/>
                <a:gd name="T18" fmla="*/ 0 w 18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8"/>
                <a:gd name="T32" fmla="*/ 18 w 18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8">
                  <a:moveTo>
                    <a:pt x="0" y="1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18" y="10"/>
                  </a:lnTo>
                  <a:lnTo>
                    <a:pt x="8" y="18"/>
                  </a:lnTo>
                  <a:lnTo>
                    <a:pt x="18" y="18"/>
                  </a:lnTo>
                  <a:lnTo>
                    <a:pt x="1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58" name="Rectangle 397"/>
            <p:cNvSpPr>
              <a:spLocks noChangeArrowheads="1"/>
            </p:cNvSpPr>
            <p:nvPr/>
          </p:nvSpPr>
          <p:spPr bwMode="auto">
            <a:xfrm>
              <a:off x="1606" y="1029"/>
              <a:ext cx="19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59" name="Freeform 398"/>
            <p:cNvSpPr>
              <a:spLocks/>
            </p:cNvSpPr>
            <p:nvPr/>
          </p:nvSpPr>
          <p:spPr bwMode="auto">
            <a:xfrm>
              <a:off x="1606" y="1014"/>
              <a:ext cx="18" cy="13"/>
            </a:xfrm>
            <a:custGeom>
              <a:avLst/>
              <a:gdLst>
                <a:gd name="T0" fmla="*/ 8 w 18"/>
                <a:gd name="T1" fmla="*/ 0 h 13"/>
                <a:gd name="T2" fmla="*/ 0 w 18"/>
                <a:gd name="T3" fmla="*/ 8 h 13"/>
                <a:gd name="T4" fmla="*/ 0 w 18"/>
                <a:gd name="T5" fmla="*/ 13 h 13"/>
                <a:gd name="T6" fmla="*/ 18 w 18"/>
                <a:gd name="T7" fmla="*/ 13 h 13"/>
                <a:gd name="T8" fmla="*/ 18 w 18"/>
                <a:gd name="T9" fmla="*/ 8 h 13"/>
                <a:gd name="T10" fmla="*/ 8 w 18"/>
                <a:gd name="T11" fmla="*/ 13 h 13"/>
                <a:gd name="T12" fmla="*/ 8 w 18"/>
                <a:gd name="T13" fmla="*/ 0 h 13"/>
                <a:gd name="T14" fmla="*/ 0 w 18"/>
                <a:gd name="T15" fmla="*/ 0 h 13"/>
                <a:gd name="T16" fmla="*/ 0 w 18"/>
                <a:gd name="T17" fmla="*/ 8 h 13"/>
                <a:gd name="T18" fmla="*/ 8 w 18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8" y="0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8" y="13"/>
                  </a:lnTo>
                  <a:lnTo>
                    <a:pt x="18" y="8"/>
                  </a:lnTo>
                  <a:lnTo>
                    <a:pt x="8" y="1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60" name="Rectangle 399"/>
            <p:cNvSpPr>
              <a:spLocks noChangeArrowheads="1"/>
            </p:cNvSpPr>
            <p:nvPr/>
          </p:nvSpPr>
          <p:spPr bwMode="auto">
            <a:xfrm>
              <a:off x="1615" y="101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61" name="Freeform 400"/>
            <p:cNvSpPr>
              <a:spLocks/>
            </p:cNvSpPr>
            <p:nvPr/>
          </p:nvSpPr>
          <p:spPr bwMode="auto">
            <a:xfrm>
              <a:off x="1621" y="1014"/>
              <a:ext cx="16" cy="13"/>
            </a:xfrm>
            <a:custGeom>
              <a:avLst/>
              <a:gdLst>
                <a:gd name="T0" fmla="*/ 0 w 16"/>
                <a:gd name="T1" fmla="*/ 8 h 13"/>
                <a:gd name="T2" fmla="*/ 5 w 16"/>
                <a:gd name="T3" fmla="*/ 0 h 13"/>
                <a:gd name="T4" fmla="*/ 0 w 16"/>
                <a:gd name="T5" fmla="*/ 0 h 13"/>
                <a:gd name="T6" fmla="*/ 0 w 16"/>
                <a:gd name="T7" fmla="*/ 13 h 13"/>
                <a:gd name="T8" fmla="*/ 5 w 16"/>
                <a:gd name="T9" fmla="*/ 13 h 13"/>
                <a:gd name="T10" fmla="*/ 16 w 16"/>
                <a:gd name="T11" fmla="*/ 8 h 13"/>
                <a:gd name="T12" fmla="*/ 5 w 16"/>
                <a:gd name="T13" fmla="*/ 13 h 13"/>
                <a:gd name="T14" fmla="*/ 16 w 16"/>
                <a:gd name="T15" fmla="*/ 13 h 13"/>
                <a:gd name="T16" fmla="*/ 16 w 16"/>
                <a:gd name="T17" fmla="*/ 8 h 13"/>
                <a:gd name="T18" fmla="*/ 0 w 16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0" y="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16" y="8"/>
                  </a:lnTo>
                  <a:lnTo>
                    <a:pt x="5" y="13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62" name="Rectangle 401"/>
            <p:cNvSpPr>
              <a:spLocks noChangeArrowheads="1"/>
            </p:cNvSpPr>
            <p:nvPr/>
          </p:nvSpPr>
          <p:spPr bwMode="auto">
            <a:xfrm>
              <a:off x="1621" y="1014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63" name="Freeform 402"/>
            <p:cNvSpPr>
              <a:spLocks/>
            </p:cNvSpPr>
            <p:nvPr/>
          </p:nvSpPr>
          <p:spPr bwMode="auto">
            <a:xfrm>
              <a:off x="1621" y="1000"/>
              <a:ext cx="16" cy="17"/>
            </a:xfrm>
            <a:custGeom>
              <a:avLst/>
              <a:gdLst>
                <a:gd name="T0" fmla="*/ 5 w 16"/>
                <a:gd name="T1" fmla="*/ 0 h 17"/>
                <a:gd name="T2" fmla="*/ 0 w 16"/>
                <a:gd name="T3" fmla="*/ 8 h 17"/>
                <a:gd name="T4" fmla="*/ 0 w 16"/>
                <a:gd name="T5" fmla="*/ 14 h 17"/>
                <a:gd name="T6" fmla="*/ 16 w 16"/>
                <a:gd name="T7" fmla="*/ 14 h 17"/>
                <a:gd name="T8" fmla="*/ 16 w 16"/>
                <a:gd name="T9" fmla="*/ 8 h 17"/>
                <a:gd name="T10" fmla="*/ 5 w 16"/>
                <a:gd name="T11" fmla="*/ 17 h 17"/>
                <a:gd name="T12" fmla="*/ 5 w 16"/>
                <a:gd name="T13" fmla="*/ 0 h 17"/>
                <a:gd name="T14" fmla="*/ 0 w 16"/>
                <a:gd name="T15" fmla="*/ 0 h 17"/>
                <a:gd name="T16" fmla="*/ 0 w 16"/>
                <a:gd name="T17" fmla="*/ 8 h 17"/>
                <a:gd name="T18" fmla="*/ 5 w 16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7"/>
                <a:gd name="T32" fmla="*/ 16 w 16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7">
                  <a:moveTo>
                    <a:pt x="5" y="0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6" y="14"/>
                  </a:lnTo>
                  <a:lnTo>
                    <a:pt x="16" y="8"/>
                  </a:lnTo>
                  <a:lnTo>
                    <a:pt x="5" y="1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64" name="Freeform 403"/>
            <p:cNvSpPr>
              <a:spLocks/>
            </p:cNvSpPr>
            <p:nvPr/>
          </p:nvSpPr>
          <p:spPr bwMode="auto">
            <a:xfrm>
              <a:off x="1626" y="1000"/>
              <a:ext cx="17" cy="17"/>
            </a:xfrm>
            <a:custGeom>
              <a:avLst/>
              <a:gdLst>
                <a:gd name="T0" fmla="*/ 0 w 17"/>
                <a:gd name="T1" fmla="*/ 8 h 17"/>
                <a:gd name="T2" fmla="*/ 8 w 17"/>
                <a:gd name="T3" fmla="*/ 0 h 17"/>
                <a:gd name="T4" fmla="*/ 0 w 17"/>
                <a:gd name="T5" fmla="*/ 0 h 17"/>
                <a:gd name="T6" fmla="*/ 0 w 17"/>
                <a:gd name="T7" fmla="*/ 17 h 17"/>
                <a:gd name="T8" fmla="*/ 8 w 17"/>
                <a:gd name="T9" fmla="*/ 17 h 17"/>
                <a:gd name="T10" fmla="*/ 17 w 17"/>
                <a:gd name="T11" fmla="*/ 8 h 17"/>
                <a:gd name="T12" fmla="*/ 8 w 17"/>
                <a:gd name="T13" fmla="*/ 17 h 17"/>
                <a:gd name="T14" fmla="*/ 17 w 17"/>
                <a:gd name="T15" fmla="*/ 17 h 17"/>
                <a:gd name="T16" fmla="*/ 17 w 17"/>
                <a:gd name="T17" fmla="*/ 8 h 17"/>
                <a:gd name="T18" fmla="*/ 0 w 17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7"/>
                <a:gd name="T32" fmla="*/ 17 w 17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7">
                  <a:moveTo>
                    <a:pt x="0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17" y="8"/>
                  </a:lnTo>
                  <a:lnTo>
                    <a:pt x="8" y="17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65" name="Freeform 404"/>
            <p:cNvSpPr>
              <a:spLocks/>
            </p:cNvSpPr>
            <p:nvPr/>
          </p:nvSpPr>
          <p:spPr bwMode="auto">
            <a:xfrm>
              <a:off x="1626" y="994"/>
              <a:ext cx="17" cy="14"/>
            </a:xfrm>
            <a:custGeom>
              <a:avLst/>
              <a:gdLst>
                <a:gd name="T0" fmla="*/ 8 w 17"/>
                <a:gd name="T1" fmla="*/ 0 h 14"/>
                <a:gd name="T2" fmla="*/ 0 w 17"/>
                <a:gd name="T3" fmla="*/ 9 h 14"/>
                <a:gd name="T4" fmla="*/ 0 w 17"/>
                <a:gd name="T5" fmla="*/ 14 h 14"/>
                <a:gd name="T6" fmla="*/ 17 w 17"/>
                <a:gd name="T7" fmla="*/ 14 h 14"/>
                <a:gd name="T8" fmla="*/ 17 w 17"/>
                <a:gd name="T9" fmla="*/ 9 h 14"/>
                <a:gd name="T10" fmla="*/ 8 w 17"/>
                <a:gd name="T11" fmla="*/ 14 h 14"/>
                <a:gd name="T12" fmla="*/ 8 w 17"/>
                <a:gd name="T13" fmla="*/ 0 h 14"/>
                <a:gd name="T14" fmla="*/ 0 w 17"/>
                <a:gd name="T15" fmla="*/ 0 h 14"/>
                <a:gd name="T16" fmla="*/ 0 w 17"/>
                <a:gd name="T17" fmla="*/ 9 h 14"/>
                <a:gd name="T18" fmla="*/ 8 w 17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8" y="0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7" y="14"/>
                  </a:lnTo>
                  <a:lnTo>
                    <a:pt x="17" y="9"/>
                  </a:lnTo>
                  <a:lnTo>
                    <a:pt x="8" y="14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66" name="Freeform 405"/>
            <p:cNvSpPr>
              <a:spLocks/>
            </p:cNvSpPr>
            <p:nvPr/>
          </p:nvSpPr>
          <p:spPr bwMode="auto">
            <a:xfrm>
              <a:off x="1634" y="994"/>
              <a:ext cx="14" cy="14"/>
            </a:xfrm>
            <a:custGeom>
              <a:avLst/>
              <a:gdLst>
                <a:gd name="T0" fmla="*/ 0 w 14"/>
                <a:gd name="T1" fmla="*/ 9 h 14"/>
                <a:gd name="T2" fmla="*/ 9 w 14"/>
                <a:gd name="T3" fmla="*/ 0 h 14"/>
                <a:gd name="T4" fmla="*/ 0 w 14"/>
                <a:gd name="T5" fmla="*/ 0 h 14"/>
                <a:gd name="T6" fmla="*/ 0 w 14"/>
                <a:gd name="T7" fmla="*/ 14 h 14"/>
                <a:gd name="T8" fmla="*/ 9 w 14"/>
                <a:gd name="T9" fmla="*/ 14 h 14"/>
                <a:gd name="T10" fmla="*/ 14 w 14"/>
                <a:gd name="T11" fmla="*/ 9 h 14"/>
                <a:gd name="T12" fmla="*/ 9 w 14"/>
                <a:gd name="T13" fmla="*/ 14 h 14"/>
                <a:gd name="T14" fmla="*/ 14 w 14"/>
                <a:gd name="T15" fmla="*/ 14 h 14"/>
                <a:gd name="T16" fmla="*/ 14 w 14"/>
                <a:gd name="T17" fmla="*/ 9 h 14"/>
                <a:gd name="T18" fmla="*/ 0 w 14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9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9"/>
                  </a:lnTo>
                  <a:lnTo>
                    <a:pt x="9" y="14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67" name="Freeform 406"/>
            <p:cNvSpPr>
              <a:spLocks/>
            </p:cNvSpPr>
            <p:nvPr/>
          </p:nvSpPr>
          <p:spPr bwMode="auto">
            <a:xfrm>
              <a:off x="1634" y="988"/>
              <a:ext cx="14" cy="15"/>
            </a:xfrm>
            <a:custGeom>
              <a:avLst/>
              <a:gdLst>
                <a:gd name="T0" fmla="*/ 9 w 14"/>
                <a:gd name="T1" fmla="*/ 0 h 15"/>
                <a:gd name="T2" fmla="*/ 0 w 14"/>
                <a:gd name="T3" fmla="*/ 6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6 h 15"/>
                <a:gd name="T10" fmla="*/ 9 w 14"/>
                <a:gd name="T11" fmla="*/ 15 h 15"/>
                <a:gd name="T12" fmla="*/ 9 w 14"/>
                <a:gd name="T13" fmla="*/ 0 h 15"/>
                <a:gd name="T14" fmla="*/ 0 w 14"/>
                <a:gd name="T15" fmla="*/ 0 h 15"/>
                <a:gd name="T16" fmla="*/ 0 w 14"/>
                <a:gd name="T17" fmla="*/ 6 h 15"/>
                <a:gd name="T18" fmla="*/ 9 w 14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9" y="0"/>
                  </a:moveTo>
                  <a:lnTo>
                    <a:pt x="0" y="6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6"/>
                  </a:lnTo>
                  <a:lnTo>
                    <a:pt x="9" y="1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68" name="Rectangle 407"/>
            <p:cNvSpPr>
              <a:spLocks noChangeArrowheads="1"/>
            </p:cNvSpPr>
            <p:nvPr/>
          </p:nvSpPr>
          <p:spPr bwMode="auto">
            <a:xfrm>
              <a:off x="1643" y="988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69" name="Freeform 408"/>
            <p:cNvSpPr>
              <a:spLocks/>
            </p:cNvSpPr>
            <p:nvPr/>
          </p:nvSpPr>
          <p:spPr bwMode="auto">
            <a:xfrm>
              <a:off x="1648" y="988"/>
              <a:ext cx="15" cy="15"/>
            </a:xfrm>
            <a:custGeom>
              <a:avLst/>
              <a:gdLst>
                <a:gd name="T0" fmla="*/ 0 w 15"/>
                <a:gd name="T1" fmla="*/ 6 h 15"/>
                <a:gd name="T2" fmla="*/ 9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9 w 15"/>
                <a:gd name="T9" fmla="*/ 15 h 15"/>
                <a:gd name="T10" fmla="*/ 15 w 15"/>
                <a:gd name="T11" fmla="*/ 6 h 15"/>
                <a:gd name="T12" fmla="*/ 9 w 15"/>
                <a:gd name="T13" fmla="*/ 15 h 15"/>
                <a:gd name="T14" fmla="*/ 15 w 15"/>
                <a:gd name="T15" fmla="*/ 15 h 15"/>
                <a:gd name="T16" fmla="*/ 15 w 15"/>
                <a:gd name="T17" fmla="*/ 6 h 15"/>
                <a:gd name="T18" fmla="*/ 0 w 15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0" y="6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5" y="6"/>
                  </a:lnTo>
                  <a:lnTo>
                    <a:pt x="9" y="15"/>
                  </a:lnTo>
                  <a:lnTo>
                    <a:pt x="15" y="15"/>
                  </a:lnTo>
                  <a:lnTo>
                    <a:pt x="15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70" name="Freeform 409"/>
            <p:cNvSpPr>
              <a:spLocks/>
            </p:cNvSpPr>
            <p:nvPr/>
          </p:nvSpPr>
          <p:spPr bwMode="auto">
            <a:xfrm>
              <a:off x="1648" y="980"/>
              <a:ext cx="15" cy="14"/>
            </a:xfrm>
            <a:custGeom>
              <a:avLst/>
              <a:gdLst>
                <a:gd name="T0" fmla="*/ 9 w 15"/>
                <a:gd name="T1" fmla="*/ 0 h 14"/>
                <a:gd name="T2" fmla="*/ 0 w 15"/>
                <a:gd name="T3" fmla="*/ 8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8 h 14"/>
                <a:gd name="T10" fmla="*/ 9 w 15"/>
                <a:gd name="T11" fmla="*/ 14 h 14"/>
                <a:gd name="T12" fmla="*/ 9 w 15"/>
                <a:gd name="T13" fmla="*/ 0 h 14"/>
                <a:gd name="T14" fmla="*/ 0 w 15"/>
                <a:gd name="T15" fmla="*/ 0 h 14"/>
                <a:gd name="T16" fmla="*/ 0 w 15"/>
                <a:gd name="T17" fmla="*/ 8 h 14"/>
                <a:gd name="T18" fmla="*/ 9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9" y="0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8"/>
                  </a:lnTo>
                  <a:lnTo>
                    <a:pt x="9" y="1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71" name="Freeform 410"/>
            <p:cNvSpPr>
              <a:spLocks/>
            </p:cNvSpPr>
            <p:nvPr/>
          </p:nvSpPr>
          <p:spPr bwMode="auto">
            <a:xfrm>
              <a:off x="1655" y="980"/>
              <a:ext cx="16" cy="14"/>
            </a:xfrm>
            <a:custGeom>
              <a:avLst/>
              <a:gdLst>
                <a:gd name="T0" fmla="*/ 0 w 16"/>
                <a:gd name="T1" fmla="*/ 8 h 14"/>
                <a:gd name="T2" fmla="*/ 8 w 16"/>
                <a:gd name="T3" fmla="*/ 0 h 14"/>
                <a:gd name="T4" fmla="*/ 2 w 16"/>
                <a:gd name="T5" fmla="*/ 0 h 14"/>
                <a:gd name="T6" fmla="*/ 2 w 16"/>
                <a:gd name="T7" fmla="*/ 14 h 14"/>
                <a:gd name="T8" fmla="*/ 8 w 16"/>
                <a:gd name="T9" fmla="*/ 14 h 14"/>
                <a:gd name="T10" fmla="*/ 16 w 16"/>
                <a:gd name="T11" fmla="*/ 8 h 14"/>
                <a:gd name="T12" fmla="*/ 8 w 16"/>
                <a:gd name="T13" fmla="*/ 14 h 14"/>
                <a:gd name="T14" fmla="*/ 16 w 16"/>
                <a:gd name="T15" fmla="*/ 14 h 14"/>
                <a:gd name="T16" fmla="*/ 16 w 16"/>
                <a:gd name="T17" fmla="*/ 8 h 14"/>
                <a:gd name="T18" fmla="*/ 0 w 16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0" y="8"/>
                  </a:moveTo>
                  <a:lnTo>
                    <a:pt x="8" y="0"/>
                  </a:lnTo>
                  <a:lnTo>
                    <a:pt x="2" y="0"/>
                  </a:lnTo>
                  <a:lnTo>
                    <a:pt x="2" y="14"/>
                  </a:lnTo>
                  <a:lnTo>
                    <a:pt x="8" y="14"/>
                  </a:lnTo>
                  <a:lnTo>
                    <a:pt x="16" y="8"/>
                  </a:lnTo>
                  <a:lnTo>
                    <a:pt x="8" y="14"/>
                  </a:lnTo>
                  <a:lnTo>
                    <a:pt x="16" y="14"/>
                  </a:lnTo>
                  <a:lnTo>
                    <a:pt x="16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72" name="Freeform 411"/>
            <p:cNvSpPr>
              <a:spLocks/>
            </p:cNvSpPr>
            <p:nvPr/>
          </p:nvSpPr>
          <p:spPr bwMode="auto">
            <a:xfrm>
              <a:off x="1655" y="975"/>
              <a:ext cx="16" cy="13"/>
            </a:xfrm>
            <a:custGeom>
              <a:avLst/>
              <a:gdLst>
                <a:gd name="T0" fmla="*/ 8 w 16"/>
                <a:gd name="T1" fmla="*/ 0 h 13"/>
                <a:gd name="T2" fmla="*/ 0 w 16"/>
                <a:gd name="T3" fmla="*/ 5 h 13"/>
                <a:gd name="T4" fmla="*/ 0 w 16"/>
                <a:gd name="T5" fmla="*/ 13 h 13"/>
                <a:gd name="T6" fmla="*/ 16 w 16"/>
                <a:gd name="T7" fmla="*/ 13 h 13"/>
                <a:gd name="T8" fmla="*/ 16 w 16"/>
                <a:gd name="T9" fmla="*/ 5 h 13"/>
                <a:gd name="T10" fmla="*/ 8 w 16"/>
                <a:gd name="T11" fmla="*/ 13 h 13"/>
                <a:gd name="T12" fmla="*/ 8 w 16"/>
                <a:gd name="T13" fmla="*/ 0 h 13"/>
                <a:gd name="T14" fmla="*/ 0 w 16"/>
                <a:gd name="T15" fmla="*/ 0 h 13"/>
                <a:gd name="T16" fmla="*/ 0 w 16"/>
                <a:gd name="T17" fmla="*/ 5 h 13"/>
                <a:gd name="T18" fmla="*/ 8 w 16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8" y="0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6" y="13"/>
                  </a:lnTo>
                  <a:lnTo>
                    <a:pt x="16" y="5"/>
                  </a:lnTo>
                  <a:lnTo>
                    <a:pt x="8" y="13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73" name="Rectangle 412"/>
            <p:cNvSpPr>
              <a:spLocks noChangeArrowheads="1"/>
            </p:cNvSpPr>
            <p:nvPr/>
          </p:nvSpPr>
          <p:spPr bwMode="auto">
            <a:xfrm>
              <a:off x="1663" y="975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74" name="Rectangle 413"/>
            <p:cNvSpPr>
              <a:spLocks noChangeArrowheads="1"/>
            </p:cNvSpPr>
            <p:nvPr/>
          </p:nvSpPr>
          <p:spPr bwMode="auto">
            <a:xfrm>
              <a:off x="1668" y="975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75" name="Freeform 414"/>
            <p:cNvSpPr>
              <a:spLocks/>
            </p:cNvSpPr>
            <p:nvPr/>
          </p:nvSpPr>
          <p:spPr bwMode="auto">
            <a:xfrm>
              <a:off x="1676" y="975"/>
              <a:ext cx="15" cy="13"/>
            </a:xfrm>
            <a:custGeom>
              <a:avLst/>
              <a:gdLst>
                <a:gd name="T0" fmla="*/ 0 w 15"/>
                <a:gd name="T1" fmla="*/ 5 h 13"/>
                <a:gd name="T2" fmla="*/ 6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6 w 15"/>
                <a:gd name="T9" fmla="*/ 13 h 13"/>
                <a:gd name="T10" fmla="*/ 15 w 15"/>
                <a:gd name="T11" fmla="*/ 5 h 13"/>
                <a:gd name="T12" fmla="*/ 6 w 15"/>
                <a:gd name="T13" fmla="*/ 13 h 13"/>
                <a:gd name="T14" fmla="*/ 15 w 15"/>
                <a:gd name="T15" fmla="*/ 13 h 13"/>
                <a:gd name="T16" fmla="*/ 15 w 15"/>
                <a:gd name="T17" fmla="*/ 5 h 13"/>
                <a:gd name="T18" fmla="*/ 0 w 15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0" y="5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15" y="5"/>
                  </a:lnTo>
                  <a:lnTo>
                    <a:pt x="6" y="13"/>
                  </a:lnTo>
                  <a:lnTo>
                    <a:pt x="15" y="13"/>
                  </a:lnTo>
                  <a:lnTo>
                    <a:pt x="15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76" name="Freeform 415"/>
            <p:cNvSpPr>
              <a:spLocks/>
            </p:cNvSpPr>
            <p:nvPr/>
          </p:nvSpPr>
          <p:spPr bwMode="auto">
            <a:xfrm>
              <a:off x="1676" y="966"/>
              <a:ext cx="15" cy="17"/>
            </a:xfrm>
            <a:custGeom>
              <a:avLst/>
              <a:gdLst>
                <a:gd name="T0" fmla="*/ 6 w 15"/>
                <a:gd name="T1" fmla="*/ 0 h 17"/>
                <a:gd name="T2" fmla="*/ 0 w 15"/>
                <a:gd name="T3" fmla="*/ 9 h 17"/>
                <a:gd name="T4" fmla="*/ 0 w 15"/>
                <a:gd name="T5" fmla="*/ 14 h 17"/>
                <a:gd name="T6" fmla="*/ 15 w 15"/>
                <a:gd name="T7" fmla="*/ 14 h 17"/>
                <a:gd name="T8" fmla="*/ 15 w 15"/>
                <a:gd name="T9" fmla="*/ 9 h 17"/>
                <a:gd name="T10" fmla="*/ 6 w 15"/>
                <a:gd name="T11" fmla="*/ 17 h 17"/>
                <a:gd name="T12" fmla="*/ 6 w 15"/>
                <a:gd name="T13" fmla="*/ 0 h 17"/>
                <a:gd name="T14" fmla="*/ 0 w 15"/>
                <a:gd name="T15" fmla="*/ 0 h 17"/>
                <a:gd name="T16" fmla="*/ 0 w 15"/>
                <a:gd name="T17" fmla="*/ 9 h 17"/>
                <a:gd name="T18" fmla="*/ 6 w 15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6" y="0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9"/>
                  </a:lnTo>
                  <a:lnTo>
                    <a:pt x="6" y="1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77" name="Freeform 416"/>
            <p:cNvSpPr>
              <a:spLocks/>
            </p:cNvSpPr>
            <p:nvPr/>
          </p:nvSpPr>
          <p:spPr bwMode="auto">
            <a:xfrm>
              <a:off x="1682" y="966"/>
              <a:ext cx="15" cy="17"/>
            </a:xfrm>
            <a:custGeom>
              <a:avLst/>
              <a:gdLst>
                <a:gd name="T0" fmla="*/ 0 w 15"/>
                <a:gd name="T1" fmla="*/ 9 h 17"/>
                <a:gd name="T2" fmla="*/ 9 w 15"/>
                <a:gd name="T3" fmla="*/ 0 h 17"/>
                <a:gd name="T4" fmla="*/ 0 w 15"/>
                <a:gd name="T5" fmla="*/ 0 h 17"/>
                <a:gd name="T6" fmla="*/ 0 w 15"/>
                <a:gd name="T7" fmla="*/ 17 h 17"/>
                <a:gd name="T8" fmla="*/ 9 w 15"/>
                <a:gd name="T9" fmla="*/ 17 h 17"/>
                <a:gd name="T10" fmla="*/ 15 w 15"/>
                <a:gd name="T11" fmla="*/ 9 h 17"/>
                <a:gd name="T12" fmla="*/ 9 w 15"/>
                <a:gd name="T13" fmla="*/ 17 h 17"/>
                <a:gd name="T14" fmla="*/ 15 w 15"/>
                <a:gd name="T15" fmla="*/ 17 h 17"/>
                <a:gd name="T16" fmla="*/ 15 w 15"/>
                <a:gd name="T17" fmla="*/ 9 h 17"/>
                <a:gd name="T18" fmla="*/ 0 w 15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0" y="9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5" y="9"/>
                  </a:lnTo>
                  <a:lnTo>
                    <a:pt x="9" y="17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78" name="Freeform 417"/>
            <p:cNvSpPr>
              <a:spLocks/>
            </p:cNvSpPr>
            <p:nvPr/>
          </p:nvSpPr>
          <p:spPr bwMode="auto">
            <a:xfrm>
              <a:off x="1682" y="960"/>
              <a:ext cx="15" cy="15"/>
            </a:xfrm>
            <a:custGeom>
              <a:avLst/>
              <a:gdLst>
                <a:gd name="T0" fmla="*/ 9 w 15"/>
                <a:gd name="T1" fmla="*/ 0 h 15"/>
                <a:gd name="T2" fmla="*/ 0 w 15"/>
                <a:gd name="T3" fmla="*/ 9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9 h 15"/>
                <a:gd name="T10" fmla="*/ 9 w 15"/>
                <a:gd name="T11" fmla="*/ 15 h 15"/>
                <a:gd name="T12" fmla="*/ 9 w 15"/>
                <a:gd name="T13" fmla="*/ 0 h 15"/>
                <a:gd name="T14" fmla="*/ 0 w 15"/>
                <a:gd name="T15" fmla="*/ 0 h 15"/>
                <a:gd name="T16" fmla="*/ 0 w 15"/>
                <a:gd name="T17" fmla="*/ 9 h 15"/>
                <a:gd name="T18" fmla="*/ 9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9" y="0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9"/>
                  </a:lnTo>
                  <a:lnTo>
                    <a:pt x="9" y="1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79" name="Rectangle 418"/>
            <p:cNvSpPr>
              <a:spLocks noChangeArrowheads="1"/>
            </p:cNvSpPr>
            <p:nvPr/>
          </p:nvSpPr>
          <p:spPr bwMode="auto">
            <a:xfrm>
              <a:off x="1691" y="961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80" name="Rectangle 419"/>
            <p:cNvSpPr>
              <a:spLocks noChangeArrowheads="1"/>
            </p:cNvSpPr>
            <p:nvPr/>
          </p:nvSpPr>
          <p:spPr bwMode="auto">
            <a:xfrm>
              <a:off x="1697" y="961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81" name="Rectangle 420"/>
            <p:cNvSpPr>
              <a:spLocks noChangeArrowheads="1"/>
            </p:cNvSpPr>
            <p:nvPr/>
          </p:nvSpPr>
          <p:spPr bwMode="auto">
            <a:xfrm>
              <a:off x="1705" y="961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82" name="Freeform 421"/>
            <p:cNvSpPr>
              <a:spLocks/>
            </p:cNvSpPr>
            <p:nvPr/>
          </p:nvSpPr>
          <p:spPr bwMode="auto">
            <a:xfrm>
              <a:off x="1710" y="960"/>
              <a:ext cx="15" cy="15"/>
            </a:xfrm>
            <a:custGeom>
              <a:avLst/>
              <a:gdLst>
                <a:gd name="T0" fmla="*/ 0 w 15"/>
                <a:gd name="T1" fmla="*/ 9 h 15"/>
                <a:gd name="T2" fmla="*/ 6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6 w 15"/>
                <a:gd name="T9" fmla="*/ 15 h 15"/>
                <a:gd name="T10" fmla="*/ 15 w 15"/>
                <a:gd name="T11" fmla="*/ 9 h 15"/>
                <a:gd name="T12" fmla="*/ 6 w 15"/>
                <a:gd name="T13" fmla="*/ 15 h 15"/>
                <a:gd name="T14" fmla="*/ 15 w 15"/>
                <a:gd name="T15" fmla="*/ 15 h 15"/>
                <a:gd name="T16" fmla="*/ 15 w 15"/>
                <a:gd name="T17" fmla="*/ 9 h 15"/>
                <a:gd name="T18" fmla="*/ 0 w 15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0" y="9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15" y="9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15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83" name="Freeform 422"/>
            <p:cNvSpPr>
              <a:spLocks/>
            </p:cNvSpPr>
            <p:nvPr/>
          </p:nvSpPr>
          <p:spPr bwMode="auto">
            <a:xfrm>
              <a:off x="1710" y="954"/>
              <a:ext cx="15" cy="15"/>
            </a:xfrm>
            <a:custGeom>
              <a:avLst/>
              <a:gdLst>
                <a:gd name="T0" fmla="*/ 6 w 15"/>
                <a:gd name="T1" fmla="*/ 0 h 15"/>
                <a:gd name="T2" fmla="*/ 0 w 15"/>
                <a:gd name="T3" fmla="*/ 6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6 h 15"/>
                <a:gd name="T10" fmla="*/ 6 w 15"/>
                <a:gd name="T11" fmla="*/ 15 h 15"/>
                <a:gd name="T12" fmla="*/ 6 w 15"/>
                <a:gd name="T13" fmla="*/ 0 h 15"/>
                <a:gd name="T14" fmla="*/ 0 w 15"/>
                <a:gd name="T15" fmla="*/ 0 h 15"/>
                <a:gd name="T16" fmla="*/ 0 w 15"/>
                <a:gd name="T17" fmla="*/ 6 h 15"/>
                <a:gd name="T18" fmla="*/ 6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6" y="0"/>
                  </a:moveTo>
                  <a:lnTo>
                    <a:pt x="0" y="6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6"/>
                  </a:lnTo>
                  <a:lnTo>
                    <a:pt x="6" y="1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84" name="Rectangle 423"/>
            <p:cNvSpPr>
              <a:spLocks noChangeArrowheads="1"/>
            </p:cNvSpPr>
            <p:nvPr/>
          </p:nvSpPr>
          <p:spPr bwMode="auto">
            <a:xfrm>
              <a:off x="1717" y="954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85" name="Rectangle 424"/>
            <p:cNvSpPr>
              <a:spLocks noChangeArrowheads="1"/>
            </p:cNvSpPr>
            <p:nvPr/>
          </p:nvSpPr>
          <p:spPr bwMode="auto">
            <a:xfrm>
              <a:off x="1725" y="95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86" name="Freeform 425"/>
            <p:cNvSpPr>
              <a:spLocks/>
            </p:cNvSpPr>
            <p:nvPr/>
          </p:nvSpPr>
          <p:spPr bwMode="auto">
            <a:xfrm>
              <a:off x="1731" y="954"/>
              <a:ext cx="16" cy="15"/>
            </a:xfrm>
            <a:custGeom>
              <a:avLst/>
              <a:gdLst>
                <a:gd name="T0" fmla="*/ 0 w 16"/>
                <a:gd name="T1" fmla="*/ 6 h 15"/>
                <a:gd name="T2" fmla="*/ 8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8 w 16"/>
                <a:gd name="T9" fmla="*/ 15 h 15"/>
                <a:gd name="T10" fmla="*/ 16 w 16"/>
                <a:gd name="T11" fmla="*/ 6 h 15"/>
                <a:gd name="T12" fmla="*/ 8 w 16"/>
                <a:gd name="T13" fmla="*/ 15 h 15"/>
                <a:gd name="T14" fmla="*/ 16 w 16"/>
                <a:gd name="T15" fmla="*/ 15 h 15"/>
                <a:gd name="T16" fmla="*/ 16 w 16"/>
                <a:gd name="T17" fmla="*/ 6 h 15"/>
                <a:gd name="T18" fmla="*/ 0 w 16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0" y="6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16" y="6"/>
                  </a:lnTo>
                  <a:lnTo>
                    <a:pt x="8" y="15"/>
                  </a:lnTo>
                  <a:lnTo>
                    <a:pt x="16" y="15"/>
                  </a:lnTo>
                  <a:lnTo>
                    <a:pt x="1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87" name="Freeform 426"/>
            <p:cNvSpPr>
              <a:spLocks/>
            </p:cNvSpPr>
            <p:nvPr/>
          </p:nvSpPr>
          <p:spPr bwMode="auto">
            <a:xfrm>
              <a:off x="1731" y="946"/>
              <a:ext cx="16" cy="14"/>
            </a:xfrm>
            <a:custGeom>
              <a:avLst/>
              <a:gdLst>
                <a:gd name="T0" fmla="*/ 8 w 16"/>
                <a:gd name="T1" fmla="*/ 0 h 14"/>
                <a:gd name="T2" fmla="*/ 0 w 16"/>
                <a:gd name="T3" fmla="*/ 8 h 14"/>
                <a:gd name="T4" fmla="*/ 0 w 16"/>
                <a:gd name="T5" fmla="*/ 14 h 14"/>
                <a:gd name="T6" fmla="*/ 16 w 16"/>
                <a:gd name="T7" fmla="*/ 14 h 14"/>
                <a:gd name="T8" fmla="*/ 16 w 16"/>
                <a:gd name="T9" fmla="*/ 8 h 14"/>
                <a:gd name="T10" fmla="*/ 8 w 16"/>
                <a:gd name="T11" fmla="*/ 14 h 14"/>
                <a:gd name="T12" fmla="*/ 8 w 16"/>
                <a:gd name="T13" fmla="*/ 0 h 14"/>
                <a:gd name="T14" fmla="*/ 0 w 16"/>
                <a:gd name="T15" fmla="*/ 0 h 14"/>
                <a:gd name="T16" fmla="*/ 0 w 16"/>
                <a:gd name="T17" fmla="*/ 8 h 14"/>
                <a:gd name="T18" fmla="*/ 8 w 16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8" y="0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6" y="14"/>
                  </a:lnTo>
                  <a:lnTo>
                    <a:pt x="16" y="8"/>
                  </a:lnTo>
                  <a:lnTo>
                    <a:pt x="8" y="14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88" name="Rectangle 427"/>
            <p:cNvSpPr>
              <a:spLocks noChangeArrowheads="1"/>
            </p:cNvSpPr>
            <p:nvPr/>
          </p:nvSpPr>
          <p:spPr bwMode="auto">
            <a:xfrm>
              <a:off x="1739" y="946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89" name="Rectangle 428"/>
            <p:cNvSpPr>
              <a:spLocks noChangeArrowheads="1"/>
            </p:cNvSpPr>
            <p:nvPr/>
          </p:nvSpPr>
          <p:spPr bwMode="auto">
            <a:xfrm>
              <a:off x="1747" y="946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90" name="Rectangle 429"/>
            <p:cNvSpPr>
              <a:spLocks noChangeArrowheads="1"/>
            </p:cNvSpPr>
            <p:nvPr/>
          </p:nvSpPr>
          <p:spPr bwMode="auto">
            <a:xfrm>
              <a:off x="1754" y="946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91" name="Rectangle 430"/>
            <p:cNvSpPr>
              <a:spLocks noChangeArrowheads="1"/>
            </p:cNvSpPr>
            <p:nvPr/>
          </p:nvSpPr>
          <p:spPr bwMode="auto">
            <a:xfrm>
              <a:off x="1759" y="946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92" name="Freeform 431"/>
            <p:cNvSpPr>
              <a:spLocks/>
            </p:cNvSpPr>
            <p:nvPr/>
          </p:nvSpPr>
          <p:spPr bwMode="auto">
            <a:xfrm>
              <a:off x="1767" y="946"/>
              <a:ext cx="14" cy="14"/>
            </a:xfrm>
            <a:custGeom>
              <a:avLst/>
              <a:gdLst>
                <a:gd name="T0" fmla="*/ 0 w 14"/>
                <a:gd name="T1" fmla="*/ 8 h 14"/>
                <a:gd name="T2" fmla="*/ 6 w 14"/>
                <a:gd name="T3" fmla="*/ 0 h 14"/>
                <a:gd name="T4" fmla="*/ 0 w 14"/>
                <a:gd name="T5" fmla="*/ 0 h 14"/>
                <a:gd name="T6" fmla="*/ 0 w 14"/>
                <a:gd name="T7" fmla="*/ 14 h 14"/>
                <a:gd name="T8" fmla="*/ 6 w 14"/>
                <a:gd name="T9" fmla="*/ 14 h 14"/>
                <a:gd name="T10" fmla="*/ 14 w 14"/>
                <a:gd name="T11" fmla="*/ 8 h 14"/>
                <a:gd name="T12" fmla="*/ 6 w 14"/>
                <a:gd name="T13" fmla="*/ 14 h 14"/>
                <a:gd name="T14" fmla="*/ 14 w 14"/>
                <a:gd name="T15" fmla="*/ 14 h 14"/>
                <a:gd name="T16" fmla="*/ 14 w 14"/>
                <a:gd name="T17" fmla="*/ 8 h 14"/>
                <a:gd name="T18" fmla="*/ 0 w 14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4" y="8"/>
                  </a:lnTo>
                  <a:lnTo>
                    <a:pt x="6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93" name="Freeform 432"/>
            <p:cNvSpPr>
              <a:spLocks/>
            </p:cNvSpPr>
            <p:nvPr/>
          </p:nvSpPr>
          <p:spPr bwMode="auto">
            <a:xfrm>
              <a:off x="1767" y="941"/>
              <a:ext cx="14" cy="13"/>
            </a:xfrm>
            <a:custGeom>
              <a:avLst/>
              <a:gdLst>
                <a:gd name="T0" fmla="*/ 6 w 14"/>
                <a:gd name="T1" fmla="*/ 0 h 13"/>
                <a:gd name="T2" fmla="*/ 0 w 14"/>
                <a:gd name="T3" fmla="*/ 5 h 13"/>
                <a:gd name="T4" fmla="*/ 0 w 14"/>
                <a:gd name="T5" fmla="*/ 13 h 13"/>
                <a:gd name="T6" fmla="*/ 14 w 14"/>
                <a:gd name="T7" fmla="*/ 13 h 13"/>
                <a:gd name="T8" fmla="*/ 14 w 14"/>
                <a:gd name="T9" fmla="*/ 5 h 13"/>
                <a:gd name="T10" fmla="*/ 6 w 14"/>
                <a:gd name="T11" fmla="*/ 13 h 13"/>
                <a:gd name="T12" fmla="*/ 6 w 14"/>
                <a:gd name="T13" fmla="*/ 0 h 13"/>
                <a:gd name="T14" fmla="*/ 0 w 14"/>
                <a:gd name="T15" fmla="*/ 0 h 13"/>
                <a:gd name="T16" fmla="*/ 0 w 14"/>
                <a:gd name="T17" fmla="*/ 5 h 13"/>
                <a:gd name="T18" fmla="*/ 6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6" y="0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5"/>
                  </a:lnTo>
                  <a:lnTo>
                    <a:pt x="6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94" name="Freeform 433"/>
            <p:cNvSpPr>
              <a:spLocks/>
            </p:cNvSpPr>
            <p:nvPr/>
          </p:nvSpPr>
          <p:spPr bwMode="auto">
            <a:xfrm>
              <a:off x="1773" y="941"/>
              <a:ext cx="15" cy="13"/>
            </a:xfrm>
            <a:custGeom>
              <a:avLst/>
              <a:gdLst>
                <a:gd name="T0" fmla="*/ 0 w 15"/>
                <a:gd name="T1" fmla="*/ 5 h 13"/>
                <a:gd name="T2" fmla="*/ 8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8 w 15"/>
                <a:gd name="T9" fmla="*/ 13 h 13"/>
                <a:gd name="T10" fmla="*/ 15 w 15"/>
                <a:gd name="T11" fmla="*/ 5 h 13"/>
                <a:gd name="T12" fmla="*/ 8 w 15"/>
                <a:gd name="T13" fmla="*/ 13 h 13"/>
                <a:gd name="T14" fmla="*/ 15 w 15"/>
                <a:gd name="T15" fmla="*/ 13 h 13"/>
                <a:gd name="T16" fmla="*/ 15 w 15"/>
                <a:gd name="T17" fmla="*/ 5 h 13"/>
                <a:gd name="T18" fmla="*/ 0 w 15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0" y="5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15" y="5"/>
                  </a:lnTo>
                  <a:lnTo>
                    <a:pt x="8" y="13"/>
                  </a:lnTo>
                  <a:lnTo>
                    <a:pt x="15" y="13"/>
                  </a:lnTo>
                  <a:lnTo>
                    <a:pt x="15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95" name="Freeform 434"/>
            <p:cNvSpPr>
              <a:spLocks/>
            </p:cNvSpPr>
            <p:nvPr/>
          </p:nvSpPr>
          <p:spPr bwMode="auto">
            <a:xfrm>
              <a:off x="1773" y="932"/>
              <a:ext cx="15" cy="14"/>
            </a:xfrm>
            <a:custGeom>
              <a:avLst/>
              <a:gdLst>
                <a:gd name="T0" fmla="*/ 8 w 15"/>
                <a:gd name="T1" fmla="*/ 0 h 14"/>
                <a:gd name="T2" fmla="*/ 0 w 15"/>
                <a:gd name="T3" fmla="*/ 9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9 h 14"/>
                <a:gd name="T10" fmla="*/ 8 w 15"/>
                <a:gd name="T11" fmla="*/ 14 h 14"/>
                <a:gd name="T12" fmla="*/ 8 w 15"/>
                <a:gd name="T13" fmla="*/ 0 h 14"/>
                <a:gd name="T14" fmla="*/ 0 w 15"/>
                <a:gd name="T15" fmla="*/ 0 h 14"/>
                <a:gd name="T16" fmla="*/ 0 w 15"/>
                <a:gd name="T17" fmla="*/ 9 h 14"/>
                <a:gd name="T18" fmla="*/ 8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8" y="0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9"/>
                  </a:lnTo>
                  <a:lnTo>
                    <a:pt x="8" y="14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96" name="Rectangle 435"/>
            <p:cNvSpPr>
              <a:spLocks noChangeArrowheads="1"/>
            </p:cNvSpPr>
            <p:nvPr/>
          </p:nvSpPr>
          <p:spPr bwMode="auto">
            <a:xfrm>
              <a:off x="1781" y="932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197" name="Freeform 436"/>
            <p:cNvSpPr>
              <a:spLocks/>
            </p:cNvSpPr>
            <p:nvPr/>
          </p:nvSpPr>
          <p:spPr bwMode="auto">
            <a:xfrm>
              <a:off x="1788" y="932"/>
              <a:ext cx="13" cy="14"/>
            </a:xfrm>
            <a:custGeom>
              <a:avLst/>
              <a:gdLst>
                <a:gd name="T0" fmla="*/ 13 w 13"/>
                <a:gd name="T1" fmla="*/ 9 h 14"/>
                <a:gd name="T2" fmla="*/ 8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8 w 13"/>
                <a:gd name="T9" fmla="*/ 14 h 14"/>
                <a:gd name="T10" fmla="*/ 0 w 13"/>
                <a:gd name="T11" fmla="*/ 9 h 14"/>
                <a:gd name="T12" fmla="*/ 13 w 13"/>
                <a:gd name="T13" fmla="*/ 9 h 14"/>
                <a:gd name="T14" fmla="*/ 13 w 13"/>
                <a:gd name="T15" fmla="*/ 0 h 14"/>
                <a:gd name="T16" fmla="*/ 8 w 13"/>
                <a:gd name="T17" fmla="*/ 0 h 14"/>
                <a:gd name="T18" fmla="*/ 13 w 13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9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9"/>
                  </a:lnTo>
                  <a:lnTo>
                    <a:pt x="13" y="9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98" name="Freeform 437"/>
            <p:cNvSpPr>
              <a:spLocks/>
            </p:cNvSpPr>
            <p:nvPr/>
          </p:nvSpPr>
          <p:spPr bwMode="auto">
            <a:xfrm>
              <a:off x="1788" y="941"/>
              <a:ext cx="13" cy="13"/>
            </a:xfrm>
            <a:custGeom>
              <a:avLst/>
              <a:gdLst>
                <a:gd name="T0" fmla="*/ 8 w 13"/>
                <a:gd name="T1" fmla="*/ 13 h 13"/>
                <a:gd name="T2" fmla="*/ 13 w 13"/>
                <a:gd name="T3" fmla="*/ 5 h 13"/>
                <a:gd name="T4" fmla="*/ 13 w 13"/>
                <a:gd name="T5" fmla="*/ 0 h 13"/>
                <a:gd name="T6" fmla="*/ 0 w 13"/>
                <a:gd name="T7" fmla="*/ 0 h 13"/>
                <a:gd name="T8" fmla="*/ 0 w 13"/>
                <a:gd name="T9" fmla="*/ 5 h 13"/>
                <a:gd name="T10" fmla="*/ 8 w 13"/>
                <a:gd name="T11" fmla="*/ 0 h 13"/>
                <a:gd name="T12" fmla="*/ 8 w 13"/>
                <a:gd name="T13" fmla="*/ 13 h 13"/>
                <a:gd name="T14" fmla="*/ 13 w 13"/>
                <a:gd name="T15" fmla="*/ 13 h 13"/>
                <a:gd name="T16" fmla="*/ 13 w 13"/>
                <a:gd name="T17" fmla="*/ 5 h 13"/>
                <a:gd name="T18" fmla="*/ 8 w 13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8" y="13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0"/>
                  </a:lnTo>
                  <a:lnTo>
                    <a:pt x="8" y="13"/>
                  </a:lnTo>
                  <a:lnTo>
                    <a:pt x="13" y="13"/>
                  </a:lnTo>
                  <a:lnTo>
                    <a:pt x="13" y="5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99" name="Freeform 438"/>
            <p:cNvSpPr>
              <a:spLocks/>
            </p:cNvSpPr>
            <p:nvPr/>
          </p:nvSpPr>
          <p:spPr bwMode="auto">
            <a:xfrm>
              <a:off x="1778" y="941"/>
              <a:ext cx="18" cy="13"/>
            </a:xfrm>
            <a:custGeom>
              <a:avLst/>
              <a:gdLst>
                <a:gd name="T0" fmla="*/ 18 w 18"/>
                <a:gd name="T1" fmla="*/ 5 h 13"/>
                <a:gd name="T2" fmla="*/ 10 w 18"/>
                <a:gd name="T3" fmla="*/ 13 h 13"/>
                <a:gd name="T4" fmla="*/ 18 w 18"/>
                <a:gd name="T5" fmla="*/ 13 h 13"/>
                <a:gd name="T6" fmla="*/ 18 w 18"/>
                <a:gd name="T7" fmla="*/ 0 h 13"/>
                <a:gd name="T8" fmla="*/ 10 w 18"/>
                <a:gd name="T9" fmla="*/ 0 h 13"/>
                <a:gd name="T10" fmla="*/ 0 w 18"/>
                <a:gd name="T11" fmla="*/ 5 h 13"/>
                <a:gd name="T12" fmla="*/ 10 w 18"/>
                <a:gd name="T13" fmla="*/ 0 h 13"/>
                <a:gd name="T14" fmla="*/ 0 w 18"/>
                <a:gd name="T15" fmla="*/ 0 h 13"/>
                <a:gd name="T16" fmla="*/ 0 w 18"/>
                <a:gd name="T17" fmla="*/ 5 h 13"/>
                <a:gd name="T18" fmla="*/ 18 w 18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8" y="5"/>
                  </a:moveTo>
                  <a:lnTo>
                    <a:pt x="10" y="13"/>
                  </a:lnTo>
                  <a:lnTo>
                    <a:pt x="18" y="13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00" name="Freeform 439"/>
            <p:cNvSpPr>
              <a:spLocks/>
            </p:cNvSpPr>
            <p:nvPr/>
          </p:nvSpPr>
          <p:spPr bwMode="auto">
            <a:xfrm>
              <a:off x="1778" y="946"/>
              <a:ext cx="18" cy="14"/>
            </a:xfrm>
            <a:custGeom>
              <a:avLst/>
              <a:gdLst>
                <a:gd name="T0" fmla="*/ 10 w 18"/>
                <a:gd name="T1" fmla="*/ 14 h 14"/>
                <a:gd name="T2" fmla="*/ 18 w 18"/>
                <a:gd name="T3" fmla="*/ 8 h 14"/>
                <a:gd name="T4" fmla="*/ 18 w 18"/>
                <a:gd name="T5" fmla="*/ 0 h 14"/>
                <a:gd name="T6" fmla="*/ 0 w 18"/>
                <a:gd name="T7" fmla="*/ 0 h 14"/>
                <a:gd name="T8" fmla="*/ 0 w 18"/>
                <a:gd name="T9" fmla="*/ 8 h 14"/>
                <a:gd name="T10" fmla="*/ 10 w 18"/>
                <a:gd name="T11" fmla="*/ 0 h 14"/>
                <a:gd name="T12" fmla="*/ 10 w 18"/>
                <a:gd name="T13" fmla="*/ 14 h 14"/>
                <a:gd name="T14" fmla="*/ 18 w 18"/>
                <a:gd name="T15" fmla="*/ 14 h 14"/>
                <a:gd name="T16" fmla="*/ 18 w 18"/>
                <a:gd name="T17" fmla="*/ 8 h 14"/>
                <a:gd name="T18" fmla="*/ 10 w 18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0" y="14"/>
                  </a:moveTo>
                  <a:lnTo>
                    <a:pt x="18" y="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0"/>
                  </a:lnTo>
                  <a:lnTo>
                    <a:pt x="10" y="14"/>
                  </a:lnTo>
                  <a:lnTo>
                    <a:pt x="18" y="14"/>
                  </a:lnTo>
                  <a:lnTo>
                    <a:pt x="18" y="8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01" name="Freeform 440"/>
            <p:cNvSpPr>
              <a:spLocks/>
            </p:cNvSpPr>
            <p:nvPr/>
          </p:nvSpPr>
          <p:spPr bwMode="auto">
            <a:xfrm>
              <a:off x="1773" y="946"/>
              <a:ext cx="15" cy="14"/>
            </a:xfrm>
            <a:custGeom>
              <a:avLst/>
              <a:gdLst>
                <a:gd name="T0" fmla="*/ 15 w 15"/>
                <a:gd name="T1" fmla="*/ 8 h 14"/>
                <a:gd name="T2" fmla="*/ 8 w 15"/>
                <a:gd name="T3" fmla="*/ 14 h 14"/>
                <a:gd name="T4" fmla="*/ 15 w 15"/>
                <a:gd name="T5" fmla="*/ 14 h 14"/>
                <a:gd name="T6" fmla="*/ 15 w 15"/>
                <a:gd name="T7" fmla="*/ 0 h 14"/>
                <a:gd name="T8" fmla="*/ 8 w 15"/>
                <a:gd name="T9" fmla="*/ 0 h 14"/>
                <a:gd name="T10" fmla="*/ 0 w 15"/>
                <a:gd name="T11" fmla="*/ 8 h 14"/>
                <a:gd name="T12" fmla="*/ 8 w 15"/>
                <a:gd name="T13" fmla="*/ 0 h 14"/>
                <a:gd name="T14" fmla="*/ 0 w 15"/>
                <a:gd name="T15" fmla="*/ 0 h 14"/>
                <a:gd name="T16" fmla="*/ 0 w 15"/>
                <a:gd name="T17" fmla="*/ 8 h 14"/>
                <a:gd name="T18" fmla="*/ 15 w 15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5" y="8"/>
                  </a:moveTo>
                  <a:lnTo>
                    <a:pt x="8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02" name="Freeform 441"/>
            <p:cNvSpPr>
              <a:spLocks/>
            </p:cNvSpPr>
            <p:nvPr/>
          </p:nvSpPr>
          <p:spPr bwMode="auto">
            <a:xfrm>
              <a:off x="1773" y="954"/>
              <a:ext cx="15" cy="15"/>
            </a:xfrm>
            <a:custGeom>
              <a:avLst/>
              <a:gdLst>
                <a:gd name="T0" fmla="*/ 8 w 15"/>
                <a:gd name="T1" fmla="*/ 15 h 15"/>
                <a:gd name="T2" fmla="*/ 15 w 15"/>
                <a:gd name="T3" fmla="*/ 6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6 h 15"/>
                <a:gd name="T10" fmla="*/ 8 w 15"/>
                <a:gd name="T11" fmla="*/ 0 h 15"/>
                <a:gd name="T12" fmla="*/ 8 w 15"/>
                <a:gd name="T13" fmla="*/ 15 h 15"/>
                <a:gd name="T14" fmla="*/ 15 w 15"/>
                <a:gd name="T15" fmla="*/ 15 h 15"/>
                <a:gd name="T16" fmla="*/ 15 w 15"/>
                <a:gd name="T17" fmla="*/ 6 h 15"/>
                <a:gd name="T18" fmla="*/ 8 w 15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8" y="15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0"/>
                  </a:lnTo>
                  <a:lnTo>
                    <a:pt x="8" y="15"/>
                  </a:lnTo>
                  <a:lnTo>
                    <a:pt x="15" y="15"/>
                  </a:lnTo>
                  <a:lnTo>
                    <a:pt x="15" y="6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03" name="Freeform 442"/>
            <p:cNvSpPr>
              <a:spLocks/>
            </p:cNvSpPr>
            <p:nvPr/>
          </p:nvSpPr>
          <p:spPr bwMode="auto">
            <a:xfrm>
              <a:off x="1767" y="95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6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6 w 14"/>
                <a:gd name="T9" fmla="*/ 0 h 15"/>
                <a:gd name="T10" fmla="*/ 0 w 14"/>
                <a:gd name="T11" fmla="*/ 6 h 15"/>
                <a:gd name="T12" fmla="*/ 6 w 14"/>
                <a:gd name="T13" fmla="*/ 0 h 15"/>
                <a:gd name="T14" fmla="*/ 0 w 14"/>
                <a:gd name="T15" fmla="*/ 0 h 15"/>
                <a:gd name="T16" fmla="*/ 0 w 14"/>
                <a:gd name="T17" fmla="*/ 6 h 15"/>
                <a:gd name="T18" fmla="*/ 14 w 14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6"/>
                  </a:moveTo>
                  <a:lnTo>
                    <a:pt x="6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04" name="Rectangle 443"/>
            <p:cNvSpPr>
              <a:spLocks noChangeArrowheads="1"/>
            </p:cNvSpPr>
            <p:nvPr/>
          </p:nvSpPr>
          <p:spPr bwMode="auto">
            <a:xfrm>
              <a:off x="1767" y="961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05" name="Freeform 444"/>
            <p:cNvSpPr>
              <a:spLocks/>
            </p:cNvSpPr>
            <p:nvPr/>
          </p:nvSpPr>
          <p:spPr bwMode="auto">
            <a:xfrm>
              <a:off x="1767" y="966"/>
              <a:ext cx="14" cy="17"/>
            </a:xfrm>
            <a:custGeom>
              <a:avLst/>
              <a:gdLst>
                <a:gd name="T0" fmla="*/ 6 w 14"/>
                <a:gd name="T1" fmla="*/ 17 h 17"/>
                <a:gd name="T2" fmla="*/ 14 w 14"/>
                <a:gd name="T3" fmla="*/ 9 h 17"/>
                <a:gd name="T4" fmla="*/ 14 w 14"/>
                <a:gd name="T5" fmla="*/ 3 h 17"/>
                <a:gd name="T6" fmla="*/ 0 w 14"/>
                <a:gd name="T7" fmla="*/ 3 h 17"/>
                <a:gd name="T8" fmla="*/ 0 w 14"/>
                <a:gd name="T9" fmla="*/ 9 h 17"/>
                <a:gd name="T10" fmla="*/ 6 w 14"/>
                <a:gd name="T11" fmla="*/ 0 h 17"/>
                <a:gd name="T12" fmla="*/ 6 w 14"/>
                <a:gd name="T13" fmla="*/ 17 h 17"/>
                <a:gd name="T14" fmla="*/ 14 w 14"/>
                <a:gd name="T15" fmla="*/ 17 h 17"/>
                <a:gd name="T16" fmla="*/ 14 w 14"/>
                <a:gd name="T17" fmla="*/ 9 h 17"/>
                <a:gd name="T18" fmla="*/ 6 w 14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6" y="17"/>
                  </a:moveTo>
                  <a:lnTo>
                    <a:pt x="14" y="9"/>
                  </a:lnTo>
                  <a:lnTo>
                    <a:pt x="14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6" y="0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06" name="Rectangle 445"/>
            <p:cNvSpPr>
              <a:spLocks noChangeArrowheads="1"/>
            </p:cNvSpPr>
            <p:nvPr/>
          </p:nvSpPr>
          <p:spPr bwMode="auto">
            <a:xfrm>
              <a:off x="1767" y="966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07" name="Freeform 446"/>
            <p:cNvSpPr>
              <a:spLocks/>
            </p:cNvSpPr>
            <p:nvPr/>
          </p:nvSpPr>
          <p:spPr bwMode="auto">
            <a:xfrm>
              <a:off x="1754" y="966"/>
              <a:ext cx="13" cy="17"/>
            </a:xfrm>
            <a:custGeom>
              <a:avLst/>
              <a:gdLst>
                <a:gd name="T0" fmla="*/ 13 w 13"/>
                <a:gd name="T1" fmla="*/ 9 h 17"/>
                <a:gd name="T2" fmla="*/ 5 w 13"/>
                <a:gd name="T3" fmla="*/ 17 h 17"/>
                <a:gd name="T4" fmla="*/ 13 w 13"/>
                <a:gd name="T5" fmla="*/ 17 h 17"/>
                <a:gd name="T6" fmla="*/ 13 w 13"/>
                <a:gd name="T7" fmla="*/ 0 h 17"/>
                <a:gd name="T8" fmla="*/ 5 w 13"/>
                <a:gd name="T9" fmla="*/ 0 h 17"/>
                <a:gd name="T10" fmla="*/ 0 w 13"/>
                <a:gd name="T11" fmla="*/ 9 h 17"/>
                <a:gd name="T12" fmla="*/ 5 w 13"/>
                <a:gd name="T13" fmla="*/ 0 h 17"/>
                <a:gd name="T14" fmla="*/ 0 w 13"/>
                <a:gd name="T15" fmla="*/ 0 h 17"/>
                <a:gd name="T16" fmla="*/ 0 w 13"/>
                <a:gd name="T17" fmla="*/ 9 h 17"/>
                <a:gd name="T18" fmla="*/ 13 w 13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13" y="9"/>
                  </a:moveTo>
                  <a:lnTo>
                    <a:pt x="5" y="17"/>
                  </a:lnTo>
                  <a:lnTo>
                    <a:pt x="13" y="17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08" name="Freeform 447"/>
            <p:cNvSpPr>
              <a:spLocks/>
            </p:cNvSpPr>
            <p:nvPr/>
          </p:nvSpPr>
          <p:spPr bwMode="auto">
            <a:xfrm>
              <a:off x="1754" y="975"/>
              <a:ext cx="13" cy="13"/>
            </a:xfrm>
            <a:custGeom>
              <a:avLst/>
              <a:gdLst>
                <a:gd name="T0" fmla="*/ 5 w 13"/>
                <a:gd name="T1" fmla="*/ 13 h 13"/>
                <a:gd name="T2" fmla="*/ 13 w 13"/>
                <a:gd name="T3" fmla="*/ 5 h 13"/>
                <a:gd name="T4" fmla="*/ 13 w 13"/>
                <a:gd name="T5" fmla="*/ 0 h 13"/>
                <a:gd name="T6" fmla="*/ 0 w 13"/>
                <a:gd name="T7" fmla="*/ 0 h 13"/>
                <a:gd name="T8" fmla="*/ 0 w 13"/>
                <a:gd name="T9" fmla="*/ 5 h 13"/>
                <a:gd name="T10" fmla="*/ 5 w 13"/>
                <a:gd name="T11" fmla="*/ 0 h 13"/>
                <a:gd name="T12" fmla="*/ 5 w 13"/>
                <a:gd name="T13" fmla="*/ 13 h 13"/>
                <a:gd name="T14" fmla="*/ 13 w 13"/>
                <a:gd name="T15" fmla="*/ 13 h 13"/>
                <a:gd name="T16" fmla="*/ 13 w 13"/>
                <a:gd name="T17" fmla="*/ 5 h 13"/>
                <a:gd name="T18" fmla="*/ 5 w 13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5" y="13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13"/>
                  </a:lnTo>
                  <a:lnTo>
                    <a:pt x="13" y="13"/>
                  </a:lnTo>
                  <a:lnTo>
                    <a:pt x="13" y="5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09" name="Freeform 448"/>
            <p:cNvSpPr>
              <a:spLocks/>
            </p:cNvSpPr>
            <p:nvPr/>
          </p:nvSpPr>
          <p:spPr bwMode="auto">
            <a:xfrm>
              <a:off x="1744" y="975"/>
              <a:ext cx="18" cy="13"/>
            </a:xfrm>
            <a:custGeom>
              <a:avLst/>
              <a:gdLst>
                <a:gd name="T0" fmla="*/ 18 w 18"/>
                <a:gd name="T1" fmla="*/ 5 h 13"/>
                <a:gd name="T2" fmla="*/ 10 w 18"/>
                <a:gd name="T3" fmla="*/ 13 h 13"/>
                <a:gd name="T4" fmla="*/ 15 w 18"/>
                <a:gd name="T5" fmla="*/ 13 h 13"/>
                <a:gd name="T6" fmla="*/ 15 w 18"/>
                <a:gd name="T7" fmla="*/ 0 h 13"/>
                <a:gd name="T8" fmla="*/ 10 w 18"/>
                <a:gd name="T9" fmla="*/ 0 h 13"/>
                <a:gd name="T10" fmla="*/ 0 w 18"/>
                <a:gd name="T11" fmla="*/ 5 h 13"/>
                <a:gd name="T12" fmla="*/ 10 w 18"/>
                <a:gd name="T13" fmla="*/ 0 h 13"/>
                <a:gd name="T14" fmla="*/ 0 w 18"/>
                <a:gd name="T15" fmla="*/ 0 h 13"/>
                <a:gd name="T16" fmla="*/ 0 w 18"/>
                <a:gd name="T17" fmla="*/ 5 h 13"/>
                <a:gd name="T18" fmla="*/ 18 w 18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8" y="5"/>
                  </a:moveTo>
                  <a:lnTo>
                    <a:pt x="10" y="13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10" name="Freeform 449"/>
            <p:cNvSpPr>
              <a:spLocks/>
            </p:cNvSpPr>
            <p:nvPr/>
          </p:nvSpPr>
          <p:spPr bwMode="auto">
            <a:xfrm>
              <a:off x="1744" y="980"/>
              <a:ext cx="18" cy="14"/>
            </a:xfrm>
            <a:custGeom>
              <a:avLst/>
              <a:gdLst>
                <a:gd name="T0" fmla="*/ 10 w 18"/>
                <a:gd name="T1" fmla="*/ 14 h 14"/>
                <a:gd name="T2" fmla="*/ 18 w 18"/>
                <a:gd name="T3" fmla="*/ 8 h 14"/>
                <a:gd name="T4" fmla="*/ 18 w 18"/>
                <a:gd name="T5" fmla="*/ 0 h 14"/>
                <a:gd name="T6" fmla="*/ 0 w 18"/>
                <a:gd name="T7" fmla="*/ 0 h 14"/>
                <a:gd name="T8" fmla="*/ 0 w 18"/>
                <a:gd name="T9" fmla="*/ 8 h 14"/>
                <a:gd name="T10" fmla="*/ 10 w 18"/>
                <a:gd name="T11" fmla="*/ 0 h 14"/>
                <a:gd name="T12" fmla="*/ 10 w 18"/>
                <a:gd name="T13" fmla="*/ 14 h 14"/>
                <a:gd name="T14" fmla="*/ 18 w 18"/>
                <a:gd name="T15" fmla="*/ 14 h 14"/>
                <a:gd name="T16" fmla="*/ 18 w 18"/>
                <a:gd name="T17" fmla="*/ 8 h 14"/>
                <a:gd name="T18" fmla="*/ 10 w 18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0" y="14"/>
                  </a:moveTo>
                  <a:lnTo>
                    <a:pt x="18" y="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0"/>
                  </a:lnTo>
                  <a:lnTo>
                    <a:pt x="10" y="14"/>
                  </a:lnTo>
                  <a:lnTo>
                    <a:pt x="18" y="14"/>
                  </a:lnTo>
                  <a:lnTo>
                    <a:pt x="18" y="8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11" name="Freeform 450"/>
            <p:cNvSpPr>
              <a:spLocks/>
            </p:cNvSpPr>
            <p:nvPr/>
          </p:nvSpPr>
          <p:spPr bwMode="auto">
            <a:xfrm>
              <a:off x="1736" y="980"/>
              <a:ext cx="18" cy="14"/>
            </a:xfrm>
            <a:custGeom>
              <a:avLst/>
              <a:gdLst>
                <a:gd name="T0" fmla="*/ 18 w 18"/>
                <a:gd name="T1" fmla="*/ 8 h 14"/>
                <a:gd name="T2" fmla="*/ 11 w 18"/>
                <a:gd name="T3" fmla="*/ 14 h 14"/>
                <a:gd name="T4" fmla="*/ 18 w 18"/>
                <a:gd name="T5" fmla="*/ 14 h 14"/>
                <a:gd name="T6" fmla="*/ 18 w 18"/>
                <a:gd name="T7" fmla="*/ 0 h 14"/>
                <a:gd name="T8" fmla="*/ 11 w 18"/>
                <a:gd name="T9" fmla="*/ 0 h 14"/>
                <a:gd name="T10" fmla="*/ 0 w 18"/>
                <a:gd name="T11" fmla="*/ 8 h 14"/>
                <a:gd name="T12" fmla="*/ 11 w 18"/>
                <a:gd name="T13" fmla="*/ 0 h 14"/>
                <a:gd name="T14" fmla="*/ 0 w 18"/>
                <a:gd name="T15" fmla="*/ 0 h 14"/>
                <a:gd name="T16" fmla="*/ 0 w 18"/>
                <a:gd name="T17" fmla="*/ 8 h 14"/>
                <a:gd name="T18" fmla="*/ 18 w 18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8" y="8"/>
                  </a:moveTo>
                  <a:lnTo>
                    <a:pt x="11" y="14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0" y="8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12" name="Freeform 451"/>
            <p:cNvSpPr>
              <a:spLocks/>
            </p:cNvSpPr>
            <p:nvPr/>
          </p:nvSpPr>
          <p:spPr bwMode="auto">
            <a:xfrm>
              <a:off x="1736" y="988"/>
              <a:ext cx="18" cy="15"/>
            </a:xfrm>
            <a:custGeom>
              <a:avLst/>
              <a:gdLst>
                <a:gd name="T0" fmla="*/ 11 w 18"/>
                <a:gd name="T1" fmla="*/ 15 h 15"/>
                <a:gd name="T2" fmla="*/ 18 w 18"/>
                <a:gd name="T3" fmla="*/ 6 h 15"/>
                <a:gd name="T4" fmla="*/ 18 w 18"/>
                <a:gd name="T5" fmla="*/ 0 h 15"/>
                <a:gd name="T6" fmla="*/ 0 w 18"/>
                <a:gd name="T7" fmla="*/ 0 h 15"/>
                <a:gd name="T8" fmla="*/ 0 w 18"/>
                <a:gd name="T9" fmla="*/ 6 h 15"/>
                <a:gd name="T10" fmla="*/ 11 w 18"/>
                <a:gd name="T11" fmla="*/ 0 h 15"/>
                <a:gd name="T12" fmla="*/ 11 w 18"/>
                <a:gd name="T13" fmla="*/ 15 h 15"/>
                <a:gd name="T14" fmla="*/ 18 w 18"/>
                <a:gd name="T15" fmla="*/ 15 h 15"/>
                <a:gd name="T16" fmla="*/ 18 w 18"/>
                <a:gd name="T17" fmla="*/ 6 h 15"/>
                <a:gd name="T18" fmla="*/ 11 w 18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11" y="15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1" y="0"/>
                  </a:lnTo>
                  <a:lnTo>
                    <a:pt x="11" y="15"/>
                  </a:lnTo>
                  <a:lnTo>
                    <a:pt x="18" y="15"/>
                  </a:lnTo>
                  <a:lnTo>
                    <a:pt x="18" y="6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13" name="Freeform 452"/>
            <p:cNvSpPr>
              <a:spLocks/>
            </p:cNvSpPr>
            <p:nvPr/>
          </p:nvSpPr>
          <p:spPr bwMode="auto">
            <a:xfrm>
              <a:off x="1733" y="988"/>
              <a:ext cx="14" cy="15"/>
            </a:xfrm>
            <a:custGeom>
              <a:avLst/>
              <a:gdLst>
                <a:gd name="T0" fmla="*/ 11 w 14"/>
                <a:gd name="T1" fmla="*/ 12 h 15"/>
                <a:gd name="T2" fmla="*/ 6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6 w 14"/>
                <a:gd name="T9" fmla="*/ 0 h 15"/>
                <a:gd name="T10" fmla="*/ 0 w 14"/>
                <a:gd name="T11" fmla="*/ 0 h 15"/>
                <a:gd name="T12" fmla="*/ 11 w 14"/>
                <a:gd name="T13" fmla="*/ 1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5"/>
                <a:gd name="T23" fmla="*/ 14 w 14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5">
                  <a:moveTo>
                    <a:pt x="11" y="12"/>
                  </a:moveTo>
                  <a:lnTo>
                    <a:pt x="6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14" name="Freeform 453"/>
            <p:cNvSpPr>
              <a:spLocks/>
            </p:cNvSpPr>
            <p:nvPr/>
          </p:nvSpPr>
          <p:spPr bwMode="auto">
            <a:xfrm>
              <a:off x="1728" y="988"/>
              <a:ext cx="16" cy="20"/>
            </a:xfrm>
            <a:custGeom>
              <a:avLst/>
              <a:gdLst>
                <a:gd name="T0" fmla="*/ 3 w 16"/>
                <a:gd name="T1" fmla="*/ 20 h 20"/>
                <a:gd name="T2" fmla="*/ 8 w 16"/>
                <a:gd name="T3" fmla="*/ 20 h 20"/>
                <a:gd name="T4" fmla="*/ 16 w 16"/>
                <a:gd name="T5" fmla="*/ 12 h 20"/>
                <a:gd name="T6" fmla="*/ 5 w 16"/>
                <a:gd name="T7" fmla="*/ 0 h 20"/>
                <a:gd name="T8" fmla="*/ 0 w 16"/>
                <a:gd name="T9" fmla="*/ 10 h 20"/>
                <a:gd name="T10" fmla="*/ 3 w 16"/>
                <a:gd name="T11" fmla="*/ 6 h 20"/>
                <a:gd name="T12" fmla="*/ 3 w 16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20"/>
                <a:gd name="T23" fmla="*/ 16 w 1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20">
                  <a:moveTo>
                    <a:pt x="3" y="20"/>
                  </a:moveTo>
                  <a:lnTo>
                    <a:pt x="8" y="20"/>
                  </a:lnTo>
                  <a:lnTo>
                    <a:pt x="16" y="12"/>
                  </a:lnTo>
                  <a:lnTo>
                    <a:pt x="5" y="0"/>
                  </a:lnTo>
                  <a:lnTo>
                    <a:pt x="0" y="10"/>
                  </a:lnTo>
                  <a:lnTo>
                    <a:pt x="3" y="6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15" name="Freeform 454"/>
            <p:cNvSpPr>
              <a:spLocks/>
            </p:cNvSpPr>
            <p:nvPr/>
          </p:nvSpPr>
          <p:spPr bwMode="auto">
            <a:xfrm>
              <a:off x="1716" y="994"/>
              <a:ext cx="15" cy="14"/>
            </a:xfrm>
            <a:custGeom>
              <a:avLst/>
              <a:gdLst>
                <a:gd name="T0" fmla="*/ 15 w 15"/>
                <a:gd name="T1" fmla="*/ 9 h 14"/>
                <a:gd name="T2" fmla="*/ 9 w 15"/>
                <a:gd name="T3" fmla="*/ 14 h 14"/>
                <a:gd name="T4" fmla="*/ 15 w 15"/>
                <a:gd name="T5" fmla="*/ 14 h 14"/>
                <a:gd name="T6" fmla="*/ 15 w 15"/>
                <a:gd name="T7" fmla="*/ 0 h 14"/>
                <a:gd name="T8" fmla="*/ 9 w 15"/>
                <a:gd name="T9" fmla="*/ 0 h 14"/>
                <a:gd name="T10" fmla="*/ 0 w 15"/>
                <a:gd name="T11" fmla="*/ 9 h 14"/>
                <a:gd name="T12" fmla="*/ 9 w 15"/>
                <a:gd name="T13" fmla="*/ 0 h 14"/>
                <a:gd name="T14" fmla="*/ 0 w 15"/>
                <a:gd name="T15" fmla="*/ 0 h 14"/>
                <a:gd name="T16" fmla="*/ 0 w 15"/>
                <a:gd name="T17" fmla="*/ 9 h 14"/>
                <a:gd name="T18" fmla="*/ 15 w 15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5" y="9"/>
                  </a:moveTo>
                  <a:lnTo>
                    <a:pt x="9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16" name="Freeform 455"/>
            <p:cNvSpPr>
              <a:spLocks/>
            </p:cNvSpPr>
            <p:nvPr/>
          </p:nvSpPr>
          <p:spPr bwMode="auto">
            <a:xfrm>
              <a:off x="1716" y="1000"/>
              <a:ext cx="15" cy="17"/>
            </a:xfrm>
            <a:custGeom>
              <a:avLst/>
              <a:gdLst>
                <a:gd name="T0" fmla="*/ 9 w 15"/>
                <a:gd name="T1" fmla="*/ 17 h 17"/>
                <a:gd name="T2" fmla="*/ 15 w 15"/>
                <a:gd name="T3" fmla="*/ 8 h 17"/>
                <a:gd name="T4" fmla="*/ 15 w 15"/>
                <a:gd name="T5" fmla="*/ 3 h 17"/>
                <a:gd name="T6" fmla="*/ 0 w 15"/>
                <a:gd name="T7" fmla="*/ 3 h 17"/>
                <a:gd name="T8" fmla="*/ 0 w 15"/>
                <a:gd name="T9" fmla="*/ 8 h 17"/>
                <a:gd name="T10" fmla="*/ 9 w 15"/>
                <a:gd name="T11" fmla="*/ 0 h 17"/>
                <a:gd name="T12" fmla="*/ 9 w 15"/>
                <a:gd name="T13" fmla="*/ 17 h 17"/>
                <a:gd name="T14" fmla="*/ 15 w 15"/>
                <a:gd name="T15" fmla="*/ 17 h 17"/>
                <a:gd name="T16" fmla="*/ 15 w 15"/>
                <a:gd name="T17" fmla="*/ 8 h 17"/>
                <a:gd name="T18" fmla="*/ 9 w 15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9" y="17"/>
                  </a:moveTo>
                  <a:lnTo>
                    <a:pt x="15" y="8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9" y="0"/>
                  </a:lnTo>
                  <a:lnTo>
                    <a:pt x="9" y="17"/>
                  </a:lnTo>
                  <a:lnTo>
                    <a:pt x="15" y="17"/>
                  </a:lnTo>
                  <a:lnTo>
                    <a:pt x="15" y="8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17" name="Freeform 456"/>
            <p:cNvSpPr>
              <a:spLocks/>
            </p:cNvSpPr>
            <p:nvPr/>
          </p:nvSpPr>
          <p:spPr bwMode="auto">
            <a:xfrm>
              <a:off x="1710" y="1000"/>
              <a:ext cx="15" cy="17"/>
            </a:xfrm>
            <a:custGeom>
              <a:avLst/>
              <a:gdLst>
                <a:gd name="T0" fmla="*/ 15 w 15"/>
                <a:gd name="T1" fmla="*/ 8 h 17"/>
                <a:gd name="T2" fmla="*/ 6 w 15"/>
                <a:gd name="T3" fmla="*/ 17 h 17"/>
                <a:gd name="T4" fmla="*/ 15 w 15"/>
                <a:gd name="T5" fmla="*/ 17 h 17"/>
                <a:gd name="T6" fmla="*/ 15 w 15"/>
                <a:gd name="T7" fmla="*/ 0 h 17"/>
                <a:gd name="T8" fmla="*/ 6 w 15"/>
                <a:gd name="T9" fmla="*/ 0 h 17"/>
                <a:gd name="T10" fmla="*/ 0 w 15"/>
                <a:gd name="T11" fmla="*/ 8 h 17"/>
                <a:gd name="T12" fmla="*/ 6 w 15"/>
                <a:gd name="T13" fmla="*/ 0 h 17"/>
                <a:gd name="T14" fmla="*/ 0 w 15"/>
                <a:gd name="T15" fmla="*/ 0 h 17"/>
                <a:gd name="T16" fmla="*/ 0 w 15"/>
                <a:gd name="T17" fmla="*/ 8 h 17"/>
                <a:gd name="T18" fmla="*/ 15 w 15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15" y="8"/>
                  </a:moveTo>
                  <a:lnTo>
                    <a:pt x="6" y="17"/>
                  </a:lnTo>
                  <a:lnTo>
                    <a:pt x="15" y="17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18" name="Rectangle 457"/>
            <p:cNvSpPr>
              <a:spLocks noChangeArrowheads="1"/>
            </p:cNvSpPr>
            <p:nvPr/>
          </p:nvSpPr>
          <p:spPr bwMode="auto">
            <a:xfrm>
              <a:off x="1710" y="1008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19" name="Freeform 458"/>
            <p:cNvSpPr>
              <a:spLocks/>
            </p:cNvSpPr>
            <p:nvPr/>
          </p:nvSpPr>
          <p:spPr bwMode="auto">
            <a:xfrm>
              <a:off x="1710" y="1014"/>
              <a:ext cx="15" cy="13"/>
            </a:xfrm>
            <a:custGeom>
              <a:avLst/>
              <a:gdLst>
                <a:gd name="T0" fmla="*/ 6 w 15"/>
                <a:gd name="T1" fmla="*/ 13 h 13"/>
                <a:gd name="T2" fmla="*/ 15 w 15"/>
                <a:gd name="T3" fmla="*/ 8 h 13"/>
                <a:gd name="T4" fmla="*/ 15 w 15"/>
                <a:gd name="T5" fmla="*/ 0 h 13"/>
                <a:gd name="T6" fmla="*/ 0 w 15"/>
                <a:gd name="T7" fmla="*/ 0 h 13"/>
                <a:gd name="T8" fmla="*/ 0 w 15"/>
                <a:gd name="T9" fmla="*/ 8 h 13"/>
                <a:gd name="T10" fmla="*/ 6 w 15"/>
                <a:gd name="T11" fmla="*/ 0 h 13"/>
                <a:gd name="T12" fmla="*/ 6 w 15"/>
                <a:gd name="T13" fmla="*/ 13 h 13"/>
                <a:gd name="T14" fmla="*/ 15 w 15"/>
                <a:gd name="T15" fmla="*/ 13 h 13"/>
                <a:gd name="T16" fmla="*/ 15 w 15"/>
                <a:gd name="T17" fmla="*/ 8 h 13"/>
                <a:gd name="T18" fmla="*/ 6 w 15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6" y="13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0"/>
                  </a:lnTo>
                  <a:lnTo>
                    <a:pt x="6" y="13"/>
                  </a:lnTo>
                  <a:lnTo>
                    <a:pt x="15" y="13"/>
                  </a:lnTo>
                  <a:lnTo>
                    <a:pt x="15" y="8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20" name="Freeform 459"/>
            <p:cNvSpPr>
              <a:spLocks/>
            </p:cNvSpPr>
            <p:nvPr/>
          </p:nvSpPr>
          <p:spPr bwMode="auto">
            <a:xfrm>
              <a:off x="1697" y="1014"/>
              <a:ext cx="19" cy="13"/>
            </a:xfrm>
            <a:custGeom>
              <a:avLst/>
              <a:gdLst>
                <a:gd name="T0" fmla="*/ 13 w 19"/>
                <a:gd name="T1" fmla="*/ 8 h 13"/>
                <a:gd name="T2" fmla="*/ 8 w 19"/>
                <a:gd name="T3" fmla="*/ 13 h 13"/>
                <a:gd name="T4" fmla="*/ 19 w 19"/>
                <a:gd name="T5" fmla="*/ 13 h 13"/>
                <a:gd name="T6" fmla="*/ 19 w 19"/>
                <a:gd name="T7" fmla="*/ 0 h 13"/>
                <a:gd name="T8" fmla="*/ 8 w 19"/>
                <a:gd name="T9" fmla="*/ 0 h 13"/>
                <a:gd name="T10" fmla="*/ 0 w 19"/>
                <a:gd name="T11" fmla="*/ 8 h 13"/>
                <a:gd name="T12" fmla="*/ 8 w 19"/>
                <a:gd name="T13" fmla="*/ 0 h 13"/>
                <a:gd name="T14" fmla="*/ 0 w 19"/>
                <a:gd name="T15" fmla="*/ 0 h 13"/>
                <a:gd name="T16" fmla="*/ 0 w 19"/>
                <a:gd name="T17" fmla="*/ 8 h 13"/>
                <a:gd name="T18" fmla="*/ 13 w 19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13"/>
                <a:gd name="T32" fmla="*/ 19 w 19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13">
                  <a:moveTo>
                    <a:pt x="13" y="8"/>
                  </a:moveTo>
                  <a:lnTo>
                    <a:pt x="8" y="13"/>
                  </a:lnTo>
                  <a:lnTo>
                    <a:pt x="19" y="13"/>
                  </a:lnTo>
                  <a:lnTo>
                    <a:pt x="19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21" name="Freeform 460"/>
            <p:cNvSpPr>
              <a:spLocks/>
            </p:cNvSpPr>
            <p:nvPr/>
          </p:nvSpPr>
          <p:spPr bwMode="auto">
            <a:xfrm>
              <a:off x="1697" y="1022"/>
              <a:ext cx="13" cy="15"/>
            </a:xfrm>
            <a:custGeom>
              <a:avLst/>
              <a:gdLst>
                <a:gd name="T0" fmla="*/ 8 w 13"/>
                <a:gd name="T1" fmla="*/ 15 h 15"/>
                <a:gd name="T2" fmla="*/ 13 w 13"/>
                <a:gd name="T3" fmla="*/ 5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5 h 15"/>
                <a:gd name="T10" fmla="*/ 8 w 13"/>
                <a:gd name="T11" fmla="*/ 0 h 15"/>
                <a:gd name="T12" fmla="*/ 8 w 13"/>
                <a:gd name="T13" fmla="*/ 15 h 15"/>
                <a:gd name="T14" fmla="*/ 13 w 13"/>
                <a:gd name="T15" fmla="*/ 15 h 15"/>
                <a:gd name="T16" fmla="*/ 13 w 13"/>
                <a:gd name="T17" fmla="*/ 5 h 15"/>
                <a:gd name="T18" fmla="*/ 8 w 13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15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0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3" y="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22" name="Freeform 461"/>
            <p:cNvSpPr>
              <a:spLocks/>
            </p:cNvSpPr>
            <p:nvPr/>
          </p:nvSpPr>
          <p:spPr bwMode="auto">
            <a:xfrm>
              <a:off x="1691" y="1022"/>
              <a:ext cx="14" cy="15"/>
            </a:xfrm>
            <a:custGeom>
              <a:avLst/>
              <a:gdLst>
                <a:gd name="T0" fmla="*/ 14 w 14"/>
                <a:gd name="T1" fmla="*/ 5 h 15"/>
                <a:gd name="T2" fmla="*/ 6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6 w 14"/>
                <a:gd name="T9" fmla="*/ 0 h 15"/>
                <a:gd name="T10" fmla="*/ 0 w 14"/>
                <a:gd name="T11" fmla="*/ 5 h 15"/>
                <a:gd name="T12" fmla="*/ 6 w 14"/>
                <a:gd name="T13" fmla="*/ 0 h 15"/>
                <a:gd name="T14" fmla="*/ 0 w 14"/>
                <a:gd name="T15" fmla="*/ 0 h 15"/>
                <a:gd name="T16" fmla="*/ 0 w 14"/>
                <a:gd name="T17" fmla="*/ 5 h 15"/>
                <a:gd name="T18" fmla="*/ 14 w 14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5"/>
                  </a:moveTo>
                  <a:lnTo>
                    <a:pt x="6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23" name="Freeform 462"/>
            <p:cNvSpPr>
              <a:spLocks/>
            </p:cNvSpPr>
            <p:nvPr/>
          </p:nvSpPr>
          <p:spPr bwMode="auto">
            <a:xfrm>
              <a:off x="1691" y="1027"/>
              <a:ext cx="14" cy="18"/>
            </a:xfrm>
            <a:custGeom>
              <a:avLst/>
              <a:gdLst>
                <a:gd name="T0" fmla="*/ 6 w 14"/>
                <a:gd name="T1" fmla="*/ 18 h 18"/>
                <a:gd name="T2" fmla="*/ 14 w 14"/>
                <a:gd name="T3" fmla="*/ 10 h 18"/>
                <a:gd name="T4" fmla="*/ 14 w 14"/>
                <a:gd name="T5" fmla="*/ 0 h 18"/>
                <a:gd name="T6" fmla="*/ 0 w 14"/>
                <a:gd name="T7" fmla="*/ 0 h 18"/>
                <a:gd name="T8" fmla="*/ 0 w 14"/>
                <a:gd name="T9" fmla="*/ 10 h 18"/>
                <a:gd name="T10" fmla="*/ 6 w 14"/>
                <a:gd name="T11" fmla="*/ 0 h 18"/>
                <a:gd name="T12" fmla="*/ 6 w 14"/>
                <a:gd name="T13" fmla="*/ 18 h 18"/>
                <a:gd name="T14" fmla="*/ 14 w 14"/>
                <a:gd name="T15" fmla="*/ 18 h 18"/>
                <a:gd name="T16" fmla="*/ 14 w 14"/>
                <a:gd name="T17" fmla="*/ 10 h 18"/>
                <a:gd name="T18" fmla="*/ 6 w 14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6" y="18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0"/>
                  </a:lnTo>
                  <a:lnTo>
                    <a:pt x="6" y="18"/>
                  </a:lnTo>
                  <a:lnTo>
                    <a:pt x="14" y="18"/>
                  </a:lnTo>
                  <a:lnTo>
                    <a:pt x="14" y="1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24" name="Freeform 463"/>
            <p:cNvSpPr>
              <a:spLocks/>
            </p:cNvSpPr>
            <p:nvPr/>
          </p:nvSpPr>
          <p:spPr bwMode="auto">
            <a:xfrm>
              <a:off x="1682" y="1027"/>
              <a:ext cx="15" cy="18"/>
            </a:xfrm>
            <a:custGeom>
              <a:avLst/>
              <a:gdLst>
                <a:gd name="T0" fmla="*/ 15 w 15"/>
                <a:gd name="T1" fmla="*/ 10 h 18"/>
                <a:gd name="T2" fmla="*/ 9 w 15"/>
                <a:gd name="T3" fmla="*/ 18 h 18"/>
                <a:gd name="T4" fmla="*/ 15 w 15"/>
                <a:gd name="T5" fmla="*/ 18 h 18"/>
                <a:gd name="T6" fmla="*/ 15 w 15"/>
                <a:gd name="T7" fmla="*/ 0 h 18"/>
                <a:gd name="T8" fmla="*/ 9 w 15"/>
                <a:gd name="T9" fmla="*/ 0 h 18"/>
                <a:gd name="T10" fmla="*/ 0 w 15"/>
                <a:gd name="T11" fmla="*/ 10 h 18"/>
                <a:gd name="T12" fmla="*/ 9 w 15"/>
                <a:gd name="T13" fmla="*/ 0 h 18"/>
                <a:gd name="T14" fmla="*/ 0 w 15"/>
                <a:gd name="T15" fmla="*/ 0 h 18"/>
                <a:gd name="T16" fmla="*/ 0 w 15"/>
                <a:gd name="T17" fmla="*/ 10 h 18"/>
                <a:gd name="T18" fmla="*/ 15 w 15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15" y="10"/>
                  </a:moveTo>
                  <a:lnTo>
                    <a:pt x="9" y="18"/>
                  </a:lnTo>
                  <a:lnTo>
                    <a:pt x="15" y="18"/>
                  </a:lnTo>
                  <a:lnTo>
                    <a:pt x="15" y="0"/>
                  </a:lnTo>
                  <a:lnTo>
                    <a:pt x="9" y="0"/>
                  </a:lnTo>
                  <a:lnTo>
                    <a:pt x="0" y="10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25" name="Rectangle 464"/>
            <p:cNvSpPr>
              <a:spLocks noChangeArrowheads="1"/>
            </p:cNvSpPr>
            <p:nvPr/>
          </p:nvSpPr>
          <p:spPr bwMode="auto">
            <a:xfrm>
              <a:off x="1683" y="1037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26" name="Freeform 465"/>
            <p:cNvSpPr>
              <a:spLocks/>
            </p:cNvSpPr>
            <p:nvPr/>
          </p:nvSpPr>
          <p:spPr bwMode="auto">
            <a:xfrm>
              <a:off x="1682" y="1042"/>
              <a:ext cx="15" cy="17"/>
            </a:xfrm>
            <a:custGeom>
              <a:avLst/>
              <a:gdLst>
                <a:gd name="T0" fmla="*/ 9 w 15"/>
                <a:gd name="T1" fmla="*/ 17 h 17"/>
                <a:gd name="T2" fmla="*/ 15 w 15"/>
                <a:gd name="T3" fmla="*/ 9 h 17"/>
                <a:gd name="T4" fmla="*/ 15 w 15"/>
                <a:gd name="T5" fmla="*/ 3 h 17"/>
                <a:gd name="T6" fmla="*/ 0 w 15"/>
                <a:gd name="T7" fmla="*/ 3 h 17"/>
                <a:gd name="T8" fmla="*/ 0 w 15"/>
                <a:gd name="T9" fmla="*/ 9 h 17"/>
                <a:gd name="T10" fmla="*/ 9 w 15"/>
                <a:gd name="T11" fmla="*/ 0 h 17"/>
                <a:gd name="T12" fmla="*/ 9 w 15"/>
                <a:gd name="T13" fmla="*/ 17 h 17"/>
                <a:gd name="T14" fmla="*/ 15 w 15"/>
                <a:gd name="T15" fmla="*/ 17 h 17"/>
                <a:gd name="T16" fmla="*/ 15 w 15"/>
                <a:gd name="T17" fmla="*/ 9 h 17"/>
                <a:gd name="T18" fmla="*/ 9 w 15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9" y="17"/>
                  </a:moveTo>
                  <a:lnTo>
                    <a:pt x="15" y="9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9" y="0"/>
                  </a:lnTo>
                  <a:lnTo>
                    <a:pt x="9" y="17"/>
                  </a:lnTo>
                  <a:lnTo>
                    <a:pt x="15" y="17"/>
                  </a:lnTo>
                  <a:lnTo>
                    <a:pt x="15" y="9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27" name="Freeform 466"/>
            <p:cNvSpPr>
              <a:spLocks/>
            </p:cNvSpPr>
            <p:nvPr/>
          </p:nvSpPr>
          <p:spPr bwMode="auto">
            <a:xfrm>
              <a:off x="1676" y="1042"/>
              <a:ext cx="15" cy="17"/>
            </a:xfrm>
            <a:custGeom>
              <a:avLst/>
              <a:gdLst>
                <a:gd name="T0" fmla="*/ 13 w 15"/>
                <a:gd name="T1" fmla="*/ 11 h 17"/>
                <a:gd name="T2" fmla="*/ 6 w 15"/>
                <a:gd name="T3" fmla="*/ 17 h 17"/>
                <a:gd name="T4" fmla="*/ 15 w 15"/>
                <a:gd name="T5" fmla="*/ 17 h 17"/>
                <a:gd name="T6" fmla="*/ 15 w 15"/>
                <a:gd name="T7" fmla="*/ 0 h 17"/>
                <a:gd name="T8" fmla="*/ 6 w 15"/>
                <a:gd name="T9" fmla="*/ 0 h 17"/>
                <a:gd name="T10" fmla="*/ 0 w 15"/>
                <a:gd name="T11" fmla="*/ 3 h 17"/>
                <a:gd name="T12" fmla="*/ 6 w 15"/>
                <a:gd name="T13" fmla="*/ 0 h 17"/>
                <a:gd name="T14" fmla="*/ 3 w 15"/>
                <a:gd name="T15" fmla="*/ 0 h 17"/>
                <a:gd name="T16" fmla="*/ 0 w 15"/>
                <a:gd name="T17" fmla="*/ 3 h 17"/>
                <a:gd name="T18" fmla="*/ 13 w 15"/>
                <a:gd name="T19" fmla="*/ 11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13" y="11"/>
                  </a:moveTo>
                  <a:lnTo>
                    <a:pt x="6" y="17"/>
                  </a:lnTo>
                  <a:lnTo>
                    <a:pt x="15" y="17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28" name="Freeform 467"/>
            <p:cNvSpPr>
              <a:spLocks/>
            </p:cNvSpPr>
            <p:nvPr/>
          </p:nvSpPr>
          <p:spPr bwMode="auto">
            <a:xfrm>
              <a:off x="1668" y="1045"/>
              <a:ext cx="21" cy="16"/>
            </a:xfrm>
            <a:custGeom>
              <a:avLst/>
              <a:gdLst>
                <a:gd name="T0" fmla="*/ 18 w 21"/>
                <a:gd name="T1" fmla="*/ 11 h 16"/>
                <a:gd name="T2" fmla="*/ 14 w 21"/>
                <a:gd name="T3" fmla="*/ 16 h 16"/>
                <a:gd name="T4" fmla="*/ 21 w 21"/>
                <a:gd name="T5" fmla="*/ 8 h 16"/>
                <a:gd name="T6" fmla="*/ 8 w 21"/>
                <a:gd name="T7" fmla="*/ 0 h 16"/>
                <a:gd name="T8" fmla="*/ 3 w 21"/>
                <a:gd name="T9" fmla="*/ 8 h 16"/>
                <a:gd name="T10" fmla="*/ 0 w 21"/>
                <a:gd name="T11" fmla="*/ 11 h 16"/>
                <a:gd name="T12" fmla="*/ 18 w 21"/>
                <a:gd name="T13" fmla="*/ 1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6"/>
                <a:gd name="T23" fmla="*/ 21 w 21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6">
                  <a:moveTo>
                    <a:pt x="18" y="11"/>
                  </a:moveTo>
                  <a:lnTo>
                    <a:pt x="14" y="16"/>
                  </a:lnTo>
                  <a:lnTo>
                    <a:pt x="21" y="8"/>
                  </a:lnTo>
                  <a:lnTo>
                    <a:pt x="8" y="0"/>
                  </a:lnTo>
                  <a:lnTo>
                    <a:pt x="3" y="8"/>
                  </a:lnTo>
                  <a:lnTo>
                    <a:pt x="0" y="11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29" name="Rectangle 468"/>
            <p:cNvSpPr>
              <a:spLocks noChangeArrowheads="1"/>
            </p:cNvSpPr>
            <p:nvPr/>
          </p:nvSpPr>
          <p:spPr bwMode="auto">
            <a:xfrm>
              <a:off x="1668" y="1056"/>
              <a:ext cx="19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30" name="Freeform 469"/>
            <p:cNvSpPr>
              <a:spLocks/>
            </p:cNvSpPr>
            <p:nvPr/>
          </p:nvSpPr>
          <p:spPr bwMode="auto">
            <a:xfrm>
              <a:off x="1668" y="1065"/>
              <a:ext cx="18" cy="14"/>
            </a:xfrm>
            <a:custGeom>
              <a:avLst/>
              <a:gdLst>
                <a:gd name="T0" fmla="*/ 8 w 18"/>
                <a:gd name="T1" fmla="*/ 14 h 14"/>
                <a:gd name="T2" fmla="*/ 18 w 18"/>
                <a:gd name="T3" fmla="*/ 6 h 14"/>
                <a:gd name="T4" fmla="*/ 18 w 18"/>
                <a:gd name="T5" fmla="*/ 0 h 14"/>
                <a:gd name="T6" fmla="*/ 0 w 18"/>
                <a:gd name="T7" fmla="*/ 0 h 14"/>
                <a:gd name="T8" fmla="*/ 0 w 18"/>
                <a:gd name="T9" fmla="*/ 6 h 14"/>
                <a:gd name="T10" fmla="*/ 8 w 18"/>
                <a:gd name="T11" fmla="*/ 0 h 14"/>
                <a:gd name="T12" fmla="*/ 8 w 18"/>
                <a:gd name="T13" fmla="*/ 14 h 14"/>
                <a:gd name="T14" fmla="*/ 18 w 18"/>
                <a:gd name="T15" fmla="*/ 14 h 14"/>
                <a:gd name="T16" fmla="*/ 18 w 18"/>
                <a:gd name="T17" fmla="*/ 6 h 14"/>
                <a:gd name="T18" fmla="*/ 8 w 18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8" y="14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0"/>
                  </a:lnTo>
                  <a:lnTo>
                    <a:pt x="8" y="14"/>
                  </a:lnTo>
                  <a:lnTo>
                    <a:pt x="18" y="14"/>
                  </a:lnTo>
                  <a:lnTo>
                    <a:pt x="18" y="6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31" name="Freeform 470"/>
            <p:cNvSpPr>
              <a:spLocks/>
            </p:cNvSpPr>
            <p:nvPr/>
          </p:nvSpPr>
          <p:spPr bwMode="auto">
            <a:xfrm>
              <a:off x="1663" y="1065"/>
              <a:ext cx="13" cy="14"/>
            </a:xfrm>
            <a:custGeom>
              <a:avLst/>
              <a:gdLst>
                <a:gd name="T0" fmla="*/ 13 w 13"/>
                <a:gd name="T1" fmla="*/ 6 h 14"/>
                <a:gd name="T2" fmla="*/ 5 w 13"/>
                <a:gd name="T3" fmla="*/ 14 h 14"/>
                <a:gd name="T4" fmla="*/ 13 w 13"/>
                <a:gd name="T5" fmla="*/ 14 h 14"/>
                <a:gd name="T6" fmla="*/ 13 w 13"/>
                <a:gd name="T7" fmla="*/ 0 h 14"/>
                <a:gd name="T8" fmla="*/ 5 w 13"/>
                <a:gd name="T9" fmla="*/ 0 h 14"/>
                <a:gd name="T10" fmla="*/ 0 w 13"/>
                <a:gd name="T11" fmla="*/ 6 h 14"/>
                <a:gd name="T12" fmla="*/ 5 w 13"/>
                <a:gd name="T13" fmla="*/ 0 h 14"/>
                <a:gd name="T14" fmla="*/ 0 w 13"/>
                <a:gd name="T15" fmla="*/ 0 h 14"/>
                <a:gd name="T16" fmla="*/ 0 w 13"/>
                <a:gd name="T17" fmla="*/ 6 h 14"/>
                <a:gd name="T18" fmla="*/ 13 w 13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6"/>
                  </a:moveTo>
                  <a:lnTo>
                    <a:pt x="5" y="14"/>
                  </a:lnTo>
                  <a:lnTo>
                    <a:pt x="13" y="1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6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32" name="Rectangle 471"/>
            <p:cNvSpPr>
              <a:spLocks noChangeArrowheads="1"/>
            </p:cNvSpPr>
            <p:nvPr/>
          </p:nvSpPr>
          <p:spPr bwMode="auto">
            <a:xfrm>
              <a:off x="1663" y="1071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33" name="Freeform 472"/>
            <p:cNvSpPr>
              <a:spLocks/>
            </p:cNvSpPr>
            <p:nvPr/>
          </p:nvSpPr>
          <p:spPr bwMode="auto">
            <a:xfrm>
              <a:off x="1663" y="1079"/>
              <a:ext cx="13" cy="14"/>
            </a:xfrm>
            <a:custGeom>
              <a:avLst/>
              <a:gdLst>
                <a:gd name="T0" fmla="*/ 5 w 13"/>
                <a:gd name="T1" fmla="*/ 14 h 14"/>
                <a:gd name="T2" fmla="*/ 13 w 13"/>
                <a:gd name="T3" fmla="*/ 5 h 14"/>
                <a:gd name="T4" fmla="*/ 13 w 13"/>
                <a:gd name="T5" fmla="*/ 0 h 14"/>
                <a:gd name="T6" fmla="*/ 0 w 13"/>
                <a:gd name="T7" fmla="*/ 0 h 14"/>
                <a:gd name="T8" fmla="*/ 0 w 13"/>
                <a:gd name="T9" fmla="*/ 5 h 14"/>
                <a:gd name="T10" fmla="*/ 5 w 13"/>
                <a:gd name="T11" fmla="*/ 0 h 14"/>
                <a:gd name="T12" fmla="*/ 5 w 13"/>
                <a:gd name="T13" fmla="*/ 14 h 14"/>
                <a:gd name="T14" fmla="*/ 13 w 13"/>
                <a:gd name="T15" fmla="*/ 14 h 14"/>
                <a:gd name="T16" fmla="*/ 13 w 13"/>
                <a:gd name="T17" fmla="*/ 5 h 14"/>
                <a:gd name="T18" fmla="*/ 5 w 13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5" y="14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14"/>
                  </a:lnTo>
                  <a:lnTo>
                    <a:pt x="13" y="14"/>
                  </a:lnTo>
                  <a:lnTo>
                    <a:pt x="13" y="5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34" name="Freeform 473"/>
            <p:cNvSpPr>
              <a:spLocks/>
            </p:cNvSpPr>
            <p:nvPr/>
          </p:nvSpPr>
          <p:spPr bwMode="auto">
            <a:xfrm>
              <a:off x="1655" y="1079"/>
              <a:ext cx="16" cy="14"/>
            </a:xfrm>
            <a:custGeom>
              <a:avLst/>
              <a:gdLst>
                <a:gd name="T0" fmla="*/ 16 w 16"/>
                <a:gd name="T1" fmla="*/ 5 h 14"/>
                <a:gd name="T2" fmla="*/ 8 w 16"/>
                <a:gd name="T3" fmla="*/ 14 h 14"/>
                <a:gd name="T4" fmla="*/ 13 w 16"/>
                <a:gd name="T5" fmla="*/ 14 h 14"/>
                <a:gd name="T6" fmla="*/ 13 w 16"/>
                <a:gd name="T7" fmla="*/ 0 h 14"/>
                <a:gd name="T8" fmla="*/ 8 w 16"/>
                <a:gd name="T9" fmla="*/ 0 h 14"/>
                <a:gd name="T10" fmla="*/ 0 w 16"/>
                <a:gd name="T11" fmla="*/ 5 h 14"/>
                <a:gd name="T12" fmla="*/ 8 w 16"/>
                <a:gd name="T13" fmla="*/ 0 h 14"/>
                <a:gd name="T14" fmla="*/ 0 w 16"/>
                <a:gd name="T15" fmla="*/ 0 h 14"/>
                <a:gd name="T16" fmla="*/ 0 w 16"/>
                <a:gd name="T17" fmla="*/ 5 h 14"/>
                <a:gd name="T18" fmla="*/ 16 w 16"/>
                <a:gd name="T19" fmla="*/ 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16" y="5"/>
                  </a:moveTo>
                  <a:lnTo>
                    <a:pt x="8" y="14"/>
                  </a:lnTo>
                  <a:lnTo>
                    <a:pt x="13" y="14"/>
                  </a:lnTo>
                  <a:lnTo>
                    <a:pt x="13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35" name="Rectangle 474"/>
            <p:cNvSpPr>
              <a:spLocks noChangeArrowheads="1"/>
            </p:cNvSpPr>
            <p:nvPr/>
          </p:nvSpPr>
          <p:spPr bwMode="auto">
            <a:xfrm>
              <a:off x="1655" y="1084"/>
              <a:ext cx="17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36" name="Rectangle 475"/>
            <p:cNvSpPr>
              <a:spLocks noChangeArrowheads="1"/>
            </p:cNvSpPr>
            <p:nvPr/>
          </p:nvSpPr>
          <p:spPr bwMode="auto">
            <a:xfrm>
              <a:off x="1655" y="1093"/>
              <a:ext cx="17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37" name="Rectangle 476"/>
            <p:cNvSpPr>
              <a:spLocks noChangeArrowheads="1"/>
            </p:cNvSpPr>
            <p:nvPr/>
          </p:nvSpPr>
          <p:spPr bwMode="auto">
            <a:xfrm>
              <a:off x="1655" y="1099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38" name="Rectangle 477"/>
            <p:cNvSpPr>
              <a:spLocks noChangeArrowheads="1"/>
            </p:cNvSpPr>
            <p:nvPr/>
          </p:nvSpPr>
          <p:spPr bwMode="auto">
            <a:xfrm>
              <a:off x="1655" y="1105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39" name="Rectangle 478"/>
            <p:cNvSpPr>
              <a:spLocks noChangeArrowheads="1"/>
            </p:cNvSpPr>
            <p:nvPr/>
          </p:nvSpPr>
          <p:spPr bwMode="auto">
            <a:xfrm>
              <a:off x="1655" y="1113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40" name="Rectangle 479"/>
            <p:cNvSpPr>
              <a:spLocks noChangeArrowheads="1"/>
            </p:cNvSpPr>
            <p:nvPr/>
          </p:nvSpPr>
          <p:spPr bwMode="auto">
            <a:xfrm>
              <a:off x="1655" y="1118"/>
              <a:ext cx="17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41" name="Rectangle 480"/>
            <p:cNvSpPr>
              <a:spLocks noChangeArrowheads="1"/>
            </p:cNvSpPr>
            <p:nvPr/>
          </p:nvSpPr>
          <p:spPr bwMode="auto">
            <a:xfrm>
              <a:off x="1655" y="1126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42" name="Rectangle 481"/>
            <p:cNvSpPr>
              <a:spLocks noChangeArrowheads="1"/>
            </p:cNvSpPr>
            <p:nvPr/>
          </p:nvSpPr>
          <p:spPr bwMode="auto">
            <a:xfrm>
              <a:off x="1655" y="1133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43" name="Rectangle 482"/>
            <p:cNvSpPr>
              <a:spLocks noChangeArrowheads="1"/>
            </p:cNvSpPr>
            <p:nvPr/>
          </p:nvSpPr>
          <p:spPr bwMode="auto">
            <a:xfrm>
              <a:off x="1655" y="1139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44" name="Freeform 483"/>
            <p:cNvSpPr>
              <a:spLocks/>
            </p:cNvSpPr>
            <p:nvPr/>
          </p:nvSpPr>
          <p:spPr bwMode="auto">
            <a:xfrm>
              <a:off x="1655" y="1147"/>
              <a:ext cx="16" cy="13"/>
            </a:xfrm>
            <a:custGeom>
              <a:avLst/>
              <a:gdLst>
                <a:gd name="T0" fmla="*/ 8 w 16"/>
                <a:gd name="T1" fmla="*/ 13 h 13"/>
                <a:gd name="T2" fmla="*/ 16 w 16"/>
                <a:gd name="T3" fmla="*/ 8 h 13"/>
                <a:gd name="T4" fmla="*/ 16 w 16"/>
                <a:gd name="T5" fmla="*/ 0 h 13"/>
                <a:gd name="T6" fmla="*/ 0 w 16"/>
                <a:gd name="T7" fmla="*/ 0 h 13"/>
                <a:gd name="T8" fmla="*/ 0 w 16"/>
                <a:gd name="T9" fmla="*/ 8 h 13"/>
                <a:gd name="T10" fmla="*/ 8 w 16"/>
                <a:gd name="T11" fmla="*/ 0 h 13"/>
                <a:gd name="T12" fmla="*/ 8 w 16"/>
                <a:gd name="T13" fmla="*/ 13 h 13"/>
                <a:gd name="T14" fmla="*/ 16 w 16"/>
                <a:gd name="T15" fmla="*/ 13 h 13"/>
                <a:gd name="T16" fmla="*/ 16 w 16"/>
                <a:gd name="T17" fmla="*/ 8 h 13"/>
                <a:gd name="T18" fmla="*/ 8 w 16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8" y="13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8" y="13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45" name="Rectangle 484"/>
            <p:cNvSpPr>
              <a:spLocks noChangeArrowheads="1"/>
            </p:cNvSpPr>
            <p:nvPr/>
          </p:nvSpPr>
          <p:spPr bwMode="auto">
            <a:xfrm>
              <a:off x="1657" y="114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46" name="Freeform 485"/>
            <p:cNvSpPr>
              <a:spLocks/>
            </p:cNvSpPr>
            <p:nvPr/>
          </p:nvSpPr>
          <p:spPr bwMode="auto">
            <a:xfrm>
              <a:off x="1643" y="1147"/>
              <a:ext cx="14" cy="13"/>
            </a:xfrm>
            <a:custGeom>
              <a:avLst/>
              <a:gdLst>
                <a:gd name="T0" fmla="*/ 14 w 14"/>
                <a:gd name="T1" fmla="*/ 8 h 13"/>
                <a:gd name="T2" fmla="*/ 5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5 w 14"/>
                <a:gd name="T9" fmla="*/ 0 h 13"/>
                <a:gd name="T10" fmla="*/ 0 w 14"/>
                <a:gd name="T11" fmla="*/ 8 h 13"/>
                <a:gd name="T12" fmla="*/ 5 w 14"/>
                <a:gd name="T13" fmla="*/ 0 h 13"/>
                <a:gd name="T14" fmla="*/ 0 w 14"/>
                <a:gd name="T15" fmla="*/ 0 h 13"/>
                <a:gd name="T16" fmla="*/ 0 w 14"/>
                <a:gd name="T17" fmla="*/ 8 h 13"/>
                <a:gd name="T18" fmla="*/ 14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8"/>
                  </a:moveTo>
                  <a:lnTo>
                    <a:pt x="5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47" name="Rectangle 486"/>
            <p:cNvSpPr>
              <a:spLocks noChangeArrowheads="1"/>
            </p:cNvSpPr>
            <p:nvPr/>
          </p:nvSpPr>
          <p:spPr bwMode="auto">
            <a:xfrm>
              <a:off x="1643" y="1155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48" name="Rectangle 487"/>
            <p:cNvSpPr>
              <a:spLocks noChangeArrowheads="1"/>
            </p:cNvSpPr>
            <p:nvPr/>
          </p:nvSpPr>
          <p:spPr bwMode="auto">
            <a:xfrm>
              <a:off x="1643" y="1160"/>
              <a:ext cx="16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49" name="Rectangle 488"/>
            <p:cNvSpPr>
              <a:spLocks noChangeArrowheads="1"/>
            </p:cNvSpPr>
            <p:nvPr/>
          </p:nvSpPr>
          <p:spPr bwMode="auto">
            <a:xfrm>
              <a:off x="1643" y="1170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0" name="Rectangle 489"/>
            <p:cNvSpPr>
              <a:spLocks noChangeArrowheads="1"/>
            </p:cNvSpPr>
            <p:nvPr/>
          </p:nvSpPr>
          <p:spPr bwMode="auto">
            <a:xfrm>
              <a:off x="1643" y="1175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1" name="Rectangle 490"/>
            <p:cNvSpPr>
              <a:spLocks noChangeArrowheads="1"/>
            </p:cNvSpPr>
            <p:nvPr/>
          </p:nvSpPr>
          <p:spPr bwMode="auto">
            <a:xfrm>
              <a:off x="1643" y="1181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2" name="Rectangle 491"/>
            <p:cNvSpPr>
              <a:spLocks noChangeArrowheads="1"/>
            </p:cNvSpPr>
            <p:nvPr/>
          </p:nvSpPr>
          <p:spPr bwMode="auto">
            <a:xfrm>
              <a:off x="1643" y="1189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3" name="Rectangle 492"/>
            <p:cNvSpPr>
              <a:spLocks noChangeArrowheads="1"/>
            </p:cNvSpPr>
            <p:nvPr/>
          </p:nvSpPr>
          <p:spPr bwMode="auto">
            <a:xfrm>
              <a:off x="1643" y="1194"/>
              <a:ext cx="16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4" name="Rectangle 493"/>
            <p:cNvSpPr>
              <a:spLocks noChangeArrowheads="1"/>
            </p:cNvSpPr>
            <p:nvPr/>
          </p:nvSpPr>
          <p:spPr bwMode="auto">
            <a:xfrm>
              <a:off x="1643" y="1204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5" name="Rectangle 494"/>
            <p:cNvSpPr>
              <a:spLocks noChangeArrowheads="1"/>
            </p:cNvSpPr>
            <p:nvPr/>
          </p:nvSpPr>
          <p:spPr bwMode="auto">
            <a:xfrm>
              <a:off x="1643" y="1209"/>
              <a:ext cx="16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6" name="Rectangle 495"/>
            <p:cNvSpPr>
              <a:spLocks noChangeArrowheads="1"/>
            </p:cNvSpPr>
            <p:nvPr/>
          </p:nvSpPr>
          <p:spPr bwMode="auto">
            <a:xfrm>
              <a:off x="1643" y="1217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7" name="Rectangle 496"/>
            <p:cNvSpPr>
              <a:spLocks noChangeArrowheads="1"/>
            </p:cNvSpPr>
            <p:nvPr/>
          </p:nvSpPr>
          <p:spPr bwMode="auto">
            <a:xfrm>
              <a:off x="1643" y="1223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8" name="Rectangle 497"/>
            <p:cNvSpPr>
              <a:spLocks noChangeArrowheads="1"/>
            </p:cNvSpPr>
            <p:nvPr/>
          </p:nvSpPr>
          <p:spPr bwMode="auto">
            <a:xfrm>
              <a:off x="1643" y="1228"/>
              <a:ext cx="16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59" name="Freeform 498"/>
            <p:cNvSpPr>
              <a:spLocks/>
            </p:cNvSpPr>
            <p:nvPr/>
          </p:nvSpPr>
          <p:spPr bwMode="auto">
            <a:xfrm>
              <a:off x="1643" y="1238"/>
              <a:ext cx="14" cy="13"/>
            </a:xfrm>
            <a:custGeom>
              <a:avLst/>
              <a:gdLst>
                <a:gd name="T0" fmla="*/ 5 w 14"/>
                <a:gd name="T1" fmla="*/ 13 h 13"/>
                <a:gd name="T2" fmla="*/ 14 w 14"/>
                <a:gd name="T3" fmla="*/ 5 h 13"/>
                <a:gd name="T4" fmla="*/ 14 w 14"/>
                <a:gd name="T5" fmla="*/ 0 h 13"/>
                <a:gd name="T6" fmla="*/ 0 w 14"/>
                <a:gd name="T7" fmla="*/ 0 h 13"/>
                <a:gd name="T8" fmla="*/ 0 w 14"/>
                <a:gd name="T9" fmla="*/ 5 h 13"/>
                <a:gd name="T10" fmla="*/ 5 w 14"/>
                <a:gd name="T11" fmla="*/ 0 h 13"/>
                <a:gd name="T12" fmla="*/ 5 w 14"/>
                <a:gd name="T13" fmla="*/ 13 h 13"/>
                <a:gd name="T14" fmla="*/ 14 w 14"/>
                <a:gd name="T15" fmla="*/ 13 h 13"/>
                <a:gd name="T16" fmla="*/ 14 w 14"/>
                <a:gd name="T17" fmla="*/ 5 h 13"/>
                <a:gd name="T18" fmla="*/ 5 w 14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5" y="13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13"/>
                  </a:lnTo>
                  <a:lnTo>
                    <a:pt x="14" y="13"/>
                  </a:lnTo>
                  <a:lnTo>
                    <a:pt x="14" y="5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60" name="Freeform 499"/>
            <p:cNvSpPr>
              <a:spLocks/>
            </p:cNvSpPr>
            <p:nvPr/>
          </p:nvSpPr>
          <p:spPr bwMode="auto">
            <a:xfrm>
              <a:off x="1634" y="1238"/>
              <a:ext cx="14" cy="13"/>
            </a:xfrm>
            <a:custGeom>
              <a:avLst/>
              <a:gdLst>
                <a:gd name="T0" fmla="*/ 14 w 14"/>
                <a:gd name="T1" fmla="*/ 5 h 13"/>
                <a:gd name="T2" fmla="*/ 9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9 w 14"/>
                <a:gd name="T9" fmla="*/ 0 h 13"/>
                <a:gd name="T10" fmla="*/ 0 w 14"/>
                <a:gd name="T11" fmla="*/ 5 h 13"/>
                <a:gd name="T12" fmla="*/ 9 w 14"/>
                <a:gd name="T13" fmla="*/ 0 h 13"/>
                <a:gd name="T14" fmla="*/ 0 w 14"/>
                <a:gd name="T15" fmla="*/ 0 h 13"/>
                <a:gd name="T16" fmla="*/ 0 w 14"/>
                <a:gd name="T17" fmla="*/ 5 h 13"/>
                <a:gd name="T18" fmla="*/ 14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5"/>
                  </a:moveTo>
                  <a:lnTo>
                    <a:pt x="9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9" y="0"/>
                  </a:lnTo>
                  <a:lnTo>
                    <a:pt x="0" y="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61" name="Rectangle 500"/>
            <p:cNvSpPr>
              <a:spLocks noChangeArrowheads="1"/>
            </p:cNvSpPr>
            <p:nvPr/>
          </p:nvSpPr>
          <p:spPr bwMode="auto">
            <a:xfrm>
              <a:off x="1634" y="1243"/>
              <a:ext cx="17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62" name="Rectangle 501"/>
            <p:cNvSpPr>
              <a:spLocks noChangeArrowheads="1"/>
            </p:cNvSpPr>
            <p:nvPr/>
          </p:nvSpPr>
          <p:spPr bwMode="auto">
            <a:xfrm>
              <a:off x="1634" y="1251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63" name="Rectangle 502"/>
            <p:cNvSpPr>
              <a:spLocks noChangeArrowheads="1"/>
            </p:cNvSpPr>
            <p:nvPr/>
          </p:nvSpPr>
          <p:spPr bwMode="auto">
            <a:xfrm>
              <a:off x="1634" y="1257"/>
              <a:ext cx="17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64" name="Rectangle 503"/>
            <p:cNvSpPr>
              <a:spLocks noChangeArrowheads="1"/>
            </p:cNvSpPr>
            <p:nvPr/>
          </p:nvSpPr>
          <p:spPr bwMode="auto">
            <a:xfrm>
              <a:off x="1634" y="1266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65" name="Rectangle 504"/>
            <p:cNvSpPr>
              <a:spLocks noChangeArrowheads="1"/>
            </p:cNvSpPr>
            <p:nvPr/>
          </p:nvSpPr>
          <p:spPr bwMode="auto">
            <a:xfrm>
              <a:off x="1634" y="1272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66" name="Rectangle 505"/>
            <p:cNvSpPr>
              <a:spLocks noChangeArrowheads="1"/>
            </p:cNvSpPr>
            <p:nvPr/>
          </p:nvSpPr>
          <p:spPr bwMode="auto">
            <a:xfrm>
              <a:off x="1634" y="1280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67" name="Freeform 506"/>
            <p:cNvSpPr>
              <a:spLocks/>
            </p:cNvSpPr>
            <p:nvPr/>
          </p:nvSpPr>
          <p:spPr bwMode="auto">
            <a:xfrm>
              <a:off x="1634" y="1285"/>
              <a:ext cx="14" cy="14"/>
            </a:xfrm>
            <a:custGeom>
              <a:avLst/>
              <a:gdLst>
                <a:gd name="T0" fmla="*/ 9 w 14"/>
                <a:gd name="T1" fmla="*/ 14 h 14"/>
                <a:gd name="T2" fmla="*/ 14 w 14"/>
                <a:gd name="T3" fmla="*/ 8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8 h 14"/>
                <a:gd name="T10" fmla="*/ 9 w 14"/>
                <a:gd name="T11" fmla="*/ 0 h 14"/>
                <a:gd name="T12" fmla="*/ 9 w 14"/>
                <a:gd name="T13" fmla="*/ 14 h 14"/>
                <a:gd name="T14" fmla="*/ 14 w 14"/>
                <a:gd name="T15" fmla="*/ 14 h 14"/>
                <a:gd name="T16" fmla="*/ 14 w 14"/>
                <a:gd name="T17" fmla="*/ 8 h 14"/>
                <a:gd name="T18" fmla="*/ 9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9" y="14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9" y="0"/>
                  </a:lnTo>
                  <a:lnTo>
                    <a:pt x="9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68" name="Freeform 507"/>
            <p:cNvSpPr>
              <a:spLocks/>
            </p:cNvSpPr>
            <p:nvPr/>
          </p:nvSpPr>
          <p:spPr bwMode="auto">
            <a:xfrm>
              <a:off x="1626" y="1285"/>
              <a:ext cx="17" cy="14"/>
            </a:xfrm>
            <a:custGeom>
              <a:avLst/>
              <a:gdLst>
                <a:gd name="T0" fmla="*/ 17 w 17"/>
                <a:gd name="T1" fmla="*/ 8 h 14"/>
                <a:gd name="T2" fmla="*/ 8 w 17"/>
                <a:gd name="T3" fmla="*/ 14 h 14"/>
                <a:gd name="T4" fmla="*/ 17 w 17"/>
                <a:gd name="T5" fmla="*/ 14 h 14"/>
                <a:gd name="T6" fmla="*/ 17 w 17"/>
                <a:gd name="T7" fmla="*/ 0 h 14"/>
                <a:gd name="T8" fmla="*/ 8 w 17"/>
                <a:gd name="T9" fmla="*/ 0 h 14"/>
                <a:gd name="T10" fmla="*/ 0 w 17"/>
                <a:gd name="T11" fmla="*/ 8 h 14"/>
                <a:gd name="T12" fmla="*/ 8 w 17"/>
                <a:gd name="T13" fmla="*/ 0 h 14"/>
                <a:gd name="T14" fmla="*/ 0 w 17"/>
                <a:gd name="T15" fmla="*/ 0 h 14"/>
                <a:gd name="T16" fmla="*/ 0 w 17"/>
                <a:gd name="T17" fmla="*/ 8 h 14"/>
                <a:gd name="T18" fmla="*/ 17 w 17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17" y="8"/>
                  </a:moveTo>
                  <a:lnTo>
                    <a:pt x="8" y="14"/>
                  </a:lnTo>
                  <a:lnTo>
                    <a:pt x="17" y="14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69" name="Rectangle 508"/>
            <p:cNvSpPr>
              <a:spLocks noChangeArrowheads="1"/>
            </p:cNvSpPr>
            <p:nvPr/>
          </p:nvSpPr>
          <p:spPr bwMode="auto">
            <a:xfrm>
              <a:off x="1626" y="1293"/>
              <a:ext cx="18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70" name="Rectangle 509"/>
            <p:cNvSpPr>
              <a:spLocks noChangeArrowheads="1"/>
            </p:cNvSpPr>
            <p:nvPr/>
          </p:nvSpPr>
          <p:spPr bwMode="auto">
            <a:xfrm>
              <a:off x="1626" y="1300"/>
              <a:ext cx="18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71" name="Rectangle 510"/>
            <p:cNvSpPr>
              <a:spLocks noChangeArrowheads="1"/>
            </p:cNvSpPr>
            <p:nvPr/>
          </p:nvSpPr>
          <p:spPr bwMode="auto">
            <a:xfrm>
              <a:off x="1626" y="1306"/>
              <a:ext cx="18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72" name="Rectangle 511"/>
            <p:cNvSpPr>
              <a:spLocks noChangeArrowheads="1"/>
            </p:cNvSpPr>
            <p:nvPr/>
          </p:nvSpPr>
          <p:spPr bwMode="auto">
            <a:xfrm>
              <a:off x="1626" y="1314"/>
              <a:ext cx="18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73" name="Rectangle 512"/>
            <p:cNvSpPr>
              <a:spLocks noChangeArrowheads="1"/>
            </p:cNvSpPr>
            <p:nvPr/>
          </p:nvSpPr>
          <p:spPr bwMode="auto">
            <a:xfrm>
              <a:off x="1626" y="1319"/>
              <a:ext cx="18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74" name="Rectangle 513"/>
            <p:cNvSpPr>
              <a:spLocks noChangeArrowheads="1"/>
            </p:cNvSpPr>
            <p:nvPr/>
          </p:nvSpPr>
          <p:spPr bwMode="auto">
            <a:xfrm>
              <a:off x="1626" y="1327"/>
              <a:ext cx="18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75" name="Rectangle 514"/>
            <p:cNvSpPr>
              <a:spLocks noChangeArrowheads="1"/>
            </p:cNvSpPr>
            <p:nvPr/>
          </p:nvSpPr>
          <p:spPr bwMode="auto">
            <a:xfrm>
              <a:off x="1626" y="1334"/>
              <a:ext cx="18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76" name="Rectangle 515"/>
            <p:cNvSpPr>
              <a:spLocks noChangeArrowheads="1"/>
            </p:cNvSpPr>
            <p:nvPr/>
          </p:nvSpPr>
          <p:spPr bwMode="auto">
            <a:xfrm>
              <a:off x="1626" y="1342"/>
              <a:ext cx="18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77" name="Rectangle 516"/>
            <p:cNvSpPr>
              <a:spLocks noChangeArrowheads="1"/>
            </p:cNvSpPr>
            <p:nvPr/>
          </p:nvSpPr>
          <p:spPr bwMode="auto">
            <a:xfrm>
              <a:off x="1626" y="1350"/>
              <a:ext cx="18" cy="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78" name="Freeform 517"/>
            <p:cNvSpPr>
              <a:spLocks/>
            </p:cNvSpPr>
            <p:nvPr/>
          </p:nvSpPr>
          <p:spPr bwMode="auto">
            <a:xfrm>
              <a:off x="1626" y="1353"/>
              <a:ext cx="17" cy="18"/>
            </a:xfrm>
            <a:custGeom>
              <a:avLst/>
              <a:gdLst>
                <a:gd name="T0" fmla="*/ 8 w 17"/>
                <a:gd name="T1" fmla="*/ 18 h 18"/>
                <a:gd name="T2" fmla="*/ 17 w 17"/>
                <a:gd name="T3" fmla="*/ 8 h 18"/>
                <a:gd name="T4" fmla="*/ 17 w 17"/>
                <a:gd name="T5" fmla="*/ 0 h 18"/>
                <a:gd name="T6" fmla="*/ 0 w 17"/>
                <a:gd name="T7" fmla="*/ 0 h 18"/>
                <a:gd name="T8" fmla="*/ 0 w 17"/>
                <a:gd name="T9" fmla="*/ 8 h 18"/>
                <a:gd name="T10" fmla="*/ 8 w 17"/>
                <a:gd name="T11" fmla="*/ 0 h 18"/>
                <a:gd name="T12" fmla="*/ 8 w 17"/>
                <a:gd name="T13" fmla="*/ 18 h 18"/>
                <a:gd name="T14" fmla="*/ 17 w 17"/>
                <a:gd name="T15" fmla="*/ 18 h 18"/>
                <a:gd name="T16" fmla="*/ 17 w 17"/>
                <a:gd name="T17" fmla="*/ 8 h 18"/>
                <a:gd name="T18" fmla="*/ 8 w 17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8"/>
                <a:gd name="T32" fmla="*/ 17 w 17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8">
                  <a:moveTo>
                    <a:pt x="8" y="18"/>
                  </a:moveTo>
                  <a:lnTo>
                    <a:pt x="17" y="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79" name="Rectangle 518"/>
            <p:cNvSpPr>
              <a:spLocks noChangeArrowheads="1"/>
            </p:cNvSpPr>
            <p:nvPr/>
          </p:nvSpPr>
          <p:spPr bwMode="auto">
            <a:xfrm>
              <a:off x="1626" y="1353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80" name="Freeform 519"/>
            <p:cNvSpPr>
              <a:spLocks/>
            </p:cNvSpPr>
            <p:nvPr/>
          </p:nvSpPr>
          <p:spPr bwMode="auto">
            <a:xfrm>
              <a:off x="1611" y="1353"/>
              <a:ext cx="18" cy="18"/>
            </a:xfrm>
            <a:custGeom>
              <a:avLst/>
              <a:gdLst>
                <a:gd name="T0" fmla="*/ 18 w 18"/>
                <a:gd name="T1" fmla="*/ 8 h 18"/>
                <a:gd name="T2" fmla="*/ 10 w 18"/>
                <a:gd name="T3" fmla="*/ 18 h 18"/>
                <a:gd name="T4" fmla="*/ 15 w 18"/>
                <a:gd name="T5" fmla="*/ 18 h 18"/>
                <a:gd name="T6" fmla="*/ 15 w 18"/>
                <a:gd name="T7" fmla="*/ 0 h 18"/>
                <a:gd name="T8" fmla="*/ 10 w 18"/>
                <a:gd name="T9" fmla="*/ 0 h 18"/>
                <a:gd name="T10" fmla="*/ 0 w 18"/>
                <a:gd name="T11" fmla="*/ 8 h 18"/>
                <a:gd name="T12" fmla="*/ 10 w 18"/>
                <a:gd name="T13" fmla="*/ 0 h 18"/>
                <a:gd name="T14" fmla="*/ 0 w 18"/>
                <a:gd name="T15" fmla="*/ 0 h 18"/>
                <a:gd name="T16" fmla="*/ 0 w 18"/>
                <a:gd name="T17" fmla="*/ 8 h 18"/>
                <a:gd name="T18" fmla="*/ 18 w 18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8"/>
                <a:gd name="T32" fmla="*/ 18 w 18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8">
                  <a:moveTo>
                    <a:pt x="18" y="8"/>
                  </a:moveTo>
                  <a:lnTo>
                    <a:pt x="10" y="18"/>
                  </a:lnTo>
                  <a:lnTo>
                    <a:pt x="15" y="18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81" name="Rectangle 520"/>
            <p:cNvSpPr>
              <a:spLocks noChangeArrowheads="1"/>
            </p:cNvSpPr>
            <p:nvPr/>
          </p:nvSpPr>
          <p:spPr bwMode="auto">
            <a:xfrm>
              <a:off x="1611" y="1361"/>
              <a:ext cx="19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82" name="Rectangle 521"/>
            <p:cNvSpPr>
              <a:spLocks noChangeArrowheads="1"/>
            </p:cNvSpPr>
            <p:nvPr/>
          </p:nvSpPr>
          <p:spPr bwMode="auto">
            <a:xfrm>
              <a:off x="1611" y="1371"/>
              <a:ext cx="19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83" name="Rectangle 522"/>
            <p:cNvSpPr>
              <a:spLocks noChangeArrowheads="1"/>
            </p:cNvSpPr>
            <p:nvPr/>
          </p:nvSpPr>
          <p:spPr bwMode="auto">
            <a:xfrm>
              <a:off x="1611" y="1376"/>
              <a:ext cx="19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84" name="Freeform 523"/>
            <p:cNvSpPr>
              <a:spLocks/>
            </p:cNvSpPr>
            <p:nvPr/>
          </p:nvSpPr>
          <p:spPr bwMode="auto">
            <a:xfrm>
              <a:off x="1611" y="1382"/>
              <a:ext cx="18" cy="13"/>
            </a:xfrm>
            <a:custGeom>
              <a:avLst/>
              <a:gdLst>
                <a:gd name="T0" fmla="*/ 10 w 18"/>
                <a:gd name="T1" fmla="*/ 13 h 13"/>
                <a:gd name="T2" fmla="*/ 18 w 18"/>
                <a:gd name="T3" fmla="*/ 8 h 13"/>
                <a:gd name="T4" fmla="*/ 18 w 18"/>
                <a:gd name="T5" fmla="*/ 0 h 13"/>
                <a:gd name="T6" fmla="*/ 0 w 18"/>
                <a:gd name="T7" fmla="*/ 0 h 13"/>
                <a:gd name="T8" fmla="*/ 0 w 18"/>
                <a:gd name="T9" fmla="*/ 8 h 13"/>
                <a:gd name="T10" fmla="*/ 10 w 18"/>
                <a:gd name="T11" fmla="*/ 0 h 13"/>
                <a:gd name="T12" fmla="*/ 10 w 18"/>
                <a:gd name="T13" fmla="*/ 13 h 13"/>
                <a:gd name="T14" fmla="*/ 18 w 18"/>
                <a:gd name="T15" fmla="*/ 13 h 13"/>
                <a:gd name="T16" fmla="*/ 18 w 18"/>
                <a:gd name="T17" fmla="*/ 8 h 13"/>
                <a:gd name="T18" fmla="*/ 10 w 18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0" y="13"/>
                  </a:moveTo>
                  <a:lnTo>
                    <a:pt x="18" y="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0"/>
                  </a:lnTo>
                  <a:lnTo>
                    <a:pt x="10" y="13"/>
                  </a:lnTo>
                  <a:lnTo>
                    <a:pt x="18" y="13"/>
                  </a:lnTo>
                  <a:lnTo>
                    <a:pt x="18" y="8"/>
                  </a:lnTo>
                  <a:lnTo>
                    <a:pt x="10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85" name="Freeform 524"/>
            <p:cNvSpPr>
              <a:spLocks/>
            </p:cNvSpPr>
            <p:nvPr/>
          </p:nvSpPr>
          <p:spPr bwMode="auto">
            <a:xfrm>
              <a:off x="1606" y="1382"/>
              <a:ext cx="18" cy="13"/>
            </a:xfrm>
            <a:custGeom>
              <a:avLst/>
              <a:gdLst>
                <a:gd name="T0" fmla="*/ 18 w 18"/>
                <a:gd name="T1" fmla="*/ 8 h 13"/>
                <a:gd name="T2" fmla="*/ 8 w 18"/>
                <a:gd name="T3" fmla="*/ 13 h 13"/>
                <a:gd name="T4" fmla="*/ 15 w 18"/>
                <a:gd name="T5" fmla="*/ 13 h 13"/>
                <a:gd name="T6" fmla="*/ 15 w 18"/>
                <a:gd name="T7" fmla="*/ 0 h 13"/>
                <a:gd name="T8" fmla="*/ 8 w 18"/>
                <a:gd name="T9" fmla="*/ 0 h 13"/>
                <a:gd name="T10" fmla="*/ 0 w 18"/>
                <a:gd name="T11" fmla="*/ 8 h 13"/>
                <a:gd name="T12" fmla="*/ 8 w 18"/>
                <a:gd name="T13" fmla="*/ 0 h 13"/>
                <a:gd name="T14" fmla="*/ 0 w 18"/>
                <a:gd name="T15" fmla="*/ 0 h 13"/>
                <a:gd name="T16" fmla="*/ 0 w 18"/>
                <a:gd name="T17" fmla="*/ 8 h 13"/>
                <a:gd name="T18" fmla="*/ 18 w 18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8" y="8"/>
                  </a:moveTo>
                  <a:lnTo>
                    <a:pt x="8" y="13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86" name="Rectangle 525"/>
            <p:cNvSpPr>
              <a:spLocks noChangeArrowheads="1"/>
            </p:cNvSpPr>
            <p:nvPr/>
          </p:nvSpPr>
          <p:spPr bwMode="auto">
            <a:xfrm>
              <a:off x="1606" y="1390"/>
              <a:ext cx="19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87" name="Freeform 526"/>
            <p:cNvSpPr>
              <a:spLocks/>
            </p:cNvSpPr>
            <p:nvPr/>
          </p:nvSpPr>
          <p:spPr bwMode="auto">
            <a:xfrm>
              <a:off x="1606" y="1395"/>
              <a:ext cx="18" cy="15"/>
            </a:xfrm>
            <a:custGeom>
              <a:avLst/>
              <a:gdLst>
                <a:gd name="T0" fmla="*/ 8 w 18"/>
                <a:gd name="T1" fmla="*/ 15 h 15"/>
                <a:gd name="T2" fmla="*/ 18 w 18"/>
                <a:gd name="T3" fmla="*/ 10 h 15"/>
                <a:gd name="T4" fmla="*/ 18 w 18"/>
                <a:gd name="T5" fmla="*/ 0 h 15"/>
                <a:gd name="T6" fmla="*/ 0 w 18"/>
                <a:gd name="T7" fmla="*/ 0 h 15"/>
                <a:gd name="T8" fmla="*/ 0 w 18"/>
                <a:gd name="T9" fmla="*/ 10 h 15"/>
                <a:gd name="T10" fmla="*/ 8 w 18"/>
                <a:gd name="T11" fmla="*/ 0 h 15"/>
                <a:gd name="T12" fmla="*/ 8 w 18"/>
                <a:gd name="T13" fmla="*/ 15 h 15"/>
                <a:gd name="T14" fmla="*/ 18 w 18"/>
                <a:gd name="T15" fmla="*/ 15 h 15"/>
                <a:gd name="T16" fmla="*/ 18 w 18"/>
                <a:gd name="T17" fmla="*/ 10 h 15"/>
                <a:gd name="T18" fmla="*/ 8 w 18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8" y="15"/>
                  </a:move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18" y="15"/>
                  </a:lnTo>
                  <a:lnTo>
                    <a:pt x="18" y="1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88" name="Freeform 527"/>
            <p:cNvSpPr>
              <a:spLocks/>
            </p:cNvSpPr>
            <p:nvPr/>
          </p:nvSpPr>
          <p:spPr bwMode="auto">
            <a:xfrm>
              <a:off x="1600" y="1395"/>
              <a:ext cx="14" cy="15"/>
            </a:xfrm>
            <a:custGeom>
              <a:avLst/>
              <a:gdLst>
                <a:gd name="T0" fmla="*/ 14 w 14"/>
                <a:gd name="T1" fmla="*/ 10 h 15"/>
                <a:gd name="T2" fmla="*/ 6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6 w 14"/>
                <a:gd name="T9" fmla="*/ 0 h 15"/>
                <a:gd name="T10" fmla="*/ 0 w 14"/>
                <a:gd name="T11" fmla="*/ 10 h 15"/>
                <a:gd name="T12" fmla="*/ 6 w 14"/>
                <a:gd name="T13" fmla="*/ 0 h 15"/>
                <a:gd name="T14" fmla="*/ 0 w 14"/>
                <a:gd name="T15" fmla="*/ 0 h 15"/>
                <a:gd name="T16" fmla="*/ 0 w 14"/>
                <a:gd name="T17" fmla="*/ 10 h 15"/>
                <a:gd name="T18" fmla="*/ 14 w 14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10"/>
                  </a:moveTo>
                  <a:lnTo>
                    <a:pt x="6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1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89" name="Rectangle 528"/>
            <p:cNvSpPr>
              <a:spLocks noChangeArrowheads="1"/>
            </p:cNvSpPr>
            <p:nvPr/>
          </p:nvSpPr>
          <p:spPr bwMode="auto">
            <a:xfrm>
              <a:off x="1600" y="1405"/>
              <a:ext cx="17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90" name="Rectangle 529"/>
            <p:cNvSpPr>
              <a:spLocks noChangeArrowheads="1"/>
            </p:cNvSpPr>
            <p:nvPr/>
          </p:nvSpPr>
          <p:spPr bwMode="auto">
            <a:xfrm>
              <a:off x="1600" y="1410"/>
              <a:ext cx="17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91" name="Rectangle 530"/>
            <p:cNvSpPr>
              <a:spLocks noChangeArrowheads="1"/>
            </p:cNvSpPr>
            <p:nvPr/>
          </p:nvSpPr>
          <p:spPr bwMode="auto">
            <a:xfrm>
              <a:off x="1600" y="1418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92" name="Freeform 531"/>
            <p:cNvSpPr>
              <a:spLocks/>
            </p:cNvSpPr>
            <p:nvPr/>
          </p:nvSpPr>
          <p:spPr bwMode="auto">
            <a:xfrm>
              <a:off x="1600" y="1424"/>
              <a:ext cx="14" cy="15"/>
            </a:xfrm>
            <a:custGeom>
              <a:avLst/>
              <a:gdLst>
                <a:gd name="T0" fmla="*/ 6 w 14"/>
                <a:gd name="T1" fmla="*/ 15 h 15"/>
                <a:gd name="T2" fmla="*/ 14 w 14"/>
                <a:gd name="T3" fmla="*/ 5 h 15"/>
                <a:gd name="T4" fmla="*/ 14 w 14"/>
                <a:gd name="T5" fmla="*/ 0 h 15"/>
                <a:gd name="T6" fmla="*/ 0 w 14"/>
                <a:gd name="T7" fmla="*/ 0 h 15"/>
                <a:gd name="T8" fmla="*/ 0 w 14"/>
                <a:gd name="T9" fmla="*/ 5 h 15"/>
                <a:gd name="T10" fmla="*/ 6 w 14"/>
                <a:gd name="T11" fmla="*/ 0 h 15"/>
                <a:gd name="T12" fmla="*/ 6 w 14"/>
                <a:gd name="T13" fmla="*/ 15 h 15"/>
                <a:gd name="T14" fmla="*/ 14 w 14"/>
                <a:gd name="T15" fmla="*/ 15 h 15"/>
                <a:gd name="T16" fmla="*/ 14 w 14"/>
                <a:gd name="T17" fmla="*/ 5 h 15"/>
                <a:gd name="T18" fmla="*/ 6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15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4" y="15"/>
                  </a:lnTo>
                  <a:lnTo>
                    <a:pt x="14" y="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93" name="Rectangle 532"/>
            <p:cNvSpPr>
              <a:spLocks noChangeArrowheads="1"/>
            </p:cNvSpPr>
            <p:nvPr/>
          </p:nvSpPr>
          <p:spPr bwMode="auto">
            <a:xfrm>
              <a:off x="1600" y="142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94" name="Freeform 533"/>
            <p:cNvSpPr>
              <a:spLocks/>
            </p:cNvSpPr>
            <p:nvPr/>
          </p:nvSpPr>
          <p:spPr bwMode="auto">
            <a:xfrm>
              <a:off x="1587" y="1424"/>
              <a:ext cx="13" cy="15"/>
            </a:xfrm>
            <a:custGeom>
              <a:avLst/>
              <a:gdLst>
                <a:gd name="T0" fmla="*/ 13 w 13"/>
                <a:gd name="T1" fmla="*/ 5 h 15"/>
                <a:gd name="T2" fmla="*/ 5 w 13"/>
                <a:gd name="T3" fmla="*/ 15 h 15"/>
                <a:gd name="T4" fmla="*/ 13 w 13"/>
                <a:gd name="T5" fmla="*/ 15 h 15"/>
                <a:gd name="T6" fmla="*/ 13 w 13"/>
                <a:gd name="T7" fmla="*/ 0 h 15"/>
                <a:gd name="T8" fmla="*/ 5 w 13"/>
                <a:gd name="T9" fmla="*/ 0 h 15"/>
                <a:gd name="T10" fmla="*/ 0 w 13"/>
                <a:gd name="T11" fmla="*/ 5 h 15"/>
                <a:gd name="T12" fmla="*/ 5 w 13"/>
                <a:gd name="T13" fmla="*/ 0 h 15"/>
                <a:gd name="T14" fmla="*/ 0 w 13"/>
                <a:gd name="T15" fmla="*/ 0 h 15"/>
                <a:gd name="T16" fmla="*/ 0 w 13"/>
                <a:gd name="T17" fmla="*/ 5 h 15"/>
                <a:gd name="T18" fmla="*/ 13 w 13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13" y="5"/>
                  </a:moveTo>
                  <a:lnTo>
                    <a:pt x="5" y="15"/>
                  </a:lnTo>
                  <a:lnTo>
                    <a:pt x="13" y="15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95" name="Rectangle 534"/>
            <p:cNvSpPr>
              <a:spLocks noChangeArrowheads="1"/>
            </p:cNvSpPr>
            <p:nvPr/>
          </p:nvSpPr>
          <p:spPr bwMode="auto">
            <a:xfrm>
              <a:off x="1587" y="1429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96" name="Rectangle 535"/>
            <p:cNvSpPr>
              <a:spLocks noChangeArrowheads="1"/>
            </p:cNvSpPr>
            <p:nvPr/>
          </p:nvSpPr>
          <p:spPr bwMode="auto">
            <a:xfrm>
              <a:off x="1587" y="1439"/>
              <a:ext cx="15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297" name="Freeform 536"/>
            <p:cNvSpPr>
              <a:spLocks/>
            </p:cNvSpPr>
            <p:nvPr/>
          </p:nvSpPr>
          <p:spPr bwMode="auto">
            <a:xfrm>
              <a:off x="1587" y="1444"/>
              <a:ext cx="13" cy="16"/>
            </a:xfrm>
            <a:custGeom>
              <a:avLst/>
              <a:gdLst>
                <a:gd name="T0" fmla="*/ 5 w 13"/>
                <a:gd name="T1" fmla="*/ 16 h 16"/>
                <a:gd name="T2" fmla="*/ 13 w 13"/>
                <a:gd name="T3" fmla="*/ 8 h 16"/>
                <a:gd name="T4" fmla="*/ 13 w 13"/>
                <a:gd name="T5" fmla="*/ 0 h 16"/>
                <a:gd name="T6" fmla="*/ 0 w 13"/>
                <a:gd name="T7" fmla="*/ 0 h 16"/>
                <a:gd name="T8" fmla="*/ 0 w 13"/>
                <a:gd name="T9" fmla="*/ 8 h 16"/>
                <a:gd name="T10" fmla="*/ 5 w 13"/>
                <a:gd name="T11" fmla="*/ 0 h 16"/>
                <a:gd name="T12" fmla="*/ 5 w 13"/>
                <a:gd name="T13" fmla="*/ 16 h 16"/>
                <a:gd name="T14" fmla="*/ 13 w 13"/>
                <a:gd name="T15" fmla="*/ 16 h 16"/>
                <a:gd name="T16" fmla="*/ 13 w 13"/>
                <a:gd name="T17" fmla="*/ 8 h 16"/>
                <a:gd name="T18" fmla="*/ 5 w 13"/>
                <a:gd name="T19" fmla="*/ 1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6"/>
                <a:gd name="T32" fmla="*/ 13 w 13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6">
                  <a:moveTo>
                    <a:pt x="5" y="16"/>
                  </a:moveTo>
                  <a:lnTo>
                    <a:pt x="13" y="8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0"/>
                  </a:lnTo>
                  <a:lnTo>
                    <a:pt x="5" y="16"/>
                  </a:lnTo>
                  <a:lnTo>
                    <a:pt x="13" y="16"/>
                  </a:lnTo>
                  <a:lnTo>
                    <a:pt x="13" y="8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98" name="Freeform 537"/>
            <p:cNvSpPr>
              <a:spLocks/>
            </p:cNvSpPr>
            <p:nvPr/>
          </p:nvSpPr>
          <p:spPr bwMode="auto">
            <a:xfrm>
              <a:off x="1577" y="1444"/>
              <a:ext cx="15" cy="16"/>
            </a:xfrm>
            <a:custGeom>
              <a:avLst/>
              <a:gdLst>
                <a:gd name="T0" fmla="*/ 15 w 15"/>
                <a:gd name="T1" fmla="*/ 8 h 16"/>
                <a:gd name="T2" fmla="*/ 10 w 15"/>
                <a:gd name="T3" fmla="*/ 16 h 16"/>
                <a:gd name="T4" fmla="*/ 15 w 15"/>
                <a:gd name="T5" fmla="*/ 16 h 16"/>
                <a:gd name="T6" fmla="*/ 15 w 15"/>
                <a:gd name="T7" fmla="*/ 0 h 16"/>
                <a:gd name="T8" fmla="*/ 10 w 15"/>
                <a:gd name="T9" fmla="*/ 0 h 16"/>
                <a:gd name="T10" fmla="*/ 0 w 15"/>
                <a:gd name="T11" fmla="*/ 8 h 16"/>
                <a:gd name="T12" fmla="*/ 10 w 15"/>
                <a:gd name="T13" fmla="*/ 0 h 16"/>
                <a:gd name="T14" fmla="*/ 0 w 15"/>
                <a:gd name="T15" fmla="*/ 0 h 16"/>
                <a:gd name="T16" fmla="*/ 0 w 15"/>
                <a:gd name="T17" fmla="*/ 8 h 16"/>
                <a:gd name="T18" fmla="*/ 15 w 15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6"/>
                <a:gd name="T32" fmla="*/ 15 w 15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6">
                  <a:moveTo>
                    <a:pt x="15" y="8"/>
                  </a:moveTo>
                  <a:lnTo>
                    <a:pt x="10" y="16"/>
                  </a:lnTo>
                  <a:lnTo>
                    <a:pt x="15" y="16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0" y="8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99" name="Rectangle 538"/>
            <p:cNvSpPr>
              <a:spLocks noChangeArrowheads="1"/>
            </p:cNvSpPr>
            <p:nvPr/>
          </p:nvSpPr>
          <p:spPr bwMode="auto">
            <a:xfrm>
              <a:off x="1577" y="1452"/>
              <a:ext cx="17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00" name="Freeform 539"/>
            <p:cNvSpPr>
              <a:spLocks/>
            </p:cNvSpPr>
            <p:nvPr/>
          </p:nvSpPr>
          <p:spPr bwMode="auto">
            <a:xfrm>
              <a:off x="1577" y="1458"/>
              <a:ext cx="15" cy="17"/>
            </a:xfrm>
            <a:custGeom>
              <a:avLst/>
              <a:gdLst>
                <a:gd name="T0" fmla="*/ 10 w 15"/>
                <a:gd name="T1" fmla="*/ 17 h 17"/>
                <a:gd name="T2" fmla="*/ 15 w 15"/>
                <a:gd name="T3" fmla="*/ 8 h 17"/>
                <a:gd name="T4" fmla="*/ 15 w 15"/>
                <a:gd name="T5" fmla="*/ 2 h 17"/>
                <a:gd name="T6" fmla="*/ 0 w 15"/>
                <a:gd name="T7" fmla="*/ 2 h 17"/>
                <a:gd name="T8" fmla="*/ 0 w 15"/>
                <a:gd name="T9" fmla="*/ 8 h 17"/>
                <a:gd name="T10" fmla="*/ 10 w 15"/>
                <a:gd name="T11" fmla="*/ 0 h 17"/>
                <a:gd name="T12" fmla="*/ 10 w 15"/>
                <a:gd name="T13" fmla="*/ 17 h 17"/>
                <a:gd name="T14" fmla="*/ 15 w 15"/>
                <a:gd name="T15" fmla="*/ 17 h 17"/>
                <a:gd name="T16" fmla="*/ 15 w 15"/>
                <a:gd name="T17" fmla="*/ 8 h 17"/>
                <a:gd name="T18" fmla="*/ 10 w 15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10" y="17"/>
                  </a:moveTo>
                  <a:lnTo>
                    <a:pt x="15" y="8"/>
                  </a:lnTo>
                  <a:lnTo>
                    <a:pt x="15" y="2"/>
                  </a:lnTo>
                  <a:lnTo>
                    <a:pt x="0" y="2"/>
                  </a:lnTo>
                  <a:lnTo>
                    <a:pt x="0" y="8"/>
                  </a:lnTo>
                  <a:lnTo>
                    <a:pt x="10" y="0"/>
                  </a:lnTo>
                  <a:lnTo>
                    <a:pt x="10" y="17"/>
                  </a:lnTo>
                  <a:lnTo>
                    <a:pt x="15" y="17"/>
                  </a:lnTo>
                  <a:lnTo>
                    <a:pt x="15" y="8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01" name="Rectangle 540"/>
            <p:cNvSpPr>
              <a:spLocks noChangeArrowheads="1"/>
            </p:cNvSpPr>
            <p:nvPr/>
          </p:nvSpPr>
          <p:spPr bwMode="auto">
            <a:xfrm>
              <a:off x="1581" y="145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02" name="Freeform 541"/>
            <p:cNvSpPr>
              <a:spLocks/>
            </p:cNvSpPr>
            <p:nvPr/>
          </p:nvSpPr>
          <p:spPr bwMode="auto">
            <a:xfrm>
              <a:off x="1567" y="1458"/>
              <a:ext cx="13" cy="17"/>
            </a:xfrm>
            <a:custGeom>
              <a:avLst/>
              <a:gdLst>
                <a:gd name="T0" fmla="*/ 13 w 13"/>
                <a:gd name="T1" fmla="*/ 8 h 17"/>
                <a:gd name="T2" fmla="*/ 5 w 13"/>
                <a:gd name="T3" fmla="*/ 17 h 17"/>
                <a:gd name="T4" fmla="*/ 13 w 13"/>
                <a:gd name="T5" fmla="*/ 17 h 17"/>
                <a:gd name="T6" fmla="*/ 13 w 13"/>
                <a:gd name="T7" fmla="*/ 0 h 17"/>
                <a:gd name="T8" fmla="*/ 5 w 13"/>
                <a:gd name="T9" fmla="*/ 0 h 17"/>
                <a:gd name="T10" fmla="*/ 0 w 13"/>
                <a:gd name="T11" fmla="*/ 8 h 17"/>
                <a:gd name="T12" fmla="*/ 5 w 13"/>
                <a:gd name="T13" fmla="*/ 0 h 17"/>
                <a:gd name="T14" fmla="*/ 0 w 13"/>
                <a:gd name="T15" fmla="*/ 0 h 17"/>
                <a:gd name="T16" fmla="*/ 0 w 13"/>
                <a:gd name="T17" fmla="*/ 8 h 17"/>
                <a:gd name="T18" fmla="*/ 13 w 13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13" y="8"/>
                  </a:moveTo>
                  <a:lnTo>
                    <a:pt x="5" y="17"/>
                  </a:lnTo>
                  <a:lnTo>
                    <a:pt x="13" y="17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03" name="Freeform 542"/>
            <p:cNvSpPr>
              <a:spLocks/>
            </p:cNvSpPr>
            <p:nvPr/>
          </p:nvSpPr>
          <p:spPr bwMode="auto">
            <a:xfrm>
              <a:off x="1567" y="1466"/>
              <a:ext cx="13" cy="15"/>
            </a:xfrm>
            <a:custGeom>
              <a:avLst/>
              <a:gdLst>
                <a:gd name="T0" fmla="*/ 10 w 13"/>
                <a:gd name="T1" fmla="*/ 15 h 15"/>
                <a:gd name="T2" fmla="*/ 13 w 13"/>
                <a:gd name="T3" fmla="*/ 9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9 h 15"/>
                <a:gd name="T10" fmla="*/ 0 w 13"/>
                <a:gd name="T11" fmla="*/ 0 h 15"/>
                <a:gd name="T12" fmla="*/ 10 w 13"/>
                <a:gd name="T13" fmla="*/ 15 h 15"/>
                <a:gd name="T14" fmla="*/ 13 w 13"/>
                <a:gd name="T15" fmla="*/ 9 h 15"/>
                <a:gd name="T16" fmla="*/ 10 w 13"/>
                <a:gd name="T17" fmla="*/ 1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10" y="15"/>
                  </a:moveTo>
                  <a:lnTo>
                    <a:pt x="13" y="9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15"/>
                  </a:lnTo>
                  <a:lnTo>
                    <a:pt x="13" y="9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04" name="Freeform 543"/>
            <p:cNvSpPr>
              <a:spLocks/>
            </p:cNvSpPr>
            <p:nvPr/>
          </p:nvSpPr>
          <p:spPr bwMode="auto">
            <a:xfrm>
              <a:off x="1561" y="1466"/>
              <a:ext cx="16" cy="20"/>
            </a:xfrm>
            <a:custGeom>
              <a:avLst/>
              <a:gdLst>
                <a:gd name="T0" fmla="*/ 6 w 16"/>
                <a:gd name="T1" fmla="*/ 20 h 20"/>
                <a:gd name="T2" fmla="*/ 11 w 16"/>
                <a:gd name="T3" fmla="*/ 17 h 20"/>
                <a:gd name="T4" fmla="*/ 16 w 16"/>
                <a:gd name="T5" fmla="*/ 15 h 20"/>
                <a:gd name="T6" fmla="*/ 6 w 16"/>
                <a:gd name="T7" fmla="*/ 0 h 20"/>
                <a:gd name="T8" fmla="*/ 0 w 16"/>
                <a:gd name="T9" fmla="*/ 9 h 20"/>
                <a:gd name="T10" fmla="*/ 6 w 16"/>
                <a:gd name="T11" fmla="*/ 6 h 20"/>
                <a:gd name="T12" fmla="*/ 6 w 16"/>
                <a:gd name="T13" fmla="*/ 2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20"/>
                <a:gd name="T23" fmla="*/ 16 w 1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20">
                  <a:moveTo>
                    <a:pt x="6" y="20"/>
                  </a:moveTo>
                  <a:lnTo>
                    <a:pt x="11" y="17"/>
                  </a:lnTo>
                  <a:lnTo>
                    <a:pt x="16" y="15"/>
                  </a:lnTo>
                  <a:lnTo>
                    <a:pt x="6" y="0"/>
                  </a:lnTo>
                  <a:lnTo>
                    <a:pt x="0" y="9"/>
                  </a:lnTo>
                  <a:lnTo>
                    <a:pt x="6" y="6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05" name="Freeform 544"/>
            <p:cNvSpPr>
              <a:spLocks/>
            </p:cNvSpPr>
            <p:nvPr/>
          </p:nvSpPr>
          <p:spPr bwMode="auto">
            <a:xfrm>
              <a:off x="1553" y="1472"/>
              <a:ext cx="14" cy="14"/>
            </a:xfrm>
            <a:custGeom>
              <a:avLst/>
              <a:gdLst>
                <a:gd name="T0" fmla="*/ 14 w 14"/>
                <a:gd name="T1" fmla="*/ 9 h 14"/>
                <a:gd name="T2" fmla="*/ 5 w 14"/>
                <a:gd name="T3" fmla="*/ 14 h 14"/>
                <a:gd name="T4" fmla="*/ 14 w 14"/>
                <a:gd name="T5" fmla="*/ 14 h 14"/>
                <a:gd name="T6" fmla="*/ 14 w 14"/>
                <a:gd name="T7" fmla="*/ 0 h 14"/>
                <a:gd name="T8" fmla="*/ 5 w 14"/>
                <a:gd name="T9" fmla="*/ 0 h 14"/>
                <a:gd name="T10" fmla="*/ 0 w 14"/>
                <a:gd name="T11" fmla="*/ 9 h 14"/>
                <a:gd name="T12" fmla="*/ 5 w 14"/>
                <a:gd name="T13" fmla="*/ 0 h 14"/>
                <a:gd name="T14" fmla="*/ 0 w 14"/>
                <a:gd name="T15" fmla="*/ 0 h 14"/>
                <a:gd name="T16" fmla="*/ 0 w 14"/>
                <a:gd name="T17" fmla="*/ 9 h 14"/>
                <a:gd name="T18" fmla="*/ 14 w 14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14" y="9"/>
                  </a:moveTo>
                  <a:lnTo>
                    <a:pt x="5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06" name="Rectangle 545"/>
            <p:cNvSpPr>
              <a:spLocks noChangeArrowheads="1"/>
            </p:cNvSpPr>
            <p:nvPr/>
          </p:nvSpPr>
          <p:spPr bwMode="auto">
            <a:xfrm>
              <a:off x="1553" y="1481"/>
              <a:ext cx="15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07" name="Freeform 546"/>
            <p:cNvSpPr>
              <a:spLocks/>
            </p:cNvSpPr>
            <p:nvPr/>
          </p:nvSpPr>
          <p:spPr bwMode="auto">
            <a:xfrm>
              <a:off x="1553" y="1486"/>
              <a:ext cx="14" cy="14"/>
            </a:xfrm>
            <a:custGeom>
              <a:avLst/>
              <a:gdLst>
                <a:gd name="T0" fmla="*/ 5 w 14"/>
                <a:gd name="T1" fmla="*/ 14 h 14"/>
                <a:gd name="T2" fmla="*/ 14 w 14"/>
                <a:gd name="T3" fmla="*/ 8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8 h 14"/>
                <a:gd name="T10" fmla="*/ 5 w 14"/>
                <a:gd name="T11" fmla="*/ 0 h 14"/>
                <a:gd name="T12" fmla="*/ 5 w 14"/>
                <a:gd name="T13" fmla="*/ 14 h 14"/>
                <a:gd name="T14" fmla="*/ 14 w 14"/>
                <a:gd name="T15" fmla="*/ 14 h 14"/>
                <a:gd name="T16" fmla="*/ 14 w 14"/>
                <a:gd name="T17" fmla="*/ 8 h 14"/>
                <a:gd name="T18" fmla="*/ 5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5" y="14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0"/>
                  </a:lnTo>
                  <a:lnTo>
                    <a:pt x="5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08" name="Freeform 547"/>
            <p:cNvSpPr>
              <a:spLocks/>
            </p:cNvSpPr>
            <p:nvPr/>
          </p:nvSpPr>
          <p:spPr bwMode="auto">
            <a:xfrm>
              <a:off x="1538" y="1486"/>
              <a:ext cx="20" cy="14"/>
            </a:xfrm>
            <a:custGeom>
              <a:avLst/>
              <a:gdLst>
                <a:gd name="T0" fmla="*/ 15 w 20"/>
                <a:gd name="T1" fmla="*/ 8 h 14"/>
                <a:gd name="T2" fmla="*/ 5 w 20"/>
                <a:gd name="T3" fmla="*/ 14 h 14"/>
                <a:gd name="T4" fmla="*/ 20 w 20"/>
                <a:gd name="T5" fmla="*/ 14 h 14"/>
                <a:gd name="T6" fmla="*/ 20 w 20"/>
                <a:gd name="T7" fmla="*/ 0 h 14"/>
                <a:gd name="T8" fmla="*/ 5 w 20"/>
                <a:gd name="T9" fmla="*/ 0 h 14"/>
                <a:gd name="T10" fmla="*/ 0 w 20"/>
                <a:gd name="T11" fmla="*/ 8 h 14"/>
                <a:gd name="T12" fmla="*/ 5 w 20"/>
                <a:gd name="T13" fmla="*/ 0 h 14"/>
                <a:gd name="T14" fmla="*/ 0 w 20"/>
                <a:gd name="T15" fmla="*/ 0 h 14"/>
                <a:gd name="T16" fmla="*/ 0 w 20"/>
                <a:gd name="T17" fmla="*/ 8 h 14"/>
                <a:gd name="T18" fmla="*/ 15 w 20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4"/>
                <a:gd name="T32" fmla="*/ 20 w 20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4">
                  <a:moveTo>
                    <a:pt x="15" y="8"/>
                  </a:moveTo>
                  <a:lnTo>
                    <a:pt x="5" y="14"/>
                  </a:lnTo>
                  <a:lnTo>
                    <a:pt x="20" y="14"/>
                  </a:lnTo>
                  <a:lnTo>
                    <a:pt x="20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09" name="Freeform 548"/>
            <p:cNvSpPr>
              <a:spLocks/>
            </p:cNvSpPr>
            <p:nvPr/>
          </p:nvSpPr>
          <p:spPr bwMode="auto">
            <a:xfrm>
              <a:off x="1538" y="1494"/>
              <a:ext cx="15" cy="15"/>
            </a:xfrm>
            <a:custGeom>
              <a:avLst/>
              <a:gdLst>
                <a:gd name="T0" fmla="*/ 5 w 15"/>
                <a:gd name="T1" fmla="*/ 15 h 15"/>
                <a:gd name="T2" fmla="*/ 15 w 15"/>
                <a:gd name="T3" fmla="*/ 6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6 h 15"/>
                <a:gd name="T10" fmla="*/ 5 w 15"/>
                <a:gd name="T11" fmla="*/ 0 h 15"/>
                <a:gd name="T12" fmla="*/ 5 w 15"/>
                <a:gd name="T13" fmla="*/ 15 h 15"/>
                <a:gd name="T14" fmla="*/ 15 w 15"/>
                <a:gd name="T15" fmla="*/ 15 h 15"/>
                <a:gd name="T16" fmla="*/ 15 w 15"/>
                <a:gd name="T17" fmla="*/ 6 h 15"/>
                <a:gd name="T18" fmla="*/ 5 w 15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5" y="15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5" y="15"/>
                  </a:lnTo>
                  <a:lnTo>
                    <a:pt x="15" y="6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10" name="Rectangle 549"/>
            <p:cNvSpPr>
              <a:spLocks noChangeArrowheads="1"/>
            </p:cNvSpPr>
            <p:nvPr/>
          </p:nvSpPr>
          <p:spPr bwMode="auto">
            <a:xfrm>
              <a:off x="1538" y="149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11" name="Freeform 550"/>
            <p:cNvSpPr>
              <a:spLocks/>
            </p:cNvSpPr>
            <p:nvPr/>
          </p:nvSpPr>
          <p:spPr bwMode="auto">
            <a:xfrm>
              <a:off x="1522" y="1494"/>
              <a:ext cx="16" cy="15"/>
            </a:xfrm>
            <a:custGeom>
              <a:avLst/>
              <a:gdLst>
                <a:gd name="T0" fmla="*/ 16 w 16"/>
                <a:gd name="T1" fmla="*/ 6 h 15"/>
                <a:gd name="T2" fmla="*/ 11 w 16"/>
                <a:gd name="T3" fmla="*/ 15 h 15"/>
                <a:gd name="T4" fmla="*/ 16 w 16"/>
                <a:gd name="T5" fmla="*/ 15 h 15"/>
                <a:gd name="T6" fmla="*/ 16 w 16"/>
                <a:gd name="T7" fmla="*/ 0 h 15"/>
                <a:gd name="T8" fmla="*/ 11 w 16"/>
                <a:gd name="T9" fmla="*/ 0 h 15"/>
                <a:gd name="T10" fmla="*/ 0 w 16"/>
                <a:gd name="T11" fmla="*/ 6 h 15"/>
                <a:gd name="T12" fmla="*/ 11 w 16"/>
                <a:gd name="T13" fmla="*/ 0 h 15"/>
                <a:gd name="T14" fmla="*/ 0 w 16"/>
                <a:gd name="T15" fmla="*/ 0 h 15"/>
                <a:gd name="T16" fmla="*/ 0 w 16"/>
                <a:gd name="T17" fmla="*/ 6 h 15"/>
                <a:gd name="T18" fmla="*/ 16 w 16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16" y="6"/>
                  </a:moveTo>
                  <a:lnTo>
                    <a:pt x="11" y="15"/>
                  </a:lnTo>
                  <a:lnTo>
                    <a:pt x="16" y="15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0" y="6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12" name="Rectangle 551"/>
            <p:cNvSpPr>
              <a:spLocks noChangeArrowheads="1"/>
            </p:cNvSpPr>
            <p:nvPr/>
          </p:nvSpPr>
          <p:spPr bwMode="auto">
            <a:xfrm>
              <a:off x="1522" y="1500"/>
              <a:ext cx="17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13" name="Freeform 552"/>
            <p:cNvSpPr>
              <a:spLocks/>
            </p:cNvSpPr>
            <p:nvPr/>
          </p:nvSpPr>
          <p:spPr bwMode="auto">
            <a:xfrm>
              <a:off x="1522" y="1506"/>
              <a:ext cx="16" cy="14"/>
            </a:xfrm>
            <a:custGeom>
              <a:avLst/>
              <a:gdLst>
                <a:gd name="T0" fmla="*/ 11 w 16"/>
                <a:gd name="T1" fmla="*/ 14 h 14"/>
                <a:gd name="T2" fmla="*/ 16 w 16"/>
                <a:gd name="T3" fmla="*/ 9 h 14"/>
                <a:gd name="T4" fmla="*/ 16 w 16"/>
                <a:gd name="T5" fmla="*/ 0 h 14"/>
                <a:gd name="T6" fmla="*/ 0 w 16"/>
                <a:gd name="T7" fmla="*/ 0 h 14"/>
                <a:gd name="T8" fmla="*/ 0 w 16"/>
                <a:gd name="T9" fmla="*/ 9 h 14"/>
                <a:gd name="T10" fmla="*/ 11 w 16"/>
                <a:gd name="T11" fmla="*/ 0 h 14"/>
                <a:gd name="T12" fmla="*/ 11 w 16"/>
                <a:gd name="T13" fmla="*/ 14 h 14"/>
                <a:gd name="T14" fmla="*/ 16 w 16"/>
                <a:gd name="T15" fmla="*/ 14 h 14"/>
                <a:gd name="T16" fmla="*/ 16 w 16"/>
                <a:gd name="T17" fmla="*/ 9 h 14"/>
                <a:gd name="T18" fmla="*/ 11 w 16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11" y="14"/>
                  </a:moveTo>
                  <a:lnTo>
                    <a:pt x="16" y="9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1" y="0"/>
                  </a:lnTo>
                  <a:lnTo>
                    <a:pt x="11" y="14"/>
                  </a:lnTo>
                  <a:lnTo>
                    <a:pt x="16" y="14"/>
                  </a:lnTo>
                  <a:lnTo>
                    <a:pt x="16" y="9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14" name="Rectangle 553"/>
            <p:cNvSpPr>
              <a:spLocks noChangeArrowheads="1"/>
            </p:cNvSpPr>
            <p:nvPr/>
          </p:nvSpPr>
          <p:spPr bwMode="auto">
            <a:xfrm>
              <a:off x="1519" y="1506"/>
              <a:ext cx="15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15" name="Freeform 554"/>
            <p:cNvSpPr>
              <a:spLocks/>
            </p:cNvSpPr>
            <p:nvPr/>
          </p:nvSpPr>
          <p:spPr bwMode="auto">
            <a:xfrm>
              <a:off x="1501" y="1506"/>
              <a:ext cx="18" cy="14"/>
            </a:xfrm>
            <a:custGeom>
              <a:avLst/>
              <a:gdLst>
                <a:gd name="T0" fmla="*/ 18 w 18"/>
                <a:gd name="T1" fmla="*/ 9 h 14"/>
                <a:gd name="T2" fmla="*/ 9 w 18"/>
                <a:gd name="T3" fmla="*/ 14 h 14"/>
                <a:gd name="T4" fmla="*/ 18 w 18"/>
                <a:gd name="T5" fmla="*/ 14 h 14"/>
                <a:gd name="T6" fmla="*/ 18 w 18"/>
                <a:gd name="T7" fmla="*/ 0 h 14"/>
                <a:gd name="T8" fmla="*/ 9 w 18"/>
                <a:gd name="T9" fmla="*/ 0 h 14"/>
                <a:gd name="T10" fmla="*/ 0 w 18"/>
                <a:gd name="T11" fmla="*/ 9 h 14"/>
                <a:gd name="T12" fmla="*/ 9 w 18"/>
                <a:gd name="T13" fmla="*/ 0 h 14"/>
                <a:gd name="T14" fmla="*/ 0 w 18"/>
                <a:gd name="T15" fmla="*/ 0 h 14"/>
                <a:gd name="T16" fmla="*/ 0 w 18"/>
                <a:gd name="T17" fmla="*/ 9 h 14"/>
                <a:gd name="T18" fmla="*/ 18 w 18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8" y="9"/>
                  </a:moveTo>
                  <a:lnTo>
                    <a:pt x="9" y="14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16" name="Freeform 555"/>
            <p:cNvSpPr>
              <a:spLocks/>
            </p:cNvSpPr>
            <p:nvPr/>
          </p:nvSpPr>
          <p:spPr bwMode="auto">
            <a:xfrm>
              <a:off x="1501" y="1515"/>
              <a:ext cx="18" cy="13"/>
            </a:xfrm>
            <a:custGeom>
              <a:avLst/>
              <a:gdLst>
                <a:gd name="T0" fmla="*/ 9 w 18"/>
                <a:gd name="T1" fmla="*/ 13 h 13"/>
                <a:gd name="T2" fmla="*/ 18 w 18"/>
                <a:gd name="T3" fmla="*/ 5 h 13"/>
                <a:gd name="T4" fmla="*/ 18 w 18"/>
                <a:gd name="T5" fmla="*/ 0 h 13"/>
                <a:gd name="T6" fmla="*/ 0 w 18"/>
                <a:gd name="T7" fmla="*/ 0 h 13"/>
                <a:gd name="T8" fmla="*/ 0 w 18"/>
                <a:gd name="T9" fmla="*/ 5 h 13"/>
                <a:gd name="T10" fmla="*/ 9 w 18"/>
                <a:gd name="T11" fmla="*/ 0 h 13"/>
                <a:gd name="T12" fmla="*/ 9 w 18"/>
                <a:gd name="T13" fmla="*/ 13 h 13"/>
                <a:gd name="T14" fmla="*/ 18 w 18"/>
                <a:gd name="T15" fmla="*/ 13 h 13"/>
                <a:gd name="T16" fmla="*/ 18 w 18"/>
                <a:gd name="T17" fmla="*/ 5 h 13"/>
                <a:gd name="T18" fmla="*/ 9 w 18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9" y="13"/>
                  </a:moveTo>
                  <a:lnTo>
                    <a:pt x="18" y="5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0"/>
                  </a:lnTo>
                  <a:lnTo>
                    <a:pt x="9" y="13"/>
                  </a:lnTo>
                  <a:lnTo>
                    <a:pt x="18" y="13"/>
                  </a:lnTo>
                  <a:lnTo>
                    <a:pt x="18" y="5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17" name="Rectangle 556"/>
            <p:cNvSpPr>
              <a:spLocks noChangeArrowheads="1"/>
            </p:cNvSpPr>
            <p:nvPr/>
          </p:nvSpPr>
          <p:spPr bwMode="auto">
            <a:xfrm>
              <a:off x="1501" y="1515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18" name="Freeform 557"/>
            <p:cNvSpPr>
              <a:spLocks/>
            </p:cNvSpPr>
            <p:nvPr/>
          </p:nvSpPr>
          <p:spPr bwMode="auto">
            <a:xfrm>
              <a:off x="1482" y="1515"/>
              <a:ext cx="19" cy="13"/>
            </a:xfrm>
            <a:custGeom>
              <a:avLst/>
              <a:gdLst>
                <a:gd name="T0" fmla="*/ 14 w 19"/>
                <a:gd name="T1" fmla="*/ 5 h 13"/>
                <a:gd name="T2" fmla="*/ 9 w 19"/>
                <a:gd name="T3" fmla="*/ 13 h 13"/>
                <a:gd name="T4" fmla="*/ 19 w 19"/>
                <a:gd name="T5" fmla="*/ 13 h 13"/>
                <a:gd name="T6" fmla="*/ 19 w 19"/>
                <a:gd name="T7" fmla="*/ 0 h 13"/>
                <a:gd name="T8" fmla="*/ 9 w 19"/>
                <a:gd name="T9" fmla="*/ 0 h 13"/>
                <a:gd name="T10" fmla="*/ 0 w 19"/>
                <a:gd name="T11" fmla="*/ 5 h 13"/>
                <a:gd name="T12" fmla="*/ 9 w 19"/>
                <a:gd name="T13" fmla="*/ 0 h 13"/>
                <a:gd name="T14" fmla="*/ 0 w 19"/>
                <a:gd name="T15" fmla="*/ 0 h 13"/>
                <a:gd name="T16" fmla="*/ 0 w 19"/>
                <a:gd name="T17" fmla="*/ 5 h 13"/>
                <a:gd name="T18" fmla="*/ 14 w 19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13"/>
                <a:gd name="T32" fmla="*/ 19 w 19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13">
                  <a:moveTo>
                    <a:pt x="14" y="5"/>
                  </a:moveTo>
                  <a:lnTo>
                    <a:pt x="9" y="13"/>
                  </a:lnTo>
                  <a:lnTo>
                    <a:pt x="19" y="13"/>
                  </a:lnTo>
                  <a:lnTo>
                    <a:pt x="19" y="0"/>
                  </a:lnTo>
                  <a:lnTo>
                    <a:pt x="9" y="0"/>
                  </a:lnTo>
                  <a:lnTo>
                    <a:pt x="0" y="5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19" name="Freeform 558"/>
            <p:cNvSpPr>
              <a:spLocks/>
            </p:cNvSpPr>
            <p:nvPr/>
          </p:nvSpPr>
          <p:spPr bwMode="auto">
            <a:xfrm>
              <a:off x="1482" y="1520"/>
              <a:ext cx="14" cy="14"/>
            </a:xfrm>
            <a:custGeom>
              <a:avLst/>
              <a:gdLst>
                <a:gd name="T0" fmla="*/ 9 w 14"/>
                <a:gd name="T1" fmla="*/ 14 h 14"/>
                <a:gd name="T2" fmla="*/ 14 w 14"/>
                <a:gd name="T3" fmla="*/ 8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8 h 14"/>
                <a:gd name="T10" fmla="*/ 9 w 14"/>
                <a:gd name="T11" fmla="*/ 0 h 14"/>
                <a:gd name="T12" fmla="*/ 9 w 14"/>
                <a:gd name="T13" fmla="*/ 14 h 14"/>
                <a:gd name="T14" fmla="*/ 14 w 14"/>
                <a:gd name="T15" fmla="*/ 14 h 14"/>
                <a:gd name="T16" fmla="*/ 14 w 14"/>
                <a:gd name="T17" fmla="*/ 8 h 14"/>
                <a:gd name="T18" fmla="*/ 9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9" y="14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9" y="0"/>
                  </a:lnTo>
                  <a:lnTo>
                    <a:pt x="9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20" name="Rectangle 559"/>
            <p:cNvSpPr>
              <a:spLocks noChangeArrowheads="1"/>
            </p:cNvSpPr>
            <p:nvPr/>
          </p:nvSpPr>
          <p:spPr bwMode="auto">
            <a:xfrm>
              <a:off x="1482" y="1520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21" name="Freeform 560"/>
            <p:cNvSpPr>
              <a:spLocks/>
            </p:cNvSpPr>
            <p:nvPr/>
          </p:nvSpPr>
          <p:spPr bwMode="auto">
            <a:xfrm>
              <a:off x="1476" y="1520"/>
              <a:ext cx="6" cy="14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14 h 14"/>
                <a:gd name="T6" fmla="*/ 6 w 6"/>
                <a:gd name="T7" fmla="*/ 0 h 14"/>
                <a:gd name="T8" fmla="*/ 0 w 6"/>
                <a:gd name="T9" fmla="*/ 0 h 14"/>
                <a:gd name="T10" fmla="*/ 0 w 6"/>
                <a:gd name="T11" fmla="*/ 14 h 14"/>
                <a:gd name="T12" fmla="*/ 0 w 6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4"/>
                <a:gd name="T23" fmla="*/ 6 w 6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4">
                  <a:moveTo>
                    <a:pt x="0" y="0"/>
                  </a:moveTo>
                  <a:lnTo>
                    <a:pt x="0" y="14"/>
                  </a:lnTo>
                  <a:lnTo>
                    <a:pt x="6" y="14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22" name="Freeform 561"/>
            <p:cNvSpPr>
              <a:spLocks/>
            </p:cNvSpPr>
            <p:nvPr/>
          </p:nvSpPr>
          <p:spPr bwMode="auto">
            <a:xfrm>
              <a:off x="1476" y="1520"/>
              <a:ext cx="15" cy="14"/>
            </a:xfrm>
            <a:custGeom>
              <a:avLst/>
              <a:gdLst>
                <a:gd name="T0" fmla="*/ 15 w 15"/>
                <a:gd name="T1" fmla="*/ 8 h 14"/>
                <a:gd name="T2" fmla="*/ 6 w 15"/>
                <a:gd name="T3" fmla="*/ 0 h 14"/>
                <a:gd name="T4" fmla="*/ 0 w 15"/>
                <a:gd name="T5" fmla="*/ 0 h 14"/>
                <a:gd name="T6" fmla="*/ 0 w 15"/>
                <a:gd name="T7" fmla="*/ 14 h 14"/>
                <a:gd name="T8" fmla="*/ 6 w 15"/>
                <a:gd name="T9" fmla="*/ 14 h 14"/>
                <a:gd name="T10" fmla="*/ 0 w 15"/>
                <a:gd name="T11" fmla="*/ 8 h 14"/>
                <a:gd name="T12" fmla="*/ 15 w 15"/>
                <a:gd name="T13" fmla="*/ 8 h 14"/>
                <a:gd name="T14" fmla="*/ 15 w 15"/>
                <a:gd name="T15" fmla="*/ 0 h 14"/>
                <a:gd name="T16" fmla="*/ 6 w 15"/>
                <a:gd name="T17" fmla="*/ 0 h 14"/>
                <a:gd name="T18" fmla="*/ 15 w 15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5" y="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6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23" name="Freeform 562"/>
            <p:cNvSpPr>
              <a:spLocks/>
            </p:cNvSpPr>
            <p:nvPr/>
          </p:nvSpPr>
          <p:spPr bwMode="auto">
            <a:xfrm>
              <a:off x="1476" y="1528"/>
              <a:ext cx="15" cy="15"/>
            </a:xfrm>
            <a:custGeom>
              <a:avLst/>
              <a:gdLst>
                <a:gd name="T0" fmla="*/ 6 w 15"/>
                <a:gd name="T1" fmla="*/ 15 h 15"/>
                <a:gd name="T2" fmla="*/ 15 w 15"/>
                <a:gd name="T3" fmla="*/ 6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6 h 15"/>
                <a:gd name="T10" fmla="*/ 6 w 15"/>
                <a:gd name="T11" fmla="*/ 0 h 15"/>
                <a:gd name="T12" fmla="*/ 6 w 15"/>
                <a:gd name="T13" fmla="*/ 15 h 15"/>
                <a:gd name="T14" fmla="*/ 15 w 15"/>
                <a:gd name="T15" fmla="*/ 15 h 15"/>
                <a:gd name="T16" fmla="*/ 15 w 15"/>
                <a:gd name="T17" fmla="*/ 6 h 15"/>
                <a:gd name="T18" fmla="*/ 6 w 15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6" y="15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5" y="15"/>
                  </a:lnTo>
                  <a:lnTo>
                    <a:pt x="15" y="6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24" name="Rectangle 563"/>
            <p:cNvSpPr>
              <a:spLocks noChangeArrowheads="1"/>
            </p:cNvSpPr>
            <p:nvPr/>
          </p:nvSpPr>
          <p:spPr bwMode="auto">
            <a:xfrm>
              <a:off x="1476" y="1528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25" name="Rectangle 564"/>
            <p:cNvSpPr>
              <a:spLocks noChangeArrowheads="1"/>
            </p:cNvSpPr>
            <p:nvPr/>
          </p:nvSpPr>
          <p:spPr bwMode="auto">
            <a:xfrm>
              <a:off x="1467" y="1528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26" name="Rectangle 565"/>
            <p:cNvSpPr>
              <a:spLocks noChangeArrowheads="1"/>
            </p:cNvSpPr>
            <p:nvPr/>
          </p:nvSpPr>
          <p:spPr bwMode="auto">
            <a:xfrm>
              <a:off x="1462" y="1528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27" name="Rectangle 566"/>
            <p:cNvSpPr>
              <a:spLocks noChangeArrowheads="1"/>
            </p:cNvSpPr>
            <p:nvPr/>
          </p:nvSpPr>
          <p:spPr bwMode="auto">
            <a:xfrm>
              <a:off x="1455" y="1528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28" name="Freeform 567"/>
            <p:cNvSpPr>
              <a:spLocks/>
            </p:cNvSpPr>
            <p:nvPr/>
          </p:nvSpPr>
          <p:spPr bwMode="auto">
            <a:xfrm>
              <a:off x="1442" y="1528"/>
              <a:ext cx="13" cy="15"/>
            </a:xfrm>
            <a:custGeom>
              <a:avLst/>
              <a:gdLst>
                <a:gd name="T0" fmla="*/ 13 w 13"/>
                <a:gd name="T1" fmla="*/ 6 h 15"/>
                <a:gd name="T2" fmla="*/ 5 w 13"/>
                <a:gd name="T3" fmla="*/ 15 h 15"/>
                <a:gd name="T4" fmla="*/ 13 w 13"/>
                <a:gd name="T5" fmla="*/ 15 h 15"/>
                <a:gd name="T6" fmla="*/ 13 w 13"/>
                <a:gd name="T7" fmla="*/ 0 h 15"/>
                <a:gd name="T8" fmla="*/ 5 w 13"/>
                <a:gd name="T9" fmla="*/ 0 h 15"/>
                <a:gd name="T10" fmla="*/ 0 w 13"/>
                <a:gd name="T11" fmla="*/ 6 h 15"/>
                <a:gd name="T12" fmla="*/ 5 w 13"/>
                <a:gd name="T13" fmla="*/ 0 h 15"/>
                <a:gd name="T14" fmla="*/ 0 w 13"/>
                <a:gd name="T15" fmla="*/ 0 h 15"/>
                <a:gd name="T16" fmla="*/ 0 w 13"/>
                <a:gd name="T17" fmla="*/ 6 h 15"/>
                <a:gd name="T18" fmla="*/ 13 w 13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13" y="6"/>
                  </a:moveTo>
                  <a:lnTo>
                    <a:pt x="5" y="15"/>
                  </a:lnTo>
                  <a:lnTo>
                    <a:pt x="13" y="15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6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29" name="Freeform 568"/>
            <p:cNvSpPr>
              <a:spLocks/>
            </p:cNvSpPr>
            <p:nvPr/>
          </p:nvSpPr>
          <p:spPr bwMode="auto">
            <a:xfrm>
              <a:off x="1442" y="1534"/>
              <a:ext cx="13" cy="14"/>
            </a:xfrm>
            <a:custGeom>
              <a:avLst/>
              <a:gdLst>
                <a:gd name="T0" fmla="*/ 5 w 13"/>
                <a:gd name="T1" fmla="*/ 14 h 14"/>
                <a:gd name="T2" fmla="*/ 13 w 13"/>
                <a:gd name="T3" fmla="*/ 9 h 14"/>
                <a:gd name="T4" fmla="*/ 13 w 13"/>
                <a:gd name="T5" fmla="*/ 0 h 14"/>
                <a:gd name="T6" fmla="*/ 0 w 13"/>
                <a:gd name="T7" fmla="*/ 0 h 14"/>
                <a:gd name="T8" fmla="*/ 0 w 13"/>
                <a:gd name="T9" fmla="*/ 9 h 14"/>
                <a:gd name="T10" fmla="*/ 5 w 13"/>
                <a:gd name="T11" fmla="*/ 0 h 14"/>
                <a:gd name="T12" fmla="*/ 5 w 13"/>
                <a:gd name="T13" fmla="*/ 14 h 14"/>
                <a:gd name="T14" fmla="*/ 13 w 13"/>
                <a:gd name="T15" fmla="*/ 14 h 14"/>
                <a:gd name="T16" fmla="*/ 13 w 13"/>
                <a:gd name="T17" fmla="*/ 9 h 14"/>
                <a:gd name="T18" fmla="*/ 5 w 13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5" y="14"/>
                  </a:moveTo>
                  <a:lnTo>
                    <a:pt x="13" y="9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5" y="0"/>
                  </a:lnTo>
                  <a:lnTo>
                    <a:pt x="5" y="14"/>
                  </a:lnTo>
                  <a:lnTo>
                    <a:pt x="13" y="14"/>
                  </a:lnTo>
                  <a:lnTo>
                    <a:pt x="13" y="9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30" name="Rectangle 569"/>
            <p:cNvSpPr>
              <a:spLocks noChangeArrowheads="1"/>
            </p:cNvSpPr>
            <p:nvPr/>
          </p:nvSpPr>
          <p:spPr bwMode="auto">
            <a:xfrm>
              <a:off x="1442" y="1534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31" name="Rectangle 570"/>
            <p:cNvSpPr>
              <a:spLocks noChangeArrowheads="1"/>
            </p:cNvSpPr>
            <p:nvPr/>
          </p:nvSpPr>
          <p:spPr bwMode="auto">
            <a:xfrm>
              <a:off x="1434" y="1534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32" name="Rectangle 571"/>
            <p:cNvSpPr>
              <a:spLocks noChangeArrowheads="1"/>
            </p:cNvSpPr>
            <p:nvPr/>
          </p:nvSpPr>
          <p:spPr bwMode="auto">
            <a:xfrm>
              <a:off x="1428" y="153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33" name="Rectangle 572"/>
            <p:cNvSpPr>
              <a:spLocks noChangeArrowheads="1"/>
            </p:cNvSpPr>
            <p:nvPr/>
          </p:nvSpPr>
          <p:spPr bwMode="auto">
            <a:xfrm>
              <a:off x="1419" y="1534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34" name="Rectangle 573"/>
            <p:cNvSpPr>
              <a:spLocks noChangeArrowheads="1"/>
            </p:cNvSpPr>
            <p:nvPr/>
          </p:nvSpPr>
          <p:spPr bwMode="auto">
            <a:xfrm>
              <a:off x="1408" y="1534"/>
              <a:ext cx="12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35" name="Freeform 574"/>
            <p:cNvSpPr>
              <a:spLocks/>
            </p:cNvSpPr>
            <p:nvPr/>
          </p:nvSpPr>
          <p:spPr bwMode="auto">
            <a:xfrm>
              <a:off x="1390" y="1534"/>
              <a:ext cx="18" cy="14"/>
            </a:xfrm>
            <a:custGeom>
              <a:avLst/>
              <a:gdLst>
                <a:gd name="T0" fmla="*/ 18 w 18"/>
                <a:gd name="T1" fmla="*/ 9 h 14"/>
                <a:gd name="T2" fmla="*/ 10 w 18"/>
                <a:gd name="T3" fmla="*/ 14 h 14"/>
                <a:gd name="T4" fmla="*/ 18 w 18"/>
                <a:gd name="T5" fmla="*/ 14 h 14"/>
                <a:gd name="T6" fmla="*/ 18 w 18"/>
                <a:gd name="T7" fmla="*/ 0 h 14"/>
                <a:gd name="T8" fmla="*/ 10 w 18"/>
                <a:gd name="T9" fmla="*/ 0 h 14"/>
                <a:gd name="T10" fmla="*/ 0 w 18"/>
                <a:gd name="T11" fmla="*/ 9 h 14"/>
                <a:gd name="T12" fmla="*/ 10 w 18"/>
                <a:gd name="T13" fmla="*/ 0 h 14"/>
                <a:gd name="T14" fmla="*/ 0 w 18"/>
                <a:gd name="T15" fmla="*/ 0 h 14"/>
                <a:gd name="T16" fmla="*/ 0 w 18"/>
                <a:gd name="T17" fmla="*/ 9 h 14"/>
                <a:gd name="T18" fmla="*/ 18 w 18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8" y="9"/>
                  </a:moveTo>
                  <a:lnTo>
                    <a:pt x="10" y="14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0" y="9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36" name="Freeform 575"/>
            <p:cNvSpPr>
              <a:spLocks/>
            </p:cNvSpPr>
            <p:nvPr/>
          </p:nvSpPr>
          <p:spPr bwMode="auto">
            <a:xfrm>
              <a:off x="1390" y="1540"/>
              <a:ext cx="18" cy="17"/>
            </a:xfrm>
            <a:custGeom>
              <a:avLst/>
              <a:gdLst>
                <a:gd name="T0" fmla="*/ 10 w 18"/>
                <a:gd name="T1" fmla="*/ 17 h 17"/>
                <a:gd name="T2" fmla="*/ 18 w 18"/>
                <a:gd name="T3" fmla="*/ 8 h 17"/>
                <a:gd name="T4" fmla="*/ 18 w 18"/>
                <a:gd name="T5" fmla="*/ 3 h 17"/>
                <a:gd name="T6" fmla="*/ 0 w 18"/>
                <a:gd name="T7" fmla="*/ 3 h 17"/>
                <a:gd name="T8" fmla="*/ 0 w 18"/>
                <a:gd name="T9" fmla="*/ 8 h 17"/>
                <a:gd name="T10" fmla="*/ 10 w 18"/>
                <a:gd name="T11" fmla="*/ 0 h 17"/>
                <a:gd name="T12" fmla="*/ 10 w 18"/>
                <a:gd name="T13" fmla="*/ 17 h 17"/>
                <a:gd name="T14" fmla="*/ 18 w 18"/>
                <a:gd name="T15" fmla="*/ 17 h 17"/>
                <a:gd name="T16" fmla="*/ 18 w 18"/>
                <a:gd name="T17" fmla="*/ 8 h 17"/>
                <a:gd name="T18" fmla="*/ 10 w 18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7"/>
                <a:gd name="T32" fmla="*/ 18 w 18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7">
                  <a:moveTo>
                    <a:pt x="10" y="17"/>
                  </a:moveTo>
                  <a:lnTo>
                    <a:pt x="18" y="8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10" y="0"/>
                  </a:lnTo>
                  <a:lnTo>
                    <a:pt x="10" y="17"/>
                  </a:lnTo>
                  <a:lnTo>
                    <a:pt x="18" y="17"/>
                  </a:lnTo>
                  <a:lnTo>
                    <a:pt x="18" y="8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37" name="Rectangle 576"/>
            <p:cNvSpPr>
              <a:spLocks noChangeArrowheads="1"/>
            </p:cNvSpPr>
            <p:nvPr/>
          </p:nvSpPr>
          <p:spPr bwMode="auto">
            <a:xfrm>
              <a:off x="1392" y="1540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38" name="Rectangle 577"/>
            <p:cNvSpPr>
              <a:spLocks noChangeArrowheads="1"/>
            </p:cNvSpPr>
            <p:nvPr/>
          </p:nvSpPr>
          <p:spPr bwMode="auto">
            <a:xfrm>
              <a:off x="1385" y="1540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39" name="Rectangle 578"/>
            <p:cNvSpPr>
              <a:spLocks noChangeArrowheads="1"/>
            </p:cNvSpPr>
            <p:nvPr/>
          </p:nvSpPr>
          <p:spPr bwMode="auto">
            <a:xfrm>
              <a:off x="1377" y="1540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40" name="Freeform 579"/>
            <p:cNvSpPr>
              <a:spLocks/>
            </p:cNvSpPr>
            <p:nvPr/>
          </p:nvSpPr>
          <p:spPr bwMode="auto">
            <a:xfrm>
              <a:off x="1363" y="1540"/>
              <a:ext cx="16" cy="17"/>
            </a:xfrm>
            <a:custGeom>
              <a:avLst/>
              <a:gdLst>
                <a:gd name="T0" fmla="*/ 16 w 16"/>
                <a:gd name="T1" fmla="*/ 8 h 17"/>
                <a:gd name="T2" fmla="*/ 8 w 16"/>
                <a:gd name="T3" fmla="*/ 17 h 17"/>
                <a:gd name="T4" fmla="*/ 14 w 16"/>
                <a:gd name="T5" fmla="*/ 17 h 17"/>
                <a:gd name="T6" fmla="*/ 14 w 16"/>
                <a:gd name="T7" fmla="*/ 0 h 17"/>
                <a:gd name="T8" fmla="*/ 8 w 16"/>
                <a:gd name="T9" fmla="*/ 0 h 17"/>
                <a:gd name="T10" fmla="*/ 0 w 16"/>
                <a:gd name="T11" fmla="*/ 8 h 17"/>
                <a:gd name="T12" fmla="*/ 8 w 16"/>
                <a:gd name="T13" fmla="*/ 0 h 17"/>
                <a:gd name="T14" fmla="*/ 0 w 16"/>
                <a:gd name="T15" fmla="*/ 0 h 17"/>
                <a:gd name="T16" fmla="*/ 0 w 16"/>
                <a:gd name="T17" fmla="*/ 8 h 17"/>
                <a:gd name="T18" fmla="*/ 16 w 16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7"/>
                <a:gd name="T32" fmla="*/ 16 w 16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7">
                  <a:moveTo>
                    <a:pt x="16" y="8"/>
                  </a:moveTo>
                  <a:lnTo>
                    <a:pt x="8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41" name="Freeform 580"/>
            <p:cNvSpPr>
              <a:spLocks/>
            </p:cNvSpPr>
            <p:nvPr/>
          </p:nvSpPr>
          <p:spPr bwMode="auto">
            <a:xfrm>
              <a:off x="1363" y="1548"/>
              <a:ext cx="16" cy="17"/>
            </a:xfrm>
            <a:custGeom>
              <a:avLst/>
              <a:gdLst>
                <a:gd name="T0" fmla="*/ 8 w 16"/>
                <a:gd name="T1" fmla="*/ 17 h 17"/>
                <a:gd name="T2" fmla="*/ 16 w 16"/>
                <a:gd name="T3" fmla="*/ 6 h 17"/>
                <a:gd name="T4" fmla="*/ 16 w 16"/>
                <a:gd name="T5" fmla="*/ 0 h 17"/>
                <a:gd name="T6" fmla="*/ 0 w 16"/>
                <a:gd name="T7" fmla="*/ 0 h 17"/>
                <a:gd name="T8" fmla="*/ 0 w 16"/>
                <a:gd name="T9" fmla="*/ 6 h 17"/>
                <a:gd name="T10" fmla="*/ 8 w 16"/>
                <a:gd name="T11" fmla="*/ 0 h 17"/>
                <a:gd name="T12" fmla="*/ 8 w 16"/>
                <a:gd name="T13" fmla="*/ 17 h 17"/>
                <a:gd name="T14" fmla="*/ 16 w 16"/>
                <a:gd name="T15" fmla="*/ 17 h 17"/>
                <a:gd name="T16" fmla="*/ 16 w 16"/>
                <a:gd name="T17" fmla="*/ 6 h 17"/>
                <a:gd name="T18" fmla="*/ 8 w 16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7"/>
                <a:gd name="T32" fmla="*/ 16 w 16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7">
                  <a:moveTo>
                    <a:pt x="8" y="17"/>
                  </a:moveTo>
                  <a:lnTo>
                    <a:pt x="16" y="6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0"/>
                  </a:lnTo>
                  <a:lnTo>
                    <a:pt x="8" y="17"/>
                  </a:lnTo>
                  <a:lnTo>
                    <a:pt x="16" y="17"/>
                  </a:lnTo>
                  <a:lnTo>
                    <a:pt x="16" y="6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42" name="Rectangle 581"/>
            <p:cNvSpPr>
              <a:spLocks noChangeArrowheads="1"/>
            </p:cNvSpPr>
            <p:nvPr/>
          </p:nvSpPr>
          <p:spPr bwMode="auto">
            <a:xfrm>
              <a:off x="1366" y="1548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43" name="Rectangle 582"/>
            <p:cNvSpPr>
              <a:spLocks noChangeArrowheads="1"/>
            </p:cNvSpPr>
            <p:nvPr/>
          </p:nvSpPr>
          <p:spPr bwMode="auto">
            <a:xfrm>
              <a:off x="1358" y="1548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44" name="Freeform 583"/>
            <p:cNvSpPr>
              <a:spLocks/>
            </p:cNvSpPr>
            <p:nvPr/>
          </p:nvSpPr>
          <p:spPr bwMode="auto">
            <a:xfrm>
              <a:off x="1343" y="1548"/>
              <a:ext cx="13" cy="17"/>
            </a:xfrm>
            <a:custGeom>
              <a:avLst/>
              <a:gdLst>
                <a:gd name="T0" fmla="*/ 13 w 13"/>
                <a:gd name="T1" fmla="*/ 6 h 17"/>
                <a:gd name="T2" fmla="*/ 8 w 13"/>
                <a:gd name="T3" fmla="*/ 17 h 17"/>
                <a:gd name="T4" fmla="*/ 13 w 13"/>
                <a:gd name="T5" fmla="*/ 17 h 17"/>
                <a:gd name="T6" fmla="*/ 13 w 13"/>
                <a:gd name="T7" fmla="*/ 0 h 17"/>
                <a:gd name="T8" fmla="*/ 8 w 13"/>
                <a:gd name="T9" fmla="*/ 0 h 17"/>
                <a:gd name="T10" fmla="*/ 0 w 13"/>
                <a:gd name="T11" fmla="*/ 6 h 17"/>
                <a:gd name="T12" fmla="*/ 8 w 13"/>
                <a:gd name="T13" fmla="*/ 0 h 17"/>
                <a:gd name="T14" fmla="*/ 0 w 13"/>
                <a:gd name="T15" fmla="*/ 0 h 17"/>
                <a:gd name="T16" fmla="*/ 0 w 13"/>
                <a:gd name="T17" fmla="*/ 6 h 17"/>
                <a:gd name="T18" fmla="*/ 13 w 13"/>
                <a:gd name="T19" fmla="*/ 6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13" y="6"/>
                  </a:moveTo>
                  <a:lnTo>
                    <a:pt x="8" y="17"/>
                  </a:lnTo>
                  <a:lnTo>
                    <a:pt x="13" y="17"/>
                  </a:lnTo>
                  <a:lnTo>
                    <a:pt x="13" y="0"/>
                  </a:lnTo>
                  <a:lnTo>
                    <a:pt x="8" y="0"/>
                  </a:lnTo>
                  <a:lnTo>
                    <a:pt x="0" y="6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45" name="Freeform 584"/>
            <p:cNvSpPr>
              <a:spLocks/>
            </p:cNvSpPr>
            <p:nvPr/>
          </p:nvSpPr>
          <p:spPr bwMode="auto">
            <a:xfrm>
              <a:off x="1343" y="1554"/>
              <a:ext cx="13" cy="13"/>
            </a:xfrm>
            <a:custGeom>
              <a:avLst/>
              <a:gdLst>
                <a:gd name="T0" fmla="*/ 8 w 13"/>
                <a:gd name="T1" fmla="*/ 13 h 13"/>
                <a:gd name="T2" fmla="*/ 13 w 13"/>
                <a:gd name="T3" fmla="*/ 8 h 13"/>
                <a:gd name="T4" fmla="*/ 13 w 13"/>
                <a:gd name="T5" fmla="*/ 0 h 13"/>
                <a:gd name="T6" fmla="*/ 0 w 13"/>
                <a:gd name="T7" fmla="*/ 0 h 13"/>
                <a:gd name="T8" fmla="*/ 0 w 13"/>
                <a:gd name="T9" fmla="*/ 8 h 13"/>
                <a:gd name="T10" fmla="*/ 8 w 13"/>
                <a:gd name="T11" fmla="*/ 0 h 13"/>
                <a:gd name="T12" fmla="*/ 8 w 13"/>
                <a:gd name="T13" fmla="*/ 13 h 13"/>
                <a:gd name="T14" fmla="*/ 13 w 13"/>
                <a:gd name="T15" fmla="*/ 13 h 13"/>
                <a:gd name="T16" fmla="*/ 13 w 13"/>
                <a:gd name="T17" fmla="*/ 8 h 13"/>
                <a:gd name="T18" fmla="*/ 8 w 13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8" y="13"/>
                  </a:moveTo>
                  <a:lnTo>
                    <a:pt x="13" y="8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8" y="13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46" name="Freeform 585"/>
            <p:cNvSpPr>
              <a:spLocks/>
            </p:cNvSpPr>
            <p:nvPr/>
          </p:nvSpPr>
          <p:spPr bwMode="auto">
            <a:xfrm>
              <a:off x="1337" y="1554"/>
              <a:ext cx="14" cy="13"/>
            </a:xfrm>
            <a:custGeom>
              <a:avLst/>
              <a:gdLst>
                <a:gd name="T0" fmla="*/ 14 w 14"/>
                <a:gd name="T1" fmla="*/ 8 h 13"/>
                <a:gd name="T2" fmla="*/ 6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6 w 14"/>
                <a:gd name="T9" fmla="*/ 0 h 13"/>
                <a:gd name="T10" fmla="*/ 0 w 14"/>
                <a:gd name="T11" fmla="*/ 8 h 13"/>
                <a:gd name="T12" fmla="*/ 6 w 14"/>
                <a:gd name="T13" fmla="*/ 0 h 13"/>
                <a:gd name="T14" fmla="*/ 0 w 14"/>
                <a:gd name="T15" fmla="*/ 0 h 13"/>
                <a:gd name="T16" fmla="*/ 0 w 14"/>
                <a:gd name="T17" fmla="*/ 8 h 13"/>
                <a:gd name="T18" fmla="*/ 14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8"/>
                  </a:moveTo>
                  <a:lnTo>
                    <a:pt x="6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47" name="Freeform 586"/>
            <p:cNvSpPr>
              <a:spLocks/>
            </p:cNvSpPr>
            <p:nvPr/>
          </p:nvSpPr>
          <p:spPr bwMode="auto">
            <a:xfrm>
              <a:off x="1337" y="1562"/>
              <a:ext cx="14" cy="15"/>
            </a:xfrm>
            <a:custGeom>
              <a:avLst/>
              <a:gdLst>
                <a:gd name="T0" fmla="*/ 6 w 14"/>
                <a:gd name="T1" fmla="*/ 15 h 15"/>
                <a:gd name="T2" fmla="*/ 14 w 14"/>
                <a:gd name="T3" fmla="*/ 5 h 15"/>
                <a:gd name="T4" fmla="*/ 14 w 14"/>
                <a:gd name="T5" fmla="*/ 0 h 15"/>
                <a:gd name="T6" fmla="*/ 0 w 14"/>
                <a:gd name="T7" fmla="*/ 0 h 15"/>
                <a:gd name="T8" fmla="*/ 0 w 14"/>
                <a:gd name="T9" fmla="*/ 5 h 15"/>
                <a:gd name="T10" fmla="*/ 6 w 14"/>
                <a:gd name="T11" fmla="*/ 0 h 15"/>
                <a:gd name="T12" fmla="*/ 6 w 14"/>
                <a:gd name="T13" fmla="*/ 15 h 15"/>
                <a:gd name="T14" fmla="*/ 14 w 14"/>
                <a:gd name="T15" fmla="*/ 15 h 15"/>
                <a:gd name="T16" fmla="*/ 14 w 14"/>
                <a:gd name="T17" fmla="*/ 5 h 15"/>
                <a:gd name="T18" fmla="*/ 6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15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4" y="15"/>
                  </a:lnTo>
                  <a:lnTo>
                    <a:pt x="14" y="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48" name="Freeform 587"/>
            <p:cNvSpPr>
              <a:spLocks/>
            </p:cNvSpPr>
            <p:nvPr/>
          </p:nvSpPr>
          <p:spPr bwMode="auto">
            <a:xfrm>
              <a:off x="1329" y="1562"/>
              <a:ext cx="14" cy="15"/>
            </a:xfrm>
            <a:custGeom>
              <a:avLst/>
              <a:gdLst>
                <a:gd name="T0" fmla="*/ 14 w 14"/>
                <a:gd name="T1" fmla="*/ 5 h 15"/>
                <a:gd name="T2" fmla="*/ 8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8 w 14"/>
                <a:gd name="T9" fmla="*/ 0 h 15"/>
                <a:gd name="T10" fmla="*/ 0 w 14"/>
                <a:gd name="T11" fmla="*/ 5 h 15"/>
                <a:gd name="T12" fmla="*/ 8 w 14"/>
                <a:gd name="T13" fmla="*/ 0 h 15"/>
                <a:gd name="T14" fmla="*/ 0 w 14"/>
                <a:gd name="T15" fmla="*/ 0 h 15"/>
                <a:gd name="T16" fmla="*/ 0 w 14"/>
                <a:gd name="T17" fmla="*/ 5 h 15"/>
                <a:gd name="T18" fmla="*/ 14 w 14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5"/>
                  </a:moveTo>
                  <a:lnTo>
                    <a:pt x="8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5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49" name="Rectangle 588"/>
            <p:cNvSpPr>
              <a:spLocks noChangeArrowheads="1"/>
            </p:cNvSpPr>
            <p:nvPr/>
          </p:nvSpPr>
          <p:spPr bwMode="auto">
            <a:xfrm>
              <a:off x="1329" y="1567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50" name="Rectangle 589"/>
            <p:cNvSpPr>
              <a:spLocks noChangeArrowheads="1"/>
            </p:cNvSpPr>
            <p:nvPr/>
          </p:nvSpPr>
          <p:spPr bwMode="auto">
            <a:xfrm>
              <a:off x="1329" y="1577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51" name="Rectangle 590"/>
            <p:cNvSpPr>
              <a:spLocks noChangeArrowheads="1"/>
            </p:cNvSpPr>
            <p:nvPr/>
          </p:nvSpPr>
          <p:spPr bwMode="auto">
            <a:xfrm>
              <a:off x="1329" y="1585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52" name="Freeform 591"/>
            <p:cNvSpPr>
              <a:spLocks/>
            </p:cNvSpPr>
            <p:nvPr/>
          </p:nvSpPr>
          <p:spPr bwMode="auto">
            <a:xfrm>
              <a:off x="1329" y="1590"/>
              <a:ext cx="14" cy="14"/>
            </a:xfrm>
            <a:custGeom>
              <a:avLst/>
              <a:gdLst>
                <a:gd name="T0" fmla="*/ 8 w 14"/>
                <a:gd name="T1" fmla="*/ 14 h 14"/>
                <a:gd name="T2" fmla="*/ 14 w 14"/>
                <a:gd name="T3" fmla="*/ 9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9 h 14"/>
                <a:gd name="T10" fmla="*/ 8 w 14"/>
                <a:gd name="T11" fmla="*/ 0 h 14"/>
                <a:gd name="T12" fmla="*/ 8 w 14"/>
                <a:gd name="T13" fmla="*/ 14 h 14"/>
                <a:gd name="T14" fmla="*/ 14 w 14"/>
                <a:gd name="T15" fmla="*/ 14 h 14"/>
                <a:gd name="T16" fmla="*/ 14 w 14"/>
                <a:gd name="T17" fmla="*/ 9 h 14"/>
                <a:gd name="T18" fmla="*/ 8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8" y="14"/>
                  </a:moveTo>
                  <a:lnTo>
                    <a:pt x="14" y="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0"/>
                  </a:lnTo>
                  <a:lnTo>
                    <a:pt x="8" y="14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53" name="Freeform 592"/>
            <p:cNvSpPr>
              <a:spLocks/>
            </p:cNvSpPr>
            <p:nvPr/>
          </p:nvSpPr>
          <p:spPr bwMode="auto">
            <a:xfrm>
              <a:off x="1322" y="1590"/>
              <a:ext cx="15" cy="14"/>
            </a:xfrm>
            <a:custGeom>
              <a:avLst/>
              <a:gdLst>
                <a:gd name="T0" fmla="*/ 15 w 15"/>
                <a:gd name="T1" fmla="*/ 9 h 14"/>
                <a:gd name="T2" fmla="*/ 10 w 15"/>
                <a:gd name="T3" fmla="*/ 14 h 14"/>
                <a:gd name="T4" fmla="*/ 15 w 15"/>
                <a:gd name="T5" fmla="*/ 14 h 14"/>
                <a:gd name="T6" fmla="*/ 15 w 15"/>
                <a:gd name="T7" fmla="*/ 0 h 14"/>
                <a:gd name="T8" fmla="*/ 10 w 15"/>
                <a:gd name="T9" fmla="*/ 0 h 14"/>
                <a:gd name="T10" fmla="*/ 0 w 15"/>
                <a:gd name="T11" fmla="*/ 9 h 14"/>
                <a:gd name="T12" fmla="*/ 10 w 15"/>
                <a:gd name="T13" fmla="*/ 0 h 14"/>
                <a:gd name="T14" fmla="*/ 0 w 15"/>
                <a:gd name="T15" fmla="*/ 0 h 14"/>
                <a:gd name="T16" fmla="*/ 0 w 15"/>
                <a:gd name="T17" fmla="*/ 9 h 14"/>
                <a:gd name="T18" fmla="*/ 15 w 15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5" y="9"/>
                  </a:moveTo>
                  <a:lnTo>
                    <a:pt x="10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0" y="9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54" name="Rectangle 593"/>
            <p:cNvSpPr>
              <a:spLocks noChangeArrowheads="1"/>
            </p:cNvSpPr>
            <p:nvPr/>
          </p:nvSpPr>
          <p:spPr bwMode="auto">
            <a:xfrm>
              <a:off x="1324" y="1599"/>
              <a:ext cx="15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55" name="Rectangle 594"/>
            <p:cNvSpPr>
              <a:spLocks noChangeArrowheads="1"/>
            </p:cNvSpPr>
            <p:nvPr/>
          </p:nvSpPr>
          <p:spPr bwMode="auto">
            <a:xfrm>
              <a:off x="1324" y="1605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56" name="Rectangle 595"/>
            <p:cNvSpPr>
              <a:spLocks noChangeArrowheads="1"/>
            </p:cNvSpPr>
            <p:nvPr/>
          </p:nvSpPr>
          <p:spPr bwMode="auto">
            <a:xfrm>
              <a:off x="1324" y="1611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57" name="Rectangle 596"/>
            <p:cNvSpPr>
              <a:spLocks noChangeArrowheads="1"/>
            </p:cNvSpPr>
            <p:nvPr/>
          </p:nvSpPr>
          <p:spPr bwMode="auto">
            <a:xfrm>
              <a:off x="1324" y="161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58" name="Rectangle 597"/>
            <p:cNvSpPr>
              <a:spLocks noChangeArrowheads="1"/>
            </p:cNvSpPr>
            <p:nvPr/>
          </p:nvSpPr>
          <p:spPr bwMode="auto">
            <a:xfrm>
              <a:off x="1324" y="1624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59" name="Rectangle 598"/>
            <p:cNvSpPr>
              <a:spLocks noChangeArrowheads="1"/>
            </p:cNvSpPr>
            <p:nvPr/>
          </p:nvSpPr>
          <p:spPr bwMode="auto">
            <a:xfrm>
              <a:off x="1324" y="1630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60" name="Rectangle 599"/>
            <p:cNvSpPr>
              <a:spLocks noChangeArrowheads="1"/>
            </p:cNvSpPr>
            <p:nvPr/>
          </p:nvSpPr>
          <p:spPr bwMode="auto">
            <a:xfrm>
              <a:off x="1324" y="163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61" name="Rectangle 600"/>
            <p:cNvSpPr>
              <a:spLocks noChangeArrowheads="1"/>
            </p:cNvSpPr>
            <p:nvPr/>
          </p:nvSpPr>
          <p:spPr bwMode="auto">
            <a:xfrm>
              <a:off x="1324" y="1645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62" name="Rectangle 601"/>
            <p:cNvSpPr>
              <a:spLocks noChangeArrowheads="1"/>
            </p:cNvSpPr>
            <p:nvPr/>
          </p:nvSpPr>
          <p:spPr bwMode="auto">
            <a:xfrm>
              <a:off x="1324" y="1653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63" name="Rectangle 602"/>
            <p:cNvSpPr>
              <a:spLocks noChangeArrowheads="1"/>
            </p:cNvSpPr>
            <p:nvPr/>
          </p:nvSpPr>
          <p:spPr bwMode="auto">
            <a:xfrm>
              <a:off x="1324" y="1658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64" name="Freeform 603"/>
            <p:cNvSpPr>
              <a:spLocks/>
            </p:cNvSpPr>
            <p:nvPr/>
          </p:nvSpPr>
          <p:spPr bwMode="auto">
            <a:xfrm>
              <a:off x="1322" y="1664"/>
              <a:ext cx="15" cy="17"/>
            </a:xfrm>
            <a:custGeom>
              <a:avLst/>
              <a:gdLst>
                <a:gd name="T0" fmla="*/ 10 w 15"/>
                <a:gd name="T1" fmla="*/ 0 h 17"/>
                <a:gd name="T2" fmla="*/ 15 w 15"/>
                <a:gd name="T3" fmla="*/ 9 h 17"/>
                <a:gd name="T4" fmla="*/ 15 w 15"/>
                <a:gd name="T5" fmla="*/ 2 h 17"/>
                <a:gd name="T6" fmla="*/ 0 w 15"/>
                <a:gd name="T7" fmla="*/ 2 h 17"/>
                <a:gd name="T8" fmla="*/ 0 w 15"/>
                <a:gd name="T9" fmla="*/ 9 h 17"/>
                <a:gd name="T10" fmla="*/ 10 w 15"/>
                <a:gd name="T11" fmla="*/ 17 h 17"/>
                <a:gd name="T12" fmla="*/ 0 w 15"/>
                <a:gd name="T13" fmla="*/ 9 h 17"/>
                <a:gd name="T14" fmla="*/ 0 w 15"/>
                <a:gd name="T15" fmla="*/ 17 h 17"/>
                <a:gd name="T16" fmla="*/ 10 w 15"/>
                <a:gd name="T17" fmla="*/ 17 h 17"/>
                <a:gd name="T18" fmla="*/ 10 w 15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10" y="0"/>
                  </a:moveTo>
                  <a:lnTo>
                    <a:pt x="15" y="9"/>
                  </a:lnTo>
                  <a:lnTo>
                    <a:pt x="15" y="2"/>
                  </a:lnTo>
                  <a:lnTo>
                    <a:pt x="0" y="2"/>
                  </a:lnTo>
                  <a:lnTo>
                    <a:pt x="0" y="9"/>
                  </a:lnTo>
                  <a:lnTo>
                    <a:pt x="10" y="1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65" name="Freeform 604"/>
            <p:cNvSpPr>
              <a:spLocks/>
            </p:cNvSpPr>
            <p:nvPr/>
          </p:nvSpPr>
          <p:spPr bwMode="auto">
            <a:xfrm>
              <a:off x="1329" y="1664"/>
              <a:ext cx="14" cy="17"/>
            </a:xfrm>
            <a:custGeom>
              <a:avLst/>
              <a:gdLst>
                <a:gd name="T0" fmla="*/ 14 w 14"/>
                <a:gd name="T1" fmla="*/ 9 h 17"/>
                <a:gd name="T2" fmla="*/ 8 w 14"/>
                <a:gd name="T3" fmla="*/ 0 h 17"/>
                <a:gd name="T4" fmla="*/ 3 w 14"/>
                <a:gd name="T5" fmla="*/ 0 h 17"/>
                <a:gd name="T6" fmla="*/ 3 w 14"/>
                <a:gd name="T7" fmla="*/ 17 h 17"/>
                <a:gd name="T8" fmla="*/ 8 w 14"/>
                <a:gd name="T9" fmla="*/ 17 h 17"/>
                <a:gd name="T10" fmla="*/ 0 w 14"/>
                <a:gd name="T11" fmla="*/ 9 h 17"/>
                <a:gd name="T12" fmla="*/ 14 w 14"/>
                <a:gd name="T13" fmla="*/ 9 h 17"/>
                <a:gd name="T14" fmla="*/ 14 w 14"/>
                <a:gd name="T15" fmla="*/ 0 h 17"/>
                <a:gd name="T16" fmla="*/ 8 w 14"/>
                <a:gd name="T17" fmla="*/ 0 h 17"/>
                <a:gd name="T18" fmla="*/ 14 w 14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14" y="9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7"/>
                  </a:lnTo>
                  <a:lnTo>
                    <a:pt x="8" y="17"/>
                  </a:lnTo>
                  <a:lnTo>
                    <a:pt x="0" y="9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66" name="Rectangle 605"/>
            <p:cNvSpPr>
              <a:spLocks noChangeArrowheads="1"/>
            </p:cNvSpPr>
            <p:nvPr/>
          </p:nvSpPr>
          <p:spPr bwMode="auto">
            <a:xfrm>
              <a:off x="1329" y="1673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67" name="Rectangle 606"/>
            <p:cNvSpPr>
              <a:spLocks noChangeArrowheads="1"/>
            </p:cNvSpPr>
            <p:nvPr/>
          </p:nvSpPr>
          <p:spPr bwMode="auto">
            <a:xfrm>
              <a:off x="1329" y="1679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68" name="Freeform 607"/>
            <p:cNvSpPr>
              <a:spLocks/>
            </p:cNvSpPr>
            <p:nvPr/>
          </p:nvSpPr>
          <p:spPr bwMode="auto">
            <a:xfrm>
              <a:off x="1329" y="1687"/>
              <a:ext cx="14" cy="15"/>
            </a:xfrm>
            <a:custGeom>
              <a:avLst/>
              <a:gdLst>
                <a:gd name="T0" fmla="*/ 8 w 14"/>
                <a:gd name="T1" fmla="*/ 0 h 15"/>
                <a:gd name="T2" fmla="*/ 14 w 14"/>
                <a:gd name="T3" fmla="*/ 9 h 15"/>
                <a:gd name="T4" fmla="*/ 14 w 14"/>
                <a:gd name="T5" fmla="*/ 0 h 15"/>
                <a:gd name="T6" fmla="*/ 0 w 14"/>
                <a:gd name="T7" fmla="*/ 0 h 15"/>
                <a:gd name="T8" fmla="*/ 0 w 14"/>
                <a:gd name="T9" fmla="*/ 9 h 15"/>
                <a:gd name="T10" fmla="*/ 8 w 14"/>
                <a:gd name="T11" fmla="*/ 15 h 15"/>
                <a:gd name="T12" fmla="*/ 0 w 14"/>
                <a:gd name="T13" fmla="*/ 9 h 15"/>
                <a:gd name="T14" fmla="*/ 0 w 14"/>
                <a:gd name="T15" fmla="*/ 15 h 15"/>
                <a:gd name="T16" fmla="*/ 8 w 14"/>
                <a:gd name="T17" fmla="*/ 15 h 15"/>
                <a:gd name="T18" fmla="*/ 8 w 14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8" y="0"/>
                  </a:moveTo>
                  <a:lnTo>
                    <a:pt x="14" y="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1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69" name="Freeform 608"/>
            <p:cNvSpPr>
              <a:spLocks/>
            </p:cNvSpPr>
            <p:nvPr/>
          </p:nvSpPr>
          <p:spPr bwMode="auto">
            <a:xfrm>
              <a:off x="1337" y="1687"/>
              <a:ext cx="14" cy="15"/>
            </a:xfrm>
            <a:custGeom>
              <a:avLst/>
              <a:gdLst>
                <a:gd name="T0" fmla="*/ 14 w 14"/>
                <a:gd name="T1" fmla="*/ 9 h 15"/>
                <a:gd name="T2" fmla="*/ 6 w 14"/>
                <a:gd name="T3" fmla="*/ 0 h 15"/>
                <a:gd name="T4" fmla="*/ 0 w 14"/>
                <a:gd name="T5" fmla="*/ 0 h 15"/>
                <a:gd name="T6" fmla="*/ 0 w 14"/>
                <a:gd name="T7" fmla="*/ 15 h 15"/>
                <a:gd name="T8" fmla="*/ 6 w 14"/>
                <a:gd name="T9" fmla="*/ 15 h 15"/>
                <a:gd name="T10" fmla="*/ 0 w 14"/>
                <a:gd name="T11" fmla="*/ 9 h 15"/>
                <a:gd name="T12" fmla="*/ 14 w 14"/>
                <a:gd name="T13" fmla="*/ 9 h 15"/>
                <a:gd name="T14" fmla="*/ 14 w 14"/>
                <a:gd name="T15" fmla="*/ 0 h 15"/>
                <a:gd name="T16" fmla="*/ 6 w 14"/>
                <a:gd name="T17" fmla="*/ 0 h 15"/>
                <a:gd name="T18" fmla="*/ 14 w 14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9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0" y="9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70" name="Freeform 609"/>
            <p:cNvSpPr>
              <a:spLocks/>
            </p:cNvSpPr>
            <p:nvPr/>
          </p:nvSpPr>
          <p:spPr bwMode="auto">
            <a:xfrm>
              <a:off x="1337" y="1696"/>
              <a:ext cx="14" cy="14"/>
            </a:xfrm>
            <a:custGeom>
              <a:avLst/>
              <a:gdLst>
                <a:gd name="T0" fmla="*/ 6 w 14"/>
                <a:gd name="T1" fmla="*/ 0 h 14"/>
                <a:gd name="T2" fmla="*/ 14 w 14"/>
                <a:gd name="T3" fmla="*/ 6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6 h 14"/>
                <a:gd name="T10" fmla="*/ 6 w 14"/>
                <a:gd name="T11" fmla="*/ 14 h 14"/>
                <a:gd name="T12" fmla="*/ 0 w 14"/>
                <a:gd name="T13" fmla="*/ 6 h 14"/>
                <a:gd name="T14" fmla="*/ 0 w 14"/>
                <a:gd name="T15" fmla="*/ 14 h 14"/>
                <a:gd name="T16" fmla="*/ 6 w 14"/>
                <a:gd name="T17" fmla="*/ 14 h 14"/>
                <a:gd name="T18" fmla="*/ 6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6" y="0"/>
                  </a:move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71" name="Freeform 610"/>
            <p:cNvSpPr>
              <a:spLocks/>
            </p:cNvSpPr>
            <p:nvPr/>
          </p:nvSpPr>
          <p:spPr bwMode="auto">
            <a:xfrm>
              <a:off x="1343" y="1696"/>
              <a:ext cx="13" cy="14"/>
            </a:xfrm>
            <a:custGeom>
              <a:avLst/>
              <a:gdLst>
                <a:gd name="T0" fmla="*/ 13 w 13"/>
                <a:gd name="T1" fmla="*/ 6 h 14"/>
                <a:gd name="T2" fmla="*/ 8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8 w 13"/>
                <a:gd name="T9" fmla="*/ 14 h 14"/>
                <a:gd name="T10" fmla="*/ 0 w 13"/>
                <a:gd name="T11" fmla="*/ 6 h 14"/>
                <a:gd name="T12" fmla="*/ 13 w 13"/>
                <a:gd name="T13" fmla="*/ 6 h 14"/>
                <a:gd name="T14" fmla="*/ 13 w 13"/>
                <a:gd name="T15" fmla="*/ 0 h 14"/>
                <a:gd name="T16" fmla="*/ 8 w 13"/>
                <a:gd name="T17" fmla="*/ 0 h 14"/>
                <a:gd name="T18" fmla="*/ 13 w 13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6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6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72" name="Freeform 611"/>
            <p:cNvSpPr>
              <a:spLocks/>
            </p:cNvSpPr>
            <p:nvPr/>
          </p:nvSpPr>
          <p:spPr bwMode="auto">
            <a:xfrm>
              <a:off x="1343" y="1702"/>
              <a:ext cx="13" cy="13"/>
            </a:xfrm>
            <a:custGeom>
              <a:avLst/>
              <a:gdLst>
                <a:gd name="T0" fmla="*/ 8 w 13"/>
                <a:gd name="T1" fmla="*/ 0 h 13"/>
                <a:gd name="T2" fmla="*/ 13 w 13"/>
                <a:gd name="T3" fmla="*/ 8 h 13"/>
                <a:gd name="T4" fmla="*/ 13 w 13"/>
                <a:gd name="T5" fmla="*/ 0 h 13"/>
                <a:gd name="T6" fmla="*/ 0 w 13"/>
                <a:gd name="T7" fmla="*/ 0 h 13"/>
                <a:gd name="T8" fmla="*/ 0 w 13"/>
                <a:gd name="T9" fmla="*/ 8 h 13"/>
                <a:gd name="T10" fmla="*/ 8 w 13"/>
                <a:gd name="T11" fmla="*/ 13 h 13"/>
                <a:gd name="T12" fmla="*/ 0 w 13"/>
                <a:gd name="T13" fmla="*/ 8 h 13"/>
                <a:gd name="T14" fmla="*/ 0 w 13"/>
                <a:gd name="T15" fmla="*/ 13 h 13"/>
                <a:gd name="T16" fmla="*/ 8 w 13"/>
                <a:gd name="T17" fmla="*/ 13 h 13"/>
                <a:gd name="T18" fmla="*/ 8 w 13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8" y="0"/>
                  </a:moveTo>
                  <a:lnTo>
                    <a:pt x="13" y="8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73" name="Freeform 612"/>
            <p:cNvSpPr>
              <a:spLocks/>
            </p:cNvSpPr>
            <p:nvPr/>
          </p:nvSpPr>
          <p:spPr bwMode="auto">
            <a:xfrm>
              <a:off x="1351" y="1702"/>
              <a:ext cx="15" cy="13"/>
            </a:xfrm>
            <a:custGeom>
              <a:avLst/>
              <a:gdLst>
                <a:gd name="T0" fmla="*/ 15 w 15"/>
                <a:gd name="T1" fmla="*/ 8 h 13"/>
                <a:gd name="T2" fmla="*/ 5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5 w 15"/>
                <a:gd name="T9" fmla="*/ 13 h 13"/>
                <a:gd name="T10" fmla="*/ 0 w 15"/>
                <a:gd name="T11" fmla="*/ 8 h 13"/>
                <a:gd name="T12" fmla="*/ 15 w 15"/>
                <a:gd name="T13" fmla="*/ 8 h 13"/>
                <a:gd name="T14" fmla="*/ 15 w 15"/>
                <a:gd name="T15" fmla="*/ 0 h 13"/>
                <a:gd name="T16" fmla="*/ 5 w 15"/>
                <a:gd name="T17" fmla="*/ 0 h 13"/>
                <a:gd name="T18" fmla="*/ 15 w 15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5" y="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5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74" name="Rectangle 613"/>
            <p:cNvSpPr>
              <a:spLocks noChangeArrowheads="1"/>
            </p:cNvSpPr>
            <p:nvPr/>
          </p:nvSpPr>
          <p:spPr bwMode="auto">
            <a:xfrm>
              <a:off x="1351" y="1710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75" name="Freeform 614"/>
            <p:cNvSpPr>
              <a:spLocks/>
            </p:cNvSpPr>
            <p:nvPr/>
          </p:nvSpPr>
          <p:spPr bwMode="auto">
            <a:xfrm>
              <a:off x="1351" y="1715"/>
              <a:ext cx="15" cy="15"/>
            </a:xfrm>
            <a:custGeom>
              <a:avLst/>
              <a:gdLst>
                <a:gd name="T0" fmla="*/ 5 w 15"/>
                <a:gd name="T1" fmla="*/ 0 h 15"/>
                <a:gd name="T2" fmla="*/ 15 w 15"/>
                <a:gd name="T3" fmla="*/ 6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6 h 15"/>
                <a:gd name="T10" fmla="*/ 5 w 15"/>
                <a:gd name="T11" fmla="*/ 15 h 15"/>
                <a:gd name="T12" fmla="*/ 0 w 15"/>
                <a:gd name="T13" fmla="*/ 6 h 15"/>
                <a:gd name="T14" fmla="*/ 0 w 15"/>
                <a:gd name="T15" fmla="*/ 15 h 15"/>
                <a:gd name="T16" fmla="*/ 5 w 15"/>
                <a:gd name="T17" fmla="*/ 15 h 15"/>
                <a:gd name="T18" fmla="*/ 5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5" y="0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5" y="15"/>
                  </a:lnTo>
                  <a:lnTo>
                    <a:pt x="0" y="6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76" name="Freeform 615"/>
            <p:cNvSpPr>
              <a:spLocks/>
            </p:cNvSpPr>
            <p:nvPr/>
          </p:nvSpPr>
          <p:spPr bwMode="auto">
            <a:xfrm>
              <a:off x="1356" y="1715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0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10 w 15"/>
                <a:gd name="T9" fmla="*/ 15 h 15"/>
                <a:gd name="T10" fmla="*/ 0 w 15"/>
                <a:gd name="T11" fmla="*/ 6 h 15"/>
                <a:gd name="T12" fmla="*/ 15 w 15"/>
                <a:gd name="T13" fmla="*/ 6 h 15"/>
                <a:gd name="T14" fmla="*/ 15 w 15"/>
                <a:gd name="T15" fmla="*/ 0 h 15"/>
                <a:gd name="T16" fmla="*/ 10 w 15"/>
                <a:gd name="T17" fmla="*/ 0 h 15"/>
                <a:gd name="T18" fmla="*/ 15 w 15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6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0" y="6"/>
                  </a:lnTo>
                  <a:lnTo>
                    <a:pt x="15" y="6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77" name="Rectangle 616"/>
            <p:cNvSpPr>
              <a:spLocks noChangeArrowheads="1"/>
            </p:cNvSpPr>
            <p:nvPr/>
          </p:nvSpPr>
          <p:spPr bwMode="auto">
            <a:xfrm>
              <a:off x="1358" y="1721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78" name="Freeform 617"/>
            <p:cNvSpPr>
              <a:spLocks/>
            </p:cNvSpPr>
            <p:nvPr/>
          </p:nvSpPr>
          <p:spPr bwMode="auto">
            <a:xfrm>
              <a:off x="1356" y="1730"/>
              <a:ext cx="15" cy="14"/>
            </a:xfrm>
            <a:custGeom>
              <a:avLst/>
              <a:gdLst>
                <a:gd name="T0" fmla="*/ 10 w 15"/>
                <a:gd name="T1" fmla="*/ 0 h 14"/>
                <a:gd name="T2" fmla="*/ 15 w 15"/>
                <a:gd name="T3" fmla="*/ 6 h 14"/>
                <a:gd name="T4" fmla="*/ 15 w 15"/>
                <a:gd name="T5" fmla="*/ 0 h 14"/>
                <a:gd name="T6" fmla="*/ 0 w 15"/>
                <a:gd name="T7" fmla="*/ 0 h 14"/>
                <a:gd name="T8" fmla="*/ 0 w 15"/>
                <a:gd name="T9" fmla="*/ 6 h 14"/>
                <a:gd name="T10" fmla="*/ 10 w 15"/>
                <a:gd name="T11" fmla="*/ 14 h 14"/>
                <a:gd name="T12" fmla="*/ 0 w 15"/>
                <a:gd name="T13" fmla="*/ 6 h 14"/>
                <a:gd name="T14" fmla="*/ 0 w 15"/>
                <a:gd name="T15" fmla="*/ 14 h 14"/>
                <a:gd name="T16" fmla="*/ 10 w 15"/>
                <a:gd name="T17" fmla="*/ 14 h 14"/>
                <a:gd name="T18" fmla="*/ 10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0" y="0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0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79" name="Freeform 618"/>
            <p:cNvSpPr>
              <a:spLocks/>
            </p:cNvSpPr>
            <p:nvPr/>
          </p:nvSpPr>
          <p:spPr bwMode="auto">
            <a:xfrm>
              <a:off x="1363" y="1730"/>
              <a:ext cx="16" cy="14"/>
            </a:xfrm>
            <a:custGeom>
              <a:avLst/>
              <a:gdLst>
                <a:gd name="T0" fmla="*/ 16 w 16"/>
                <a:gd name="T1" fmla="*/ 6 h 14"/>
                <a:gd name="T2" fmla="*/ 8 w 16"/>
                <a:gd name="T3" fmla="*/ 0 h 14"/>
                <a:gd name="T4" fmla="*/ 3 w 16"/>
                <a:gd name="T5" fmla="*/ 0 h 14"/>
                <a:gd name="T6" fmla="*/ 3 w 16"/>
                <a:gd name="T7" fmla="*/ 14 h 14"/>
                <a:gd name="T8" fmla="*/ 8 w 16"/>
                <a:gd name="T9" fmla="*/ 14 h 14"/>
                <a:gd name="T10" fmla="*/ 0 w 16"/>
                <a:gd name="T11" fmla="*/ 6 h 14"/>
                <a:gd name="T12" fmla="*/ 16 w 16"/>
                <a:gd name="T13" fmla="*/ 6 h 14"/>
                <a:gd name="T14" fmla="*/ 16 w 16"/>
                <a:gd name="T15" fmla="*/ 0 h 14"/>
                <a:gd name="T16" fmla="*/ 8 w 16"/>
                <a:gd name="T17" fmla="*/ 0 h 14"/>
                <a:gd name="T18" fmla="*/ 16 w 16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16" y="6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8" y="14"/>
                  </a:lnTo>
                  <a:lnTo>
                    <a:pt x="0" y="6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80" name="Freeform 619"/>
            <p:cNvSpPr>
              <a:spLocks/>
            </p:cNvSpPr>
            <p:nvPr/>
          </p:nvSpPr>
          <p:spPr bwMode="auto">
            <a:xfrm>
              <a:off x="1363" y="1736"/>
              <a:ext cx="16" cy="13"/>
            </a:xfrm>
            <a:custGeom>
              <a:avLst/>
              <a:gdLst>
                <a:gd name="T0" fmla="*/ 8 w 16"/>
                <a:gd name="T1" fmla="*/ 0 h 13"/>
                <a:gd name="T2" fmla="*/ 16 w 16"/>
                <a:gd name="T3" fmla="*/ 8 h 13"/>
                <a:gd name="T4" fmla="*/ 16 w 16"/>
                <a:gd name="T5" fmla="*/ 0 h 13"/>
                <a:gd name="T6" fmla="*/ 0 w 16"/>
                <a:gd name="T7" fmla="*/ 0 h 13"/>
                <a:gd name="T8" fmla="*/ 0 w 16"/>
                <a:gd name="T9" fmla="*/ 8 h 13"/>
                <a:gd name="T10" fmla="*/ 8 w 16"/>
                <a:gd name="T11" fmla="*/ 13 h 13"/>
                <a:gd name="T12" fmla="*/ 0 w 16"/>
                <a:gd name="T13" fmla="*/ 8 h 13"/>
                <a:gd name="T14" fmla="*/ 0 w 16"/>
                <a:gd name="T15" fmla="*/ 13 h 13"/>
                <a:gd name="T16" fmla="*/ 8 w 16"/>
                <a:gd name="T17" fmla="*/ 13 h 13"/>
                <a:gd name="T18" fmla="*/ 8 w 16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8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81" name="Freeform 620"/>
            <p:cNvSpPr>
              <a:spLocks/>
            </p:cNvSpPr>
            <p:nvPr/>
          </p:nvSpPr>
          <p:spPr bwMode="auto">
            <a:xfrm>
              <a:off x="1371" y="1736"/>
              <a:ext cx="14" cy="13"/>
            </a:xfrm>
            <a:custGeom>
              <a:avLst/>
              <a:gdLst>
                <a:gd name="T0" fmla="*/ 14 w 14"/>
                <a:gd name="T1" fmla="*/ 8 h 13"/>
                <a:gd name="T2" fmla="*/ 6 w 14"/>
                <a:gd name="T3" fmla="*/ 0 h 13"/>
                <a:gd name="T4" fmla="*/ 0 w 14"/>
                <a:gd name="T5" fmla="*/ 0 h 13"/>
                <a:gd name="T6" fmla="*/ 0 w 14"/>
                <a:gd name="T7" fmla="*/ 13 h 13"/>
                <a:gd name="T8" fmla="*/ 6 w 14"/>
                <a:gd name="T9" fmla="*/ 13 h 13"/>
                <a:gd name="T10" fmla="*/ 0 w 14"/>
                <a:gd name="T11" fmla="*/ 8 h 13"/>
                <a:gd name="T12" fmla="*/ 14 w 14"/>
                <a:gd name="T13" fmla="*/ 8 h 13"/>
                <a:gd name="T14" fmla="*/ 14 w 14"/>
                <a:gd name="T15" fmla="*/ 0 h 13"/>
                <a:gd name="T16" fmla="*/ 6 w 14"/>
                <a:gd name="T17" fmla="*/ 0 h 13"/>
                <a:gd name="T18" fmla="*/ 14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82" name="Freeform 621"/>
            <p:cNvSpPr>
              <a:spLocks/>
            </p:cNvSpPr>
            <p:nvPr/>
          </p:nvSpPr>
          <p:spPr bwMode="auto">
            <a:xfrm>
              <a:off x="1371" y="1744"/>
              <a:ext cx="14" cy="13"/>
            </a:xfrm>
            <a:custGeom>
              <a:avLst/>
              <a:gdLst>
                <a:gd name="T0" fmla="*/ 6 w 14"/>
                <a:gd name="T1" fmla="*/ 0 h 13"/>
                <a:gd name="T2" fmla="*/ 14 w 14"/>
                <a:gd name="T3" fmla="*/ 5 h 13"/>
                <a:gd name="T4" fmla="*/ 14 w 14"/>
                <a:gd name="T5" fmla="*/ 0 h 13"/>
                <a:gd name="T6" fmla="*/ 0 w 14"/>
                <a:gd name="T7" fmla="*/ 0 h 13"/>
                <a:gd name="T8" fmla="*/ 0 w 14"/>
                <a:gd name="T9" fmla="*/ 5 h 13"/>
                <a:gd name="T10" fmla="*/ 6 w 14"/>
                <a:gd name="T11" fmla="*/ 13 h 13"/>
                <a:gd name="T12" fmla="*/ 0 w 14"/>
                <a:gd name="T13" fmla="*/ 5 h 13"/>
                <a:gd name="T14" fmla="*/ 0 w 14"/>
                <a:gd name="T15" fmla="*/ 13 h 13"/>
                <a:gd name="T16" fmla="*/ 6 w 14"/>
                <a:gd name="T17" fmla="*/ 13 h 13"/>
                <a:gd name="T18" fmla="*/ 6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6" y="0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6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83" name="Freeform 622"/>
            <p:cNvSpPr>
              <a:spLocks/>
            </p:cNvSpPr>
            <p:nvPr/>
          </p:nvSpPr>
          <p:spPr bwMode="auto">
            <a:xfrm>
              <a:off x="1377" y="1744"/>
              <a:ext cx="13" cy="13"/>
            </a:xfrm>
            <a:custGeom>
              <a:avLst/>
              <a:gdLst>
                <a:gd name="T0" fmla="*/ 13 w 13"/>
                <a:gd name="T1" fmla="*/ 5 h 13"/>
                <a:gd name="T2" fmla="*/ 8 w 13"/>
                <a:gd name="T3" fmla="*/ 0 h 13"/>
                <a:gd name="T4" fmla="*/ 0 w 13"/>
                <a:gd name="T5" fmla="*/ 0 h 13"/>
                <a:gd name="T6" fmla="*/ 0 w 13"/>
                <a:gd name="T7" fmla="*/ 13 h 13"/>
                <a:gd name="T8" fmla="*/ 8 w 13"/>
                <a:gd name="T9" fmla="*/ 13 h 13"/>
                <a:gd name="T10" fmla="*/ 0 w 13"/>
                <a:gd name="T11" fmla="*/ 5 h 13"/>
                <a:gd name="T12" fmla="*/ 13 w 13"/>
                <a:gd name="T13" fmla="*/ 5 h 13"/>
                <a:gd name="T14" fmla="*/ 13 w 13"/>
                <a:gd name="T15" fmla="*/ 0 h 13"/>
                <a:gd name="T16" fmla="*/ 8 w 13"/>
                <a:gd name="T17" fmla="*/ 0 h 13"/>
                <a:gd name="T18" fmla="*/ 13 w 13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13" y="5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84" name="Rectangle 623"/>
            <p:cNvSpPr>
              <a:spLocks noChangeArrowheads="1"/>
            </p:cNvSpPr>
            <p:nvPr/>
          </p:nvSpPr>
          <p:spPr bwMode="auto">
            <a:xfrm>
              <a:off x="1377" y="1749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85" name="Freeform 624"/>
            <p:cNvSpPr>
              <a:spLocks/>
            </p:cNvSpPr>
            <p:nvPr/>
          </p:nvSpPr>
          <p:spPr bwMode="auto">
            <a:xfrm>
              <a:off x="1377" y="1755"/>
              <a:ext cx="13" cy="15"/>
            </a:xfrm>
            <a:custGeom>
              <a:avLst/>
              <a:gdLst>
                <a:gd name="T0" fmla="*/ 8 w 13"/>
                <a:gd name="T1" fmla="*/ 0 h 15"/>
                <a:gd name="T2" fmla="*/ 13 w 13"/>
                <a:gd name="T3" fmla="*/ 9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9 h 15"/>
                <a:gd name="T10" fmla="*/ 8 w 13"/>
                <a:gd name="T11" fmla="*/ 15 h 15"/>
                <a:gd name="T12" fmla="*/ 0 w 13"/>
                <a:gd name="T13" fmla="*/ 9 h 15"/>
                <a:gd name="T14" fmla="*/ 0 w 13"/>
                <a:gd name="T15" fmla="*/ 15 h 15"/>
                <a:gd name="T16" fmla="*/ 8 w 13"/>
                <a:gd name="T17" fmla="*/ 15 h 15"/>
                <a:gd name="T18" fmla="*/ 8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0"/>
                  </a:moveTo>
                  <a:lnTo>
                    <a:pt x="13" y="9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1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86" name="Freeform 625"/>
            <p:cNvSpPr>
              <a:spLocks/>
            </p:cNvSpPr>
            <p:nvPr/>
          </p:nvSpPr>
          <p:spPr bwMode="auto">
            <a:xfrm>
              <a:off x="1385" y="1755"/>
              <a:ext cx="15" cy="15"/>
            </a:xfrm>
            <a:custGeom>
              <a:avLst/>
              <a:gdLst>
                <a:gd name="T0" fmla="*/ 15 w 15"/>
                <a:gd name="T1" fmla="*/ 9 h 15"/>
                <a:gd name="T2" fmla="*/ 5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5 w 15"/>
                <a:gd name="T9" fmla="*/ 15 h 15"/>
                <a:gd name="T10" fmla="*/ 0 w 15"/>
                <a:gd name="T11" fmla="*/ 9 h 15"/>
                <a:gd name="T12" fmla="*/ 15 w 15"/>
                <a:gd name="T13" fmla="*/ 9 h 15"/>
                <a:gd name="T14" fmla="*/ 15 w 15"/>
                <a:gd name="T15" fmla="*/ 0 h 15"/>
                <a:gd name="T16" fmla="*/ 5 w 15"/>
                <a:gd name="T17" fmla="*/ 0 h 15"/>
                <a:gd name="T18" fmla="*/ 15 w 15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9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0" y="9"/>
                  </a:lnTo>
                  <a:lnTo>
                    <a:pt x="15" y="9"/>
                  </a:lnTo>
                  <a:lnTo>
                    <a:pt x="15" y="0"/>
                  </a:lnTo>
                  <a:lnTo>
                    <a:pt x="5" y="0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87" name="Rectangle 626"/>
            <p:cNvSpPr>
              <a:spLocks noChangeArrowheads="1"/>
            </p:cNvSpPr>
            <p:nvPr/>
          </p:nvSpPr>
          <p:spPr bwMode="auto">
            <a:xfrm>
              <a:off x="1385" y="1764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88" name="Freeform 627"/>
            <p:cNvSpPr>
              <a:spLocks/>
            </p:cNvSpPr>
            <p:nvPr/>
          </p:nvSpPr>
          <p:spPr bwMode="auto">
            <a:xfrm>
              <a:off x="1385" y="1770"/>
              <a:ext cx="15" cy="13"/>
            </a:xfrm>
            <a:custGeom>
              <a:avLst/>
              <a:gdLst>
                <a:gd name="T0" fmla="*/ 5 w 15"/>
                <a:gd name="T1" fmla="*/ 0 h 13"/>
                <a:gd name="T2" fmla="*/ 15 w 15"/>
                <a:gd name="T3" fmla="*/ 8 h 13"/>
                <a:gd name="T4" fmla="*/ 15 w 15"/>
                <a:gd name="T5" fmla="*/ 0 h 13"/>
                <a:gd name="T6" fmla="*/ 0 w 15"/>
                <a:gd name="T7" fmla="*/ 0 h 13"/>
                <a:gd name="T8" fmla="*/ 0 w 15"/>
                <a:gd name="T9" fmla="*/ 8 h 13"/>
                <a:gd name="T10" fmla="*/ 5 w 15"/>
                <a:gd name="T11" fmla="*/ 13 h 13"/>
                <a:gd name="T12" fmla="*/ 0 w 15"/>
                <a:gd name="T13" fmla="*/ 8 h 13"/>
                <a:gd name="T14" fmla="*/ 0 w 15"/>
                <a:gd name="T15" fmla="*/ 13 h 13"/>
                <a:gd name="T16" fmla="*/ 5 w 15"/>
                <a:gd name="T17" fmla="*/ 13 h 13"/>
                <a:gd name="T18" fmla="*/ 5 w 15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5" y="0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89" name="Freeform 628"/>
            <p:cNvSpPr>
              <a:spLocks/>
            </p:cNvSpPr>
            <p:nvPr/>
          </p:nvSpPr>
          <p:spPr bwMode="auto">
            <a:xfrm>
              <a:off x="1390" y="1770"/>
              <a:ext cx="18" cy="13"/>
            </a:xfrm>
            <a:custGeom>
              <a:avLst/>
              <a:gdLst>
                <a:gd name="T0" fmla="*/ 18 w 18"/>
                <a:gd name="T1" fmla="*/ 8 h 13"/>
                <a:gd name="T2" fmla="*/ 10 w 18"/>
                <a:gd name="T3" fmla="*/ 0 h 13"/>
                <a:gd name="T4" fmla="*/ 0 w 18"/>
                <a:gd name="T5" fmla="*/ 0 h 13"/>
                <a:gd name="T6" fmla="*/ 0 w 18"/>
                <a:gd name="T7" fmla="*/ 13 h 13"/>
                <a:gd name="T8" fmla="*/ 10 w 18"/>
                <a:gd name="T9" fmla="*/ 13 h 13"/>
                <a:gd name="T10" fmla="*/ 0 w 18"/>
                <a:gd name="T11" fmla="*/ 8 h 13"/>
                <a:gd name="T12" fmla="*/ 18 w 18"/>
                <a:gd name="T13" fmla="*/ 8 h 13"/>
                <a:gd name="T14" fmla="*/ 18 w 18"/>
                <a:gd name="T15" fmla="*/ 0 h 13"/>
                <a:gd name="T16" fmla="*/ 10 w 18"/>
                <a:gd name="T17" fmla="*/ 0 h 13"/>
                <a:gd name="T18" fmla="*/ 18 w 18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8" y="8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0" y="8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90" name="Freeform 629"/>
            <p:cNvSpPr>
              <a:spLocks/>
            </p:cNvSpPr>
            <p:nvPr/>
          </p:nvSpPr>
          <p:spPr bwMode="auto">
            <a:xfrm>
              <a:off x="1390" y="1778"/>
              <a:ext cx="18" cy="13"/>
            </a:xfrm>
            <a:custGeom>
              <a:avLst/>
              <a:gdLst>
                <a:gd name="T0" fmla="*/ 10 w 18"/>
                <a:gd name="T1" fmla="*/ 0 h 13"/>
                <a:gd name="T2" fmla="*/ 18 w 18"/>
                <a:gd name="T3" fmla="*/ 5 h 13"/>
                <a:gd name="T4" fmla="*/ 18 w 18"/>
                <a:gd name="T5" fmla="*/ 0 h 13"/>
                <a:gd name="T6" fmla="*/ 0 w 18"/>
                <a:gd name="T7" fmla="*/ 0 h 13"/>
                <a:gd name="T8" fmla="*/ 0 w 18"/>
                <a:gd name="T9" fmla="*/ 5 h 13"/>
                <a:gd name="T10" fmla="*/ 10 w 18"/>
                <a:gd name="T11" fmla="*/ 13 h 13"/>
                <a:gd name="T12" fmla="*/ 0 w 18"/>
                <a:gd name="T13" fmla="*/ 5 h 13"/>
                <a:gd name="T14" fmla="*/ 0 w 18"/>
                <a:gd name="T15" fmla="*/ 13 h 13"/>
                <a:gd name="T16" fmla="*/ 10 w 18"/>
                <a:gd name="T17" fmla="*/ 13 h 13"/>
                <a:gd name="T18" fmla="*/ 10 w 18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0" y="0"/>
                  </a:moveTo>
                  <a:lnTo>
                    <a:pt x="18" y="5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0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91" name="Freeform 630"/>
            <p:cNvSpPr>
              <a:spLocks/>
            </p:cNvSpPr>
            <p:nvPr/>
          </p:nvSpPr>
          <p:spPr bwMode="auto">
            <a:xfrm>
              <a:off x="1397" y="1778"/>
              <a:ext cx="16" cy="13"/>
            </a:xfrm>
            <a:custGeom>
              <a:avLst/>
              <a:gdLst>
                <a:gd name="T0" fmla="*/ 16 w 16"/>
                <a:gd name="T1" fmla="*/ 5 h 13"/>
                <a:gd name="T2" fmla="*/ 11 w 16"/>
                <a:gd name="T3" fmla="*/ 0 h 13"/>
                <a:gd name="T4" fmla="*/ 3 w 16"/>
                <a:gd name="T5" fmla="*/ 0 h 13"/>
                <a:gd name="T6" fmla="*/ 3 w 16"/>
                <a:gd name="T7" fmla="*/ 13 h 13"/>
                <a:gd name="T8" fmla="*/ 11 w 16"/>
                <a:gd name="T9" fmla="*/ 13 h 13"/>
                <a:gd name="T10" fmla="*/ 0 w 16"/>
                <a:gd name="T11" fmla="*/ 5 h 13"/>
                <a:gd name="T12" fmla="*/ 16 w 16"/>
                <a:gd name="T13" fmla="*/ 5 h 13"/>
                <a:gd name="T14" fmla="*/ 16 w 16"/>
                <a:gd name="T15" fmla="*/ 0 h 13"/>
                <a:gd name="T16" fmla="*/ 11 w 16"/>
                <a:gd name="T17" fmla="*/ 0 h 13"/>
                <a:gd name="T18" fmla="*/ 16 w 16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16" y="5"/>
                  </a:moveTo>
                  <a:lnTo>
                    <a:pt x="11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1" y="13"/>
                  </a:lnTo>
                  <a:lnTo>
                    <a:pt x="0" y="5"/>
                  </a:lnTo>
                  <a:lnTo>
                    <a:pt x="16" y="5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92" name="Freeform 631"/>
            <p:cNvSpPr>
              <a:spLocks/>
            </p:cNvSpPr>
            <p:nvPr/>
          </p:nvSpPr>
          <p:spPr bwMode="auto">
            <a:xfrm>
              <a:off x="1397" y="1783"/>
              <a:ext cx="16" cy="18"/>
            </a:xfrm>
            <a:custGeom>
              <a:avLst/>
              <a:gdLst>
                <a:gd name="T0" fmla="*/ 11 w 16"/>
                <a:gd name="T1" fmla="*/ 0 h 18"/>
                <a:gd name="T2" fmla="*/ 16 w 16"/>
                <a:gd name="T3" fmla="*/ 8 h 18"/>
                <a:gd name="T4" fmla="*/ 16 w 16"/>
                <a:gd name="T5" fmla="*/ 0 h 18"/>
                <a:gd name="T6" fmla="*/ 0 w 16"/>
                <a:gd name="T7" fmla="*/ 0 h 18"/>
                <a:gd name="T8" fmla="*/ 0 w 16"/>
                <a:gd name="T9" fmla="*/ 8 h 18"/>
                <a:gd name="T10" fmla="*/ 11 w 16"/>
                <a:gd name="T11" fmla="*/ 18 h 18"/>
                <a:gd name="T12" fmla="*/ 0 w 16"/>
                <a:gd name="T13" fmla="*/ 8 h 18"/>
                <a:gd name="T14" fmla="*/ 0 w 16"/>
                <a:gd name="T15" fmla="*/ 18 h 18"/>
                <a:gd name="T16" fmla="*/ 11 w 16"/>
                <a:gd name="T17" fmla="*/ 18 h 18"/>
                <a:gd name="T18" fmla="*/ 11 w 16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11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1" y="1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11" y="1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93" name="Freeform 632"/>
            <p:cNvSpPr>
              <a:spLocks/>
            </p:cNvSpPr>
            <p:nvPr/>
          </p:nvSpPr>
          <p:spPr bwMode="auto">
            <a:xfrm>
              <a:off x="1405" y="1783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8 w 16"/>
                <a:gd name="T3" fmla="*/ 0 h 18"/>
                <a:gd name="T4" fmla="*/ 3 w 16"/>
                <a:gd name="T5" fmla="*/ 0 h 18"/>
                <a:gd name="T6" fmla="*/ 3 w 16"/>
                <a:gd name="T7" fmla="*/ 18 h 18"/>
                <a:gd name="T8" fmla="*/ 8 w 16"/>
                <a:gd name="T9" fmla="*/ 18 h 18"/>
                <a:gd name="T10" fmla="*/ 0 w 16"/>
                <a:gd name="T11" fmla="*/ 8 h 18"/>
                <a:gd name="T12" fmla="*/ 16 w 16"/>
                <a:gd name="T13" fmla="*/ 8 h 18"/>
                <a:gd name="T14" fmla="*/ 16 w 16"/>
                <a:gd name="T15" fmla="*/ 0 h 18"/>
                <a:gd name="T16" fmla="*/ 8 w 16"/>
                <a:gd name="T17" fmla="*/ 0 h 18"/>
                <a:gd name="T18" fmla="*/ 16 w 16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16" y="8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8"/>
                  </a:lnTo>
                  <a:lnTo>
                    <a:pt x="8" y="18"/>
                  </a:lnTo>
                  <a:lnTo>
                    <a:pt x="0" y="8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94" name="Rectangle 633"/>
            <p:cNvSpPr>
              <a:spLocks noChangeArrowheads="1"/>
            </p:cNvSpPr>
            <p:nvPr/>
          </p:nvSpPr>
          <p:spPr bwMode="auto">
            <a:xfrm>
              <a:off x="1405" y="1791"/>
              <a:ext cx="18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395" name="Freeform 634"/>
            <p:cNvSpPr>
              <a:spLocks/>
            </p:cNvSpPr>
            <p:nvPr/>
          </p:nvSpPr>
          <p:spPr bwMode="auto">
            <a:xfrm>
              <a:off x="1405" y="1798"/>
              <a:ext cx="16" cy="16"/>
            </a:xfrm>
            <a:custGeom>
              <a:avLst/>
              <a:gdLst>
                <a:gd name="T0" fmla="*/ 8 w 16"/>
                <a:gd name="T1" fmla="*/ 0 h 16"/>
                <a:gd name="T2" fmla="*/ 16 w 16"/>
                <a:gd name="T3" fmla="*/ 8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8 h 16"/>
                <a:gd name="T10" fmla="*/ 8 w 16"/>
                <a:gd name="T11" fmla="*/ 16 h 16"/>
                <a:gd name="T12" fmla="*/ 0 w 16"/>
                <a:gd name="T13" fmla="*/ 8 h 16"/>
                <a:gd name="T14" fmla="*/ 0 w 16"/>
                <a:gd name="T15" fmla="*/ 16 h 16"/>
                <a:gd name="T16" fmla="*/ 8 w 16"/>
                <a:gd name="T17" fmla="*/ 16 h 16"/>
                <a:gd name="T18" fmla="*/ 8 w 16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8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6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96" name="Freeform 635"/>
            <p:cNvSpPr>
              <a:spLocks/>
            </p:cNvSpPr>
            <p:nvPr/>
          </p:nvSpPr>
          <p:spPr bwMode="auto">
            <a:xfrm>
              <a:off x="1411" y="1798"/>
              <a:ext cx="17" cy="16"/>
            </a:xfrm>
            <a:custGeom>
              <a:avLst/>
              <a:gdLst>
                <a:gd name="T0" fmla="*/ 17 w 17"/>
                <a:gd name="T1" fmla="*/ 8 h 16"/>
                <a:gd name="T2" fmla="*/ 8 w 17"/>
                <a:gd name="T3" fmla="*/ 0 h 16"/>
                <a:gd name="T4" fmla="*/ 2 w 17"/>
                <a:gd name="T5" fmla="*/ 0 h 16"/>
                <a:gd name="T6" fmla="*/ 2 w 17"/>
                <a:gd name="T7" fmla="*/ 16 h 16"/>
                <a:gd name="T8" fmla="*/ 8 w 17"/>
                <a:gd name="T9" fmla="*/ 16 h 16"/>
                <a:gd name="T10" fmla="*/ 0 w 17"/>
                <a:gd name="T11" fmla="*/ 8 h 16"/>
                <a:gd name="T12" fmla="*/ 17 w 17"/>
                <a:gd name="T13" fmla="*/ 8 h 16"/>
                <a:gd name="T14" fmla="*/ 17 w 17"/>
                <a:gd name="T15" fmla="*/ 0 h 16"/>
                <a:gd name="T16" fmla="*/ 8 w 17"/>
                <a:gd name="T17" fmla="*/ 0 h 16"/>
                <a:gd name="T18" fmla="*/ 17 w 17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6"/>
                <a:gd name="T32" fmla="*/ 17 w 17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6">
                  <a:moveTo>
                    <a:pt x="17" y="8"/>
                  </a:moveTo>
                  <a:lnTo>
                    <a:pt x="8" y="0"/>
                  </a:lnTo>
                  <a:lnTo>
                    <a:pt x="2" y="0"/>
                  </a:lnTo>
                  <a:lnTo>
                    <a:pt x="2" y="16"/>
                  </a:lnTo>
                  <a:lnTo>
                    <a:pt x="8" y="16"/>
                  </a:lnTo>
                  <a:lnTo>
                    <a:pt x="0" y="8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8" y="0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97" name="Freeform 636"/>
            <p:cNvSpPr>
              <a:spLocks/>
            </p:cNvSpPr>
            <p:nvPr/>
          </p:nvSpPr>
          <p:spPr bwMode="auto">
            <a:xfrm>
              <a:off x="1411" y="1806"/>
              <a:ext cx="17" cy="14"/>
            </a:xfrm>
            <a:custGeom>
              <a:avLst/>
              <a:gdLst>
                <a:gd name="T0" fmla="*/ 8 w 17"/>
                <a:gd name="T1" fmla="*/ 0 h 14"/>
                <a:gd name="T2" fmla="*/ 17 w 17"/>
                <a:gd name="T3" fmla="*/ 6 h 14"/>
                <a:gd name="T4" fmla="*/ 17 w 17"/>
                <a:gd name="T5" fmla="*/ 0 h 14"/>
                <a:gd name="T6" fmla="*/ 0 w 17"/>
                <a:gd name="T7" fmla="*/ 0 h 14"/>
                <a:gd name="T8" fmla="*/ 0 w 17"/>
                <a:gd name="T9" fmla="*/ 6 h 14"/>
                <a:gd name="T10" fmla="*/ 8 w 17"/>
                <a:gd name="T11" fmla="*/ 14 h 14"/>
                <a:gd name="T12" fmla="*/ 0 w 17"/>
                <a:gd name="T13" fmla="*/ 6 h 14"/>
                <a:gd name="T14" fmla="*/ 0 w 17"/>
                <a:gd name="T15" fmla="*/ 14 h 14"/>
                <a:gd name="T16" fmla="*/ 8 w 17"/>
                <a:gd name="T17" fmla="*/ 14 h 14"/>
                <a:gd name="T18" fmla="*/ 8 w 17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8" y="0"/>
                  </a:moveTo>
                  <a:lnTo>
                    <a:pt x="17" y="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98" name="Freeform 637"/>
            <p:cNvSpPr>
              <a:spLocks/>
            </p:cNvSpPr>
            <p:nvPr/>
          </p:nvSpPr>
          <p:spPr bwMode="auto">
            <a:xfrm>
              <a:off x="1419" y="1806"/>
              <a:ext cx="17" cy="14"/>
            </a:xfrm>
            <a:custGeom>
              <a:avLst/>
              <a:gdLst>
                <a:gd name="T0" fmla="*/ 17 w 17"/>
                <a:gd name="T1" fmla="*/ 6 h 14"/>
                <a:gd name="T2" fmla="*/ 9 w 17"/>
                <a:gd name="T3" fmla="*/ 0 h 14"/>
                <a:gd name="T4" fmla="*/ 0 w 17"/>
                <a:gd name="T5" fmla="*/ 0 h 14"/>
                <a:gd name="T6" fmla="*/ 0 w 17"/>
                <a:gd name="T7" fmla="*/ 14 h 14"/>
                <a:gd name="T8" fmla="*/ 9 w 17"/>
                <a:gd name="T9" fmla="*/ 14 h 14"/>
                <a:gd name="T10" fmla="*/ 0 w 17"/>
                <a:gd name="T11" fmla="*/ 6 h 14"/>
                <a:gd name="T12" fmla="*/ 17 w 17"/>
                <a:gd name="T13" fmla="*/ 6 h 14"/>
                <a:gd name="T14" fmla="*/ 17 w 17"/>
                <a:gd name="T15" fmla="*/ 0 h 14"/>
                <a:gd name="T16" fmla="*/ 9 w 17"/>
                <a:gd name="T17" fmla="*/ 0 h 14"/>
                <a:gd name="T18" fmla="*/ 17 w 17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17" y="6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0" y="6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9" y="0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99" name="Freeform 638"/>
            <p:cNvSpPr>
              <a:spLocks/>
            </p:cNvSpPr>
            <p:nvPr/>
          </p:nvSpPr>
          <p:spPr bwMode="auto">
            <a:xfrm>
              <a:off x="1419" y="1812"/>
              <a:ext cx="17" cy="13"/>
            </a:xfrm>
            <a:custGeom>
              <a:avLst/>
              <a:gdLst>
                <a:gd name="T0" fmla="*/ 9 w 17"/>
                <a:gd name="T1" fmla="*/ 0 h 13"/>
                <a:gd name="T2" fmla="*/ 17 w 17"/>
                <a:gd name="T3" fmla="*/ 8 h 13"/>
                <a:gd name="T4" fmla="*/ 17 w 17"/>
                <a:gd name="T5" fmla="*/ 0 h 13"/>
                <a:gd name="T6" fmla="*/ 0 w 17"/>
                <a:gd name="T7" fmla="*/ 0 h 13"/>
                <a:gd name="T8" fmla="*/ 0 w 17"/>
                <a:gd name="T9" fmla="*/ 8 h 13"/>
                <a:gd name="T10" fmla="*/ 9 w 17"/>
                <a:gd name="T11" fmla="*/ 13 h 13"/>
                <a:gd name="T12" fmla="*/ 0 w 17"/>
                <a:gd name="T13" fmla="*/ 8 h 13"/>
                <a:gd name="T14" fmla="*/ 0 w 17"/>
                <a:gd name="T15" fmla="*/ 13 h 13"/>
                <a:gd name="T16" fmla="*/ 9 w 17"/>
                <a:gd name="T17" fmla="*/ 13 h 13"/>
                <a:gd name="T18" fmla="*/ 9 w 17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3"/>
                <a:gd name="T32" fmla="*/ 17 w 17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3">
                  <a:moveTo>
                    <a:pt x="9" y="0"/>
                  </a:moveTo>
                  <a:lnTo>
                    <a:pt x="17" y="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9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00" name="Rectangle 639"/>
            <p:cNvSpPr>
              <a:spLocks noChangeArrowheads="1"/>
            </p:cNvSpPr>
            <p:nvPr/>
          </p:nvSpPr>
          <p:spPr bwMode="auto">
            <a:xfrm>
              <a:off x="1428" y="1812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01" name="Freeform 640"/>
            <p:cNvSpPr>
              <a:spLocks/>
            </p:cNvSpPr>
            <p:nvPr/>
          </p:nvSpPr>
          <p:spPr bwMode="auto">
            <a:xfrm>
              <a:off x="1434" y="1812"/>
              <a:ext cx="13" cy="13"/>
            </a:xfrm>
            <a:custGeom>
              <a:avLst/>
              <a:gdLst>
                <a:gd name="T0" fmla="*/ 13 w 13"/>
                <a:gd name="T1" fmla="*/ 8 h 13"/>
                <a:gd name="T2" fmla="*/ 8 w 13"/>
                <a:gd name="T3" fmla="*/ 0 h 13"/>
                <a:gd name="T4" fmla="*/ 0 w 13"/>
                <a:gd name="T5" fmla="*/ 0 h 13"/>
                <a:gd name="T6" fmla="*/ 0 w 13"/>
                <a:gd name="T7" fmla="*/ 13 h 13"/>
                <a:gd name="T8" fmla="*/ 8 w 13"/>
                <a:gd name="T9" fmla="*/ 13 h 13"/>
                <a:gd name="T10" fmla="*/ 0 w 13"/>
                <a:gd name="T11" fmla="*/ 8 h 13"/>
                <a:gd name="T12" fmla="*/ 13 w 13"/>
                <a:gd name="T13" fmla="*/ 8 h 13"/>
                <a:gd name="T14" fmla="*/ 13 w 13"/>
                <a:gd name="T15" fmla="*/ 0 h 13"/>
                <a:gd name="T16" fmla="*/ 8 w 13"/>
                <a:gd name="T17" fmla="*/ 0 h 13"/>
                <a:gd name="T18" fmla="*/ 13 w 13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13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02" name="Freeform 641"/>
            <p:cNvSpPr>
              <a:spLocks/>
            </p:cNvSpPr>
            <p:nvPr/>
          </p:nvSpPr>
          <p:spPr bwMode="auto">
            <a:xfrm>
              <a:off x="1434" y="1820"/>
              <a:ext cx="13" cy="15"/>
            </a:xfrm>
            <a:custGeom>
              <a:avLst/>
              <a:gdLst>
                <a:gd name="T0" fmla="*/ 8 w 13"/>
                <a:gd name="T1" fmla="*/ 0 h 15"/>
                <a:gd name="T2" fmla="*/ 13 w 13"/>
                <a:gd name="T3" fmla="*/ 5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5 h 15"/>
                <a:gd name="T10" fmla="*/ 8 w 13"/>
                <a:gd name="T11" fmla="*/ 15 h 15"/>
                <a:gd name="T12" fmla="*/ 0 w 13"/>
                <a:gd name="T13" fmla="*/ 5 h 15"/>
                <a:gd name="T14" fmla="*/ 0 w 13"/>
                <a:gd name="T15" fmla="*/ 15 h 15"/>
                <a:gd name="T16" fmla="*/ 8 w 13"/>
                <a:gd name="T17" fmla="*/ 15 h 15"/>
                <a:gd name="T18" fmla="*/ 8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0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1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03" name="Freeform 642"/>
            <p:cNvSpPr>
              <a:spLocks/>
            </p:cNvSpPr>
            <p:nvPr/>
          </p:nvSpPr>
          <p:spPr bwMode="auto">
            <a:xfrm>
              <a:off x="1442" y="1820"/>
              <a:ext cx="13" cy="15"/>
            </a:xfrm>
            <a:custGeom>
              <a:avLst/>
              <a:gdLst>
                <a:gd name="T0" fmla="*/ 13 w 13"/>
                <a:gd name="T1" fmla="*/ 5 h 15"/>
                <a:gd name="T2" fmla="*/ 5 w 13"/>
                <a:gd name="T3" fmla="*/ 0 h 15"/>
                <a:gd name="T4" fmla="*/ 0 w 13"/>
                <a:gd name="T5" fmla="*/ 0 h 15"/>
                <a:gd name="T6" fmla="*/ 0 w 13"/>
                <a:gd name="T7" fmla="*/ 15 h 15"/>
                <a:gd name="T8" fmla="*/ 5 w 13"/>
                <a:gd name="T9" fmla="*/ 15 h 15"/>
                <a:gd name="T10" fmla="*/ 0 w 13"/>
                <a:gd name="T11" fmla="*/ 5 h 15"/>
                <a:gd name="T12" fmla="*/ 13 w 13"/>
                <a:gd name="T13" fmla="*/ 5 h 15"/>
                <a:gd name="T14" fmla="*/ 13 w 13"/>
                <a:gd name="T15" fmla="*/ 0 h 15"/>
                <a:gd name="T16" fmla="*/ 5 w 13"/>
                <a:gd name="T17" fmla="*/ 0 h 15"/>
                <a:gd name="T18" fmla="*/ 13 w 13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13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04" name="Freeform 643"/>
            <p:cNvSpPr>
              <a:spLocks/>
            </p:cNvSpPr>
            <p:nvPr/>
          </p:nvSpPr>
          <p:spPr bwMode="auto">
            <a:xfrm>
              <a:off x="1442" y="1825"/>
              <a:ext cx="13" cy="15"/>
            </a:xfrm>
            <a:custGeom>
              <a:avLst/>
              <a:gdLst>
                <a:gd name="T0" fmla="*/ 5 w 13"/>
                <a:gd name="T1" fmla="*/ 0 h 15"/>
                <a:gd name="T2" fmla="*/ 13 w 13"/>
                <a:gd name="T3" fmla="*/ 10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10 h 15"/>
                <a:gd name="T10" fmla="*/ 5 w 13"/>
                <a:gd name="T11" fmla="*/ 15 h 15"/>
                <a:gd name="T12" fmla="*/ 0 w 13"/>
                <a:gd name="T13" fmla="*/ 10 h 15"/>
                <a:gd name="T14" fmla="*/ 0 w 13"/>
                <a:gd name="T15" fmla="*/ 15 h 15"/>
                <a:gd name="T16" fmla="*/ 5 w 13"/>
                <a:gd name="T17" fmla="*/ 15 h 15"/>
                <a:gd name="T18" fmla="*/ 5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5" y="0"/>
                  </a:moveTo>
                  <a:lnTo>
                    <a:pt x="13" y="1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05" name="Rectangle 644"/>
            <p:cNvSpPr>
              <a:spLocks noChangeArrowheads="1"/>
            </p:cNvSpPr>
            <p:nvPr/>
          </p:nvSpPr>
          <p:spPr bwMode="auto">
            <a:xfrm>
              <a:off x="1447" y="1825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06" name="Freeform 645"/>
            <p:cNvSpPr>
              <a:spLocks/>
            </p:cNvSpPr>
            <p:nvPr/>
          </p:nvSpPr>
          <p:spPr bwMode="auto">
            <a:xfrm>
              <a:off x="1453" y="1825"/>
              <a:ext cx="14" cy="15"/>
            </a:xfrm>
            <a:custGeom>
              <a:avLst/>
              <a:gdLst>
                <a:gd name="T0" fmla="*/ 14 w 14"/>
                <a:gd name="T1" fmla="*/ 10 h 15"/>
                <a:gd name="T2" fmla="*/ 9 w 14"/>
                <a:gd name="T3" fmla="*/ 0 h 15"/>
                <a:gd name="T4" fmla="*/ 2 w 14"/>
                <a:gd name="T5" fmla="*/ 0 h 15"/>
                <a:gd name="T6" fmla="*/ 2 w 14"/>
                <a:gd name="T7" fmla="*/ 15 h 15"/>
                <a:gd name="T8" fmla="*/ 9 w 14"/>
                <a:gd name="T9" fmla="*/ 15 h 15"/>
                <a:gd name="T10" fmla="*/ 0 w 14"/>
                <a:gd name="T11" fmla="*/ 10 h 15"/>
                <a:gd name="T12" fmla="*/ 14 w 14"/>
                <a:gd name="T13" fmla="*/ 10 h 15"/>
                <a:gd name="T14" fmla="*/ 14 w 14"/>
                <a:gd name="T15" fmla="*/ 0 h 15"/>
                <a:gd name="T16" fmla="*/ 9 w 14"/>
                <a:gd name="T17" fmla="*/ 0 h 15"/>
                <a:gd name="T18" fmla="*/ 14 w 14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10"/>
                  </a:moveTo>
                  <a:lnTo>
                    <a:pt x="9" y="0"/>
                  </a:lnTo>
                  <a:lnTo>
                    <a:pt x="2" y="0"/>
                  </a:lnTo>
                  <a:lnTo>
                    <a:pt x="2" y="15"/>
                  </a:lnTo>
                  <a:lnTo>
                    <a:pt x="9" y="15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07" name="Freeform 646"/>
            <p:cNvSpPr>
              <a:spLocks/>
            </p:cNvSpPr>
            <p:nvPr/>
          </p:nvSpPr>
          <p:spPr bwMode="auto">
            <a:xfrm>
              <a:off x="1453" y="1832"/>
              <a:ext cx="14" cy="16"/>
            </a:xfrm>
            <a:custGeom>
              <a:avLst/>
              <a:gdLst>
                <a:gd name="T0" fmla="*/ 9 w 14"/>
                <a:gd name="T1" fmla="*/ 0 h 16"/>
                <a:gd name="T2" fmla="*/ 14 w 14"/>
                <a:gd name="T3" fmla="*/ 8 h 16"/>
                <a:gd name="T4" fmla="*/ 14 w 14"/>
                <a:gd name="T5" fmla="*/ 3 h 16"/>
                <a:gd name="T6" fmla="*/ 0 w 14"/>
                <a:gd name="T7" fmla="*/ 3 h 16"/>
                <a:gd name="T8" fmla="*/ 0 w 14"/>
                <a:gd name="T9" fmla="*/ 8 h 16"/>
                <a:gd name="T10" fmla="*/ 9 w 14"/>
                <a:gd name="T11" fmla="*/ 16 h 16"/>
                <a:gd name="T12" fmla="*/ 0 w 14"/>
                <a:gd name="T13" fmla="*/ 8 h 16"/>
                <a:gd name="T14" fmla="*/ 0 w 14"/>
                <a:gd name="T15" fmla="*/ 16 h 16"/>
                <a:gd name="T16" fmla="*/ 9 w 14"/>
                <a:gd name="T17" fmla="*/ 16 h 16"/>
                <a:gd name="T18" fmla="*/ 9 w 14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9" y="0"/>
                  </a:moveTo>
                  <a:lnTo>
                    <a:pt x="14" y="8"/>
                  </a:lnTo>
                  <a:lnTo>
                    <a:pt x="14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9" y="16"/>
                  </a:lnTo>
                  <a:lnTo>
                    <a:pt x="0" y="8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08" name="Rectangle 647"/>
            <p:cNvSpPr>
              <a:spLocks noChangeArrowheads="1"/>
            </p:cNvSpPr>
            <p:nvPr/>
          </p:nvSpPr>
          <p:spPr bwMode="auto">
            <a:xfrm>
              <a:off x="1462" y="183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09" name="Freeform 648"/>
            <p:cNvSpPr>
              <a:spLocks/>
            </p:cNvSpPr>
            <p:nvPr/>
          </p:nvSpPr>
          <p:spPr bwMode="auto">
            <a:xfrm>
              <a:off x="1467" y="1832"/>
              <a:ext cx="15" cy="16"/>
            </a:xfrm>
            <a:custGeom>
              <a:avLst/>
              <a:gdLst>
                <a:gd name="T0" fmla="*/ 15 w 15"/>
                <a:gd name="T1" fmla="*/ 8 h 16"/>
                <a:gd name="T2" fmla="*/ 9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9 w 15"/>
                <a:gd name="T9" fmla="*/ 16 h 16"/>
                <a:gd name="T10" fmla="*/ 0 w 15"/>
                <a:gd name="T11" fmla="*/ 8 h 16"/>
                <a:gd name="T12" fmla="*/ 15 w 15"/>
                <a:gd name="T13" fmla="*/ 8 h 16"/>
                <a:gd name="T14" fmla="*/ 15 w 15"/>
                <a:gd name="T15" fmla="*/ 0 h 16"/>
                <a:gd name="T16" fmla="*/ 9 w 15"/>
                <a:gd name="T17" fmla="*/ 0 h 16"/>
                <a:gd name="T18" fmla="*/ 15 w 15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6"/>
                <a:gd name="T32" fmla="*/ 15 w 15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6">
                  <a:moveTo>
                    <a:pt x="15" y="8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10" name="Freeform 649"/>
            <p:cNvSpPr>
              <a:spLocks/>
            </p:cNvSpPr>
            <p:nvPr/>
          </p:nvSpPr>
          <p:spPr bwMode="auto">
            <a:xfrm>
              <a:off x="1467" y="1840"/>
              <a:ext cx="15" cy="14"/>
            </a:xfrm>
            <a:custGeom>
              <a:avLst/>
              <a:gdLst>
                <a:gd name="T0" fmla="*/ 9 w 15"/>
                <a:gd name="T1" fmla="*/ 0 h 14"/>
                <a:gd name="T2" fmla="*/ 15 w 15"/>
                <a:gd name="T3" fmla="*/ 6 h 14"/>
                <a:gd name="T4" fmla="*/ 15 w 15"/>
                <a:gd name="T5" fmla="*/ 0 h 14"/>
                <a:gd name="T6" fmla="*/ 0 w 15"/>
                <a:gd name="T7" fmla="*/ 0 h 14"/>
                <a:gd name="T8" fmla="*/ 0 w 15"/>
                <a:gd name="T9" fmla="*/ 6 h 14"/>
                <a:gd name="T10" fmla="*/ 9 w 15"/>
                <a:gd name="T11" fmla="*/ 14 h 14"/>
                <a:gd name="T12" fmla="*/ 0 w 15"/>
                <a:gd name="T13" fmla="*/ 6 h 14"/>
                <a:gd name="T14" fmla="*/ 0 w 15"/>
                <a:gd name="T15" fmla="*/ 14 h 14"/>
                <a:gd name="T16" fmla="*/ 9 w 15"/>
                <a:gd name="T17" fmla="*/ 14 h 14"/>
                <a:gd name="T18" fmla="*/ 9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9" y="0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9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11" name="Rectangle 650"/>
            <p:cNvSpPr>
              <a:spLocks noChangeArrowheads="1"/>
            </p:cNvSpPr>
            <p:nvPr/>
          </p:nvSpPr>
          <p:spPr bwMode="auto">
            <a:xfrm>
              <a:off x="1476" y="1840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12" name="Rectangle 651"/>
            <p:cNvSpPr>
              <a:spLocks noChangeArrowheads="1"/>
            </p:cNvSpPr>
            <p:nvPr/>
          </p:nvSpPr>
          <p:spPr bwMode="auto">
            <a:xfrm>
              <a:off x="1482" y="1840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13" name="Rectangle 652"/>
            <p:cNvSpPr>
              <a:spLocks noChangeArrowheads="1"/>
            </p:cNvSpPr>
            <p:nvPr/>
          </p:nvSpPr>
          <p:spPr bwMode="auto">
            <a:xfrm>
              <a:off x="1491" y="1840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14" name="Freeform 653"/>
            <p:cNvSpPr>
              <a:spLocks/>
            </p:cNvSpPr>
            <p:nvPr/>
          </p:nvSpPr>
          <p:spPr bwMode="auto">
            <a:xfrm>
              <a:off x="1496" y="1840"/>
              <a:ext cx="16" cy="14"/>
            </a:xfrm>
            <a:custGeom>
              <a:avLst/>
              <a:gdLst>
                <a:gd name="T0" fmla="*/ 16 w 16"/>
                <a:gd name="T1" fmla="*/ 6 h 14"/>
                <a:gd name="T2" fmla="*/ 5 w 16"/>
                <a:gd name="T3" fmla="*/ 0 h 14"/>
                <a:gd name="T4" fmla="*/ 0 w 16"/>
                <a:gd name="T5" fmla="*/ 0 h 14"/>
                <a:gd name="T6" fmla="*/ 0 w 16"/>
                <a:gd name="T7" fmla="*/ 14 h 14"/>
                <a:gd name="T8" fmla="*/ 5 w 16"/>
                <a:gd name="T9" fmla="*/ 14 h 14"/>
                <a:gd name="T10" fmla="*/ 0 w 16"/>
                <a:gd name="T11" fmla="*/ 6 h 14"/>
                <a:gd name="T12" fmla="*/ 16 w 16"/>
                <a:gd name="T13" fmla="*/ 6 h 14"/>
                <a:gd name="T14" fmla="*/ 16 w 16"/>
                <a:gd name="T15" fmla="*/ 0 h 14"/>
                <a:gd name="T16" fmla="*/ 5 w 16"/>
                <a:gd name="T17" fmla="*/ 0 h 14"/>
                <a:gd name="T18" fmla="*/ 16 w 16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16" y="6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0" y="6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5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15" name="Freeform 654"/>
            <p:cNvSpPr>
              <a:spLocks/>
            </p:cNvSpPr>
            <p:nvPr/>
          </p:nvSpPr>
          <p:spPr bwMode="auto">
            <a:xfrm>
              <a:off x="1496" y="1846"/>
              <a:ext cx="16" cy="13"/>
            </a:xfrm>
            <a:custGeom>
              <a:avLst/>
              <a:gdLst>
                <a:gd name="T0" fmla="*/ 5 w 16"/>
                <a:gd name="T1" fmla="*/ 0 h 13"/>
                <a:gd name="T2" fmla="*/ 16 w 16"/>
                <a:gd name="T3" fmla="*/ 8 h 13"/>
                <a:gd name="T4" fmla="*/ 16 w 16"/>
                <a:gd name="T5" fmla="*/ 0 h 13"/>
                <a:gd name="T6" fmla="*/ 0 w 16"/>
                <a:gd name="T7" fmla="*/ 0 h 13"/>
                <a:gd name="T8" fmla="*/ 0 w 16"/>
                <a:gd name="T9" fmla="*/ 8 h 13"/>
                <a:gd name="T10" fmla="*/ 5 w 16"/>
                <a:gd name="T11" fmla="*/ 13 h 13"/>
                <a:gd name="T12" fmla="*/ 0 w 16"/>
                <a:gd name="T13" fmla="*/ 8 h 13"/>
                <a:gd name="T14" fmla="*/ 0 w 16"/>
                <a:gd name="T15" fmla="*/ 13 h 13"/>
                <a:gd name="T16" fmla="*/ 5 w 16"/>
                <a:gd name="T17" fmla="*/ 13 h 13"/>
                <a:gd name="T18" fmla="*/ 5 w 16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5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16" name="Rectangle 655"/>
            <p:cNvSpPr>
              <a:spLocks noChangeArrowheads="1"/>
            </p:cNvSpPr>
            <p:nvPr/>
          </p:nvSpPr>
          <p:spPr bwMode="auto">
            <a:xfrm>
              <a:off x="1501" y="1846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17" name="Rectangle 656"/>
            <p:cNvSpPr>
              <a:spLocks noChangeArrowheads="1"/>
            </p:cNvSpPr>
            <p:nvPr/>
          </p:nvSpPr>
          <p:spPr bwMode="auto">
            <a:xfrm>
              <a:off x="1510" y="1846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18" name="Freeform 657"/>
            <p:cNvSpPr>
              <a:spLocks/>
            </p:cNvSpPr>
            <p:nvPr/>
          </p:nvSpPr>
          <p:spPr bwMode="auto">
            <a:xfrm>
              <a:off x="1519" y="1846"/>
              <a:ext cx="14" cy="13"/>
            </a:xfrm>
            <a:custGeom>
              <a:avLst/>
              <a:gdLst>
                <a:gd name="T0" fmla="*/ 14 w 14"/>
                <a:gd name="T1" fmla="*/ 8 h 13"/>
                <a:gd name="T2" fmla="*/ 5 w 14"/>
                <a:gd name="T3" fmla="*/ 0 h 13"/>
                <a:gd name="T4" fmla="*/ 0 w 14"/>
                <a:gd name="T5" fmla="*/ 0 h 13"/>
                <a:gd name="T6" fmla="*/ 0 w 14"/>
                <a:gd name="T7" fmla="*/ 13 h 13"/>
                <a:gd name="T8" fmla="*/ 5 w 14"/>
                <a:gd name="T9" fmla="*/ 13 h 13"/>
                <a:gd name="T10" fmla="*/ 0 w 14"/>
                <a:gd name="T11" fmla="*/ 8 h 13"/>
                <a:gd name="T12" fmla="*/ 14 w 14"/>
                <a:gd name="T13" fmla="*/ 8 h 13"/>
                <a:gd name="T14" fmla="*/ 14 w 14"/>
                <a:gd name="T15" fmla="*/ 0 h 13"/>
                <a:gd name="T16" fmla="*/ 5 w 14"/>
                <a:gd name="T17" fmla="*/ 0 h 13"/>
                <a:gd name="T18" fmla="*/ 14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0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5" y="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19" name="Freeform 658"/>
            <p:cNvSpPr>
              <a:spLocks/>
            </p:cNvSpPr>
            <p:nvPr/>
          </p:nvSpPr>
          <p:spPr bwMode="auto">
            <a:xfrm>
              <a:off x="1519" y="1854"/>
              <a:ext cx="14" cy="15"/>
            </a:xfrm>
            <a:custGeom>
              <a:avLst/>
              <a:gdLst>
                <a:gd name="T0" fmla="*/ 5 w 14"/>
                <a:gd name="T1" fmla="*/ 0 h 15"/>
                <a:gd name="T2" fmla="*/ 14 w 14"/>
                <a:gd name="T3" fmla="*/ 5 h 15"/>
                <a:gd name="T4" fmla="*/ 14 w 14"/>
                <a:gd name="T5" fmla="*/ 0 h 15"/>
                <a:gd name="T6" fmla="*/ 0 w 14"/>
                <a:gd name="T7" fmla="*/ 0 h 15"/>
                <a:gd name="T8" fmla="*/ 0 w 14"/>
                <a:gd name="T9" fmla="*/ 5 h 15"/>
                <a:gd name="T10" fmla="*/ 5 w 14"/>
                <a:gd name="T11" fmla="*/ 15 h 15"/>
                <a:gd name="T12" fmla="*/ 0 w 14"/>
                <a:gd name="T13" fmla="*/ 5 h 15"/>
                <a:gd name="T14" fmla="*/ 0 w 14"/>
                <a:gd name="T15" fmla="*/ 15 h 15"/>
                <a:gd name="T16" fmla="*/ 5 w 14"/>
                <a:gd name="T17" fmla="*/ 15 h 15"/>
                <a:gd name="T18" fmla="*/ 5 w 14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5" y="0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1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20" name="Rectangle 659"/>
            <p:cNvSpPr>
              <a:spLocks noChangeArrowheads="1"/>
            </p:cNvSpPr>
            <p:nvPr/>
          </p:nvSpPr>
          <p:spPr bwMode="auto">
            <a:xfrm>
              <a:off x="1524" y="1854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21" name="Rectangle 660"/>
            <p:cNvSpPr>
              <a:spLocks noChangeArrowheads="1"/>
            </p:cNvSpPr>
            <p:nvPr/>
          </p:nvSpPr>
          <p:spPr bwMode="auto">
            <a:xfrm>
              <a:off x="1533" y="1854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22" name="Freeform 661"/>
            <p:cNvSpPr>
              <a:spLocks/>
            </p:cNvSpPr>
            <p:nvPr/>
          </p:nvSpPr>
          <p:spPr bwMode="auto">
            <a:xfrm>
              <a:off x="1538" y="1854"/>
              <a:ext cx="15" cy="15"/>
            </a:xfrm>
            <a:custGeom>
              <a:avLst/>
              <a:gdLst>
                <a:gd name="T0" fmla="*/ 15 w 15"/>
                <a:gd name="T1" fmla="*/ 5 h 15"/>
                <a:gd name="T2" fmla="*/ 5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5 w 15"/>
                <a:gd name="T9" fmla="*/ 15 h 15"/>
                <a:gd name="T10" fmla="*/ 0 w 15"/>
                <a:gd name="T11" fmla="*/ 5 h 15"/>
                <a:gd name="T12" fmla="*/ 15 w 15"/>
                <a:gd name="T13" fmla="*/ 5 h 15"/>
                <a:gd name="T14" fmla="*/ 15 w 15"/>
                <a:gd name="T15" fmla="*/ 0 h 15"/>
                <a:gd name="T16" fmla="*/ 5 w 15"/>
                <a:gd name="T17" fmla="*/ 0 h 15"/>
                <a:gd name="T18" fmla="*/ 15 w 15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5" y="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23" name="Freeform 662"/>
            <p:cNvSpPr>
              <a:spLocks/>
            </p:cNvSpPr>
            <p:nvPr/>
          </p:nvSpPr>
          <p:spPr bwMode="auto">
            <a:xfrm>
              <a:off x="1538" y="1859"/>
              <a:ext cx="15" cy="15"/>
            </a:xfrm>
            <a:custGeom>
              <a:avLst/>
              <a:gdLst>
                <a:gd name="T0" fmla="*/ 5 w 15"/>
                <a:gd name="T1" fmla="*/ 0 h 15"/>
                <a:gd name="T2" fmla="*/ 15 w 15"/>
                <a:gd name="T3" fmla="*/ 10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10 h 15"/>
                <a:gd name="T10" fmla="*/ 5 w 15"/>
                <a:gd name="T11" fmla="*/ 15 h 15"/>
                <a:gd name="T12" fmla="*/ 0 w 15"/>
                <a:gd name="T13" fmla="*/ 10 h 15"/>
                <a:gd name="T14" fmla="*/ 0 w 15"/>
                <a:gd name="T15" fmla="*/ 15 h 15"/>
                <a:gd name="T16" fmla="*/ 5 w 15"/>
                <a:gd name="T17" fmla="*/ 15 h 15"/>
                <a:gd name="T18" fmla="*/ 5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5" y="0"/>
                  </a:moveTo>
                  <a:lnTo>
                    <a:pt x="15" y="10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5" y="15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24" name="Rectangle 663"/>
            <p:cNvSpPr>
              <a:spLocks noChangeArrowheads="1"/>
            </p:cNvSpPr>
            <p:nvPr/>
          </p:nvSpPr>
          <p:spPr bwMode="auto">
            <a:xfrm>
              <a:off x="1543" y="1859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25" name="Rectangle 664"/>
            <p:cNvSpPr>
              <a:spLocks noChangeArrowheads="1"/>
            </p:cNvSpPr>
            <p:nvPr/>
          </p:nvSpPr>
          <p:spPr bwMode="auto">
            <a:xfrm>
              <a:off x="1553" y="1859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26" name="Freeform 665"/>
            <p:cNvSpPr>
              <a:spLocks/>
            </p:cNvSpPr>
            <p:nvPr/>
          </p:nvSpPr>
          <p:spPr bwMode="auto">
            <a:xfrm>
              <a:off x="1558" y="1859"/>
              <a:ext cx="14" cy="15"/>
            </a:xfrm>
            <a:custGeom>
              <a:avLst/>
              <a:gdLst>
                <a:gd name="T0" fmla="*/ 14 w 14"/>
                <a:gd name="T1" fmla="*/ 10 h 15"/>
                <a:gd name="T2" fmla="*/ 9 w 14"/>
                <a:gd name="T3" fmla="*/ 0 h 15"/>
                <a:gd name="T4" fmla="*/ 0 w 14"/>
                <a:gd name="T5" fmla="*/ 0 h 15"/>
                <a:gd name="T6" fmla="*/ 0 w 14"/>
                <a:gd name="T7" fmla="*/ 15 h 15"/>
                <a:gd name="T8" fmla="*/ 9 w 14"/>
                <a:gd name="T9" fmla="*/ 15 h 15"/>
                <a:gd name="T10" fmla="*/ 0 w 14"/>
                <a:gd name="T11" fmla="*/ 10 h 15"/>
                <a:gd name="T12" fmla="*/ 14 w 14"/>
                <a:gd name="T13" fmla="*/ 10 h 15"/>
                <a:gd name="T14" fmla="*/ 14 w 14"/>
                <a:gd name="T15" fmla="*/ 0 h 15"/>
                <a:gd name="T16" fmla="*/ 9 w 14"/>
                <a:gd name="T17" fmla="*/ 0 h 15"/>
                <a:gd name="T18" fmla="*/ 14 w 14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1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27" name="Freeform 666"/>
            <p:cNvSpPr>
              <a:spLocks/>
            </p:cNvSpPr>
            <p:nvPr/>
          </p:nvSpPr>
          <p:spPr bwMode="auto">
            <a:xfrm>
              <a:off x="1558" y="1869"/>
              <a:ext cx="14" cy="13"/>
            </a:xfrm>
            <a:custGeom>
              <a:avLst/>
              <a:gdLst>
                <a:gd name="T0" fmla="*/ 9 w 14"/>
                <a:gd name="T1" fmla="*/ 0 h 13"/>
                <a:gd name="T2" fmla="*/ 14 w 14"/>
                <a:gd name="T3" fmla="*/ 5 h 13"/>
                <a:gd name="T4" fmla="*/ 14 w 14"/>
                <a:gd name="T5" fmla="*/ 0 h 13"/>
                <a:gd name="T6" fmla="*/ 0 w 14"/>
                <a:gd name="T7" fmla="*/ 0 h 13"/>
                <a:gd name="T8" fmla="*/ 0 w 14"/>
                <a:gd name="T9" fmla="*/ 5 h 13"/>
                <a:gd name="T10" fmla="*/ 9 w 14"/>
                <a:gd name="T11" fmla="*/ 13 h 13"/>
                <a:gd name="T12" fmla="*/ 0 w 14"/>
                <a:gd name="T13" fmla="*/ 5 h 13"/>
                <a:gd name="T14" fmla="*/ 0 w 14"/>
                <a:gd name="T15" fmla="*/ 13 h 13"/>
                <a:gd name="T16" fmla="*/ 9 w 14"/>
                <a:gd name="T17" fmla="*/ 13 h 13"/>
                <a:gd name="T18" fmla="*/ 9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9" y="0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28" name="Rectangle 667"/>
            <p:cNvSpPr>
              <a:spLocks noChangeArrowheads="1"/>
            </p:cNvSpPr>
            <p:nvPr/>
          </p:nvSpPr>
          <p:spPr bwMode="auto">
            <a:xfrm>
              <a:off x="1567" y="1869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29" name="Rectangle 668"/>
            <p:cNvSpPr>
              <a:spLocks noChangeArrowheads="1"/>
            </p:cNvSpPr>
            <p:nvPr/>
          </p:nvSpPr>
          <p:spPr bwMode="auto">
            <a:xfrm>
              <a:off x="1572" y="1869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30" name="Rectangle 669"/>
            <p:cNvSpPr>
              <a:spLocks noChangeArrowheads="1"/>
            </p:cNvSpPr>
            <p:nvPr/>
          </p:nvSpPr>
          <p:spPr bwMode="auto">
            <a:xfrm>
              <a:off x="1581" y="186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31" name="Freeform 670"/>
            <p:cNvSpPr>
              <a:spLocks/>
            </p:cNvSpPr>
            <p:nvPr/>
          </p:nvSpPr>
          <p:spPr bwMode="auto">
            <a:xfrm>
              <a:off x="1587" y="1869"/>
              <a:ext cx="13" cy="13"/>
            </a:xfrm>
            <a:custGeom>
              <a:avLst/>
              <a:gdLst>
                <a:gd name="T0" fmla="*/ 13 w 13"/>
                <a:gd name="T1" fmla="*/ 5 h 13"/>
                <a:gd name="T2" fmla="*/ 5 w 13"/>
                <a:gd name="T3" fmla="*/ 0 h 13"/>
                <a:gd name="T4" fmla="*/ 0 w 13"/>
                <a:gd name="T5" fmla="*/ 0 h 13"/>
                <a:gd name="T6" fmla="*/ 0 w 13"/>
                <a:gd name="T7" fmla="*/ 13 h 13"/>
                <a:gd name="T8" fmla="*/ 5 w 13"/>
                <a:gd name="T9" fmla="*/ 13 h 13"/>
                <a:gd name="T10" fmla="*/ 0 w 13"/>
                <a:gd name="T11" fmla="*/ 5 h 13"/>
                <a:gd name="T12" fmla="*/ 13 w 13"/>
                <a:gd name="T13" fmla="*/ 5 h 13"/>
                <a:gd name="T14" fmla="*/ 13 w 13"/>
                <a:gd name="T15" fmla="*/ 0 h 13"/>
                <a:gd name="T16" fmla="*/ 5 w 13"/>
                <a:gd name="T17" fmla="*/ 0 h 13"/>
                <a:gd name="T18" fmla="*/ 13 w 13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13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0" y="5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32" name="Freeform 671"/>
            <p:cNvSpPr>
              <a:spLocks/>
            </p:cNvSpPr>
            <p:nvPr/>
          </p:nvSpPr>
          <p:spPr bwMode="auto">
            <a:xfrm>
              <a:off x="1587" y="1874"/>
              <a:ext cx="13" cy="16"/>
            </a:xfrm>
            <a:custGeom>
              <a:avLst/>
              <a:gdLst>
                <a:gd name="T0" fmla="*/ 5 w 13"/>
                <a:gd name="T1" fmla="*/ 0 h 16"/>
                <a:gd name="T2" fmla="*/ 13 w 13"/>
                <a:gd name="T3" fmla="*/ 5 h 16"/>
                <a:gd name="T4" fmla="*/ 13 w 13"/>
                <a:gd name="T5" fmla="*/ 0 h 16"/>
                <a:gd name="T6" fmla="*/ 0 w 13"/>
                <a:gd name="T7" fmla="*/ 0 h 16"/>
                <a:gd name="T8" fmla="*/ 0 w 13"/>
                <a:gd name="T9" fmla="*/ 5 h 16"/>
                <a:gd name="T10" fmla="*/ 5 w 13"/>
                <a:gd name="T11" fmla="*/ 16 h 16"/>
                <a:gd name="T12" fmla="*/ 0 w 13"/>
                <a:gd name="T13" fmla="*/ 5 h 16"/>
                <a:gd name="T14" fmla="*/ 0 w 13"/>
                <a:gd name="T15" fmla="*/ 16 h 16"/>
                <a:gd name="T16" fmla="*/ 5 w 13"/>
                <a:gd name="T17" fmla="*/ 16 h 16"/>
                <a:gd name="T18" fmla="*/ 5 w 13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6"/>
                <a:gd name="T32" fmla="*/ 13 w 13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6">
                  <a:moveTo>
                    <a:pt x="5" y="0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16"/>
                  </a:lnTo>
                  <a:lnTo>
                    <a:pt x="0" y="5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33" name="Rectangle 672"/>
            <p:cNvSpPr>
              <a:spLocks noChangeArrowheads="1"/>
            </p:cNvSpPr>
            <p:nvPr/>
          </p:nvSpPr>
          <p:spPr bwMode="auto">
            <a:xfrm>
              <a:off x="1592" y="1874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34" name="Rectangle 673"/>
            <p:cNvSpPr>
              <a:spLocks noChangeArrowheads="1"/>
            </p:cNvSpPr>
            <p:nvPr/>
          </p:nvSpPr>
          <p:spPr bwMode="auto">
            <a:xfrm>
              <a:off x="1600" y="1874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35" name="Rectangle 674"/>
            <p:cNvSpPr>
              <a:spLocks noChangeArrowheads="1"/>
            </p:cNvSpPr>
            <p:nvPr/>
          </p:nvSpPr>
          <p:spPr bwMode="auto">
            <a:xfrm>
              <a:off x="1606" y="1874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36" name="Rectangle 675"/>
            <p:cNvSpPr>
              <a:spLocks noChangeArrowheads="1"/>
            </p:cNvSpPr>
            <p:nvPr/>
          </p:nvSpPr>
          <p:spPr bwMode="auto">
            <a:xfrm>
              <a:off x="1615" y="1874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37" name="Rectangle 676"/>
            <p:cNvSpPr>
              <a:spLocks noChangeArrowheads="1"/>
            </p:cNvSpPr>
            <p:nvPr/>
          </p:nvSpPr>
          <p:spPr bwMode="auto">
            <a:xfrm>
              <a:off x="1621" y="1874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38" name="Freeform 677"/>
            <p:cNvSpPr>
              <a:spLocks/>
            </p:cNvSpPr>
            <p:nvPr/>
          </p:nvSpPr>
          <p:spPr bwMode="auto">
            <a:xfrm>
              <a:off x="1626" y="1874"/>
              <a:ext cx="17" cy="16"/>
            </a:xfrm>
            <a:custGeom>
              <a:avLst/>
              <a:gdLst>
                <a:gd name="T0" fmla="*/ 17 w 17"/>
                <a:gd name="T1" fmla="*/ 5 h 16"/>
                <a:gd name="T2" fmla="*/ 8 w 17"/>
                <a:gd name="T3" fmla="*/ 0 h 16"/>
                <a:gd name="T4" fmla="*/ 0 w 17"/>
                <a:gd name="T5" fmla="*/ 0 h 16"/>
                <a:gd name="T6" fmla="*/ 0 w 17"/>
                <a:gd name="T7" fmla="*/ 16 h 16"/>
                <a:gd name="T8" fmla="*/ 8 w 17"/>
                <a:gd name="T9" fmla="*/ 16 h 16"/>
                <a:gd name="T10" fmla="*/ 0 w 17"/>
                <a:gd name="T11" fmla="*/ 5 h 16"/>
                <a:gd name="T12" fmla="*/ 17 w 17"/>
                <a:gd name="T13" fmla="*/ 5 h 16"/>
                <a:gd name="T14" fmla="*/ 17 w 17"/>
                <a:gd name="T15" fmla="*/ 0 h 16"/>
                <a:gd name="T16" fmla="*/ 8 w 17"/>
                <a:gd name="T17" fmla="*/ 0 h 16"/>
                <a:gd name="T18" fmla="*/ 17 w 17"/>
                <a:gd name="T19" fmla="*/ 5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6"/>
                <a:gd name="T32" fmla="*/ 17 w 17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6">
                  <a:moveTo>
                    <a:pt x="17" y="5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0" y="5"/>
                  </a:lnTo>
                  <a:lnTo>
                    <a:pt x="17" y="5"/>
                  </a:lnTo>
                  <a:lnTo>
                    <a:pt x="17" y="0"/>
                  </a:lnTo>
                  <a:lnTo>
                    <a:pt x="8" y="0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39" name="Freeform 678"/>
            <p:cNvSpPr>
              <a:spLocks/>
            </p:cNvSpPr>
            <p:nvPr/>
          </p:nvSpPr>
          <p:spPr bwMode="auto">
            <a:xfrm>
              <a:off x="1626" y="1879"/>
              <a:ext cx="17" cy="14"/>
            </a:xfrm>
            <a:custGeom>
              <a:avLst/>
              <a:gdLst>
                <a:gd name="T0" fmla="*/ 8 w 17"/>
                <a:gd name="T1" fmla="*/ 0 h 14"/>
                <a:gd name="T2" fmla="*/ 17 w 17"/>
                <a:gd name="T3" fmla="*/ 9 h 14"/>
                <a:gd name="T4" fmla="*/ 17 w 17"/>
                <a:gd name="T5" fmla="*/ 0 h 14"/>
                <a:gd name="T6" fmla="*/ 0 w 17"/>
                <a:gd name="T7" fmla="*/ 0 h 14"/>
                <a:gd name="T8" fmla="*/ 0 w 17"/>
                <a:gd name="T9" fmla="*/ 9 h 14"/>
                <a:gd name="T10" fmla="*/ 8 w 17"/>
                <a:gd name="T11" fmla="*/ 14 h 14"/>
                <a:gd name="T12" fmla="*/ 0 w 17"/>
                <a:gd name="T13" fmla="*/ 9 h 14"/>
                <a:gd name="T14" fmla="*/ 0 w 17"/>
                <a:gd name="T15" fmla="*/ 14 h 14"/>
                <a:gd name="T16" fmla="*/ 8 w 17"/>
                <a:gd name="T17" fmla="*/ 14 h 14"/>
                <a:gd name="T18" fmla="*/ 8 w 17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8" y="0"/>
                  </a:moveTo>
                  <a:lnTo>
                    <a:pt x="17" y="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14"/>
                  </a:lnTo>
                  <a:lnTo>
                    <a:pt x="0" y="9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40" name="Rectangle 679"/>
            <p:cNvSpPr>
              <a:spLocks noChangeArrowheads="1"/>
            </p:cNvSpPr>
            <p:nvPr/>
          </p:nvSpPr>
          <p:spPr bwMode="auto">
            <a:xfrm>
              <a:off x="1634" y="1879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41" name="Rectangle 680"/>
            <p:cNvSpPr>
              <a:spLocks noChangeArrowheads="1"/>
            </p:cNvSpPr>
            <p:nvPr/>
          </p:nvSpPr>
          <p:spPr bwMode="auto">
            <a:xfrm>
              <a:off x="1643" y="1879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42" name="Rectangle 681"/>
            <p:cNvSpPr>
              <a:spLocks noChangeArrowheads="1"/>
            </p:cNvSpPr>
            <p:nvPr/>
          </p:nvSpPr>
          <p:spPr bwMode="auto">
            <a:xfrm>
              <a:off x="1649" y="1879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43" name="Rectangle 682"/>
            <p:cNvSpPr>
              <a:spLocks noChangeArrowheads="1"/>
            </p:cNvSpPr>
            <p:nvPr/>
          </p:nvSpPr>
          <p:spPr bwMode="auto">
            <a:xfrm>
              <a:off x="1657" y="187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44" name="Freeform 683"/>
            <p:cNvSpPr>
              <a:spLocks/>
            </p:cNvSpPr>
            <p:nvPr/>
          </p:nvSpPr>
          <p:spPr bwMode="auto">
            <a:xfrm>
              <a:off x="1663" y="1879"/>
              <a:ext cx="13" cy="14"/>
            </a:xfrm>
            <a:custGeom>
              <a:avLst/>
              <a:gdLst>
                <a:gd name="T0" fmla="*/ 13 w 13"/>
                <a:gd name="T1" fmla="*/ 9 h 14"/>
                <a:gd name="T2" fmla="*/ 5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5 w 13"/>
                <a:gd name="T9" fmla="*/ 14 h 14"/>
                <a:gd name="T10" fmla="*/ 0 w 13"/>
                <a:gd name="T11" fmla="*/ 9 h 14"/>
                <a:gd name="T12" fmla="*/ 13 w 13"/>
                <a:gd name="T13" fmla="*/ 9 h 14"/>
                <a:gd name="T14" fmla="*/ 13 w 13"/>
                <a:gd name="T15" fmla="*/ 0 h 14"/>
                <a:gd name="T16" fmla="*/ 5 w 13"/>
                <a:gd name="T17" fmla="*/ 0 h 14"/>
                <a:gd name="T18" fmla="*/ 13 w 13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9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0" y="9"/>
                  </a:lnTo>
                  <a:lnTo>
                    <a:pt x="13" y="9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45" name="Freeform 684"/>
            <p:cNvSpPr>
              <a:spLocks/>
            </p:cNvSpPr>
            <p:nvPr/>
          </p:nvSpPr>
          <p:spPr bwMode="auto">
            <a:xfrm>
              <a:off x="1663" y="1888"/>
              <a:ext cx="13" cy="15"/>
            </a:xfrm>
            <a:custGeom>
              <a:avLst/>
              <a:gdLst>
                <a:gd name="T0" fmla="*/ 5 w 13"/>
                <a:gd name="T1" fmla="*/ 0 h 15"/>
                <a:gd name="T2" fmla="*/ 13 w 13"/>
                <a:gd name="T3" fmla="*/ 5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5 h 15"/>
                <a:gd name="T10" fmla="*/ 5 w 13"/>
                <a:gd name="T11" fmla="*/ 15 h 15"/>
                <a:gd name="T12" fmla="*/ 0 w 13"/>
                <a:gd name="T13" fmla="*/ 5 h 15"/>
                <a:gd name="T14" fmla="*/ 0 w 13"/>
                <a:gd name="T15" fmla="*/ 15 h 15"/>
                <a:gd name="T16" fmla="*/ 5 w 13"/>
                <a:gd name="T17" fmla="*/ 15 h 15"/>
                <a:gd name="T18" fmla="*/ 5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5" y="0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5" y="1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46" name="Rectangle 685"/>
            <p:cNvSpPr>
              <a:spLocks noChangeArrowheads="1"/>
            </p:cNvSpPr>
            <p:nvPr/>
          </p:nvSpPr>
          <p:spPr bwMode="auto">
            <a:xfrm>
              <a:off x="1668" y="1888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47" name="Rectangle 686"/>
            <p:cNvSpPr>
              <a:spLocks noChangeArrowheads="1"/>
            </p:cNvSpPr>
            <p:nvPr/>
          </p:nvSpPr>
          <p:spPr bwMode="auto">
            <a:xfrm>
              <a:off x="1676" y="1888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48" name="Rectangle 687"/>
            <p:cNvSpPr>
              <a:spLocks noChangeArrowheads="1"/>
            </p:cNvSpPr>
            <p:nvPr/>
          </p:nvSpPr>
          <p:spPr bwMode="auto">
            <a:xfrm>
              <a:off x="1683" y="1888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49" name="Rectangle 688"/>
            <p:cNvSpPr>
              <a:spLocks noChangeArrowheads="1"/>
            </p:cNvSpPr>
            <p:nvPr/>
          </p:nvSpPr>
          <p:spPr bwMode="auto">
            <a:xfrm>
              <a:off x="1691" y="1888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50" name="Rectangle 689"/>
            <p:cNvSpPr>
              <a:spLocks noChangeArrowheads="1"/>
            </p:cNvSpPr>
            <p:nvPr/>
          </p:nvSpPr>
          <p:spPr bwMode="auto">
            <a:xfrm>
              <a:off x="1697" y="1888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51" name="Rectangle 690"/>
            <p:cNvSpPr>
              <a:spLocks noChangeArrowheads="1"/>
            </p:cNvSpPr>
            <p:nvPr/>
          </p:nvSpPr>
          <p:spPr bwMode="auto">
            <a:xfrm>
              <a:off x="1705" y="1888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52" name="Rectangle 691"/>
            <p:cNvSpPr>
              <a:spLocks noChangeArrowheads="1"/>
            </p:cNvSpPr>
            <p:nvPr/>
          </p:nvSpPr>
          <p:spPr bwMode="auto">
            <a:xfrm>
              <a:off x="1710" y="1888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53" name="Rectangle 692"/>
            <p:cNvSpPr>
              <a:spLocks noChangeArrowheads="1"/>
            </p:cNvSpPr>
            <p:nvPr/>
          </p:nvSpPr>
          <p:spPr bwMode="auto">
            <a:xfrm>
              <a:off x="1717" y="1888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54" name="Rectangle 693"/>
            <p:cNvSpPr>
              <a:spLocks noChangeArrowheads="1"/>
            </p:cNvSpPr>
            <p:nvPr/>
          </p:nvSpPr>
          <p:spPr bwMode="auto">
            <a:xfrm>
              <a:off x="1725" y="1888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55" name="Rectangle 694"/>
            <p:cNvSpPr>
              <a:spLocks noChangeArrowheads="1"/>
            </p:cNvSpPr>
            <p:nvPr/>
          </p:nvSpPr>
          <p:spPr bwMode="auto">
            <a:xfrm>
              <a:off x="1731" y="1888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56" name="Freeform 695"/>
            <p:cNvSpPr>
              <a:spLocks/>
            </p:cNvSpPr>
            <p:nvPr/>
          </p:nvSpPr>
          <p:spPr bwMode="auto">
            <a:xfrm>
              <a:off x="1736" y="1888"/>
              <a:ext cx="18" cy="15"/>
            </a:xfrm>
            <a:custGeom>
              <a:avLst/>
              <a:gdLst>
                <a:gd name="T0" fmla="*/ 18 w 18"/>
                <a:gd name="T1" fmla="*/ 5 h 15"/>
                <a:gd name="T2" fmla="*/ 11 w 18"/>
                <a:gd name="T3" fmla="*/ 0 h 15"/>
                <a:gd name="T4" fmla="*/ 3 w 18"/>
                <a:gd name="T5" fmla="*/ 0 h 15"/>
                <a:gd name="T6" fmla="*/ 3 w 18"/>
                <a:gd name="T7" fmla="*/ 15 h 15"/>
                <a:gd name="T8" fmla="*/ 11 w 18"/>
                <a:gd name="T9" fmla="*/ 15 h 15"/>
                <a:gd name="T10" fmla="*/ 0 w 18"/>
                <a:gd name="T11" fmla="*/ 5 h 15"/>
                <a:gd name="T12" fmla="*/ 18 w 18"/>
                <a:gd name="T13" fmla="*/ 5 h 15"/>
                <a:gd name="T14" fmla="*/ 18 w 18"/>
                <a:gd name="T15" fmla="*/ 0 h 15"/>
                <a:gd name="T16" fmla="*/ 11 w 18"/>
                <a:gd name="T17" fmla="*/ 0 h 15"/>
                <a:gd name="T18" fmla="*/ 18 w 18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18" y="5"/>
                  </a:moveTo>
                  <a:lnTo>
                    <a:pt x="11" y="0"/>
                  </a:lnTo>
                  <a:lnTo>
                    <a:pt x="3" y="0"/>
                  </a:lnTo>
                  <a:lnTo>
                    <a:pt x="3" y="15"/>
                  </a:lnTo>
                  <a:lnTo>
                    <a:pt x="11" y="15"/>
                  </a:lnTo>
                  <a:lnTo>
                    <a:pt x="0" y="5"/>
                  </a:lnTo>
                  <a:lnTo>
                    <a:pt x="18" y="5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57" name="Freeform 696"/>
            <p:cNvSpPr>
              <a:spLocks/>
            </p:cNvSpPr>
            <p:nvPr/>
          </p:nvSpPr>
          <p:spPr bwMode="auto">
            <a:xfrm>
              <a:off x="1736" y="1893"/>
              <a:ext cx="18" cy="18"/>
            </a:xfrm>
            <a:custGeom>
              <a:avLst/>
              <a:gdLst>
                <a:gd name="T0" fmla="*/ 11 w 18"/>
                <a:gd name="T1" fmla="*/ 0 h 18"/>
                <a:gd name="T2" fmla="*/ 18 w 18"/>
                <a:gd name="T3" fmla="*/ 10 h 18"/>
                <a:gd name="T4" fmla="*/ 18 w 18"/>
                <a:gd name="T5" fmla="*/ 0 h 18"/>
                <a:gd name="T6" fmla="*/ 0 w 18"/>
                <a:gd name="T7" fmla="*/ 0 h 18"/>
                <a:gd name="T8" fmla="*/ 0 w 18"/>
                <a:gd name="T9" fmla="*/ 10 h 18"/>
                <a:gd name="T10" fmla="*/ 11 w 18"/>
                <a:gd name="T11" fmla="*/ 18 h 18"/>
                <a:gd name="T12" fmla="*/ 0 w 18"/>
                <a:gd name="T13" fmla="*/ 10 h 18"/>
                <a:gd name="T14" fmla="*/ 0 w 18"/>
                <a:gd name="T15" fmla="*/ 18 h 18"/>
                <a:gd name="T16" fmla="*/ 11 w 18"/>
                <a:gd name="T17" fmla="*/ 18 h 18"/>
                <a:gd name="T18" fmla="*/ 11 w 18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8"/>
                <a:gd name="T32" fmla="*/ 18 w 18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8">
                  <a:moveTo>
                    <a:pt x="11" y="0"/>
                  </a:moveTo>
                  <a:lnTo>
                    <a:pt x="18" y="10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1" y="18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1" y="1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58" name="Rectangle 697"/>
            <p:cNvSpPr>
              <a:spLocks noChangeArrowheads="1"/>
            </p:cNvSpPr>
            <p:nvPr/>
          </p:nvSpPr>
          <p:spPr bwMode="auto">
            <a:xfrm>
              <a:off x="1747" y="1893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59" name="Rectangle 698"/>
            <p:cNvSpPr>
              <a:spLocks noChangeArrowheads="1"/>
            </p:cNvSpPr>
            <p:nvPr/>
          </p:nvSpPr>
          <p:spPr bwMode="auto">
            <a:xfrm>
              <a:off x="1754" y="189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0" name="Rectangle 699"/>
            <p:cNvSpPr>
              <a:spLocks noChangeArrowheads="1"/>
            </p:cNvSpPr>
            <p:nvPr/>
          </p:nvSpPr>
          <p:spPr bwMode="auto">
            <a:xfrm>
              <a:off x="1759" y="1893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1" name="Rectangle 700"/>
            <p:cNvSpPr>
              <a:spLocks noChangeArrowheads="1"/>
            </p:cNvSpPr>
            <p:nvPr/>
          </p:nvSpPr>
          <p:spPr bwMode="auto">
            <a:xfrm>
              <a:off x="1767" y="189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2" name="Rectangle 701"/>
            <p:cNvSpPr>
              <a:spLocks noChangeArrowheads="1"/>
            </p:cNvSpPr>
            <p:nvPr/>
          </p:nvSpPr>
          <p:spPr bwMode="auto">
            <a:xfrm>
              <a:off x="1773" y="189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3" name="Rectangle 702"/>
            <p:cNvSpPr>
              <a:spLocks noChangeArrowheads="1"/>
            </p:cNvSpPr>
            <p:nvPr/>
          </p:nvSpPr>
          <p:spPr bwMode="auto">
            <a:xfrm>
              <a:off x="1781" y="1893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4" name="Rectangle 703"/>
            <p:cNvSpPr>
              <a:spLocks noChangeArrowheads="1"/>
            </p:cNvSpPr>
            <p:nvPr/>
          </p:nvSpPr>
          <p:spPr bwMode="auto">
            <a:xfrm>
              <a:off x="1788" y="189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5" name="Rectangle 704"/>
            <p:cNvSpPr>
              <a:spLocks noChangeArrowheads="1"/>
            </p:cNvSpPr>
            <p:nvPr/>
          </p:nvSpPr>
          <p:spPr bwMode="auto">
            <a:xfrm>
              <a:off x="1796" y="189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6" name="Rectangle 705"/>
            <p:cNvSpPr>
              <a:spLocks noChangeArrowheads="1"/>
            </p:cNvSpPr>
            <p:nvPr/>
          </p:nvSpPr>
          <p:spPr bwMode="auto">
            <a:xfrm>
              <a:off x="1801" y="189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7" name="Rectangle 706"/>
            <p:cNvSpPr>
              <a:spLocks noChangeArrowheads="1"/>
            </p:cNvSpPr>
            <p:nvPr/>
          </p:nvSpPr>
          <p:spPr bwMode="auto">
            <a:xfrm>
              <a:off x="1807" y="189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8" name="Rectangle 707"/>
            <p:cNvSpPr>
              <a:spLocks noChangeArrowheads="1"/>
            </p:cNvSpPr>
            <p:nvPr/>
          </p:nvSpPr>
          <p:spPr bwMode="auto">
            <a:xfrm>
              <a:off x="1815" y="1893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69" name="Freeform 708"/>
            <p:cNvSpPr>
              <a:spLocks/>
            </p:cNvSpPr>
            <p:nvPr/>
          </p:nvSpPr>
          <p:spPr bwMode="auto">
            <a:xfrm>
              <a:off x="1822" y="1893"/>
              <a:ext cx="16" cy="18"/>
            </a:xfrm>
            <a:custGeom>
              <a:avLst/>
              <a:gdLst>
                <a:gd name="T0" fmla="*/ 16 w 16"/>
                <a:gd name="T1" fmla="*/ 10 h 18"/>
                <a:gd name="T2" fmla="*/ 8 w 16"/>
                <a:gd name="T3" fmla="*/ 0 h 18"/>
                <a:gd name="T4" fmla="*/ 0 w 16"/>
                <a:gd name="T5" fmla="*/ 0 h 18"/>
                <a:gd name="T6" fmla="*/ 0 w 16"/>
                <a:gd name="T7" fmla="*/ 18 h 18"/>
                <a:gd name="T8" fmla="*/ 8 w 16"/>
                <a:gd name="T9" fmla="*/ 18 h 18"/>
                <a:gd name="T10" fmla="*/ 0 w 16"/>
                <a:gd name="T11" fmla="*/ 10 h 18"/>
                <a:gd name="T12" fmla="*/ 16 w 16"/>
                <a:gd name="T13" fmla="*/ 10 h 18"/>
                <a:gd name="T14" fmla="*/ 16 w 16"/>
                <a:gd name="T15" fmla="*/ 0 h 18"/>
                <a:gd name="T16" fmla="*/ 8 w 16"/>
                <a:gd name="T17" fmla="*/ 0 h 18"/>
                <a:gd name="T18" fmla="*/ 16 w 16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16" y="1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10"/>
                  </a:lnTo>
                  <a:lnTo>
                    <a:pt x="16" y="1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70" name="Freeform 709"/>
            <p:cNvSpPr>
              <a:spLocks/>
            </p:cNvSpPr>
            <p:nvPr/>
          </p:nvSpPr>
          <p:spPr bwMode="auto">
            <a:xfrm>
              <a:off x="1822" y="1903"/>
              <a:ext cx="16" cy="13"/>
            </a:xfrm>
            <a:custGeom>
              <a:avLst/>
              <a:gdLst>
                <a:gd name="T0" fmla="*/ 8 w 16"/>
                <a:gd name="T1" fmla="*/ 0 h 13"/>
                <a:gd name="T2" fmla="*/ 16 w 16"/>
                <a:gd name="T3" fmla="*/ 8 h 13"/>
                <a:gd name="T4" fmla="*/ 16 w 16"/>
                <a:gd name="T5" fmla="*/ 0 h 13"/>
                <a:gd name="T6" fmla="*/ 0 w 16"/>
                <a:gd name="T7" fmla="*/ 0 h 13"/>
                <a:gd name="T8" fmla="*/ 0 w 16"/>
                <a:gd name="T9" fmla="*/ 8 h 13"/>
                <a:gd name="T10" fmla="*/ 8 w 16"/>
                <a:gd name="T11" fmla="*/ 13 h 13"/>
                <a:gd name="T12" fmla="*/ 0 w 16"/>
                <a:gd name="T13" fmla="*/ 8 h 13"/>
                <a:gd name="T14" fmla="*/ 0 w 16"/>
                <a:gd name="T15" fmla="*/ 13 h 13"/>
                <a:gd name="T16" fmla="*/ 8 w 16"/>
                <a:gd name="T17" fmla="*/ 13 h 13"/>
                <a:gd name="T18" fmla="*/ 8 w 16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8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71" name="Rectangle 710"/>
            <p:cNvSpPr>
              <a:spLocks noChangeArrowheads="1"/>
            </p:cNvSpPr>
            <p:nvPr/>
          </p:nvSpPr>
          <p:spPr bwMode="auto">
            <a:xfrm>
              <a:off x="1830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72" name="Rectangle 711"/>
            <p:cNvSpPr>
              <a:spLocks noChangeArrowheads="1"/>
            </p:cNvSpPr>
            <p:nvPr/>
          </p:nvSpPr>
          <p:spPr bwMode="auto">
            <a:xfrm>
              <a:off x="1835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73" name="Rectangle 712"/>
            <p:cNvSpPr>
              <a:spLocks noChangeArrowheads="1"/>
            </p:cNvSpPr>
            <p:nvPr/>
          </p:nvSpPr>
          <p:spPr bwMode="auto">
            <a:xfrm>
              <a:off x="1841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74" name="Rectangle 713"/>
            <p:cNvSpPr>
              <a:spLocks noChangeArrowheads="1"/>
            </p:cNvSpPr>
            <p:nvPr/>
          </p:nvSpPr>
          <p:spPr bwMode="auto">
            <a:xfrm>
              <a:off x="1849" y="1903"/>
              <a:ext cx="11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75" name="Rectangle 714"/>
            <p:cNvSpPr>
              <a:spLocks noChangeArrowheads="1"/>
            </p:cNvSpPr>
            <p:nvPr/>
          </p:nvSpPr>
          <p:spPr bwMode="auto">
            <a:xfrm>
              <a:off x="1858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76" name="Rectangle 715"/>
            <p:cNvSpPr>
              <a:spLocks noChangeArrowheads="1"/>
            </p:cNvSpPr>
            <p:nvPr/>
          </p:nvSpPr>
          <p:spPr bwMode="auto">
            <a:xfrm>
              <a:off x="1864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77" name="Rectangle 716"/>
            <p:cNvSpPr>
              <a:spLocks noChangeArrowheads="1"/>
            </p:cNvSpPr>
            <p:nvPr/>
          </p:nvSpPr>
          <p:spPr bwMode="auto">
            <a:xfrm>
              <a:off x="1872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78" name="Rectangle 717"/>
            <p:cNvSpPr>
              <a:spLocks noChangeArrowheads="1"/>
            </p:cNvSpPr>
            <p:nvPr/>
          </p:nvSpPr>
          <p:spPr bwMode="auto">
            <a:xfrm>
              <a:off x="1877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79" name="Rectangle 718"/>
            <p:cNvSpPr>
              <a:spLocks noChangeArrowheads="1"/>
            </p:cNvSpPr>
            <p:nvPr/>
          </p:nvSpPr>
          <p:spPr bwMode="auto">
            <a:xfrm>
              <a:off x="1883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0" name="Rectangle 719"/>
            <p:cNvSpPr>
              <a:spLocks noChangeArrowheads="1"/>
            </p:cNvSpPr>
            <p:nvPr/>
          </p:nvSpPr>
          <p:spPr bwMode="auto">
            <a:xfrm>
              <a:off x="1892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1" name="Rectangle 720"/>
            <p:cNvSpPr>
              <a:spLocks noChangeArrowheads="1"/>
            </p:cNvSpPr>
            <p:nvPr/>
          </p:nvSpPr>
          <p:spPr bwMode="auto">
            <a:xfrm>
              <a:off x="1898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2" name="Rectangle 721"/>
            <p:cNvSpPr>
              <a:spLocks noChangeArrowheads="1"/>
            </p:cNvSpPr>
            <p:nvPr/>
          </p:nvSpPr>
          <p:spPr bwMode="auto">
            <a:xfrm>
              <a:off x="1906" y="1903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3" name="Rectangle 722"/>
            <p:cNvSpPr>
              <a:spLocks noChangeArrowheads="1"/>
            </p:cNvSpPr>
            <p:nvPr/>
          </p:nvSpPr>
          <p:spPr bwMode="auto">
            <a:xfrm>
              <a:off x="1911" y="1903"/>
              <a:ext cx="11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4" name="Rectangle 723"/>
            <p:cNvSpPr>
              <a:spLocks noChangeArrowheads="1"/>
            </p:cNvSpPr>
            <p:nvPr/>
          </p:nvSpPr>
          <p:spPr bwMode="auto">
            <a:xfrm>
              <a:off x="1921" y="1903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5" name="Rectangle 724"/>
            <p:cNvSpPr>
              <a:spLocks noChangeArrowheads="1"/>
            </p:cNvSpPr>
            <p:nvPr/>
          </p:nvSpPr>
          <p:spPr bwMode="auto">
            <a:xfrm>
              <a:off x="1926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6" name="Rectangle 725"/>
            <p:cNvSpPr>
              <a:spLocks noChangeArrowheads="1"/>
            </p:cNvSpPr>
            <p:nvPr/>
          </p:nvSpPr>
          <p:spPr bwMode="auto">
            <a:xfrm>
              <a:off x="1931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7" name="Rectangle 726"/>
            <p:cNvSpPr>
              <a:spLocks noChangeArrowheads="1"/>
            </p:cNvSpPr>
            <p:nvPr/>
          </p:nvSpPr>
          <p:spPr bwMode="auto">
            <a:xfrm>
              <a:off x="1940" y="1903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8" name="Rectangle 727"/>
            <p:cNvSpPr>
              <a:spLocks noChangeArrowheads="1"/>
            </p:cNvSpPr>
            <p:nvPr/>
          </p:nvSpPr>
          <p:spPr bwMode="auto">
            <a:xfrm>
              <a:off x="1945" y="1903"/>
              <a:ext cx="11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89" name="Rectangle 728"/>
            <p:cNvSpPr>
              <a:spLocks noChangeArrowheads="1"/>
            </p:cNvSpPr>
            <p:nvPr/>
          </p:nvSpPr>
          <p:spPr bwMode="auto">
            <a:xfrm>
              <a:off x="1955" y="1903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0" name="Rectangle 729"/>
            <p:cNvSpPr>
              <a:spLocks noChangeArrowheads="1"/>
            </p:cNvSpPr>
            <p:nvPr/>
          </p:nvSpPr>
          <p:spPr bwMode="auto">
            <a:xfrm>
              <a:off x="1960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1" name="Rectangle 730"/>
            <p:cNvSpPr>
              <a:spLocks noChangeArrowheads="1"/>
            </p:cNvSpPr>
            <p:nvPr/>
          </p:nvSpPr>
          <p:spPr bwMode="auto">
            <a:xfrm>
              <a:off x="1965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2" name="Rectangle 731"/>
            <p:cNvSpPr>
              <a:spLocks noChangeArrowheads="1"/>
            </p:cNvSpPr>
            <p:nvPr/>
          </p:nvSpPr>
          <p:spPr bwMode="auto">
            <a:xfrm>
              <a:off x="1974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3" name="Rectangle 732"/>
            <p:cNvSpPr>
              <a:spLocks noChangeArrowheads="1"/>
            </p:cNvSpPr>
            <p:nvPr/>
          </p:nvSpPr>
          <p:spPr bwMode="auto">
            <a:xfrm>
              <a:off x="1982" y="1903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4" name="Rectangle 733"/>
            <p:cNvSpPr>
              <a:spLocks noChangeArrowheads="1"/>
            </p:cNvSpPr>
            <p:nvPr/>
          </p:nvSpPr>
          <p:spPr bwMode="auto">
            <a:xfrm>
              <a:off x="1988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5" name="Rectangle 734"/>
            <p:cNvSpPr>
              <a:spLocks noChangeArrowheads="1"/>
            </p:cNvSpPr>
            <p:nvPr/>
          </p:nvSpPr>
          <p:spPr bwMode="auto">
            <a:xfrm>
              <a:off x="1997" y="1903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6" name="Rectangle 735"/>
            <p:cNvSpPr>
              <a:spLocks noChangeArrowheads="1"/>
            </p:cNvSpPr>
            <p:nvPr/>
          </p:nvSpPr>
          <p:spPr bwMode="auto">
            <a:xfrm>
              <a:off x="2002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7" name="Rectangle 736"/>
            <p:cNvSpPr>
              <a:spLocks noChangeArrowheads="1"/>
            </p:cNvSpPr>
            <p:nvPr/>
          </p:nvSpPr>
          <p:spPr bwMode="auto">
            <a:xfrm>
              <a:off x="2007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8" name="Rectangle 737"/>
            <p:cNvSpPr>
              <a:spLocks noChangeArrowheads="1"/>
            </p:cNvSpPr>
            <p:nvPr/>
          </p:nvSpPr>
          <p:spPr bwMode="auto">
            <a:xfrm>
              <a:off x="2016" y="1903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499" name="Rectangle 738"/>
            <p:cNvSpPr>
              <a:spLocks noChangeArrowheads="1"/>
            </p:cNvSpPr>
            <p:nvPr/>
          </p:nvSpPr>
          <p:spPr bwMode="auto">
            <a:xfrm>
              <a:off x="2022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0" name="Rectangle 739"/>
            <p:cNvSpPr>
              <a:spLocks noChangeArrowheads="1"/>
            </p:cNvSpPr>
            <p:nvPr/>
          </p:nvSpPr>
          <p:spPr bwMode="auto">
            <a:xfrm>
              <a:off x="2031" y="1903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1" name="Rectangle 740"/>
            <p:cNvSpPr>
              <a:spLocks noChangeArrowheads="1"/>
            </p:cNvSpPr>
            <p:nvPr/>
          </p:nvSpPr>
          <p:spPr bwMode="auto">
            <a:xfrm>
              <a:off x="2036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2" name="Rectangle 741"/>
            <p:cNvSpPr>
              <a:spLocks noChangeArrowheads="1"/>
            </p:cNvSpPr>
            <p:nvPr/>
          </p:nvSpPr>
          <p:spPr bwMode="auto">
            <a:xfrm>
              <a:off x="2044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3" name="Rectangle 742"/>
            <p:cNvSpPr>
              <a:spLocks noChangeArrowheads="1"/>
            </p:cNvSpPr>
            <p:nvPr/>
          </p:nvSpPr>
          <p:spPr bwMode="auto">
            <a:xfrm>
              <a:off x="2050" y="1903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4" name="Rectangle 743"/>
            <p:cNvSpPr>
              <a:spLocks noChangeArrowheads="1"/>
            </p:cNvSpPr>
            <p:nvPr/>
          </p:nvSpPr>
          <p:spPr bwMode="auto">
            <a:xfrm>
              <a:off x="2056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5" name="Rectangle 744"/>
            <p:cNvSpPr>
              <a:spLocks noChangeArrowheads="1"/>
            </p:cNvSpPr>
            <p:nvPr/>
          </p:nvSpPr>
          <p:spPr bwMode="auto">
            <a:xfrm>
              <a:off x="2064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6" name="Rectangle 745"/>
            <p:cNvSpPr>
              <a:spLocks noChangeArrowheads="1"/>
            </p:cNvSpPr>
            <p:nvPr/>
          </p:nvSpPr>
          <p:spPr bwMode="auto">
            <a:xfrm>
              <a:off x="2073" y="1903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7" name="Rectangle 746"/>
            <p:cNvSpPr>
              <a:spLocks noChangeArrowheads="1"/>
            </p:cNvSpPr>
            <p:nvPr/>
          </p:nvSpPr>
          <p:spPr bwMode="auto">
            <a:xfrm>
              <a:off x="2078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8" name="Rectangle 747"/>
            <p:cNvSpPr>
              <a:spLocks noChangeArrowheads="1"/>
            </p:cNvSpPr>
            <p:nvPr/>
          </p:nvSpPr>
          <p:spPr bwMode="auto">
            <a:xfrm>
              <a:off x="2083" y="1903"/>
              <a:ext cx="11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09" name="Rectangle 748"/>
            <p:cNvSpPr>
              <a:spLocks noChangeArrowheads="1"/>
            </p:cNvSpPr>
            <p:nvPr/>
          </p:nvSpPr>
          <p:spPr bwMode="auto">
            <a:xfrm>
              <a:off x="2093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0" name="Rectangle 749"/>
            <p:cNvSpPr>
              <a:spLocks noChangeArrowheads="1"/>
            </p:cNvSpPr>
            <p:nvPr/>
          </p:nvSpPr>
          <p:spPr bwMode="auto">
            <a:xfrm>
              <a:off x="2098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1" name="Rectangle 750"/>
            <p:cNvSpPr>
              <a:spLocks noChangeArrowheads="1"/>
            </p:cNvSpPr>
            <p:nvPr/>
          </p:nvSpPr>
          <p:spPr bwMode="auto">
            <a:xfrm>
              <a:off x="2106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2" name="Rectangle 751"/>
            <p:cNvSpPr>
              <a:spLocks noChangeArrowheads="1"/>
            </p:cNvSpPr>
            <p:nvPr/>
          </p:nvSpPr>
          <p:spPr bwMode="auto">
            <a:xfrm>
              <a:off x="2112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3" name="Rectangle 752"/>
            <p:cNvSpPr>
              <a:spLocks noChangeArrowheads="1"/>
            </p:cNvSpPr>
            <p:nvPr/>
          </p:nvSpPr>
          <p:spPr bwMode="auto">
            <a:xfrm>
              <a:off x="2120" y="1903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4" name="Rectangle 753"/>
            <p:cNvSpPr>
              <a:spLocks noChangeArrowheads="1"/>
            </p:cNvSpPr>
            <p:nvPr/>
          </p:nvSpPr>
          <p:spPr bwMode="auto">
            <a:xfrm>
              <a:off x="2127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5" name="Rectangle 754"/>
            <p:cNvSpPr>
              <a:spLocks noChangeArrowheads="1"/>
            </p:cNvSpPr>
            <p:nvPr/>
          </p:nvSpPr>
          <p:spPr bwMode="auto">
            <a:xfrm>
              <a:off x="2132" y="1903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6" name="Rectangle 755"/>
            <p:cNvSpPr>
              <a:spLocks noChangeArrowheads="1"/>
            </p:cNvSpPr>
            <p:nvPr/>
          </p:nvSpPr>
          <p:spPr bwMode="auto">
            <a:xfrm>
              <a:off x="2140" y="1903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7" name="Rectangle 756"/>
            <p:cNvSpPr>
              <a:spLocks noChangeArrowheads="1"/>
            </p:cNvSpPr>
            <p:nvPr/>
          </p:nvSpPr>
          <p:spPr bwMode="auto">
            <a:xfrm>
              <a:off x="2146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8" name="Rectangle 757"/>
            <p:cNvSpPr>
              <a:spLocks noChangeArrowheads="1"/>
            </p:cNvSpPr>
            <p:nvPr/>
          </p:nvSpPr>
          <p:spPr bwMode="auto">
            <a:xfrm>
              <a:off x="2154" y="1903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19" name="Rectangle 758"/>
            <p:cNvSpPr>
              <a:spLocks noChangeArrowheads="1"/>
            </p:cNvSpPr>
            <p:nvPr/>
          </p:nvSpPr>
          <p:spPr bwMode="auto">
            <a:xfrm>
              <a:off x="2161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20" name="Rectangle 759"/>
            <p:cNvSpPr>
              <a:spLocks noChangeArrowheads="1"/>
            </p:cNvSpPr>
            <p:nvPr/>
          </p:nvSpPr>
          <p:spPr bwMode="auto">
            <a:xfrm>
              <a:off x="2169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21" name="Rectangle 760"/>
            <p:cNvSpPr>
              <a:spLocks noChangeArrowheads="1"/>
            </p:cNvSpPr>
            <p:nvPr/>
          </p:nvSpPr>
          <p:spPr bwMode="auto">
            <a:xfrm>
              <a:off x="2177" y="1903"/>
              <a:ext cx="4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22" name="Rectangle 761"/>
            <p:cNvSpPr>
              <a:spLocks noChangeArrowheads="1"/>
            </p:cNvSpPr>
            <p:nvPr/>
          </p:nvSpPr>
          <p:spPr bwMode="auto">
            <a:xfrm>
              <a:off x="2180" y="1903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23" name="Rectangle 762"/>
            <p:cNvSpPr>
              <a:spLocks noChangeArrowheads="1"/>
            </p:cNvSpPr>
            <p:nvPr/>
          </p:nvSpPr>
          <p:spPr bwMode="auto">
            <a:xfrm>
              <a:off x="2188" y="1903"/>
              <a:ext cx="11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24" name="Freeform 763"/>
            <p:cNvSpPr>
              <a:spLocks/>
            </p:cNvSpPr>
            <p:nvPr/>
          </p:nvSpPr>
          <p:spPr bwMode="auto">
            <a:xfrm>
              <a:off x="2197" y="1903"/>
              <a:ext cx="14" cy="13"/>
            </a:xfrm>
            <a:custGeom>
              <a:avLst/>
              <a:gdLst>
                <a:gd name="T0" fmla="*/ 14 w 14"/>
                <a:gd name="T1" fmla="*/ 8 h 13"/>
                <a:gd name="T2" fmla="*/ 6 w 14"/>
                <a:gd name="T3" fmla="*/ 0 h 13"/>
                <a:gd name="T4" fmla="*/ 0 w 14"/>
                <a:gd name="T5" fmla="*/ 0 h 13"/>
                <a:gd name="T6" fmla="*/ 0 w 14"/>
                <a:gd name="T7" fmla="*/ 13 h 13"/>
                <a:gd name="T8" fmla="*/ 6 w 14"/>
                <a:gd name="T9" fmla="*/ 13 h 13"/>
                <a:gd name="T10" fmla="*/ 0 w 14"/>
                <a:gd name="T11" fmla="*/ 8 h 13"/>
                <a:gd name="T12" fmla="*/ 14 w 14"/>
                <a:gd name="T13" fmla="*/ 8 h 13"/>
                <a:gd name="T14" fmla="*/ 14 w 14"/>
                <a:gd name="T15" fmla="*/ 0 h 13"/>
                <a:gd name="T16" fmla="*/ 6 w 14"/>
                <a:gd name="T17" fmla="*/ 0 h 13"/>
                <a:gd name="T18" fmla="*/ 14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25" name="Freeform 764"/>
            <p:cNvSpPr>
              <a:spLocks/>
            </p:cNvSpPr>
            <p:nvPr/>
          </p:nvSpPr>
          <p:spPr bwMode="auto">
            <a:xfrm>
              <a:off x="2197" y="1908"/>
              <a:ext cx="14" cy="16"/>
            </a:xfrm>
            <a:custGeom>
              <a:avLst/>
              <a:gdLst>
                <a:gd name="T0" fmla="*/ 6 w 14"/>
                <a:gd name="T1" fmla="*/ 0 h 16"/>
                <a:gd name="T2" fmla="*/ 14 w 14"/>
                <a:gd name="T3" fmla="*/ 8 h 16"/>
                <a:gd name="T4" fmla="*/ 14 w 14"/>
                <a:gd name="T5" fmla="*/ 3 h 16"/>
                <a:gd name="T6" fmla="*/ 0 w 14"/>
                <a:gd name="T7" fmla="*/ 3 h 16"/>
                <a:gd name="T8" fmla="*/ 0 w 14"/>
                <a:gd name="T9" fmla="*/ 8 h 16"/>
                <a:gd name="T10" fmla="*/ 6 w 14"/>
                <a:gd name="T11" fmla="*/ 16 h 16"/>
                <a:gd name="T12" fmla="*/ 0 w 14"/>
                <a:gd name="T13" fmla="*/ 8 h 16"/>
                <a:gd name="T14" fmla="*/ 0 w 14"/>
                <a:gd name="T15" fmla="*/ 16 h 16"/>
                <a:gd name="T16" fmla="*/ 6 w 14"/>
                <a:gd name="T17" fmla="*/ 16 h 16"/>
                <a:gd name="T18" fmla="*/ 6 w 14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6" y="0"/>
                  </a:moveTo>
                  <a:lnTo>
                    <a:pt x="14" y="8"/>
                  </a:lnTo>
                  <a:lnTo>
                    <a:pt x="14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6" y="16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26" name="Rectangle 765"/>
            <p:cNvSpPr>
              <a:spLocks noChangeArrowheads="1"/>
            </p:cNvSpPr>
            <p:nvPr/>
          </p:nvSpPr>
          <p:spPr bwMode="auto">
            <a:xfrm>
              <a:off x="2203" y="1908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27" name="Rectangle 766"/>
            <p:cNvSpPr>
              <a:spLocks noChangeArrowheads="1"/>
            </p:cNvSpPr>
            <p:nvPr/>
          </p:nvSpPr>
          <p:spPr bwMode="auto">
            <a:xfrm>
              <a:off x="2208" y="1908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28" name="Rectangle 767"/>
            <p:cNvSpPr>
              <a:spLocks noChangeArrowheads="1"/>
            </p:cNvSpPr>
            <p:nvPr/>
          </p:nvSpPr>
          <p:spPr bwMode="auto">
            <a:xfrm>
              <a:off x="2218" y="1908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29" name="Rectangle 768"/>
            <p:cNvSpPr>
              <a:spLocks noChangeArrowheads="1"/>
            </p:cNvSpPr>
            <p:nvPr/>
          </p:nvSpPr>
          <p:spPr bwMode="auto">
            <a:xfrm>
              <a:off x="2223" y="1908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30" name="Rectangle 769"/>
            <p:cNvSpPr>
              <a:spLocks noChangeArrowheads="1"/>
            </p:cNvSpPr>
            <p:nvPr/>
          </p:nvSpPr>
          <p:spPr bwMode="auto">
            <a:xfrm>
              <a:off x="2231" y="1908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31" name="Rectangle 770"/>
            <p:cNvSpPr>
              <a:spLocks noChangeArrowheads="1"/>
            </p:cNvSpPr>
            <p:nvPr/>
          </p:nvSpPr>
          <p:spPr bwMode="auto">
            <a:xfrm>
              <a:off x="2237" y="1908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32" name="Freeform 771"/>
            <p:cNvSpPr>
              <a:spLocks/>
            </p:cNvSpPr>
            <p:nvPr/>
          </p:nvSpPr>
          <p:spPr bwMode="auto">
            <a:xfrm>
              <a:off x="2242" y="1908"/>
              <a:ext cx="18" cy="16"/>
            </a:xfrm>
            <a:custGeom>
              <a:avLst/>
              <a:gdLst>
                <a:gd name="T0" fmla="*/ 18 w 18"/>
                <a:gd name="T1" fmla="*/ 8 h 16"/>
                <a:gd name="T2" fmla="*/ 10 w 18"/>
                <a:gd name="T3" fmla="*/ 0 h 16"/>
                <a:gd name="T4" fmla="*/ 3 w 18"/>
                <a:gd name="T5" fmla="*/ 0 h 16"/>
                <a:gd name="T6" fmla="*/ 3 w 18"/>
                <a:gd name="T7" fmla="*/ 16 h 16"/>
                <a:gd name="T8" fmla="*/ 10 w 18"/>
                <a:gd name="T9" fmla="*/ 16 h 16"/>
                <a:gd name="T10" fmla="*/ 0 w 18"/>
                <a:gd name="T11" fmla="*/ 8 h 16"/>
                <a:gd name="T12" fmla="*/ 18 w 18"/>
                <a:gd name="T13" fmla="*/ 8 h 16"/>
                <a:gd name="T14" fmla="*/ 18 w 18"/>
                <a:gd name="T15" fmla="*/ 0 h 16"/>
                <a:gd name="T16" fmla="*/ 10 w 18"/>
                <a:gd name="T17" fmla="*/ 0 h 16"/>
                <a:gd name="T18" fmla="*/ 18 w 18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6"/>
                <a:gd name="T32" fmla="*/ 18 w 18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6">
                  <a:moveTo>
                    <a:pt x="18" y="8"/>
                  </a:moveTo>
                  <a:lnTo>
                    <a:pt x="10" y="0"/>
                  </a:lnTo>
                  <a:lnTo>
                    <a:pt x="3" y="0"/>
                  </a:lnTo>
                  <a:lnTo>
                    <a:pt x="3" y="16"/>
                  </a:lnTo>
                  <a:lnTo>
                    <a:pt x="10" y="16"/>
                  </a:lnTo>
                  <a:lnTo>
                    <a:pt x="0" y="8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33" name="Freeform 772"/>
            <p:cNvSpPr>
              <a:spLocks/>
            </p:cNvSpPr>
            <p:nvPr/>
          </p:nvSpPr>
          <p:spPr bwMode="auto">
            <a:xfrm>
              <a:off x="2242" y="1913"/>
              <a:ext cx="18" cy="17"/>
            </a:xfrm>
            <a:custGeom>
              <a:avLst/>
              <a:gdLst>
                <a:gd name="T0" fmla="*/ 10 w 18"/>
                <a:gd name="T1" fmla="*/ 0 h 17"/>
                <a:gd name="T2" fmla="*/ 18 w 18"/>
                <a:gd name="T3" fmla="*/ 9 h 17"/>
                <a:gd name="T4" fmla="*/ 18 w 18"/>
                <a:gd name="T5" fmla="*/ 3 h 17"/>
                <a:gd name="T6" fmla="*/ 0 w 18"/>
                <a:gd name="T7" fmla="*/ 3 h 17"/>
                <a:gd name="T8" fmla="*/ 0 w 18"/>
                <a:gd name="T9" fmla="*/ 9 h 17"/>
                <a:gd name="T10" fmla="*/ 10 w 18"/>
                <a:gd name="T11" fmla="*/ 17 h 17"/>
                <a:gd name="T12" fmla="*/ 0 w 18"/>
                <a:gd name="T13" fmla="*/ 9 h 17"/>
                <a:gd name="T14" fmla="*/ 0 w 18"/>
                <a:gd name="T15" fmla="*/ 17 h 17"/>
                <a:gd name="T16" fmla="*/ 10 w 18"/>
                <a:gd name="T17" fmla="*/ 17 h 17"/>
                <a:gd name="T18" fmla="*/ 10 w 18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7"/>
                <a:gd name="T32" fmla="*/ 18 w 18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7">
                  <a:moveTo>
                    <a:pt x="10" y="0"/>
                  </a:moveTo>
                  <a:lnTo>
                    <a:pt x="18" y="9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10" y="1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34" name="Rectangle 773"/>
            <p:cNvSpPr>
              <a:spLocks noChangeArrowheads="1"/>
            </p:cNvSpPr>
            <p:nvPr/>
          </p:nvSpPr>
          <p:spPr bwMode="auto">
            <a:xfrm>
              <a:off x="2252" y="1913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35" name="Freeform 774"/>
            <p:cNvSpPr>
              <a:spLocks/>
            </p:cNvSpPr>
            <p:nvPr/>
          </p:nvSpPr>
          <p:spPr bwMode="auto">
            <a:xfrm>
              <a:off x="2257" y="1913"/>
              <a:ext cx="16" cy="17"/>
            </a:xfrm>
            <a:custGeom>
              <a:avLst/>
              <a:gdLst>
                <a:gd name="T0" fmla="*/ 16 w 16"/>
                <a:gd name="T1" fmla="*/ 9 h 17"/>
                <a:gd name="T2" fmla="*/ 8 w 16"/>
                <a:gd name="T3" fmla="*/ 0 h 17"/>
                <a:gd name="T4" fmla="*/ 0 w 16"/>
                <a:gd name="T5" fmla="*/ 0 h 17"/>
                <a:gd name="T6" fmla="*/ 0 w 16"/>
                <a:gd name="T7" fmla="*/ 17 h 17"/>
                <a:gd name="T8" fmla="*/ 8 w 16"/>
                <a:gd name="T9" fmla="*/ 17 h 17"/>
                <a:gd name="T10" fmla="*/ 0 w 16"/>
                <a:gd name="T11" fmla="*/ 9 h 17"/>
                <a:gd name="T12" fmla="*/ 16 w 16"/>
                <a:gd name="T13" fmla="*/ 9 h 17"/>
                <a:gd name="T14" fmla="*/ 16 w 16"/>
                <a:gd name="T15" fmla="*/ 0 h 17"/>
                <a:gd name="T16" fmla="*/ 8 w 16"/>
                <a:gd name="T17" fmla="*/ 0 h 17"/>
                <a:gd name="T18" fmla="*/ 16 w 16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7"/>
                <a:gd name="T32" fmla="*/ 16 w 16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7">
                  <a:moveTo>
                    <a:pt x="16" y="9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0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36" name="Freeform 775"/>
            <p:cNvSpPr>
              <a:spLocks/>
            </p:cNvSpPr>
            <p:nvPr/>
          </p:nvSpPr>
          <p:spPr bwMode="auto">
            <a:xfrm>
              <a:off x="2257" y="1922"/>
              <a:ext cx="16" cy="17"/>
            </a:xfrm>
            <a:custGeom>
              <a:avLst/>
              <a:gdLst>
                <a:gd name="T0" fmla="*/ 8 w 16"/>
                <a:gd name="T1" fmla="*/ 0 h 17"/>
                <a:gd name="T2" fmla="*/ 16 w 16"/>
                <a:gd name="T3" fmla="*/ 8 h 17"/>
                <a:gd name="T4" fmla="*/ 16 w 16"/>
                <a:gd name="T5" fmla="*/ 0 h 17"/>
                <a:gd name="T6" fmla="*/ 0 w 16"/>
                <a:gd name="T7" fmla="*/ 0 h 17"/>
                <a:gd name="T8" fmla="*/ 0 w 16"/>
                <a:gd name="T9" fmla="*/ 8 h 17"/>
                <a:gd name="T10" fmla="*/ 8 w 16"/>
                <a:gd name="T11" fmla="*/ 17 h 17"/>
                <a:gd name="T12" fmla="*/ 0 w 16"/>
                <a:gd name="T13" fmla="*/ 8 h 17"/>
                <a:gd name="T14" fmla="*/ 0 w 16"/>
                <a:gd name="T15" fmla="*/ 17 h 17"/>
                <a:gd name="T16" fmla="*/ 8 w 16"/>
                <a:gd name="T17" fmla="*/ 17 h 17"/>
                <a:gd name="T18" fmla="*/ 8 w 16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7"/>
                <a:gd name="T32" fmla="*/ 16 w 16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7">
                  <a:moveTo>
                    <a:pt x="8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7"/>
                  </a:lnTo>
                  <a:lnTo>
                    <a:pt x="0" y="8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37" name="Rectangle 776"/>
            <p:cNvSpPr>
              <a:spLocks noChangeArrowheads="1"/>
            </p:cNvSpPr>
            <p:nvPr/>
          </p:nvSpPr>
          <p:spPr bwMode="auto">
            <a:xfrm>
              <a:off x="2265" y="1922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38" name="Freeform 777"/>
            <p:cNvSpPr>
              <a:spLocks/>
            </p:cNvSpPr>
            <p:nvPr/>
          </p:nvSpPr>
          <p:spPr bwMode="auto">
            <a:xfrm>
              <a:off x="2271" y="1922"/>
              <a:ext cx="15" cy="17"/>
            </a:xfrm>
            <a:custGeom>
              <a:avLst/>
              <a:gdLst>
                <a:gd name="T0" fmla="*/ 15 w 15"/>
                <a:gd name="T1" fmla="*/ 8 h 17"/>
                <a:gd name="T2" fmla="*/ 8 w 15"/>
                <a:gd name="T3" fmla="*/ 0 h 17"/>
                <a:gd name="T4" fmla="*/ 0 w 15"/>
                <a:gd name="T5" fmla="*/ 0 h 17"/>
                <a:gd name="T6" fmla="*/ 0 w 15"/>
                <a:gd name="T7" fmla="*/ 17 h 17"/>
                <a:gd name="T8" fmla="*/ 8 w 15"/>
                <a:gd name="T9" fmla="*/ 17 h 17"/>
                <a:gd name="T10" fmla="*/ 0 w 15"/>
                <a:gd name="T11" fmla="*/ 8 h 17"/>
                <a:gd name="T12" fmla="*/ 15 w 15"/>
                <a:gd name="T13" fmla="*/ 8 h 17"/>
                <a:gd name="T14" fmla="*/ 15 w 15"/>
                <a:gd name="T15" fmla="*/ 0 h 17"/>
                <a:gd name="T16" fmla="*/ 8 w 15"/>
                <a:gd name="T17" fmla="*/ 0 h 17"/>
                <a:gd name="T18" fmla="*/ 15 w 15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15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39" name="Freeform 778"/>
            <p:cNvSpPr>
              <a:spLocks/>
            </p:cNvSpPr>
            <p:nvPr/>
          </p:nvSpPr>
          <p:spPr bwMode="auto">
            <a:xfrm>
              <a:off x="2271" y="1930"/>
              <a:ext cx="15" cy="15"/>
            </a:xfrm>
            <a:custGeom>
              <a:avLst/>
              <a:gdLst>
                <a:gd name="T0" fmla="*/ 8 w 15"/>
                <a:gd name="T1" fmla="*/ 0 h 15"/>
                <a:gd name="T2" fmla="*/ 15 w 15"/>
                <a:gd name="T3" fmla="*/ 6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6 h 15"/>
                <a:gd name="T10" fmla="*/ 8 w 15"/>
                <a:gd name="T11" fmla="*/ 15 h 15"/>
                <a:gd name="T12" fmla="*/ 0 w 15"/>
                <a:gd name="T13" fmla="*/ 6 h 15"/>
                <a:gd name="T14" fmla="*/ 0 w 15"/>
                <a:gd name="T15" fmla="*/ 15 h 15"/>
                <a:gd name="T16" fmla="*/ 8 w 15"/>
                <a:gd name="T17" fmla="*/ 15 h 15"/>
                <a:gd name="T18" fmla="*/ 8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8" y="0"/>
                  </a:moveTo>
                  <a:lnTo>
                    <a:pt x="15" y="6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15"/>
                  </a:lnTo>
                  <a:lnTo>
                    <a:pt x="0" y="6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40" name="Rectangle 779"/>
            <p:cNvSpPr>
              <a:spLocks noChangeArrowheads="1"/>
            </p:cNvSpPr>
            <p:nvPr/>
          </p:nvSpPr>
          <p:spPr bwMode="auto">
            <a:xfrm>
              <a:off x="2280" y="1931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41" name="Freeform 780"/>
            <p:cNvSpPr>
              <a:spLocks/>
            </p:cNvSpPr>
            <p:nvPr/>
          </p:nvSpPr>
          <p:spPr bwMode="auto">
            <a:xfrm>
              <a:off x="2286" y="1930"/>
              <a:ext cx="16" cy="15"/>
            </a:xfrm>
            <a:custGeom>
              <a:avLst/>
              <a:gdLst>
                <a:gd name="T0" fmla="*/ 16 w 16"/>
                <a:gd name="T1" fmla="*/ 6 h 15"/>
                <a:gd name="T2" fmla="*/ 8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8 w 16"/>
                <a:gd name="T9" fmla="*/ 15 h 15"/>
                <a:gd name="T10" fmla="*/ 0 w 16"/>
                <a:gd name="T11" fmla="*/ 6 h 15"/>
                <a:gd name="T12" fmla="*/ 16 w 16"/>
                <a:gd name="T13" fmla="*/ 6 h 15"/>
                <a:gd name="T14" fmla="*/ 16 w 16"/>
                <a:gd name="T15" fmla="*/ 0 h 15"/>
                <a:gd name="T16" fmla="*/ 8 w 16"/>
                <a:gd name="T17" fmla="*/ 0 h 15"/>
                <a:gd name="T18" fmla="*/ 16 w 16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16" y="6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6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42" name="Freeform 781"/>
            <p:cNvSpPr>
              <a:spLocks/>
            </p:cNvSpPr>
            <p:nvPr/>
          </p:nvSpPr>
          <p:spPr bwMode="auto">
            <a:xfrm>
              <a:off x="2286" y="1936"/>
              <a:ext cx="16" cy="14"/>
            </a:xfrm>
            <a:custGeom>
              <a:avLst/>
              <a:gdLst>
                <a:gd name="T0" fmla="*/ 8 w 16"/>
                <a:gd name="T1" fmla="*/ 0 h 14"/>
                <a:gd name="T2" fmla="*/ 16 w 16"/>
                <a:gd name="T3" fmla="*/ 9 h 14"/>
                <a:gd name="T4" fmla="*/ 16 w 16"/>
                <a:gd name="T5" fmla="*/ 0 h 14"/>
                <a:gd name="T6" fmla="*/ 0 w 16"/>
                <a:gd name="T7" fmla="*/ 0 h 14"/>
                <a:gd name="T8" fmla="*/ 0 w 16"/>
                <a:gd name="T9" fmla="*/ 9 h 14"/>
                <a:gd name="T10" fmla="*/ 8 w 16"/>
                <a:gd name="T11" fmla="*/ 14 h 14"/>
                <a:gd name="T12" fmla="*/ 0 w 16"/>
                <a:gd name="T13" fmla="*/ 9 h 14"/>
                <a:gd name="T14" fmla="*/ 0 w 16"/>
                <a:gd name="T15" fmla="*/ 14 h 14"/>
                <a:gd name="T16" fmla="*/ 8 w 16"/>
                <a:gd name="T17" fmla="*/ 14 h 14"/>
                <a:gd name="T18" fmla="*/ 8 w 16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8" y="0"/>
                  </a:moveTo>
                  <a:lnTo>
                    <a:pt x="16" y="9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14"/>
                  </a:lnTo>
                  <a:lnTo>
                    <a:pt x="0" y="9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43" name="Rectangle 782"/>
            <p:cNvSpPr>
              <a:spLocks noChangeArrowheads="1"/>
            </p:cNvSpPr>
            <p:nvPr/>
          </p:nvSpPr>
          <p:spPr bwMode="auto">
            <a:xfrm>
              <a:off x="2294" y="1936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44" name="Freeform 783"/>
            <p:cNvSpPr>
              <a:spLocks/>
            </p:cNvSpPr>
            <p:nvPr/>
          </p:nvSpPr>
          <p:spPr bwMode="auto">
            <a:xfrm>
              <a:off x="2299" y="1936"/>
              <a:ext cx="14" cy="14"/>
            </a:xfrm>
            <a:custGeom>
              <a:avLst/>
              <a:gdLst>
                <a:gd name="T0" fmla="*/ 14 w 14"/>
                <a:gd name="T1" fmla="*/ 9 h 14"/>
                <a:gd name="T2" fmla="*/ 8 w 14"/>
                <a:gd name="T3" fmla="*/ 0 h 14"/>
                <a:gd name="T4" fmla="*/ 3 w 14"/>
                <a:gd name="T5" fmla="*/ 0 h 14"/>
                <a:gd name="T6" fmla="*/ 3 w 14"/>
                <a:gd name="T7" fmla="*/ 14 h 14"/>
                <a:gd name="T8" fmla="*/ 8 w 14"/>
                <a:gd name="T9" fmla="*/ 14 h 14"/>
                <a:gd name="T10" fmla="*/ 0 w 14"/>
                <a:gd name="T11" fmla="*/ 9 h 14"/>
                <a:gd name="T12" fmla="*/ 14 w 14"/>
                <a:gd name="T13" fmla="*/ 9 h 14"/>
                <a:gd name="T14" fmla="*/ 14 w 14"/>
                <a:gd name="T15" fmla="*/ 0 h 14"/>
                <a:gd name="T16" fmla="*/ 8 w 14"/>
                <a:gd name="T17" fmla="*/ 0 h 14"/>
                <a:gd name="T18" fmla="*/ 14 w 14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14" y="9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8" y="14"/>
                  </a:lnTo>
                  <a:lnTo>
                    <a:pt x="0" y="9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45" name="Freeform 784"/>
            <p:cNvSpPr>
              <a:spLocks/>
            </p:cNvSpPr>
            <p:nvPr/>
          </p:nvSpPr>
          <p:spPr bwMode="auto">
            <a:xfrm>
              <a:off x="2299" y="1945"/>
              <a:ext cx="14" cy="13"/>
            </a:xfrm>
            <a:custGeom>
              <a:avLst/>
              <a:gdLst>
                <a:gd name="T0" fmla="*/ 8 w 14"/>
                <a:gd name="T1" fmla="*/ 0 h 13"/>
                <a:gd name="T2" fmla="*/ 14 w 14"/>
                <a:gd name="T3" fmla="*/ 5 h 13"/>
                <a:gd name="T4" fmla="*/ 14 w 14"/>
                <a:gd name="T5" fmla="*/ 0 h 13"/>
                <a:gd name="T6" fmla="*/ 0 w 14"/>
                <a:gd name="T7" fmla="*/ 0 h 13"/>
                <a:gd name="T8" fmla="*/ 0 w 14"/>
                <a:gd name="T9" fmla="*/ 5 h 13"/>
                <a:gd name="T10" fmla="*/ 8 w 14"/>
                <a:gd name="T11" fmla="*/ 13 h 13"/>
                <a:gd name="T12" fmla="*/ 0 w 14"/>
                <a:gd name="T13" fmla="*/ 5 h 13"/>
                <a:gd name="T14" fmla="*/ 0 w 14"/>
                <a:gd name="T15" fmla="*/ 13 h 13"/>
                <a:gd name="T16" fmla="*/ 8 w 14"/>
                <a:gd name="T17" fmla="*/ 13 h 13"/>
                <a:gd name="T18" fmla="*/ 8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8" y="0"/>
                  </a:moveTo>
                  <a:lnTo>
                    <a:pt x="14" y="5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46" name="Rectangle 785"/>
            <p:cNvSpPr>
              <a:spLocks noChangeArrowheads="1"/>
            </p:cNvSpPr>
            <p:nvPr/>
          </p:nvSpPr>
          <p:spPr bwMode="auto">
            <a:xfrm>
              <a:off x="2307" y="1945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47" name="Freeform 786"/>
            <p:cNvSpPr>
              <a:spLocks/>
            </p:cNvSpPr>
            <p:nvPr/>
          </p:nvSpPr>
          <p:spPr bwMode="auto">
            <a:xfrm>
              <a:off x="2313" y="1945"/>
              <a:ext cx="15" cy="13"/>
            </a:xfrm>
            <a:custGeom>
              <a:avLst/>
              <a:gdLst>
                <a:gd name="T0" fmla="*/ 15 w 15"/>
                <a:gd name="T1" fmla="*/ 5 h 13"/>
                <a:gd name="T2" fmla="*/ 9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9 w 15"/>
                <a:gd name="T9" fmla="*/ 13 h 13"/>
                <a:gd name="T10" fmla="*/ 0 w 15"/>
                <a:gd name="T11" fmla="*/ 5 h 13"/>
                <a:gd name="T12" fmla="*/ 15 w 15"/>
                <a:gd name="T13" fmla="*/ 5 h 13"/>
                <a:gd name="T14" fmla="*/ 15 w 15"/>
                <a:gd name="T15" fmla="*/ 0 h 13"/>
                <a:gd name="T16" fmla="*/ 9 w 15"/>
                <a:gd name="T17" fmla="*/ 0 h 13"/>
                <a:gd name="T18" fmla="*/ 15 w 15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5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48" name="Freeform 787"/>
            <p:cNvSpPr>
              <a:spLocks/>
            </p:cNvSpPr>
            <p:nvPr/>
          </p:nvSpPr>
          <p:spPr bwMode="auto">
            <a:xfrm>
              <a:off x="2313" y="1950"/>
              <a:ext cx="15" cy="14"/>
            </a:xfrm>
            <a:custGeom>
              <a:avLst/>
              <a:gdLst>
                <a:gd name="T0" fmla="*/ 9 w 15"/>
                <a:gd name="T1" fmla="*/ 0 h 14"/>
                <a:gd name="T2" fmla="*/ 15 w 15"/>
                <a:gd name="T3" fmla="*/ 8 h 14"/>
                <a:gd name="T4" fmla="*/ 15 w 15"/>
                <a:gd name="T5" fmla="*/ 0 h 14"/>
                <a:gd name="T6" fmla="*/ 0 w 15"/>
                <a:gd name="T7" fmla="*/ 0 h 14"/>
                <a:gd name="T8" fmla="*/ 0 w 15"/>
                <a:gd name="T9" fmla="*/ 8 h 14"/>
                <a:gd name="T10" fmla="*/ 9 w 15"/>
                <a:gd name="T11" fmla="*/ 14 h 14"/>
                <a:gd name="T12" fmla="*/ 0 w 15"/>
                <a:gd name="T13" fmla="*/ 8 h 14"/>
                <a:gd name="T14" fmla="*/ 0 w 15"/>
                <a:gd name="T15" fmla="*/ 14 h 14"/>
                <a:gd name="T16" fmla="*/ 9 w 15"/>
                <a:gd name="T17" fmla="*/ 14 h 14"/>
                <a:gd name="T18" fmla="*/ 9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9" y="0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9" y="1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49" name="Rectangle 788"/>
            <p:cNvSpPr>
              <a:spLocks noChangeArrowheads="1"/>
            </p:cNvSpPr>
            <p:nvPr/>
          </p:nvSpPr>
          <p:spPr bwMode="auto">
            <a:xfrm>
              <a:off x="2322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50" name="Freeform 789"/>
            <p:cNvSpPr>
              <a:spLocks/>
            </p:cNvSpPr>
            <p:nvPr/>
          </p:nvSpPr>
          <p:spPr bwMode="auto">
            <a:xfrm>
              <a:off x="2328" y="1950"/>
              <a:ext cx="13" cy="14"/>
            </a:xfrm>
            <a:custGeom>
              <a:avLst/>
              <a:gdLst>
                <a:gd name="T0" fmla="*/ 13 w 13"/>
                <a:gd name="T1" fmla="*/ 8 h 14"/>
                <a:gd name="T2" fmla="*/ 5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5 w 13"/>
                <a:gd name="T9" fmla="*/ 14 h 14"/>
                <a:gd name="T10" fmla="*/ 0 w 13"/>
                <a:gd name="T11" fmla="*/ 8 h 14"/>
                <a:gd name="T12" fmla="*/ 13 w 13"/>
                <a:gd name="T13" fmla="*/ 8 h 14"/>
                <a:gd name="T14" fmla="*/ 13 w 13"/>
                <a:gd name="T15" fmla="*/ 0 h 14"/>
                <a:gd name="T16" fmla="*/ 5 w 13"/>
                <a:gd name="T17" fmla="*/ 0 h 14"/>
                <a:gd name="T18" fmla="*/ 13 w 13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0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51" name="Freeform 790"/>
            <p:cNvSpPr>
              <a:spLocks/>
            </p:cNvSpPr>
            <p:nvPr/>
          </p:nvSpPr>
          <p:spPr bwMode="auto">
            <a:xfrm>
              <a:off x="2328" y="1955"/>
              <a:ext cx="13" cy="18"/>
            </a:xfrm>
            <a:custGeom>
              <a:avLst/>
              <a:gdLst>
                <a:gd name="T0" fmla="*/ 5 w 13"/>
                <a:gd name="T1" fmla="*/ 0 h 18"/>
                <a:gd name="T2" fmla="*/ 13 w 13"/>
                <a:gd name="T3" fmla="*/ 9 h 18"/>
                <a:gd name="T4" fmla="*/ 13 w 13"/>
                <a:gd name="T5" fmla="*/ 3 h 18"/>
                <a:gd name="T6" fmla="*/ 0 w 13"/>
                <a:gd name="T7" fmla="*/ 3 h 18"/>
                <a:gd name="T8" fmla="*/ 0 w 13"/>
                <a:gd name="T9" fmla="*/ 9 h 18"/>
                <a:gd name="T10" fmla="*/ 5 w 13"/>
                <a:gd name="T11" fmla="*/ 18 h 18"/>
                <a:gd name="T12" fmla="*/ 0 w 13"/>
                <a:gd name="T13" fmla="*/ 9 h 18"/>
                <a:gd name="T14" fmla="*/ 0 w 13"/>
                <a:gd name="T15" fmla="*/ 18 h 18"/>
                <a:gd name="T16" fmla="*/ 5 w 13"/>
                <a:gd name="T17" fmla="*/ 18 h 18"/>
                <a:gd name="T18" fmla="*/ 5 w 13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5" y="0"/>
                  </a:moveTo>
                  <a:lnTo>
                    <a:pt x="13" y="9"/>
                  </a:lnTo>
                  <a:lnTo>
                    <a:pt x="13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5" y="18"/>
                  </a:lnTo>
                  <a:lnTo>
                    <a:pt x="0" y="9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52" name="Freeform 791"/>
            <p:cNvSpPr>
              <a:spLocks/>
            </p:cNvSpPr>
            <p:nvPr/>
          </p:nvSpPr>
          <p:spPr bwMode="auto">
            <a:xfrm>
              <a:off x="2333" y="1955"/>
              <a:ext cx="18" cy="18"/>
            </a:xfrm>
            <a:custGeom>
              <a:avLst/>
              <a:gdLst>
                <a:gd name="T0" fmla="*/ 18 w 18"/>
                <a:gd name="T1" fmla="*/ 9 h 18"/>
                <a:gd name="T2" fmla="*/ 8 w 18"/>
                <a:gd name="T3" fmla="*/ 0 h 18"/>
                <a:gd name="T4" fmla="*/ 0 w 18"/>
                <a:gd name="T5" fmla="*/ 0 h 18"/>
                <a:gd name="T6" fmla="*/ 0 w 18"/>
                <a:gd name="T7" fmla="*/ 18 h 18"/>
                <a:gd name="T8" fmla="*/ 8 w 18"/>
                <a:gd name="T9" fmla="*/ 18 h 18"/>
                <a:gd name="T10" fmla="*/ 0 w 18"/>
                <a:gd name="T11" fmla="*/ 9 h 18"/>
                <a:gd name="T12" fmla="*/ 18 w 18"/>
                <a:gd name="T13" fmla="*/ 9 h 18"/>
                <a:gd name="T14" fmla="*/ 18 w 18"/>
                <a:gd name="T15" fmla="*/ 0 h 18"/>
                <a:gd name="T16" fmla="*/ 8 w 18"/>
                <a:gd name="T17" fmla="*/ 0 h 18"/>
                <a:gd name="T18" fmla="*/ 18 w 18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8"/>
                <a:gd name="T32" fmla="*/ 18 w 18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8">
                  <a:moveTo>
                    <a:pt x="18" y="9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8" y="0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53" name="Freeform 792"/>
            <p:cNvSpPr>
              <a:spLocks/>
            </p:cNvSpPr>
            <p:nvPr/>
          </p:nvSpPr>
          <p:spPr bwMode="auto">
            <a:xfrm>
              <a:off x="2333" y="1964"/>
              <a:ext cx="18" cy="15"/>
            </a:xfrm>
            <a:custGeom>
              <a:avLst/>
              <a:gdLst>
                <a:gd name="T0" fmla="*/ 8 w 18"/>
                <a:gd name="T1" fmla="*/ 0 h 15"/>
                <a:gd name="T2" fmla="*/ 18 w 18"/>
                <a:gd name="T3" fmla="*/ 6 h 15"/>
                <a:gd name="T4" fmla="*/ 18 w 18"/>
                <a:gd name="T5" fmla="*/ 0 h 15"/>
                <a:gd name="T6" fmla="*/ 0 w 18"/>
                <a:gd name="T7" fmla="*/ 0 h 15"/>
                <a:gd name="T8" fmla="*/ 0 w 18"/>
                <a:gd name="T9" fmla="*/ 6 h 15"/>
                <a:gd name="T10" fmla="*/ 8 w 18"/>
                <a:gd name="T11" fmla="*/ 15 h 15"/>
                <a:gd name="T12" fmla="*/ 0 w 18"/>
                <a:gd name="T13" fmla="*/ 6 h 15"/>
                <a:gd name="T14" fmla="*/ 0 w 18"/>
                <a:gd name="T15" fmla="*/ 15 h 15"/>
                <a:gd name="T16" fmla="*/ 8 w 18"/>
                <a:gd name="T17" fmla="*/ 15 h 15"/>
                <a:gd name="T18" fmla="*/ 8 w 18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8" y="0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15"/>
                  </a:lnTo>
                  <a:lnTo>
                    <a:pt x="0" y="6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54" name="Rectangle 793"/>
            <p:cNvSpPr>
              <a:spLocks noChangeArrowheads="1"/>
            </p:cNvSpPr>
            <p:nvPr/>
          </p:nvSpPr>
          <p:spPr bwMode="auto">
            <a:xfrm>
              <a:off x="2341" y="1965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55" name="Rectangle 794"/>
            <p:cNvSpPr>
              <a:spLocks noChangeArrowheads="1"/>
            </p:cNvSpPr>
            <p:nvPr/>
          </p:nvSpPr>
          <p:spPr bwMode="auto">
            <a:xfrm>
              <a:off x="2348" y="196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56" name="Freeform 795"/>
            <p:cNvSpPr>
              <a:spLocks/>
            </p:cNvSpPr>
            <p:nvPr/>
          </p:nvSpPr>
          <p:spPr bwMode="auto">
            <a:xfrm>
              <a:off x="2356" y="1964"/>
              <a:ext cx="14" cy="15"/>
            </a:xfrm>
            <a:custGeom>
              <a:avLst/>
              <a:gdLst>
                <a:gd name="T0" fmla="*/ 14 w 14"/>
                <a:gd name="T1" fmla="*/ 6 h 15"/>
                <a:gd name="T2" fmla="*/ 6 w 14"/>
                <a:gd name="T3" fmla="*/ 0 h 15"/>
                <a:gd name="T4" fmla="*/ 0 w 14"/>
                <a:gd name="T5" fmla="*/ 0 h 15"/>
                <a:gd name="T6" fmla="*/ 0 w 14"/>
                <a:gd name="T7" fmla="*/ 15 h 15"/>
                <a:gd name="T8" fmla="*/ 6 w 14"/>
                <a:gd name="T9" fmla="*/ 15 h 15"/>
                <a:gd name="T10" fmla="*/ 0 w 14"/>
                <a:gd name="T11" fmla="*/ 6 h 15"/>
                <a:gd name="T12" fmla="*/ 14 w 14"/>
                <a:gd name="T13" fmla="*/ 6 h 15"/>
                <a:gd name="T14" fmla="*/ 14 w 14"/>
                <a:gd name="T15" fmla="*/ 0 h 15"/>
                <a:gd name="T16" fmla="*/ 6 w 14"/>
                <a:gd name="T17" fmla="*/ 0 h 15"/>
                <a:gd name="T18" fmla="*/ 14 w 14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57" name="Freeform 796"/>
            <p:cNvSpPr>
              <a:spLocks/>
            </p:cNvSpPr>
            <p:nvPr/>
          </p:nvSpPr>
          <p:spPr bwMode="auto">
            <a:xfrm>
              <a:off x="2356" y="1970"/>
              <a:ext cx="14" cy="14"/>
            </a:xfrm>
            <a:custGeom>
              <a:avLst/>
              <a:gdLst>
                <a:gd name="T0" fmla="*/ 6 w 14"/>
                <a:gd name="T1" fmla="*/ 0 h 14"/>
                <a:gd name="T2" fmla="*/ 14 w 14"/>
                <a:gd name="T3" fmla="*/ 9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9 h 14"/>
                <a:gd name="T10" fmla="*/ 6 w 14"/>
                <a:gd name="T11" fmla="*/ 14 h 14"/>
                <a:gd name="T12" fmla="*/ 0 w 14"/>
                <a:gd name="T13" fmla="*/ 9 h 14"/>
                <a:gd name="T14" fmla="*/ 0 w 14"/>
                <a:gd name="T15" fmla="*/ 14 h 14"/>
                <a:gd name="T16" fmla="*/ 6 w 14"/>
                <a:gd name="T17" fmla="*/ 14 h 14"/>
                <a:gd name="T18" fmla="*/ 6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6" y="0"/>
                  </a:moveTo>
                  <a:lnTo>
                    <a:pt x="14" y="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6" y="14"/>
                  </a:lnTo>
                  <a:lnTo>
                    <a:pt x="0" y="9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58" name="Freeform 797"/>
            <p:cNvSpPr>
              <a:spLocks/>
            </p:cNvSpPr>
            <p:nvPr/>
          </p:nvSpPr>
          <p:spPr bwMode="auto">
            <a:xfrm>
              <a:off x="2362" y="1970"/>
              <a:ext cx="13" cy="14"/>
            </a:xfrm>
            <a:custGeom>
              <a:avLst/>
              <a:gdLst>
                <a:gd name="T0" fmla="*/ 13 w 13"/>
                <a:gd name="T1" fmla="*/ 9 h 14"/>
                <a:gd name="T2" fmla="*/ 8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8 w 13"/>
                <a:gd name="T9" fmla="*/ 14 h 14"/>
                <a:gd name="T10" fmla="*/ 0 w 13"/>
                <a:gd name="T11" fmla="*/ 9 h 14"/>
                <a:gd name="T12" fmla="*/ 13 w 13"/>
                <a:gd name="T13" fmla="*/ 9 h 14"/>
                <a:gd name="T14" fmla="*/ 13 w 13"/>
                <a:gd name="T15" fmla="*/ 0 h 14"/>
                <a:gd name="T16" fmla="*/ 8 w 13"/>
                <a:gd name="T17" fmla="*/ 0 h 14"/>
                <a:gd name="T18" fmla="*/ 13 w 13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9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9"/>
                  </a:lnTo>
                  <a:lnTo>
                    <a:pt x="13" y="9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59" name="Freeform 798"/>
            <p:cNvSpPr>
              <a:spLocks/>
            </p:cNvSpPr>
            <p:nvPr/>
          </p:nvSpPr>
          <p:spPr bwMode="auto">
            <a:xfrm>
              <a:off x="2362" y="1979"/>
              <a:ext cx="13" cy="13"/>
            </a:xfrm>
            <a:custGeom>
              <a:avLst/>
              <a:gdLst>
                <a:gd name="T0" fmla="*/ 8 w 13"/>
                <a:gd name="T1" fmla="*/ 0 h 13"/>
                <a:gd name="T2" fmla="*/ 13 w 13"/>
                <a:gd name="T3" fmla="*/ 5 h 13"/>
                <a:gd name="T4" fmla="*/ 13 w 13"/>
                <a:gd name="T5" fmla="*/ 0 h 13"/>
                <a:gd name="T6" fmla="*/ 0 w 13"/>
                <a:gd name="T7" fmla="*/ 0 h 13"/>
                <a:gd name="T8" fmla="*/ 0 w 13"/>
                <a:gd name="T9" fmla="*/ 5 h 13"/>
                <a:gd name="T10" fmla="*/ 8 w 13"/>
                <a:gd name="T11" fmla="*/ 13 h 13"/>
                <a:gd name="T12" fmla="*/ 0 w 13"/>
                <a:gd name="T13" fmla="*/ 5 h 13"/>
                <a:gd name="T14" fmla="*/ 0 w 13"/>
                <a:gd name="T15" fmla="*/ 13 h 13"/>
                <a:gd name="T16" fmla="*/ 8 w 13"/>
                <a:gd name="T17" fmla="*/ 13 h 13"/>
                <a:gd name="T18" fmla="*/ 8 w 13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8" y="0"/>
                  </a:moveTo>
                  <a:lnTo>
                    <a:pt x="13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13"/>
                  </a:lnTo>
                  <a:lnTo>
                    <a:pt x="0" y="5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60" name="Freeform 799"/>
            <p:cNvSpPr>
              <a:spLocks/>
            </p:cNvSpPr>
            <p:nvPr/>
          </p:nvSpPr>
          <p:spPr bwMode="auto">
            <a:xfrm>
              <a:off x="2367" y="1979"/>
              <a:ext cx="18" cy="13"/>
            </a:xfrm>
            <a:custGeom>
              <a:avLst/>
              <a:gdLst>
                <a:gd name="T0" fmla="*/ 18 w 18"/>
                <a:gd name="T1" fmla="*/ 5 h 13"/>
                <a:gd name="T2" fmla="*/ 8 w 18"/>
                <a:gd name="T3" fmla="*/ 0 h 13"/>
                <a:gd name="T4" fmla="*/ 3 w 18"/>
                <a:gd name="T5" fmla="*/ 0 h 13"/>
                <a:gd name="T6" fmla="*/ 3 w 18"/>
                <a:gd name="T7" fmla="*/ 13 h 13"/>
                <a:gd name="T8" fmla="*/ 8 w 18"/>
                <a:gd name="T9" fmla="*/ 13 h 13"/>
                <a:gd name="T10" fmla="*/ 0 w 18"/>
                <a:gd name="T11" fmla="*/ 5 h 13"/>
                <a:gd name="T12" fmla="*/ 18 w 18"/>
                <a:gd name="T13" fmla="*/ 5 h 13"/>
                <a:gd name="T14" fmla="*/ 18 w 18"/>
                <a:gd name="T15" fmla="*/ 0 h 13"/>
                <a:gd name="T16" fmla="*/ 8 w 18"/>
                <a:gd name="T17" fmla="*/ 0 h 13"/>
                <a:gd name="T18" fmla="*/ 18 w 18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8" y="5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8" y="13"/>
                  </a:lnTo>
                  <a:lnTo>
                    <a:pt x="0" y="5"/>
                  </a:lnTo>
                  <a:lnTo>
                    <a:pt x="18" y="5"/>
                  </a:lnTo>
                  <a:lnTo>
                    <a:pt x="18" y="0"/>
                  </a:lnTo>
                  <a:lnTo>
                    <a:pt x="8" y="0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61" name="Freeform 800"/>
            <p:cNvSpPr>
              <a:spLocks/>
            </p:cNvSpPr>
            <p:nvPr/>
          </p:nvSpPr>
          <p:spPr bwMode="auto">
            <a:xfrm>
              <a:off x="2367" y="1984"/>
              <a:ext cx="18" cy="18"/>
            </a:xfrm>
            <a:custGeom>
              <a:avLst/>
              <a:gdLst>
                <a:gd name="T0" fmla="*/ 8 w 18"/>
                <a:gd name="T1" fmla="*/ 0 h 18"/>
                <a:gd name="T2" fmla="*/ 18 w 18"/>
                <a:gd name="T3" fmla="*/ 8 h 18"/>
                <a:gd name="T4" fmla="*/ 18 w 18"/>
                <a:gd name="T5" fmla="*/ 0 h 18"/>
                <a:gd name="T6" fmla="*/ 0 w 18"/>
                <a:gd name="T7" fmla="*/ 0 h 18"/>
                <a:gd name="T8" fmla="*/ 0 w 18"/>
                <a:gd name="T9" fmla="*/ 8 h 18"/>
                <a:gd name="T10" fmla="*/ 8 w 18"/>
                <a:gd name="T11" fmla="*/ 18 h 18"/>
                <a:gd name="T12" fmla="*/ 0 w 18"/>
                <a:gd name="T13" fmla="*/ 8 h 18"/>
                <a:gd name="T14" fmla="*/ 0 w 18"/>
                <a:gd name="T15" fmla="*/ 18 h 18"/>
                <a:gd name="T16" fmla="*/ 8 w 18"/>
                <a:gd name="T17" fmla="*/ 18 h 18"/>
                <a:gd name="T18" fmla="*/ 8 w 18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8"/>
                <a:gd name="T32" fmla="*/ 18 w 18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8">
                  <a:moveTo>
                    <a:pt x="8" y="0"/>
                  </a:moveTo>
                  <a:lnTo>
                    <a:pt x="18" y="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62" name="Rectangle 801"/>
            <p:cNvSpPr>
              <a:spLocks noChangeArrowheads="1"/>
            </p:cNvSpPr>
            <p:nvPr/>
          </p:nvSpPr>
          <p:spPr bwMode="auto">
            <a:xfrm>
              <a:off x="2375" y="1984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63" name="Freeform 802"/>
            <p:cNvSpPr>
              <a:spLocks/>
            </p:cNvSpPr>
            <p:nvPr/>
          </p:nvSpPr>
          <p:spPr bwMode="auto">
            <a:xfrm>
              <a:off x="2381" y="1984"/>
              <a:ext cx="17" cy="18"/>
            </a:xfrm>
            <a:custGeom>
              <a:avLst/>
              <a:gdLst>
                <a:gd name="T0" fmla="*/ 17 w 17"/>
                <a:gd name="T1" fmla="*/ 8 h 18"/>
                <a:gd name="T2" fmla="*/ 9 w 17"/>
                <a:gd name="T3" fmla="*/ 0 h 18"/>
                <a:gd name="T4" fmla="*/ 0 w 17"/>
                <a:gd name="T5" fmla="*/ 0 h 18"/>
                <a:gd name="T6" fmla="*/ 0 w 17"/>
                <a:gd name="T7" fmla="*/ 18 h 18"/>
                <a:gd name="T8" fmla="*/ 9 w 17"/>
                <a:gd name="T9" fmla="*/ 18 h 18"/>
                <a:gd name="T10" fmla="*/ 0 w 17"/>
                <a:gd name="T11" fmla="*/ 8 h 18"/>
                <a:gd name="T12" fmla="*/ 17 w 17"/>
                <a:gd name="T13" fmla="*/ 8 h 18"/>
                <a:gd name="T14" fmla="*/ 17 w 17"/>
                <a:gd name="T15" fmla="*/ 0 h 18"/>
                <a:gd name="T16" fmla="*/ 9 w 17"/>
                <a:gd name="T17" fmla="*/ 0 h 18"/>
                <a:gd name="T18" fmla="*/ 17 w 17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8"/>
                <a:gd name="T32" fmla="*/ 17 w 17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8">
                  <a:moveTo>
                    <a:pt x="17" y="8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0" y="8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9" y="0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64" name="Rectangle 803"/>
            <p:cNvSpPr>
              <a:spLocks noChangeArrowheads="1"/>
            </p:cNvSpPr>
            <p:nvPr/>
          </p:nvSpPr>
          <p:spPr bwMode="auto">
            <a:xfrm>
              <a:off x="2382" y="1992"/>
              <a:ext cx="18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65" name="Freeform 804"/>
            <p:cNvSpPr>
              <a:spLocks/>
            </p:cNvSpPr>
            <p:nvPr/>
          </p:nvSpPr>
          <p:spPr bwMode="auto">
            <a:xfrm>
              <a:off x="2381" y="1998"/>
              <a:ext cx="17" cy="17"/>
            </a:xfrm>
            <a:custGeom>
              <a:avLst/>
              <a:gdLst>
                <a:gd name="T0" fmla="*/ 9 w 17"/>
                <a:gd name="T1" fmla="*/ 0 h 17"/>
                <a:gd name="T2" fmla="*/ 17 w 17"/>
                <a:gd name="T3" fmla="*/ 6 h 17"/>
                <a:gd name="T4" fmla="*/ 17 w 17"/>
                <a:gd name="T5" fmla="*/ 4 h 17"/>
                <a:gd name="T6" fmla="*/ 0 w 17"/>
                <a:gd name="T7" fmla="*/ 4 h 17"/>
                <a:gd name="T8" fmla="*/ 0 w 17"/>
                <a:gd name="T9" fmla="*/ 6 h 17"/>
                <a:gd name="T10" fmla="*/ 9 w 17"/>
                <a:gd name="T11" fmla="*/ 17 h 17"/>
                <a:gd name="T12" fmla="*/ 0 w 17"/>
                <a:gd name="T13" fmla="*/ 6 h 17"/>
                <a:gd name="T14" fmla="*/ 0 w 17"/>
                <a:gd name="T15" fmla="*/ 17 h 17"/>
                <a:gd name="T16" fmla="*/ 9 w 17"/>
                <a:gd name="T17" fmla="*/ 17 h 17"/>
                <a:gd name="T18" fmla="*/ 9 w 17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7"/>
                <a:gd name="T32" fmla="*/ 17 w 17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7">
                  <a:moveTo>
                    <a:pt x="9" y="0"/>
                  </a:moveTo>
                  <a:lnTo>
                    <a:pt x="17" y="6"/>
                  </a:lnTo>
                  <a:lnTo>
                    <a:pt x="17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9" y="17"/>
                  </a:lnTo>
                  <a:lnTo>
                    <a:pt x="0" y="6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66" name="Freeform 805"/>
            <p:cNvSpPr>
              <a:spLocks/>
            </p:cNvSpPr>
            <p:nvPr/>
          </p:nvSpPr>
          <p:spPr bwMode="auto">
            <a:xfrm>
              <a:off x="2390" y="1998"/>
              <a:ext cx="14" cy="17"/>
            </a:xfrm>
            <a:custGeom>
              <a:avLst/>
              <a:gdLst>
                <a:gd name="T0" fmla="*/ 14 w 14"/>
                <a:gd name="T1" fmla="*/ 6 h 17"/>
                <a:gd name="T2" fmla="*/ 5 w 14"/>
                <a:gd name="T3" fmla="*/ 0 h 17"/>
                <a:gd name="T4" fmla="*/ 0 w 14"/>
                <a:gd name="T5" fmla="*/ 0 h 17"/>
                <a:gd name="T6" fmla="*/ 0 w 14"/>
                <a:gd name="T7" fmla="*/ 17 h 17"/>
                <a:gd name="T8" fmla="*/ 5 w 14"/>
                <a:gd name="T9" fmla="*/ 17 h 17"/>
                <a:gd name="T10" fmla="*/ 0 w 14"/>
                <a:gd name="T11" fmla="*/ 6 h 17"/>
                <a:gd name="T12" fmla="*/ 14 w 14"/>
                <a:gd name="T13" fmla="*/ 6 h 17"/>
                <a:gd name="T14" fmla="*/ 14 w 14"/>
                <a:gd name="T15" fmla="*/ 0 h 17"/>
                <a:gd name="T16" fmla="*/ 5 w 14"/>
                <a:gd name="T17" fmla="*/ 0 h 17"/>
                <a:gd name="T18" fmla="*/ 14 w 14"/>
                <a:gd name="T19" fmla="*/ 6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14" y="6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5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67" name="Rectangle 806"/>
            <p:cNvSpPr>
              <a:spLocks noChangeArrowheads="1"/>
            </p:cNvSpPr>
            <p:nvPr/>
          </p:nvSpPr>
          <p:spPr bwMode="auto">
            <a:xfrm>
              <a:off x="2390" y="2004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68" name="Freeform 807"/>
            <p:cNvSpPr>
              <a:spLocks/>
            </p:cNvSpPr>
            <p:nvPr/>
          </p:nvSpPr>
          <p:spPr bwMode="auto">
            <a:xfrm>
              <a:off x="2390" y="2012"/>
              <a:ext cx="14" cy="14"/>
            </a:xfrm>
            <a:custGeom>
              <a:avLst/>
              <a:gdLst>
                <a:gd name="T0" fmla="*/ 5 w 14"/>
                <a:gd name="T1" fmla="*/ 0 h 14"/>
                <a:gd name="T2" fmla="*/ 14 w 14"/>
                <a:gd name="T3" fmla="*/ 9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9 h 14"/>
                <a:gd name="T10" fmla="*/ 5 w 14"/>
                <a:gd name="T11" fmla="*/ 14 h 14"/>
                <a:gd name="T12" fmla="*/ 0 w 14"/>
                <a:gd name="T13" fmla="*/ 9 h 14"/>
                <a:gd name="T14" fmla="*/ 0 w 14"/>
                <a:gd name="T15" fmla="*/ 14 h 14"/>
                <a:gd name="T16" fmla="*/ 5 w 14"/>
                <a:gd name="T17" fmla="*/ 14 h 14"/>
                <a:gd name="T18" fmla="*/ 5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5" y="0"/>
                  </a:moveTo>
                  <a:lnTo>
                    <a:pt x="14" y="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5" y="14"/>
                  </a:lnTo>
                  <a:lnTo>
                    <a:pt x="0" y="9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69" name="Rectangle 808"/>
            <p:cNvSpPr>
              <a:spLocks noChangeArrowheads="1"/>
            </p:cNvSpPr>
            <p:nvPr/>
          </p:nvSpPr>
          <p:spPr bwMode="auto">
            <a:xfrm>
              <a:off x="2395" y="2012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70" name="Freeform 809"/>
            <p:cNvSpPr>
              <a:spLocks/>
            </p:cNvSpPr>
            <p:nvPr/>
          </p:nvSpPr>
          <p:spPr bwMode="auto">
            <a:xfrm>
              <a:off x="2404" y="2012"/>
              <a:ext cx="15" cy="14"/>
            </a:xfrm>
            <a:custGeom>
              <a:avLst/>
              <a:gdLst>
                <a:gd name="T0" fmla="*/ 15 w 15"/>
                <a:gd name="T1" fmla="*/ 9 h 14"/>
                <a:gd name="T2" fmla="*/ 8 w 15"/>
                <a:gd name="T3" fmla="*/ 0 h 14"/>
                <a:gd name="T4" fmla="*/ 0 w 15"/>
                <a:gd name="T5" fmla="*/ 0 h 14"/>
                <a:gd name="T6" fmla="*/ 0 w 15"/>
                <a:gd name="T7" fmla="*/ 14 h 14"/>
                <a:gd name="T8" fmla="*/ 8 w 15"/>
                <a:gd name="T9" fmla="*/ 14 h 14"/>
                <a:gd name="T10" fmla="*/ 0 w 15"/>
                <a:gd name="T11" fmla="*/ 9 h 14"/>
                <a:gd name="T12" fmla="*/ 15 w 15"/>
                <a:gd name="T13" fmla="*/ 9 h 14"/>
                <a:gd name="T14" fmla="*/ 15 w 15"/>
                <a:gd name="T15" fmla="*/ 0 h 14"/>
                <a:gd name="T16" fmla="*/ 8 w 15"/>
                <a:gd name="T17" fmla="*/ 0 h 14"/>
                <a:gd name="T18" fmla="*/ 15 w 15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5" y="9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9"/>
                  </a:lnTo>
                  <a:lnTo>
                    <a:pt x="15" y="9"/>
                  </a:lnTo>
                  <a:lnTo>
                    <a:pt x="15" y="0"/>
                  </a:lnTo>
                  <a:lnTo>
                    <a:pt x="8" y="0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71" name="Freeform 810"/>
            <p:cNvSpPr>
              <a:spLocks/>
            </p:cNvSpPr>
            <p:nvPr/>
          </p:nvSpPr>
          <p:spPr bwMode="auto">
            <a:xfrm>
              <a:off x="2404" y="2021"/>
              <a:ext cx="15" cy="14"/>
            </a:xfrm>
            <a:custGeom>
              <a:avLst/>
              <a:gdLst>
                <a:gd name="T0" fmla="*/ 8 w 15"/>
                <a:gd name="T1" fmla="*/ 0 h 14"/>
                <a:gd name="T2" fmla="*/ 15 w 15"/>
                <a:gd name="T3" fmla="*/ 5 h 14"/>
                <a:gd name="T4" fmla="*/ 15 w 15"/>
                <a:gd name="T5" fmla="*/ 0 h 14"/>
                <a:gd name="T6" fmla="*/ 0 w 15"/>
                <a:gd name="T7" fmla="*/ 0 h 14"/>
                <a:gd name="T8" fmla="*/ 0 w 15"/>
                <a:gd name="T9" fmla="*/ 5 h 14"/>
                <a:gd name="T10" fmla="*/ 8 w 15"/>
                <a:gd name="T11" fmla="*/ 14 h 14"/>
                <a:gd name="T12" fmla="*/ 0 w 15"/>
                <a:gd name="T13" fmla="*/ 5 h 14"/>
                <a:gd name="T14" fmla="*/ 0 w 15"/>
                <a:gd name="T15" fmla="*/ 14 h 14"/>
                <a:gd name="T16" fmla="*/ 8 w 15"/>
                <a:gd name="T17" fmla="*/ 14 h 14"/>
                <a:gd name="T18" fmla="*/ 8 w 15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8" y="0"/>
                  </a:moveTo>
                  <a:lnTo>
                    <a:pt x="15" y="5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14"/>
                  </a:lnTo>
                  <a:lnTo>
                    <a:pt x="0" y="5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72" name="Freeform 811"/>
            <p:cNvSpPr>
              <a:spLocks/>
            </p:cNvSpPr>
            <p:nvPr/>
          </p:nvSpPr>
          <p:spPr bwMode="auto">
            <a:xfrm>
              <a:off x="2412" y="2021"/>
              <a:ext cx="15" cy="14"/>
            </a:xfrm>
            <a:custGeom>
              <a:avLst/>
              <a:gdLst>
                <a:gd name="T0" fmla="*/ 15 w 15"/>
                <a:gd name="T1" fmla="*/ 5 h 14"/>
                <a:gd name="T2" fmla="*/ 7 w 15"/>
                <a:gd name="T3" fmla="*/ 0 h 14"/>
                <a:gd name="T4" fmla="*/ 0 w 15"/>
                <a:gd name="T5" fmla="*/ 0 h 14"/>
                <a:gd name="T6" fmla="*/ 0 w 15"/>
                <a:gd name="T7" fmla="*/ 14 h 14"/>
                <a:gd name="T8" fmla="*/ 7 w 15"/>
                <a:gd name="T9" fmla="*/ 14 h 14"/>
                <a:gd name="T10" fmla="*/ 0 w 15"/>
                <a:gd name="T11" fmla="*/ 5 h 14"/>
                <a:gd name="T12" fmla="*/ 15 w 15"/>
                <a:gd name="T13" fmla="*/ 5 h 14"/>
                <a:gd name="T14" fmla="*/ 15 w 15"/>
                <a:gd name="T15" fmla="*/ 0 h 14"/>
                <a:gd name="T16" fmla="*/ 7 w 15"/>
                <a:gd name="T17" fmla="*/ 0 h 14"/>
                <a:gd name="T18" fmla="*/ 15 w 15"/>
                <a:gd name="T19" fmla="*/ 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5" y="5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0" y="5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7" y="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73" name="Rectangle 812"/>
            <p:cNvSpPr>
              <a:spLocks noChangeArrowheads="1"/>
            </p:cNvSpPr>
            <p:nvPr/>
          </p:nvSpPr>
          <p:spPr bwMode="auto">
            <a:xfrm>
              <a:off x="2412" y="2026"/>
              <a:ext cx="16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74" name="Rectangle 813"/>
            <p:cNvSpPr>
              <a:spLocks noChangeArrowheads="1"/>
            </p:cNvSpPr>
            <p:nvPr/>
          </p:nvSpPr>
          <p:spPr bwMode="auto">
            <a:xfrm>
              <a:off x="2412" y="2035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75" name="Rectangle 814"/>
            <p:cNvSpPr>
              <a:spLocks noChangeArrowheads="1"/>
            </p:cNvSpPr>
            <p:nvPr/>
          </p:nvSpPr>
          <p:spPr bwMode="auto">
            <a:xfrm>
              <a:off x="2412" y="2041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76" name="Freeform 815"/>
            <p:cNvSpPr>
              <a:spLocks/>
            </p:cNvSpPr>
            <p:nvPr/>
          </p:nvSpPr>
          <p:spPr bwMode="auto">
            <a:xfrm>
              <a:off x="2412" y="2046"/>
              <a:ext cx="15" cy="17"/>
            </a:xfrm>
            <a:custGeom>
              <a:avLst/>
              <a:gdLst>
                <a:gd name="T0" fmla="*/ 7 w 15"/>
                <a:gd name="T1" fmla="*/ 0 h 17"/>
                <a:gd name="T2" fmla="*/ 15 w 15"/>
                <a:gd name="T3" fmla="*/ 8 h 17"/>
                <a:gd name="T4" fmla="*/ 15 w 15"/>
                <a:gd name="T5" fmla="*/ 0 h 17"/>
                <a:gd name="T6" fmla="*/ 0 w 15"/>
                <a:gd name="T7" fmla="*/ 0 h 17"/>
                <a:gd name="T8" fmla="*/ 0 w 15"/>
                <a:gd name="T9" fmla="*/ 8 h 17"/>
                <a:gd name="T10" fmla="*/ 7 w 15"/>
                <a:gd name="T11" fmla="*/ 17 h 17"/>
                <a:gd name="T12" fmla="*/ 0 w 15"/>
                <a:gd name="T13" fmla="*/ 8 h 17"/>
                <a:gd name="T14" fmla="*/ 0 w 15"/>
                <a:gd name="T15" fmla="*/ 17 h 17"/>
                <a:gd name="T16" fmla="*/ 7 w 15"/>
                <a:gd name="T17" fmla="*/ 17 h 17"/>
                <a:gd name="T18" fmla="*/ 7 w 15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7" y="0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17"/>
                  </a:lnTo>
                  <a:lnTo>
                    <a:pt x="0" y="8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77" name="Freeform 816"/>
            <p:cNvSpPr>
              <a:spLocks/>
            </p:cNvSpPr>
            <p:nvPr/>
          </p:nvSpPr>
          <p:spPr bwMode="auto">
            <a:xfrm>
              <a:off x="2414" y="2046"/>
              <a:ext cx="18" cy="17"/>
            </a:xfrm>
            <a:custGeom>
              <a:avLst/>
              <a:gdLst>
                <a:gd name="T0" fmla="*/ 18 w 18"/>
                <a:gd name="T1" fmla="*/ 8 h 17"/>
                <a:gd name="T2" fmla="*/ 13 w 18"/>
                <a:gd name="T3" fmla="*/ 0 h 17"/>
                <a:gd name="T4" fmla="*/ 5 w 18"/>
                <a:gd name="T5" fmla="*/ 0 h 17"/>
                <a:gd name="T6" fmla="*/ 5 w 18"/>
                <a:gd name="T7" fmla="*/ 17 h 17"/>
                <a:gd name="T8" fmla="*/ 13 w 18"/>
                <a:gd name="T9" fmla="*/ 17 h 17"/>
                <a:gd name="T10" fmla="*/ 0 w 18"/>
                <a:gd name="T11" fmla="*/ 8 h 17"/>
                <a:gd name="T12" fmla="*/ 18 w 18"/>
                <a:gd name="T13" fmla="*/ 8 h 17"/>
                <a:gd name="T14" fmla="*/ 18 w 18"/>
                <a:gd name="T15" fmla="*/ 0 h 17"/>
                <a:gd name="T16" fmla="*/ 13 w 18"/>
                <a:gd name="T17" fmla="*/ 0 h 17"/>
                <a:gd name="T18" fmla="*/ 18 w 18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7"/>
                <a:gd name="T32" fmla="*/ 18 w 18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7">
                  <a:moveTo>
                    <a:pt x="18" y="8"/>
                  </a:moveTo>
                  <a:lnTo>
                    <a:pt x="13" y="0"/>
                  </a:lnTo>
                  <a:lnTo>
                    <a:pt x="5" y="0"/>
                  </a:lnTo>
                  <a:lnTo>
                    <a:pt x="5" y="17"/>
                  </a:lnTo>
                  <a:lnTo>
                    <a:pt x="13" y="17"/>
                  </a:lnTo>
                  <a:lnTo>
                    <a:pt x="0" y="8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78" name="Rectangle 817"/>
            <p:cNvSpPr>
              <a:spLocks noChangeArrowheads="1"/>
            </p:cNvSpPr>
            <p:nvPr/>
          </p:nvSpPr>
          <p:spPr bwMode="auto">
            <a:xfrm>
              <a:off x="2416" y="2054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79" name="Rectangle 818"/>
            <p:cNvSpPr>
              <a:spLocks noChangeArrowheads="1"/>
            </p:cNvSpPr>
            <p:nvPr/>
          </p:nvSpPr>
          <p:spPr bwMode="auto">
            <a:xfrm>
              <a:off x="2416" y="2060"/>
              <a:ext cx="17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0" name="Rectangle 819"/>
            <p:cNvSpPr>
              <a:spLocks noChangeArrowheads="1"/>
            </p:cNvSpPr>
            <p:nvPr/>
          </p:nvSpPr>
          <p:spPr bwMode="auto">
            <a:xfrm>
              <a:off x="2416" y="2069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1" name="Rectangle 820"/>
            <p:cNvSpPr>
              <a:spLocks noChangeArrowheads="1"/>
            </p:cNvSpPr>
            <p:nvPr/>
          </p:nvSpPr>
          <p:spPr bwMode="auto">
            <a:xfrm>
              <a:off x="2416" y="2075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2" name="Rectangle 821"/>
            <p:cNvSpPr>
              <a:spLocks noChangeArrowheads="1"/>
            </p:cNvSpPr>
            <p:nvPr/>
          </p:nvSpPr>
          <p:spPr bwMode="auto">
            <a:xfrm>
              <a:off x="2416" y="2083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3" name="Rectangle 822"/>
            <p:cNvSpPr>
              <a:spLocks noChangeArrowheads="1"/>
            </p:cNvSpPr>
            <p:nvPr/>
          </p:nvSpPr>
          <p:spPr bwMode="auto">
            <a:xfrm>
              <a:off x="2416" y="2088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4" name="Rectangle 823"/>
            <p:cNvSpPr>
              <a:spLocks noChangeArrowheads="1"/>
            </p:cNvSpPr>
            <p:nvPr/>
          </p:nvSpPr>
          <p:spPr bwMode="auto">
            <a:xfrm>
              <a:off x="2416" y="2094"/>
              <a:ext cx="17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5" name="Rectangle 824"/>
            <p:cNvSpPr>
              <a:spLocks noChangeArrowheads="1"/>
            </p:cNvSpPr>
            <p:nvPr/>
          </p:nvSpPr>
          <p:spPr bwMode="auto">
            <a:xfrm>
              <a:off x="2416" y="2103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6" name="Rectangle 825"/>
            <p:cNvSpPr>
              <a:spLocks noChangeArrowheads="1"/>
            </p:cNvSpPr>
            <p:nvPr/>
          </p:nvSpPr>
          <p:spPr bwMode="auto">
            <a:xfrm>
              <a:off x="2416" y="2109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7" name="Rectangle 826"/>
            <p:cNvSpPr>
              <a:spLocks noChangeArrowheads="1"/>
            </p:cNvSpPr>
            <p:nvPr/>
          </p:nvSpPr>
          <p:spPr bwMode="auto">
            <a:xfrm>
              <a:off x="2416" y="2117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8" name="Rectangle 827"/>
            <p:cNvSpPr>
              <a:spLocks noChangeArrowheads="1"/>
            </p:cNvSpPr>
            <p:nvPr/>
          </p:nvSpPr>
          <p:spPr bwMode="auto">
            <a:xfrm>
              <a:off x="2416" y="2125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89" name="Rectangle 828"/>
            <p:cNvSpPr>
              <a:spLocks noChangeArrowheads="1"/>
            </p:cNvSpPr>
            <p:nvPr/>
          </p:nvSpPr>
          <p:spPr bwMode="auto">
            <a:xfrm>
              <a:off x="2416" y="2130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90" name="Rectangle 829"/>
            <p:cNvSpPr>
              <a:spLocks noChangeArrowheads="1"/>
            </p:cNvSpPr>
            <p:nvPr/>
          </p:nvSpPr>
          <p:spPr bwMode="auto">
            <a:xfrm>
              <a:off x="2416" y="2137"/>
              <a:ext cx="17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91" name="Freeform 830"/>
            <p:cNvSpPr>
              <a:spLocks/>
            </p:cNvSpPr>
            <p:nvPr/>
          </p:nvSpPr>
          <p:spPr bwMode="auto">
            <a:xfrm>
              <a:off x="2414" y="2145"/>
              <a:ext cx="18" cy="14"/>
            </a:xfrm>
            <a:custGeom>
              <a:avLst/>
              <a:gdLst>
                <a:gd name="T0" fmla="*/ 13 w 18"/>
                <a:gd name="T1" fmla="*/ 14 h 14"/>
                <a:gd name="T2" fmla="*/ 18 w 18"/>
                <a:gd name="T3" fmla="*/ 6 h 14"/>
                <a:gd name="T4" fmla="*/ 18 w 18"/>
                <a:gd name="T5" fmla="*/ 0 h 14"/>
                <a:gd name="T6" fmla="*/ 0 w 18"/>
                <a:gd name="T7" fmla="*/ 0 h 14"/>
                <a:gd name="T8" fmla="*/ 0 w 18"/>
                <a:gd name="T9" fmla="*/ 6 h 14"/>
                <a:gd name="T10" fmla="*/ 13 w 18"/>
                <a:gd name="T11" fmla="*/ 0 h 14"/>
                <a:gd name="T12" fmla="*/ 13 w 18"/>
                <a:gd name="T13" fmla="*/ 14 h 14"/>
                <a:gd name="T14" fmla="*/ 18 w 18"/>
                <a:gd name="T15" fmla="*/ 14 h 14"/>
                <a:gd name="T16" fmla="*/ 18 w 18"/>
                <a:gd name="T17" fmla="*/ 6 h 14"/>
                <a:gd name="T18" fmla="*/ 13 w 18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3" y="14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3" y="0"/>
                  </a:lnTo>
                  <a:lnTo>
                    <a:pt x="13" y="14"/>
                  </a:lnTo>
                  <a:lnTo>
                    <a:pt x="18" y="14"/>
                  </a:lnTo>
                  <a:lnTo>
                    <a:pt x="18" y="6"/>
                  </a:lnTo>
                  <a:lnTo>
                    <a:pt x="13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92" name="Rectangle 831"/>
            <p:cNvSpPr>
              <a:spLocks noChangeArrowheads="1"/>
            </p:cNvSpPr>
            <p:nvPr/>
          </p:nvSpPr>
          <p:spPr bwMode="auto">
            <a:xfrm>
              <a:off x="2419" y="214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93" name="Freeform 832"/>
            <p:cNvSpPr>
              <a:spLocks/>
            </p:cNvSpPr>
            <p:nvPr/>
          </p:nvSpPr>
          <p:spPr bwMode="auto">
            <a:xfrm>
              <a:off x="2404" y="2145"/>
              <a:ext cx="15" cy="14"/>
            </a:xfrm>
            <a:custGeom>
              <a:avLst/>
              <a:gdLst>
                <a:gd name="T0" fmla="*/ 15 w 15"/>
                <a:gd name="T1" fmla="*/ 6 h 14"/>
                <a:gd name="T2" fmla="*/ 8 w 15"/>
                <a:gd name="T3" fmla="*/ 14 h 14"/>
                <a:gd name="T4" fmla="*/ 15 w 15"/>
                <a:gd name="T5" fmla="*/ 14 h 14"/>
                <a:gd name="T6" fmla="*/ 15 w 15"/>
                <a:gd name="T7" fmla="*/ 0 h 14"/>
                <a:gd name="T8" fmla="*/ 8 w 15"/>
                <a:gd name="T9" fmla="*/ 0 h 14"/>
                <a:gd name="T10" fmla="*/ 0 w 15"/>
                <a:gd name="T11" fmla="*/ 6 h 14"/>
                <a:gd name="T12" fmla="*/ 8 w 15"/>
                <a:gd name="T13" fmla="*/ 0 h 14"/>
                <a:gd name="T14" fmla="*/ 0 w 15"/>
                <a:gd name="T15" fmla="*/ 0 h 14"/>
                <a:gd name="T16" fmla="*/ 0 w 15"/>
                <a:gd name="T17" fmla="*/ 6 h 14"/>
                <a:gd name="T18" fmla="*/ 15 w 15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5" y="6"/>
                  </a:moveTo>
                  <a:lnTo>
                    <a:pt x="8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6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94" name="Freeform 833"/>
            <p:cNvSpPr>
              <a:spLocks/>
            </p:cNvSpPr>
            <p:nvPr/>
          </p:nvSpPr>
          <p:spPr bwMode="auto">
            <a:xfrm>
              <a:off x="2404" y="2151"/>
              <a:ext cx="15" cy="13"/>
            </a:xfrm>
            <a:custGeom>
              <a:avLst/>
              <a:gdLst>
                <a:gd name="T0" fmla="*/ 8 w 15"/>
                <a:gd name="T1" fmla="*/ 13 h 13"/>
                <a:gd name="T2" fmla="*/ 15 w 15"/>
                <a:gd name="T3" fmla="*/ 8 h 13"/>
                <a:gd name="T4" fmla="*/ 15 w 15"/>
                <a:gd name="T5" fmla="*/ 0 h 13"/>
                <a:gd name="T6" fmla="*/ 0 w 15"/>
                <a:gd name="T7" fmla="*/ 0 h 13"/>
                <a:gd name="T8" fmla="*/ 0 w 15"/>
                <a:gd name="T9" fmla="*/ 8 h 13"/>
                <a:gd name="T10" fmla="*/ 8 w 15"/>
                <a:gd name="T11" fmla="*/ 0 h 13"/>
                <a:gd name="T12" fmla="*/ 8 w 15"/>
                <a:gd name="T13" fmla="*/ 13 h 13"/>
                <a:gd name="T14" fmla="*/ 15 w 15"/>
                <a:gd name="T15" fmla="*/ 13 h 13"/>
                <a:gd name="T16" fmla="*/ 15 w 15"/>
                <a:gd name="T17" fmla="*/ 8 h 13"/>
                <a:gd name="T18" fmla="*/ 8 w 15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8" y="13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8" y="13"/>
                  </a:lnTo>
                  <a:lnTo>
                    <a:pt x="15" y="13"/>
                  </a:lnTo>
                  <a:lnTo>
                    <a:pt x="15" y="8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95" name="Rectangle 834"/>
            <p:cNvSpPr>
              <a:spLocks noChangeArrowheads="1"/>
            </p:cNvSpPr>
            <p:nvPr/>
          </p:nvSpPr>
          <p:spPr bwMode="auto">
            <a:xfrm>
              <a:off x="2404" y="2151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596" name="Freeform 835"/>
            <p:cNvSpPr>
              <a:spLocks/>
            </p:cNvSpPr>
            <p:nvPr/>
          </p:nvSpPr>
          <p:spPr bwMode="auto">
            <a:xfrm>
              <a:off x="2390" y="2151"/>
              <a:ext cx="14" cy="13"/>
            </a:xfrm>
            <a:custGeom>
              <a:avLst/>
              <a:gdLst>
                <a:gd name="T0" fmla="*/ 14 w 14"/>
                <a:gd name="T1" fmla="*/ 8 h 13"/>
                <a:gd name="T2" fmla="*/ 5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5 w 14"/>
                <a:gd name="T9" fmla="*/ 0 h 13"/>
                <a:gd name="T10" fmla="*/ 0 w 14"/>
                <a:gd name="T11" fmla="*/ 8 h 13"/>
                <a:gd name="T12" fmla="*/ 5 w 14"/>
                <a:gd name="T13" fmla="*/ 0 h 13"/>
                <a:gd name="T14" fmla="*/ 0 w 14"/>
                <a:gd name="T15" fmla="*/ 0 h 13"/>
                <a:gd name="T16" fmla="*/ 0 w 14"/>
                <a:gd name="T17" fmla="*/ 8 h 13"/>
                <a:gd name="T18" fmla="*/ 14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14" y="8"/>
                  </a:moveTo>
                  <a:lnTo>
                    <a:pt x="5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97" name="Freeform 836"/>
            <p:cNvSpPr>
              <a:spLocks/>
            </p:cNvSpPr>
            <p:nvPr/>
          </p:nvSpPr>
          <p:spPr bwMode="auto">
            <a:xfrm>
              <a:off x="2390" y="2156"/>
              <a:ext cx="14" cy="18"/>
            </a:xfrm>
            <a:custGeom>
              <a:avLst/>
              <a:gdLst>
                <a:gd name="T0" fmla="*/ 5 w 14"/>
                <a:gd name="T1" fmla="*/ 0 h 18"/>
                <a:gd name="T2" fmla="*/ 14 w 14"/>
                <a:gd name="T3" fmla="*/ 8 h 18"/>
                <a:gd name="T4" fmla="*/ 14 w 14"/>
                <a:gd name="T5" fmla="*/ 3 h 18"/>
                <a:gd name="T6" fmla="*/ 0 w 14"/>
                <a:gd name="T7" fmla="*/ 3 h 18"/>
                <a:gd name="T8" fmla="*/ 0 w 14"/>
                <a:gd name="T9" fmla="*/ 8 h 18"/>
                <a:gd name="T10" fmla="*/ 5 w 14"/>
                <a:gd name="T11" fmla="*/ 18 h 18"/>
                <a:gd name="T12" fmla="*/ 0 w 14"/>
                <a:gd name="T13" fmla="*/ 8 h 18"/>
                <a:gd name="T14" fmla="*/ 0 w 14"/>
                <a:gd name="T15" fmla="*/ 18 h 18"/>
                <a:gd name="T16" fmla="*/ 5 w 14"/>
                <a:gd name="T17" fmla="*/ 18 h 18"/>
                <a:gd name="T18" fmla="*/ 5 w 14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5" y="0"/>
                  </a:moveTo>
                  <a:lnTo>
                    <a:pt x="14" y="8"/>
                  </a:lnTo>
                  <a:lnTo>
                    <a:pt x="14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5" y="1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98" name="Freeform 837"/>
            <p:cNvSpPr>
              <a:spLocks/>
            </p:cNvSpPr>
            <p:nvPr/>
          </p:nvSpPr>
          <p:spPr bwMode="auto">
            <a:xfrm>
              <a:off x="2395" y="2156"/>
              <a:ext cx="9" cy="1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0 h 18"/>
                <a:gd name="T4" fmla="*/ 0 w 9"/>
                <a:gd name="T5" fmla="*/ 0 h 18"/>
                <a:gd name="T6" fmla="*/ 0 w 9"/>
                <a:gd name="T7" fmla="*/ 18 h 18"/>
                <a:gd name="T8" fmla="*/ 9 w 9"/>
                <a:gd name="T9" fmla="*/ 18 h 18"/>
                <a:gd name="T10" fmla="*/ 9 w 9"/>
                <a:gd name="T11" fmla="*/ 0 h 18"/>
                <a:gd name="T12" fmla="*/ 9 w 9"/>
                <a:gd name="T13" fmla="*/ 1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18"/>
                <a:gd name="T23" fmla="*/ 9 w 9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9" y="0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99" name="Rectangle 838"/>
            <p:cNvSpPr>
              <a:spLocks noChangeArrowheads="1"/>
            </p:cNvSpPr>
            <p:nvPr/>
          </p:nvSpPr>
          <p:spPr bwMode="auto">
            <a:xfrm>
              <a:off x="2395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0" name="Rectangle 839"/>
            <p:cNvSpPr>
              <a:spLocks noChangeArrowheads="1"/>
            </p:cNvSpPr>
            <p:nvPr/>
          </p:nvSpPr>
          <p:spPr bwMode="auto">
            <a:xfrm>
              <a:off x="2390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1" name="Rectangle 840"/>
            <p:cNvSpPr>
              <a:spLocks noChangeArrowheads="1"/>
            </p:cNvSpPr>
            <p:nvPr/>
          </p:nvSpPr>
          <p:spPr bwMode="auto">
            <a:xfrm>
              <a:off x="2382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2" name="Rectangle 841"/>
            <p:cNvSpPr>
              <a:spLocks noChangeArrowheads="1"/>
            </p:cNvSpPr>
            <p:nvPr/>
          </p:nvSpPr>
          <p:spPr bwMode="auto">
            <a:xfrm>
              <a:off x="2375" y="2156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3" name="Rectangle 842"/>
            <p:cNvSpPr>
              <a:spLocks noChangeArrowheads="1"/>
            </p:cNvSpPr>
            <p:nvPr/>
          </p:nvSpPr>
          <p:spPr bwMode="auto">
            <a:xfrm>
              <a:off x="2370" y="2156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4" name="Rectangle 843"/>
            <p:cNvSpPr>
              <a:spLocks noChangeArrowheads="1"/>
            </p:cNvSpPr>
            <p:nvPr/>
          </p:nvSpPr>
          <p:spPr bwMode="auto">
            <a:xfrm>
              <a:off x="2356" y="2156"/>
              <a:ext cx="15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5" name="Rectangle 844"/>
            <p:cNvSpPr>
              <a:spLocks noChangeArrowheads="1"/>
            </p:cNvSpPr>
            <p:nvPr/>
          </p:nvSpPr>
          <p:spPr bwMode="auto">
            <a:xfrm>
              <a:off x="2348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6" name="Rectangle 845"/>
            <p:cNvSpPr>
              <a:spLocks noChangeArrowheads="1"/>
            </p:cNvSpPr>
            <p:nvPr/>
          </p:nvSpPr>
          <p:spPr bwMode="auto">
            <a:xfrm>
              <a:off x="2341" y="2156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7" name="Rectangle 846"/>
            <p:cNvSpPr>
              <a:spLocks noChangeArrowheads="1"/>
            </p:cNvSpPr>
            <p:nvPr/>
          </p:nvSpPr>
          <p:spPr bwMode="auto">
            <a:xfrm>
              <a:off x="2333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8" name="Rectangle 847"/>
            <p:cNvSpPr>
              <a:spLocks noChangeArrowheads="1"/>
            </p:cNvSpPr>
            <p:nvPr/>
          </p:nvSpPr>
          <p:spPr bwMode="auto">
            <a:xfrm>
              <a:off x="2328" y="2156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09" name="Rectangle 848"/>
            <p:cNvSpPr>
              <a:spLocks noChangeArrowheads="1"/>
            </p:cNvSpPr>
            <p:nvPr/>
          </p:nvSpPr>
          <p:spPr bwMode="auto">
            <a:xfrm>
              <a:off x="2322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0" name="Rectangle 849"/>
            <p:cNvSpPr>
              <a:spLocks noChangeArrowheads="1"/>
            </p:cNvSpPr>
            <p:nvPr/>
          </p:nvSpPr>
          <p:spPr bwMode="auto">
            <a:xfrm>
              <a:off x="2314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1" name="Rectangle 850"/>
            <p:cNvSpPr>
              <a:spLocks noChangeArrowheads="1"/>
            </p:cNvSpPr>
            <p:nvPr/>
          </p:nvSpPr>
          <p:spPr bwMode="auto">
            <a:xfrm>
              <a:off x="2307" y="2156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2" name="Rectangle 851"/>
            <p:cNvSpPr>
              <a:spLocks noChangeArrowheads="1"/>
            </p:cNvSpPr>
            <p:nvPr/>
          </p:nvSpPr>
          <p:spPr bwMode="auto">
            <a:xfrm>
              <a:off x="2302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3" name="Rectangle 852"/>
            <p:cNvSpPr>
              <a:spLocks noChangeArrowheads="1"/>
            </p:cNvSpPr>
            <p:nvPr/>
          </p:nvSpPr>
          <p:spPr bwMode="auto">
            <a:xfrm>
              <a:off x="2294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4" name="Rectangle 853"/>
            <p:cNvSpPr>
              <a:spLocks noChangeArrowheads="1"/>
            </p:cNvSpPr>
            <p:nvPr/>
          </p:nvSpPr>
          <p:spPr bwMode="auto">
            <a:xfrm>
              <a:off x="2286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5" name="Rectangle 854"/>
            <p:cNvSpPr>
              <a:spLocks noChangeArrowheads="1"/>
            </p:cNvSpPr>
            <p:nvPr/>
          </p:nvSpPr>
          <p:spPr bwMode="auto">
            <a:xfrm>
              <a:off x="2280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6" name="Rectangle 855"/>
            <p:cNvSpPr>
              <a:spLocks noChangeArrowheads="1"/>
            </p:cNvSpPr>
            <p:nvPr/>
          </p:nvSpPr>
          <p:spPr bwMode="auto">
            <a:xfrm>
              <a:off x="2271" y="2156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7" name="Rectangle 856"/>
            <p:cNvSpPr>
              <a:spLocks noChangeArrowheads="1"/>
            </p:cNvSpPr>
            <p:nvPr/>
          </p:nvSpPr>
          <p:spPr bwMode="auto">
            <a:xfrm>
              <a:off x="2265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8" name="Rectangle 857"/>
            <p:cNvSpPr>
              <a:spLocks noChangeArrowheads="1"/>
            </p:cNvSpPr>
            <p:nvPr/>
          </p:nvSpPr>
          <p:spPr bwMode="auto">
            <a:xfrm>
              <a:off x="2257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19" name="Rectangle 858"/>
            <p:cNvSpPr>
              <a:spLocks noChangeArrowheads="1"/>
            </p:cNvSpPr>
            <p:nvPr/>
          </p:nvSpPr>
          <p:spPr bwMode="auto">
            <a:xfrm>
              <a:off x="2252" y="2156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20" name="Rectangle 859"/>
            <p:cNvSpPr>
              <a:spLocks noChangeArrowheads="1"/>
            </p:cNvSpPr>
            <p:nvPr/>
          </p:nvSpPr>
          <p:spPr bwMode="auto">
            <a:xfrm>
              <a:off x="2246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21" name="Rectangle 860"/>
            <p:cNvSpPr>
              <a:spLocks noChangeArrowheads="1"/>
            </p:cNvSpPr>
            <p:nvPr/>
          </p:nvSpPr>
          <p:spPr bwMode="auto">
            <a:xfrm>
              <a:off x="2237" y="2156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22" name="Freeform 861"/>
            <p:cNvSpPr>
              <a:spLocks/>
            </p:cNvSpPr>
            <p:nvPr/>
          </p:nvSpPr>
          <p:spPr bwMode="auto">
            <a:xfrm>
              <a:off x="2231" y="2156"/>
              <a:ext cx="6" cy="18"/>
            </a:xfrm>
            <a:custGeom>
              <a:avLst/>
              <a:gdLst>
                <a:gd name="T0" fmla="*/ 0 w 6"/>
                <a:gd name="T1" fmla="*/ 0 h 18"/>
                <a:gd name="T2" fmla="*/ 0 w 6"/>
                <a:gd name="T3" fmla="*/ 18 h 18"/>
                <a:gd name="T4" fmla="*/ 6 w 6"/>
                <a:gd name="T5" fmla="*/ 18 h 18"/>
                <a:gd name="T6" fmla="*/ 6 w 6"/>
                <a:gd name="T7" fmla="*/ 0 h 18"/>
                <a:gd name="T8" fmla="*/ 0 w 6"/>
                <a:gd name="T9" fmla="*/ 0 h 18"/>
                <a:gd name="T10" fmla="*/ 0 w 6"/>
                <a:gd name="T11" fmla="*/ 18 h 18"/>
                <a:gd name="T12" fmla="*/ 0 w 6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8"/>
                <a:gd name="T23" fmla="*/ 6 w 6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8">
                  <a:moveTo>
                    <a:pt x="0" y="0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23" name="Freeform 862"/>
            <p:cNvSpPr>
              <a:spLocks/>
            </p:cNvSpPr>
            <p:nvPr/>
          </p:nvSpPr>
          <p:spPr bwMode="auto">
            <a:xfrm>
              <a:off x="2231" y="2156"/>
              <a:ext cx="6" cy="18"/>
            </a:xfrm>
            <a:custGeom>
              <a:avLst/>
              <a:gdLst>
                <a:gd name="T0" fmla="*/ 6 w 6"/>
                <a:gd name="T1" fmla="*/ 18 h 18"/>
                <a:gd name="T2" fmla="*/ 6 w 6"/>
                <a:gd name="T3" fmla="*/ 0 h 18"/>
                <a:gd name="T4" fmla="*/ 0 w 6"/>
                <a:gd name="T5" fmla="*/ 0 h 18"/>
                <a:gd name="T6" fmla="*/ 0 w 6"/>
                <a:gd name="T7" fmla="*/ 18 h 18"/>
                <a:gd name="T8" fmla="*/ 6 w 6"/>
                <a:gd name="T9" fmla="*/ 18 h 18"/>
                <a:gd name="T10" fmla="*/ 6 w 6"/>
                <a:gd name="T11" fmla="*/ 0 h 18"/>
                <a:gd name="T12" fmla="*/ 6 w 6"/>
                <a:gd name="T13" fmla="*/ 1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8"/>
                <a:gd name="T23" fmla="*/ 6 w 6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8">
                  <a:moveTo>
                    <a:pt x="6" y="1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24" name="Rectangle 863"/>
            <p:cNvSpPr>
              <a:spLocks noChangeArrowheads="1"/>
            </p:cNvSpPr>
            <p:nvPr/>
          </p:nvSpPr>
          <p:spPr bwMode="auto">
            <a:xfrm>
              <a:off x="2231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25" name="Rectangle 864"/>
            <p:cNvSpPr>
              <a:spLocks noChangeArrowheads="1"/>
            </p:cNvSpPr>
            <p:nvPr/>
          </p:nvSpPr>
          <p:spPr bwMode="auto">
            <a:xfrm>
              <a:off x="2218" y="2156"/>
              <a:ext cx="15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26" name="Rectangle 865"/>
            <p:cNvSpPr>
              <a:spLocks noChangeArrowheads="1"/>
            </p:cNvSpPr>
            <p:nvPr/>
          </p:nvSpPr>
          <p:spPr bwMode="auto">
            <a:xfrm>
              <a:off x="2208" y="2156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27" name="Freeform 866"/>
            <p:cNvSpPr>
              <a:spLocks/>
            </p:cNvSpPr>
            <p:nvPr/>
          </p:nvSpPr>
          <p:spPr bwMode="auto">
            <a:xfrm>
              <a:off x="2203" y="2156"/>
              <a:ext cx="5" cy="18"/>
            </a:xfrm>
            <a:custGeom>
              <a:avLst/>
              <a:gdLst>
                <a:gd name="T0" fmla="*/ 0 w 5"/>
                <a:gd name="T1" fmla="*/ 0 h 18"/>
                <a:gd name="T2" fmla="*/ 0 w 5"/>
                <a:gd name="T3" fmla="*/ 18 h 18"/>
                <a:gd name="T4" fmla="*/ 5 w 5"/>
                <a:gd name="T5" fmla="*/ 18 h 18"/>
                <a:gd name="T6" fmla="*/ 5 w 5"/>
                <a:gd name="T7" fmla="*/ 0 h 18"/>
                <a:gd name="T8" fmla="*/ 0 w 5"/>
                <a:gd name="T9" fmla="*/ 0 h 18"/>
                <a:gd name="T10" fmla="*/ 0 w 5"/>
                <a:gd name="T11" fmla="*/ 18 h 18"/>
                <a:gd name="T12" fmla="*/ 0 w 5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8"/>
                <a:gd name="T23" fmla="*/ 5 w 5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8">
                  <a:moveTo>
                    <a:pt x="0" y="0"/>
                  </a:move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28" name="Freeform 867"/>
            <p:cNvSpPr>
              <a:spLocks/>
            </p:cNvSpPr>
            <p:nvPr/>
          </p:nvSpPr>
          <p:spPr bwMode="auto">
            <a:xfrm>
              <a:off x="2203" y="2156"/>
              <a:ext cx="5" cy="18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0 h 18"/>
                <a:gd name="T6" fmla="*/ 0 w 5"/>
                <a:gd name="T7" fmla="*/ 18 h 18"/>
                <a:gd name="T8" fmla="*/ 5 w 5"/>
                <a:gd name="T9" fmla="*/ 18 h 18"/>
                <a:gd name="T10" fmla="*/ 5 w 5"/>
                <a:gd name="T11" fmla="*/ 0 h 18"/>
                <a:gd name="T12" fmla="*/ 5 w 5"/>
                <a:gd name="T13" fmla="*/ 1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8"/>
                <a:gd name="T23" fmla="*/ 5 w 5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8">
                  <a:moveTo>
                    <a:pt x="5" y="1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29" name="Rectangle 868"/>
            <p:cNvSpPr>
              <a:spLocks noChangeArrowheads="1"/>
            </p:cNvSpPr>
            <p:nvPr/>
          </p:nvSpPr>
          <p:spPr bwMode="auto">
            <a:xfrm>
              <a:off x="2203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0" name="Rectangle 869"/>
            <p:cNvSpPr>
              <a:spLocks noChangeArrowheads="1"/>
            </p:cNvSpPr>
            <p:nvPr/>
          </p:nvSpPr>
          <p:spPr bwMode="auto">
            <a:xfrm>
              <a:off x="2197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1" name="Rectangle 870"/>
            <p:cNvSpPr>
              <a:spLocks noChangeArrowheads="1"/>
            </p:cNvSpPr>
            <p:nvPr/>
          </p:nvSpPr>
          <p:spPr bwMode="auto">
            <a:xfrm>
              <a:off x="2188" y="2156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2" name="Rectangle 871"/>
            <p:cNvSpPr>
              <a:spLocks noChangeArrowheads="1"/>
            </p:cNvSpPr>
            <p:nvPr/>
          </p:nvSpPr>
          <p:spPr bwMode="auto">
            <a:xfrm>
              <a:off x="2180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3" name="Rectangle 872"/>
            <p:cNvSpPr>
              <a:spLocks noChangeArrowheads="1"/>
            </p:cNvSpPr>
            <p:nvPr/>
          </p:nvSpPr>
          <p:spPr bwMode="auto">
            <a:xfrm>
              <a:off x="2177" y="2156"/>
              <a:ext cx="4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4" name="Rectangle 873"/>
            <p:cNvSpPr>
              <a:spLocks noChangeArrowheads="1"/>
            </p:cNvSpPr>
            <p:nvPr/>
          </p:nvSpPr>
          <p:spPr bwMode="auto">
            <a:xfrm>
              <a:off x="2169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5" name="Rectangle 874"/>
            <p:cNvSpPr>
              <a:spLocks noChangeArrowheads="1"/>
            </p:cNvSpPr>
            <p:nvPr/>
          </p:nvSpPr>
          <p:spPr bwMode="auto">
            <a:xfrm>
              <a:off x="2161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6" name="Rectangle 875"/>
            <p:cNvSpPr>
              <a:spLocks noChangeArrowheads="1"/>
            </p:cNvSpPr>
            <p:nvPr/>
          </p:nvSpPr>
          <p:spPr bwMode="auto">
            <a:xfrm>
              <a:off x="2154" y="2156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7" name="Rectangle 876"/>
            <p:cNvSpPr>
              <a:spLocks noChangeArrowheads="1"/>
            </p:cNvSpPr>
            <p:nvPr/>
          </p:nvSpPr>
          <p:spPr bwMode="auto">
            <a:xfrm>
              <a:off x="2140" y="2156"/>
              <a:ext cx="15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8" name="Rectangle 877"/>
            <p:cNvSpPr>
              <a:spLocks noChangeArrowheads="1"/>
            </p:cNvSpPr>
            <p:nvPr/>
          </p:nvSpPr>
          <p:spPr bwMode="auto">
            <a:xfrm>
              <a:off x="2132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39" name="Rectangle 878"/>
            <p:cNvSpPr>
              <a:spLocks noChangeArrowheads="1"/>
            </p:cNvSpPr>
            <p:nvPr/>
          </p:nvSpPr>
          <p:spPr bwMode="auto">
            <a:xfrm>
              <a:off x="2127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0" name="Rectangle 879"/>
            <p:cNvSpPr>
              <a:spLocks noChangeArrowheads="1"/>
            </p:cNvSpPr>
            <p:nvPr/>
          </p:nvSpPr>
          <p:spPr bwMode="auto">
            <a:xfrm>
              <a:off x="2120" y="2156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1" name="Rectangle 880"/>
            <p:cNvSpPr>
              <a:spLocks noChangeArrowheads="1"/>
            </p:cNvSpPr>
            <p:nvPr/>
          </p:nvSpPr>
          <p:spPr bwMode="auto">
            <a:xfrm>
              <a:off x="2112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2" name="Rectangle 881"/>
            <p:cNvSpPr>
              <a:spLocks noChangeArrowheads="1"/>
            </p:cNvSpPr>
            <p:nvPr/>
          </p:nvSpPr>
          <p:spPr bwMode="auto">
            <a:xfrm>
              <a:off x="2106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3" name="Rectangle 882"/>
            <p:cNvSpPr>
              <a:spLocks noChangeArrowheads="1"/>
            </p:cNvSpPr>
            <p:nvPr/>
          </p:nvSpPr>
          <p:spPr bwMode="auto">
            <a:xfrm>
              <a:off x="2098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4" name="Rectangle 883"/>
            <p:cNvSpPr>
              <a:spLocks noChangeArrowheads="1"/>
            </p:cNvSpPr>
            <p:nvPr/>
          </p:nvSpPr>
          <p:spPr bwMode="auto">
            <a:xfrm>
              <a:off x="2083" y="2156"/>
              <a:ext cx="1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5" name="Rectangle 884"/>
            <p:cNvSpPr>
              <a:spLocks noChangeArrowheads="1"/>
            </p:cNvSpPr>
            <p:nvPr/>
          </p:nvSpPr>
          <p:spPr bwMode="auto">
            <a:xfrm>
              <a:off x="2078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6" name="Rectangle 885"/>
            <p:cNvSpPr>
              <a:spLocks noChangeArrowheads="1"/>
            </p:cNvSpPr>
            <p:nvPr/>
          </p:nvSpPr>
          <p:spPr bwMode="auto">
            <a:xfrm>
              <a:off x="2073" y="2156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7" name="Rectangle 886"/>
            <p:cNvSpPr>
              <a:spLocks noChangeArrowheads="1"/>
            </p:cNvSpPr>
            <p:nvPr/>
          </p:nvSpPr>
          <p:spPr bwMode="auto">
            <a:xfrm>
              <a:off x="2064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8" name="Rectangle 887"/>
            <p:cNvSpPr>
              <a:spLocks noChangeArrowheads="1"/>
            </p:cNvSpPr>
            <p:nvPr/>
          </p:nvSpPr>
          <p:spPr bwMode="auto">
            <a:xfrm>
              <a:off x="2056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49" name="Rectangle 888"/>
            <p:cNvSpPr>
              <a:spLocks noChangeArrowheads="1"/>
            </p:cNvSpPr>
            <p:nvPr/>
          </p:nvSpPr>
          <p:spPr bwMode="auto">
            <a:xfrm>
              <a:off x="2050" y="2156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0" name="Rectangle 889"/>
            <p:cNvSpPr>
              <a:spLocks noChangeArrowheads="1"/>
            </p:cNvSpPr>
            <p:nvPr/>
          </p:nvSpPr>
          <p:spPr bwMode="auto">
            <a:xfrm>
              <a:off x="2044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1" name="Rectangle 890"/>
            <p:cNvSpPr>
              <a:spLocks noChangeArrowheads="1"/>
            </p:cNvSpPr>
            <p:nvPr/>
          </p:nvSpPr>
          <p:spPr bwMode="auto">
            <a:xfrm>
              <a:off x="2036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2" name="Rectangle 891"/>
            <p:cNvSpPr>
              <a:spLocks noChangeArrowheads="1"/>
            </p:cNvSpPr>
            <p:nvPr/>
          </p:nvSpPr>
          <p:spPr bwMode="auto">
            <a:xfrm>
              <a:off x="2031" y="2156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3" name="Rectangle 892"/>
            <p:cNvSpPr>
              <a:spLocks noChangeArrowheads="1"/>
            </p:cNvSpPr>
            <p:nvPr/>
          </p:nvSpPr>
          <p:spPr bwMode="auto">
            <a:xfrm>
              <a:off x="2022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4" name="Rectangle 893"/>
            <p:cNvSpPr>
              <a:spLocks noChangeArrowheads="1"/>
            </p:cNvSpPr>
            <p:nvPr/>
          </p:nvSpPr>
          <p:spPr bwMode="auto">
            <a:xfrm>
              <a:off x="2016" y="2156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5" name="Rectangle 894"/>
            <p:cNvSpPr>
              <a:spLocks noChangeArrowheads="1"/>
            </p:cNvSpPr>
            <p:nvPr/>
          </p:nvSpPr>
          <p:spPr bwMode="auto">
            <a:xfrm>
              <a:off x="2007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6" name="Rectangle 895"/>
            <p:cNvSpPr>
              <a:spLocks noChangeArrowheads="1"/>
            </p:cNvSpPr>
            <p:nvPr/>
          </p:nvSpPr>
          <p:spPr bwMode="auto">
            <a:xfrm>
              <a:off x="1997" y="2156"/>
              <a:ext cx="12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7" name="Rectangle 896"/>
            <p:cNvSpPr>
              <a:spLocks noChangeArrowheads="1"/>
            </p:cNvSpPr>
            <p:nvPr/>
          </p:nvSpPr>
          <p:spPr bwMode="auto">
            <a:xfrm>
              <a:off x="1988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8" name="Rectangle 897"/>
            <p:cNvSpPr>
              <a:spLocks noChangeArrowheads="1"/>
            </p:cNvSpPr>
            <p:nvPr/>
          </p:nvSpPr>
          <p:spPr bwMode="auto">
            <a:xfrm>
              <a:off x="1982" y="2156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59" name="Rectangle 898"/>
            <p:cNvSpPr>
              <a:spLocks noChangeArrowheads="1"/>
            </p:cNvSpPr>
            <p:nvPr/>
          </p:nvSpPr>
          <p:spPr bwMode="auto">
            <a:xfrm>
              <a:off x="1974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60" name="Rectangle 899"/>
            <p:cNvSpPr>
              <a:spLocks noChangeArrowheads="1"/>
            </p:cNvSpPr>
            <p:nvPr/>
          </p:nvSpPr>
          <p:spPr bwMode="auto">
            <a:xfrm>
              <a:off x="1965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61" name="Freeform 900"/>
            <p:cNvSpPr>
              <a:spLocks/>
            </p:cNvSpPr>
            <p:nvPr/>
          </p:nvSpPr>
          <p:spPr bwMode="auto">
            <a:xfrm>
              <a:off x="1960" y="2156"/>
              <a:ext cx="5" cy="18"/>
            </a:xfrm>
            <a:custGeom>
              <a:avLst/>
              <a:gdLst>
                <a:gd name="T0" fmla="*/ 0 w 5"/>
                <a:gd name="T1" fmla="*/ 0 h 18"/>
                <a:gd name="T2" fmla="*/ 0 w 5"/>
                <a:gd name="T3" fmla="*/ 18 h 18"/>
                <a:gd name="T4" fmla="*/ 5 w 5"/>
                <a:gd name="T5" fmla="*/ 18 h 18"/>
                <a:gd name="T6" fmla="*/ 5 w 5"/>
                <a:gd name="T7" fmla="*/ 0 h 18"/>
                <a:gd name="T8" fmla="*/ 0 w 5"/>
                <a:gd name="T9" fmla="*/ 0 h 18"/>
                <a:gd name="T10" fmla="*/ 0 w 5"/>
                <a:gd name="T11" fmla="*/ 18 h 18"/>
                <a:gd name="T12" fmla="*/ 0 w 5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8"/>
                <a:gd name="T23" fmla="*/ 5 w 5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8">
                  <a:moveTo>
                    <a:pt x="0" y="0"/>
                  </a:move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62" name="Freeform 901"/>
            <p:cNvSpPr>
              <a:spLocks/>
            </p:cNvSpPr>
            <p:nvPr/>
          </p:nvSpPr>
          <p:spPr bwMode="auto">
            <a:xfrm>
              <a:off x="1960" y="2156"/>
              <a:ext cx="5" cy="18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0 h 18"/>
                <a:gd name="T6" fmla="*/ 0 w 5"/>
                <a:gd name="T7" fmla="*/ 18 h 18"/>
                <a:gd name="T8" fmla="*/ 5 w 5"/>
                <a:gd name="T9" fmla="*/ 18 h 18"/>
                <a:gd name="T10" fmla="*/ 5 w 5"/>
                <a:gd name="T11" fmla="*/ 0 h 18"/>
                <a:gd name="T12" fmla="*/ 5 w 5"/>
                <a:gd name="T13" fmla="*/ 1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8"/>
                <a:gd name="T23" fmla="*/ 5 w 5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8">
                  <a:moveTo>
                    <a:pt x="5" y="1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63" name="Freeform 902"/>
            <p:cNvSpPr>
              <a:spLocks/>
            </p:cNvSpPr>
            <p:nvPr/>
          </p:nvSpPr>
          <p:spPr bwMode="auto">
            <a:xfrm>
              <a:off x="1960" y="2156"/>
              <a:ext cx="5" cy="18"/>
            </a:xfrm>
            <a:custGeom>
              <a:avLst/>
              <a:gdLst>
                <a:gd name="T0" fmla="*/ 0 w 5"/>
                <a:gd name="T1" fmla="*/ 0 h 18"/>
                <a:gd name="T2" fmla="*/ 0 w 5"/>
                <a:gd name="T3" fmla="*/ 18 h 18"/>
                <a:gd name="T4" fmla="*/ 5 w 5"/>
                <a:gd name="T5" fmla="*/ 18 h 18"/>
                <a:gd name="T6" fmla="*/ 5 w 5"/>
                <a:gd name="T7" fmla="*/ 0 h 18"/>
                <a:gd name="T8" fmla="*/ 0 w 5"/>
                <a:gd name="T9" fmla="*/ 0 h 18"/>
                <a:gd name="T10" fmla="*/ 0 w 5"/>
                <a:gd name="T11" fmla="*/ 18 h 18"/>
                <a:gd name="T12" fmla="*/ 0 w 5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8"/>
                <a:gd name="T23" fmla="*/ 5 w 5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8">
                  <a:moveTo>
                    <a:pt x="0" y="0"/>
                  </a:move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64" name="Freeform 903"/>
            <p:cNvSpPr>
              <a:spLocks/>
            </p:cNvSpPr>
            <p:nvPr/>
          </p:nvSpPr>
          <p:spPr bwMode="auto">
            <a:xfrm>
              <a:off x="1960" y="2156"/>
              <a:ext cx="5" cy="18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0 h 18"/>
                <a:gd name="T6" fmla="*/ 0 w 5"/>
                <a:gd name="T7" fmla="*/ 18 h 18"/>
                <a:gd name="T8" fmla="*/ 5 w 5"/>
                <a:gd name="T9" fmla="*/ 18 h 18"/>
                <a:gd name="T10" fmla="*/ 5 w 5"/>
                <a:gd name="T11" fmla="*/ 0 h 18"/>
                <a:gd name="T12" fmla="*/ 5 w 5"/>
                <a:gd name="T13" fmla="*/ 1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8"/>
                <a:gd name="T23" fmla="*/ 5 w 5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8">
                  <a:moveTo>
                    <a:pt x="5" y="1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65" name="Rectangle 904"/>
            <p:cNvSpPr>
              <a:spLocks noChangeArrowheads="1"/>
            </p:cNvSpPr>
            <p:nvPr/>
          </p:nvSpPr>
          <p:spPr bwMode="auto">
            <a:xfrm>
              <a:off x="1960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66" name="Rectangle 905"/>
            <p:cNvSpPr>
              <a:spLocks noChangeArrowheads="1"/>
            </p:cNvSpPr>
            <p:nvPr/>
          </p:nvSpPr>
          <p:spPr bwMode="auto">
            <a:xfrm>
              <a:off x="1945" y="2156"/>
              <a:ext cx="1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67" name="Rectangle 906"/>
            <p:cNvSpPr>
              <a:spLocks noChangeArrowheads="1"/>
            </p:cNvSpPr>
            <p:nvPr/>
          </p:nvSpPr>
          <p:spPr bwMode="auto">
            <a:xfrm>
              <a:off x="1940" y="2156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68" name="Rectangle 907"/>
            <p:cNvSpPr>
              <a:spLocks noChangeArrowheads="1"/>
            </p:cNvSpPr>
            <p:nvPr/>
          </p:nvSpPr>
          <p:spPr bwMode="auto">
            <a:xfrm>
              <a:off x="1931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69" name="Rectangle 908"/>
            <p:cNvSpPr>
              <a:spLocks noChangeArrowheads="1"/>
            </p:cNvSpPr>
            <p:nvPr/>
          </p:nvSpPr>
          <p:spPr bwMode="auto">
            <a:xfrm>
              <a:off x="1926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70" name="Rectangle 909"/>
            <p:cNvSpPr>
              <a:spLocks noChangeArrowheads="1"/>
            </p:cNvSpPr>
            <p:nvPr/>
          </p:nvSpPr>
          <p:spPr bwMode="auto">
            <a:xfrm>
              <a:off x="1921" y="2156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71" name="Rectangle 910"/>
            <p:cNvSpPr>
              <a:spLocks noChangeArrowheads="1"/>
            </p:cNvSpPr>
            <p:nvPr/>
          </p:nvSpPr>
          <p:spPr bwMode="auto">
            <a:xfrm>
              <a:off x="1911" y="2156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72" name="Rectangle 911"/>
            <p:cNvSpPr>
              <a:spLocks noChangeArrowheads="1"/>
            </p:cNvSpPr>
            <p:nvPr/>
          </p:nvSpPr>
          <p:spPr bwMode="auto">
            <a:xfrm>
              <a:off x="1906" y="2156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73" name="Rectangle 912"/>
            <p:cNvSpPr>
              <a:spLocks noChangeArrowheads="1"/>
            </p:cNvSpPr>
            <p:nvPr/>
          </p:nvSpPr>
          <p:spPr bwMode="auto">
            <a:xfrm>
              <a:off x="1898" y="2156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74" name="Rectangle 913"/>
            <p:cNvSpPr>
              <a:spLocks noChangeArrowheads="1"/>
            </p:cNvSpPr>
            <p:nvPr/>
          </p:nvSpPr>
          <p:spPr bwMode="auto">
            <a:xfrm>
              <a:off x="1892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75" name="Rectangle 914"/>
            <p:cNvSpPr>
              <a:spLocks noChangeArrowheads="1"/>
            </p:cNvSpPr>
            <p:nvPr/>
          </p:nvSpPr>
          <p:spPr bwMode="auto">
            <a:xfrm>
              <a:off x="1883" y="2156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76" name="Freeform 915"/>
            <p:cNvSpPr>
              <a:spLocks/>
            </p:cNvSpPr>
            <p:nvPr/>
          </p:nvSpPr>
          <p:spPr bwMode="auto">
            <a:xfrm>
              <a:off x="1877" y="2156"/>
              <a:ext cx="6" cy="18"/>
            </a:xfrm>
            <a:custGeom>
              <a:avLst/>
              <a:gdLst>
                <a:gd name="T0" fmla="*/ 0 w 6"/>
                <a:gd name="T1" fmla="*/ 0 h 18"/>
                <a:gd name="T2" fmla="*/ 0 w 6"/>
                <a:gd name="T3" fmla="*/ 18 h 18"/>
                <a:gd name="T4" fmla="*/ 6 w 6"/>
                <a:gd name="T5" fmla="*/ 18 h 18"/>
                <a:gd name="T6" fmla="*/ 6 w 6"/>
                <a:gd name="T7" fmla="*/ 0 h 18"/>
                <a:gd name="T8" fmla="*/ 0 w 6"/>
                <a:gd name="T9" fmla="*/ 0 h 18"/>
                <a:gd name="T10" fmla="*/ 0 w 6"/>
                <a:gd name="T11" fmla="*/ 18 h 18"/>
                <a:gd name="T12" fmla="*/ 0 w 6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8"/>
                <a:gd name="T23" fmla="*/ 6 w 6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8">
                  <a:moveTo>
                    <a:pt x="0" y="0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77" name="Freeform 916"/>
            <p:cNvSpPr>
              <a:spLocks/>
            </p:cNvSpPr>
            <p:nvPr/>
          </p:nvSpPr>
          <p:spPr bwMode="auto">
            <a:xfrm>
              <a:off x="1877" y="2156"/>
              <a:ext cx="6" cy="18"/>
            </a:xfrm>
            <a:custGeom>
              <a:avLst/>
              <a:gdLst>
                <a:gd name="T0" fmla="*/ 6 w 6"/>
                <a:gd name="T1" fmla="*/ 18 h 18"/>
                <a:gd name="T2" fmla="*/ 6 w 6"/>
                <a:gd name="T3" fmla="*/ 0 h 18"/>
                <a:gd name="T4" fmla="*/ 0 w 6"/>
                <a:gd name="T5" fmla="*/ 0 h 18"/>
                <a:gd name="T6" fmla="*/ 0 w 6"/>
                <a:gd name="T7" fmla="*/ 18 h 18"/>
                <a:gd name="T8" fmla="*/ 6 w 6"/>
                <a:gd name="T9" fmla="*/ 18 h 18"/>
                <a:gd name="T10" fmla="*/ 6 w 6"/>
                <a:gd name="T11" fmla="*/ 0 h 18"/>
                <a:gd name="T12" fmla="*/ 6 w 6"/>
                <a:gd name="T13" fmla="*/ 1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8"/>
                <a:gd name="T23" fmla="*/ 6 w 6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8">
                  <a:moveTo>
                    <a:pt x="6" y="1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78" name="Rectangle 917"/>
            <p:cNvSpPr>
              <a:spLocks noChangeArrowheads="1"/>
            </p:cNvSpPr>
            <p:nvPr/>
          </p:nvSpPr>
          <p:spPr bwMode="auto">
            <a:xfrm>
              <a:off x="1877" y="2156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79" name="Freeform 918"/>
            <p:cNvSpPr>
              <a:spLocks/>
            </p:cNvSpPr>
            <p:nvPr/>
          </p:nvSpPr>
          <p:spPr bwMode="auto">
            <a:xfrm>
              <a:off x="1866" y="2156"/>
              <a:ext cx="11" cy="18"/>
            </a:xfrm>
            <a:custGeom>
              <a:avLst/>
              <a:gdLst>
                <a:gd name="T0" fmla="*/ 0 w 11"/>
                <a:gd name="T1" fmla="*/ 15 h 18"/>
                <a:gd name="T2" fmla="*/ 6 w 11"/>
                <a:gd name="T3" fmla="*/ 18 h 18"/>
                <a:gd name="T4" fmla="*/ 11 w 11"/>
                <a:gd name="T5" fmla="*/ 18 h 18"/>
                <a:gd name="T6" fmla="*/ 11 w 11"/>
                <a:gd name="T7" fmla="*/ 0 h 18"/>
                <a:gd name="T8" fmla="*/ 6 w 11"/>
                <a:gd name="T9" fmla="*/ 0 h 18"/>
                <a:gd name="T10" fmla="*/ 8 w 11"/>
                <a:gd name="T11" fmla="*/ 3 h 18"/>
                <a:gd name="T12" fmla="*/ 0 w 11"/>
                <a:gd name="T13" fmla="*/ 15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8"/>
                <a:gd name="T23" fmla="*/ 11 w 11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8">
                  <a:moveTo>
                    <a:pt x="0" y="15"/>
                  </a:moveTo>
                  <a:lnTo>
                    <a:pt x="6" y="18"/>
                  </a:lnTo>
                  <a:lnTo>
                    <a:pt x="11" y="18"/>
                  </a:lnTo>
                  <a:lnTo>
                    <a:pt x="11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80" name="Freeform 919"/>
            <p:cNvSpPr>
              <a:spLocks/>
            </p:cNvSpPr>
            <p:nvPr/>
          </p:nvSpPr>
          <p:spPr bwMode="auto">
            <a:xfrm>
              <a:off x="1858" y="2151"/>
              <a:ext cx="16" cy="20"/>
            </a:xfrm>
            <a:custGeom>
              <a:avLst/>
              <a:gdLst>
                <a:gd name="T0" fmla="*/ 6 w 16"/>
                <a:gd name="T1" fmla="*/ 13 h 20"/>
                <a:gd name="T2" fmla="*/ 0 w 16"/>
                <a:gd name="T3" fmla="*/ 13 h 20"/>
                <a:gd name="T4" fmla="*/ 8 w 16"/>
                <a:gd name="T5" fmla="*/ 20 h 20"/>
                <a:gd name="T6" fmla="*/ 16 w 16"/>
                <a:gd name="T7" fmla="*/ 8 h 20"/>
                <a:gd name="T8" fmla="*/ 11 w 16"/>
                <a:gd name="T9" fmla="*/ 3 h 20"/>
                <a:gd name="T10" fmla="*/ 6 w 16"/>
                <a:gd name="T11" fmla="*/ 0 h 20"/>
                <a:gd name="T12" fmla="*/ 6 w 16"/>
                <a:gd name="T13" fmla="*/ 1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20"/>
                <a:gd name="T23" fmla="*/ 16 w 1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20">
                  <a:moveTo>
                    <a:pt x="6" y="13"/>
                  </a:moveTo>
                  <a:lnTo>
                    <a:pt x="0" y="13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81" name="Rectangle 920"/>
            <p:cNvSpPr>
              <a:spLocks noChangeArrowheads="1"/>
            </p:cNvSpPr>
            <p:nvPr/>
          </p:nvSpPr>
          <p:spPr bwMode="auto">
            <a:xfrm>
              <a:off x="1858" y="2151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82" name="Rectangle 921"/>
            <p:cNvSpPr>
              <a:spLocks noChangeArrowheads="1"/>
            </p:cNvSpPr>
            <p:nvPr/>
          </p:nvSpPr>
          <p:spPr bwMode="auto">
            <a:xfrm>
              <a:off x="1849" y="2151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83" name="Rectangle 922"/>
            <p:cNvSpPr>
              <a:spLocks noChangeArrowheads="1"/>
            </p:cNvSpPr>
            <p:nvPr/>
          </p:nvSpPr>
          <p:spPr bwMode="auto">
            <a:xfrm>
              <a:off x="1841" y="2151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84" name="Rectangle 923"/>
            <p:cNvSpPr>
              <a:spLocks noChangeArrowheads="1"/>
            </p:cNvSpPr>
            <p:nvPr/>
          </p:nvSpPr>
          <p:spPr bwMode="auto">
            <a:xfrm>
              <a:off x="1835" y="2151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85" name="Rectangle 924"/>
            <p:cNvSpPr>
              <a:spLocks noChangeArrowheads="1"/>
            </p:cNvSpPr>
            <p:nvPr/>
          </p:nvSpPr>
          <p:spPr bwMode="auto">
            <a:xfrm>
              <a:off x="1830" y="2151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86" name="Rectangle 925"/>
            <p:cNvSpPr>
              <a:spLocks noChangeArrowheads="1"/>
            </p:cNvSpPr>
            <p:nvPr/>
          </p:nvSpPr>
          <p:spPr bwMode="auto">
            <a:xfrm>
              <a:off x="1822" y="2151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87" name="Rectangle 926"/>
            <p:cNvSpPr>
              <a:spLocks noChangeArrowheads="1"/>
            </p:cNvSpPr>
            <p:nvPr/>
          </p:nvSpPr>
          <p:spPr bwMode="auto">
            <a:xfrm>
              <a:off x="1815" y="2151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88" name="Rectangle 927"/>
            <p:cNvSpPr>
              <a:spLocks noChangeArrowheads="1"/>
            </p:cNvSpPr>
            <p:nvPr/>
          </p:nvSpPr>
          <p:spPr bwMode="auto">
            <a:xfrm>
              <a:off x="1807" y="2151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89" name="Rectangle 928"/>
            <p:cNvSpPr>
              <a:spLocks noChangeArrowheads="1"/>
            </p:cNvSpPr>
            <p:nvPr/>
          </p:nvSpPr>
          <p:spPr bwMode="auto">
            <a:xfrm>
              <a:off x="1801" y="2151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90" name="Rectangle 929"/>
            <p:cNvSpPr>
              <a:spLocks noChangeArrowheads="1"/>
            </p:cNvSpPr>
            <p:nvPr/>
          </p:nvSpPr>
          <p:spPr bwMode="auto">
            <a:xfrm>
              <a:off x="1796" y="2151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91" name="Rectangle 930"/>
            <p:cNvSpPr>
              <a:spLocks noChangeArrowheads="1"/>
            </p:cNvSpPr>
            <p:nvPr/>
          </p:nvSpPr>
          <p:spPr bwMode="auto">
            <a:xfrm>
              <a:off x="1781" y="2151"/>
              <a:ext cx="1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92" name="Freeform 931"/>
            <p:cNvSpPr>
              <a:spLocks/>
            </p:cNvSpPr>
            <p:nvPr/>
          </p:nvSpPr>
          <p:spPr bwMode="auto">
            <a:xfrm>
              <a:off x="1767" y="2151"/>
              <a:ext cx="14" cy="13"/>
            </a:xfrm>
            <a:custGeom>
              <a:avLst/>
              <a:gdLst>
                <a:gd name="T0" fmla="*/ 0 w 14"/>
                <a:gd name="T1" fmla="*/ 8 h 13"/>
                <a:gd name="T2" fmla="*/ 6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6 w 14"/>
                <a:gd name="T9" fmla="*/ 0 h 13"/>
                <a:gd name="T10" fmla="*/ 14 w 14"/>
                <a:gd name="T11" fmla="*/ 8 h 13"/>
                <a:gd name="T12" fmla="*/ 0 w 14"/>
                <a:gd name="T13" fmla="*/ 8 h 13"/>
                <a:gd name="T14" fmla="*/ 0 w 14"/>
                <a:gd name="T15" fmla="*/ 13 h 13"/>
                <a:gd name="T16" fmla="*/ 6 w 14"/>
                <a:gd name="T17" fmla="*/ 13 h 13"/>
                <a:gd name="T18" fmla="*/ 0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8"/>
                  </a:moveTo>
                  <a:lnTo>
                    <a:pt x="6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93" name="Freeform 932"/>
            <p:cNvSpPr>
              <a:spLocks/>
            </p:cNvSpPr>
            <p:nvPr/>
          </p:nvSpPr>
          <p:spPr bwMode="auto">
            <a:xfrm>
              <a:off x="1767" y="2145"/>
              <a:ext cx="14" cy="14"/>
            </a:xfrm>
            <a:custGeom>
              <a:avLst/>
              <a:gdLst>
                <a:gd name="T0" fmla="*/ 6 w 14"/>
                <a:gd name="T1" fmla="*/ 14 h 14"/>
                <a:gd name="T2" fmla="*/ 0 w 14"/>
                <a:gd name="T3" fmla="*/ 6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6 h 14"/>
                <a:gd name="T10" fmla="*/ 6 w 14"/>
                <a:gd name="T11" fmla="*/ 0 h 14"/>
                <a:gd name="T12" fmla="*/ 14 w 14"/>
                <a:gd name="T13" fmla="*/ 6 h 14"/>
                <a:gd name="T14" fmla="*/ 14 w 14"/>
                <a:gd name="T15" fmla="*/ 0 h 14"/>
                <a:gd name="T16" fmla="*/ 6 w 14"/>
                <a:gd name="T17" fmla="*/ 0 h 14"/>
                <a:gd name="T18" fmla="*/ 6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6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94" name="Rectangle 933"/>
            <p:cNvSpPr>
              <a:spLocks noChangeArrowheads="1"/>
            </p:cNvSpPr>
            <p:nvPr/>
          </p:nvSpPr>
          <p:spPr bwMode="auto">
            <a:xfrm>
              <a:off x="1767" y="214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95" name="Rectangle 934"/>
            <p:cNvSpPr>
              <a:spLocks noChangeArrowheads="1"/>
            </p:cNvSpPr>
            <p:nvPr/>
          </p:nvSpPr>
          <p:spPr bwMode="auto">
            <a:xfrm>
              <a:off x="1759" y="2145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96" name="Freeform 935"/>
            <p:cNvSpPr>
              <a:spLocks/>
            </p:cNvSpPr>
            <p:nvPr/>
          </p:nvSpPr>
          <p:spPr bwMode="auto">
            <a:xfrm>
              <a:off x="1744" y="2145"/>
              <a:ext cx="18" cy="14"/>
            </a:xfrm>
            <a:custGeom>
              <a:avLst/>
              <a:gdLst>
                <a:gd name="T0" fmla="*/ 0 w 18"/>
                <a:gd name="T1" fmla="*/ 6 h 14"/>
                <a:gd name="T2" fmla="*/ 10 w 18"/>
                <a:gd name="T3" fmla="*/ 14 h 14"/>
                <a:gd name="T4" fmla="*/ 15 w 18"/>
                <a:gd name="T5" fmla="*/ 14 h 14"/>
                <a:gd name="T6" fmla="*/ 15 w 18"/>
                <a:gd name="T7" fmla="*/ 0 h 14"/>
                <a:gd name="T8" fmla="*/ 10 w 18"/>
                <a:gd name="T9" fmla="*/ 0 h 14"/>
                <a:gd name="T10" fmla="*/ 18 w 18"/>
                <a:gd name="T11" fmla="*/ 6 h 14"/>
                <a:gd name="T12" fmla="*/ 0 w 18"/>
                <a:gd name="T13" fmla="*/ 6 h 14"/>
                <a:gd name="T14" fmla="*/ 0 w 18"/>
                <a:gd name="T15" fmla="*/ 14 h 14"/>
                <a:gd name="T16" fmla="*/ 10 w 18"/>
                <a:gd name="T17" fmla="*/ 14 h 14"/>
                <a:gd name="T18" fmla="*/ 0 w 18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0" y="6"/>
                  </a:moveTo>
                  <a:lnTo>
                    <a:pt x="10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97" name="Freeform 936"/>
            <p:cNvSpPr>
              <a:spLocks/>
            </p:cNvSpPr>
            <p:nvPr/>
          </p:nvSpPr>
          <p:spPr bwMode="auto">
            <a:xfrm>
              <a:off x="1744" y="2137"/>
              <a:ext cx="18" cy="14"/>
            </a:xfrm>
            <a:custGeom>
              <a:avLst/>
              <a:gdLst>
                <a:gd name="T0" fmla="*/ 10 w 18"/>
                <a:gd name="T1" fmla="*/ 14 h 14"/>
                <a:gd name="T2" fmla="*/ 0 w 18"/>
                <a:gd name="T3" fmla="*/ 8 h 14"/>
                <a:gd name="T4" fmla="*/ 0 w 18"/>
                <a:gd name="T5" fmla="*/ 14 h 14"/>
                <a:gd name="T6" fmla="*/ 18 w 18"/>
                <a:gd name="T7" fmla="*/ 14 h 14"/>
                <a:gd name="T8" fmla="*/ 18 w 18"/>
                <a:gd name="T9" fmla="*/ 8 h 14"/>
                <a:gd name="T10" fmla="*/ 10 w 18"/>
                <a:gd name="T11" fmla="*/ 0 h 14"/>
                <a:gd name="T12" fmla="*/ 18 w 18"/>
                <a:gd name="T13" fmla="*/ 8 h 14"/>
                <a:gd name="T14" fmla="*/ 18 w 18"/>
                <a:gd name="T15" fmla="*/ 0 h 14"/>
                <a:gd name="T16" fmla="*/ 10 w 18"/>
                <a:gd name="T17" fmla="*/ 0 h 14"/>
                <a:gd name="T18" fmla="*/ 10 w 18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0" y="14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8"/>
                  </a:lnTo>
                  <a:lnTo>
                    <a:pt x="10" y="0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98" name="Rectangle 937"/>
            <p:cNvSpPr>
              <a:spLocks noChangeArrowheads="1"/>
            </p:cNvSpPr>
            <p:nvPr/>
          </p:nvSpPr>
          <p:spPr bwMode="auto">
            <a:xfrm>
              <a:off x="1747" y="2137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699" name="Rectangle 938"/>
            <p:cNvSpPr>
              <a:spLocks noChangeArrowheads="1"/>
            </p:cNvSpPr>
            <p:nvPr/>
          </p:nvSpPr>
          <p:spPr bwMode="auto">
            <a:xfrm>
              <a:off x="1739" y="2137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00" name="Rectangle 939"/>
            <p:cNvSpPr>
              <a:spLocks noChangeArrowheads="1"/>
            </p:cNvSpPr>
            <p:nvPr/>
          </p:nvSpPr>
          <p:spPr bwMode="auto">
            <a:xfrm>
              <a:off x="1731" y="2137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01" name="Freeform 940"/>
            <p:cNvSpPr>
              <a:spLocks/>
            </p:cNvSpPr>
            <p:nvPr/>
          </p:nvSpPr>
          <p:spPr bwMode="auto">
            <a:xfrm>
              <a:off x="1725" y="2137"/>
              <a:ext cx="6" cy="14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14 h 14"/>
                <a:gd name="T4" fmla="*/ 6 w 6"/>
                <a:gd name="T5" fmla="*/ 14 h 14"/>
                <a:gd name="T6" fmla="*/ 6 w 6"/>
                <a:gd name="T7" fmla="*/ 0 h 14"/>
                <a:gd name="T8" fmla="*/ 0 w 6"/>
                <a:gd name="T9" fmla="*/ 0 h 14"/>
                <a:gd name="T10" fmla="*/ 0 w 6"/>
                <a:gd name="T11" fmla="*/ 14 h 14"/>
                <a:gd name="T12" fmla="*/ 0 w 6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4"/>
                <a:gd name="T23" fmla="*/ 6 w 6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4">
                  <a:moveTo>
                    <a:pt x="0" y="0"/>
                  </a:moveTo>
                  <a:lnTo>
                    <a:pt x="0" y="14"/>
                  </a:lnTo>
                  <a:lnTo>
                    <a:pt x="6" y="14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02" name="Freeform 941"/>
            <p:cNvSpPr>
              <a:spLocks/>
            </p:cNvSpPr>
            <p:nvPr/>
          </p:nvSpPr>
          <p:spPr bwMode="auto">
            <a:xfrm>
              <a:off x="1725" y="2137"/>
              <a:ext cx="6" cy="14"/>
            </a:xfrm>
            <a:custGeom>
              <a:avLst/>
              <a:gdLst>
                <a:gd name="T0" fmla="*/ 6 w 6"/>
                <a:gd name="T1" fmla="*/ 14 h 14"/>
                <a:gd name="T2" fmla="*/ 6 w 6"/>
                <a:gd name="T3" fmla="*/ 0 h 14"/>
                <a:gd name="T4" fmla="*/ 0 w 6"/>
                <a:gd name="T5" fmla="*/ 0 h 14"/>
                <a:gd name="T6" fmla="*/ 0 w 6"/>
                <a:gd name="T7" fmla="*/ 14 h 14"/>
                <a:gd name="T8" fmla="*/ 6 w 6"/>
                <a:gd name="T9" fmla="*/ 14 h 14"/>
                <a:gd name="T10" fmla="*/ 6 w 6"/>
                <a:gd name="T11" fmla="*/ 0 h 14"/>
                <a:gd name="T12" fmla="*/ 6 w 6"/>
                <a:gd name="T13" fmla="*/ 1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4"/>
                <a:gd name="T23" fmla="*/ 6 w 6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4">
                  <a:moveTo>
                    <a:pt x="6" y="14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0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03" name="Rectangle 942"/>
            <p:cNvSpPr>
              <a:spLocks noChangeArrowheads="1"/>
            </p:cNvSpPr>
            <p:nvPr/>
          </p:nvSpPr>
          <p:spPr bwMode="auto">
            <a:xfrm>
              <a:off x="1725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04" name="Rectangle 943"/>
            <p:cNvSpPr>
              <a:spLocks noChangeArrowheads="1"/>
            </p:cNvSpPr>
            <p:nvPr/>
          </p:nvSpPr>
          <p:spPr bwMode="auto">
            <a:xfrm>
              <a:off x="1710" y="2137"/>
              <a:ext cx="1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05" name="Rectangle 944"/>
            <p:cNvSpPr>
              <a:spLocks noChangeArrowheads="1"/>
            </p:cNvSpPr>
            <p:nvPr/>
          </p:nvSpPr>
          <p:spPr bwMode="auto">
            <a:xfrm>
              <a:off x="1705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06" name="Rectangle 945"/>
            <p:cNvSpPr>
              <a:spLocks noChangeArrowheads="1"/>
            </p:cNvSpPr>
            <p:nvPr/>
          </p:nvSpPr>
          <p:spPr bwMode="auto">
            <a:xfrm>
              <a:off x="1697" y="2137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07" name="Rectangle 946"/>
            <p:cNvSpPr>
              <a:spLocks noChangeArrowheads="1"/>
            </p:cNvSpPr>
            <p:nvPr/>
          </p:nvSpPr>
          <p:spPr bwMode="auto">
            <a:xfrm>
              <a:off x="1683" y="2137"/>
              <a:ext cx="15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08" name="Rectangle 947"/>
            <p:cNvSpPr>
              <a:spLocks noChangeArrowheads="1"/>
            </p:cNvSpPr>
            <p:nvPr/>
          </p:nvSpPr>
          <p:spPr bwMode="auto">
            <a:xfrm>
              <a:off x="1676" y="2137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09" name="Rectangle 948"/>
            <p:cNvSpPr>
              <a:spLocks noChangeArrowheads="1"/>
            </p:cNvSpPr>
            <p:nvPr/>
          </p:nvSpPr>
          <p:spPr bwMode="auto">
            <a:xfrm>
              <a:off x="1668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0" name="Rectangle 949"/>
            <p:cNvSpPr>
              <a:spLocks noChangeArrowheads="1"/>
            </p:cNvSpPr>
            <p:nvPr/>
          </p:nvSpPr>
          <p:spPr bwMode="auto">
            <a:xfrm>
              <a:off x="1663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1" name="Rectangle 950"/>
            <p:cNvSpPr>
              <a:spLocks noChangeArrowheads="1"/>
            </p:cNvSpPr>
            <p:nvPr/>
          </p:nvSpPr>
          <p:spPr bwMode="auto">
            <a:xfrm>
              <a:off x="1657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2" name="Rectangle 951"/>
            <p:cNvSpPr>
              <a:spLocks noChangeArrowheads="1"/>
            </p:cNvSpPr>
            <p:nvPr/>
          </p:nvSpPr>
          <p:spPr bwMode="auto">
            <a:xfrm>
              <a:off x="1649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3" name="Rectangle 952"/>
            <p:cNvSpPr>
              <a:spLocks noChangeArrowheads="1"/>
            </p:cNvSpPr>
            <p:nvPr/>
          </p:nvSpPr>
          <p:spPr bwMode="auto">
            <a:xfrm>
              <a:off x="1643" y="2137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4" name="Rectangle 953"/>
            <p:cNvSpPr>
              <a:spLocks noChangeArrowheads="1"/>
            </p:cNvSpPr>
            <p:nvPr/>
          </p:nvSpPr>
          <p:spPr bwMode="auto">
            <a:xfrm>
              <a:off x="1634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5" name="Rectangle 954"/>
            <p:cNvSpPr>
              <a:spLocks noChangeArrowheads="1"/>
            </p:cNvSpPr>
            <p:nvPr/>
          </p:nvSpPr>
          <p:spPr bwMode="auto">
            <a:xfrm>
              <a:off x="1626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6" name="Rectangle 955"/>
            <p:cNvSpPr>
              <a:spLocks noChangeArrowheads="1"/>
            </p:cNvSpPr>
            <p:nvPr/>
          </p:nvSpPr>
          <p:spPr bwMode="auto">
            <a:xfrm>
              <a:off x="1621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7" name="Rectangle 956"/>
            <p:cNvSpPr>
              <a:spLocks noChangeArrowheads="1"/>
            </p:cNvSpPr>
            <p:nvPr/>
          </p:nvSpPr>
          <p:spPr bwMode="auto">
            <a:xfrm>
              <a:off x="1606" y="2137"/>
              <a:ext cx="1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8" name="Rectangle 957"/>
            <p:cNvSpPr>
              <a:spLocks noChangeArrowheads="1"/>
            </p:cNvSpPr>
            <p:nvPr/>
          </p:nvSpPr>
          <p:spPr bwMode="auto">
            <a:xfrm>
              <a:off x="1600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19" name="Rectangle 958"/>
            <p:cNvSpPr>
              <a:spLocks noChangeArrowheads="1"/>
            </p:cNvSpPr>
            <p:nvPr/>
          </p:nvSpPr>
          <p:spPr bwMode="auto">
            <a:xfrm>
              <a:off x="1592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0" name="Rectangle 959"/>
            <p:cNvSpPr>
              <a:spLocks noChangeArrowheads="1"/>
            </p:cNvSpPr>
            <p:nvPr/>
          </p:nvSpPr>
          <p:spPr bwMode="auto">
            <a:xfrm>
              <a:off x="1587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1" name="Rectangle 960"/>
            <p:cNvSpPr>
              <a:spLocks noChangeArrowheads="1"/>
            </p:cNvSpPr>
            <p:nvPr/>
          </p:nvSpPr>
          <p:spPr bwMode="auto">
            <a:xfrm>
              <a:off x="1581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2" name="Rectangle 961"/>
            <p:cNvSpPr>
              <a:spLocks noChangeArrowheads="1"/>
            </p:cNvSpPr>
            <p:nvPr/>
          </p:nvSpPr>
          <p:spPr bwMode="auto">
            <a:xfrm>
              <a:off x="1572" y="2137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3" name="Rectangle 962"/>
            <p:cNvSpPr>
              <a:spLocks noChangeArrowheads="1"/>
            </p:cNvSpPr>
            <p:nvPr/>
          </p:nvSpPr>
          <p:spPr bwMode="auto">
            <a:xfrm>
              <a:off x="1567" y="2137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4" name="Rectangle 963"/>
            <p:cNvSpPr>
              <a:spLocks noChangeArrowheads="1"/>
            </p:cNvSpPr>
            <p:nvPr/>
          </p:nvSpPr>
          <p:spPr bwMode="auto">
            <a:xfrm>
              <a:off x="1553" y="2137"/>
              <a:ext cx="15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5" name="Rectangle 964"/>
            <p:cNvSpPr>
              <a:spLocks noChangeArrowheads="1"/>
            </p:cNvSpPr>
            <p:nvPr/>
          </p:nvSpPr>
          <p:spPr bwMode="auto">
            <a:xfrm>
              <a:off x="1543" y="2137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6" name="Rectangle 965"/>
            <p:cNvSpPr>
              <a:spLocks noChangeArrowheads="1"/>
            </p:cNvSpPr>
            <p:nvPr/>
          </p:nvSpPr>
          <p:spPr bwMode="auto">
            <a:xfrm>
              <a:off x="1538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7" name="Rectangle 966"/>
            <p:cNvSpPr>
              <a:spLocks noChangeArrowheads="1"/>
            </p:cNvSpPr>
            <p:nvPr/>
          </p:nvSpPr>
          <p:spPr bwMode="auto">
            <a:xfrm>
              <a:off x="1533" y="2137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8" name="Rectangle 967"/>
            <p:cNvSpPr>
              <a:spLocks noChangeArrowheads="1"/>
            </p:cNvSpPr>
            <p:nvPr/>
          </p:nvSpPr>
          <p:spPr bwMode="auto">
            <a:xfrm>
              <a:off x="1524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29" name="Rectangle 968"/>
            <p:cNvSpPr>
              <a:spLocks noChangeArrowheads="1"/>
            </p:cNvSpPr>
            <p:nvPr/>
          </p:nvSpPr>
          <p:spPr bwMode="auto">
            <a:xfrm>
              <a:off x="1519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0" name="Rectangle 969"/>
            <p:cNvSpPr>
              <a:spLocks noChangeArrowheads="1"/>
            </p:cNvSpPr>
            <p:nvPr/>
          </p:nvSpPr>
          <p:spPr bwMode="auto">
            <a:xfrm>
              <a:off x="1510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1" name="Rectangle 970"/>
            <p:cNvSpPr>
              <a:spLocks noChangeArrowheads="1"/>
            </p:cNvSpPr>
            <p:nvPr/>
          </p:nvSpPr>
          <p:spPr bwMode="auto">
            <a:xfrm>
              <a:off x="1501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2" name="Rectangle 971"/>
            <p:cNvSpPr>
              <a:spLocks noChangeArrowheads="1"/>
            </p:cNvSpPr>
            <p:nvPr/>
          </p:nvSpPr>
          <p:spPr bwMode="auto">
            <a:xfrm>
              <a:off x="1496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3" name="Rectangle 972"/>
            <p:cNvSpPr>
              <a:spLocks noChangeArrowheads="1"/>
            </p:cNvSpPr>
            <p:nvPr/>
          </p:nvSpPr>
          <p:spPr bwMode="auto">
            <a:xfrm>
              <a:off x="1491" y="2137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4" name="Rectangle 973"/>
            <p:cNvSpPr>
              <a:spLocks noChangeArrowheads="1"/>
            </p:cNvSpPr>
            <p:nvPr/>
          </p:nvSpPr>
          <p:spPr bwMode="auto">
            <a:xfrm>
              <a:off x="1482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5" name="Rectangle 974"/>
            <p:cNvSpPr>
              <a:spLocks noChangeArrowheads="1"/>
            </p:cNvSpPr>
            <p:nvPr/>
          </p:nvSpPr>
          <p:spPr bwMode="auto">
            <a:xfrm>
              <a:off x="1476" y="2137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6" name="Rectangle 975"/>
            <p:cNvSpPr>
              <a:spLocks noChangeArrowheads="1"/>
            </p:cNvSpPr>
            <p:nvPr/>
          </p:nvSpPr>
          <p:spPr bwMode="auto">
            <a:xfrm>
              <a:off x="1467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7" name="Rectangle 976"/>
            <p:cNvSpPr>
              <a:spLocks noChangeArrowheads="1"/>
            </p:cNvSpPr>
            <p:nvPr/>
          </p:nvSpPr>
          <p:spPr bwMode="auto">
            <a:xfrm>
              <a:off x="1462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8" name="Rectangle 977"/>
            <p:cNvSpPr>
              <a:spLocks noChangeArrowheads="1"/>
            </p:cNvSpPr>
            <p:nvPr/>
          </p:nvSpPr>
          <p:spPr bwMode="auto">
            <a:xfrm>
              <a:off x="1455" y="2137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39" name="Rectangle 978"/>
            <p:cNvSpPr>
              <a:spLocks noChangeArrowheads="1"/>
            </p:cNvSpPr>
            <p:nvPr/>
          </p:nvSpPr>
          <p:spPr bwMode="auto">
            <a:xfrm>
              <a:off x="1447" y="2137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0" name="Rectangle 979"/>
            <p:cNvSpPr>
              <a:spLocks noChangeArrowheads="1"/>
            </p:cNvSpPr>
            <p:nvPr/>
          </p:nvSpPr>
          <p:spPr bwMode="auto">
            <a:xfrm>
              <a:off x="1442" y="2137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1" name="Rectangle 980"/>
            <p:cNvSpPr>
              <a:spLocks noChangeArrowheads="1"/>
            </p:cNvSpPr>
            <p:nvPr/>
          </p:nvSpPr>
          <p:spPr bwMode="auto">
            <a:xfrm>
              <a:off x="1434" y="2137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2" name="Rectangle 981"/>
            <p:cNvSpPr>
              <a:spLocks noChangeArrowheads="1"/>
            </p:cNvSpPr>
            <p:nvPr/>
          </p:nvSpPr>
          <p:spPr bwMode="auto">
            <a:xfrm>
              <a:off x="1428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3" name="Rectangle 982"/>
            <p:cNvSpPr>
              <a:spLocks noChangeArrowheads="1"/>
            </p:cNvSpPr>
            <p:nvPr/>
          </p:nvSpPr>
          <p:spPr bwMode="auto">
            <a:xfrm>
              <a:off x="1413" y="2137"/>
              <a:ext cx="1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4" name="Rectangle 983"/>
            <p:cNvSpPr>
              <a:spLocks noChangeArrowheads="1"/>
            </p:cNvSpPr>
            <p:nvPr/>
          </p:nvSpPr>
          <p:spPr bwMode="auto">
            <a:xfrm>
              <a:off x="1408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5" name="Rectangle 984"/>
            <p:cNvSpPr>
              <a:spLocks noChangeArrowheads="1"/>
            </p:cNvSpPr>
            <p:nvPr/>
          </p:nvSpPr>
          <p:spPr bwMode="auto">
            <a:xfrm>
              <a:off x="1400" y="2137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6" name="Rectangle 985"/>
            <p:cNvSpPr>
              <a:spLocks noChangeArrowheads="1"/>
            </p:cNvSpPr>
            <p:nvPr/>
          </p:nvSpPr>
          <p:spPr bwMode="auto">
            <a:xfrm>
              <a:off x="1392" y="2137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7" name="Rectangle 986"/>
            <p:cNvSpPr>
              <a:spLocks noChangeArrowheads="1"/>
            </p:cNvSpPr>
            <p:nvPr/>
          </p:nvSpPr>
          <p:spPr bwMode="auto">
            <a:xfrm>
              <a:off x="1385" y="2137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8" name="Rectangle 987"/>
            <p:cNvSpPr>
              <a:spLocks noChangeArrowheads="1"/>
            </p:cNvSpPr>
            <p:nvPr/>
          </p:nvSpPr>
          <p:spPr bwMode="auto">
            <a:xfrm>
              <a:off x="1377" y="2137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49" name="Rectangle 988"/>
            <p:cNvSpPr>
              <a:spLocks noChangeArrowheads="1"/>
            </p:cNvSpPr>
            <p:nvPr/>
          </p:nvSpPr>
          <p:spPr bwMode="auto">
            <a:xfrm>
              <a:off x="1371" y="2137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50" name="Rectangle 989"/>
            <p:cNvSpPr>
              <a:spLocks noChangeArrowheads="1"/>
            </p:cNvSpPr>
            <p:nvPr/>
          </p:nvSpPr>
          <p:spPr bwMode="auto">
            <a:xfrm>
              <a:off x="1358" y="2137"/>
              <a:ext cx="15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51" name="Rectangle 990"/>
            <p:cNvSpPr>
              <a:spLocks noChangeArrowheads="1"/>
            </p:cNvSpPr>
            <p:nvPr/>
          </p:nvSpPr>
          <p:spPr bwMode="auto">
            <a:xfrm>
              <a:off x="1351" y="2137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52" name="Freeform 991"/>
            <p:cNvSpPr>
              <a:spLocks/>
            </p:cNvSpPr>
            <p:nvPr/>
          </p:nvSpPr>
          <p:spPr bwMode="auto">
            <a:xfrm>
              <a:off x="1337" y="2137"/>
              <a:ext cx="14" cy="14"/>
            </a:xfrm>
            <a:custGeom>
              <a:avLst/>
              <a:gdLst>
                <a:gd name="T0" fmla="*/ 14 w 14"/>
                <a:gd name="T1" fmla="*/ 8 h 14"/>
                <a:gd name="T2" fmla="*/ 6 w 14"/>
                <a:gd name="T3" fmla="*/ 14 h 14"/>
                <a:gd name="T4" fmla="*/ 14 w 14"/>
                <a:gd name="T5" fmla="*/ 14 h 14"/>
                <a:gd name="T6" fmla="*/ 14 w 14"/>
                <a:gd name="T7" fmla="*/ 0 h 14"/>
                <a:gd name="T8" fmla="*/ 6 w 14"/>
                <a:gd name="T9" fmla="*/ 0 h 14"/>
                <a:gd name="T10" fmla="*/ 0 w 14"/>
                <a:gd name="T11" fmla="*/ 8 h 14"/>
                <a:gd name="T12" fmla="*/ 6 w 14"/>
                <a:gd name="T13" fmla="*/ 0 h 14"/>
                <a:gd name="T14" fmla="*/ 0 w 14"/>
                <a:gd name="T15" fmla="*/ 0 h 14"/>
                <a:gd name="T16" fmla="*/ 0 w 14"/>
                <a:gd name="T17" fmla="*/ 8 h 14"/>
                <a:gd name="T18" fmla="*/ 14 w 14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14" y="8"/>
                  </a:moveTo>
                  <a:lnTo>
                    <a:pt x="6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53" name="Freeform 992"/>
            <p:cNvSpPr>
              <a:spLocks/>
            </p:cNvSpPr>
            <p:nvPr/>
          </p:nvSpPr>
          <p:spPr bwMode="auto">
            <a:xfrm>
              <a:off x="1337" y="2145"/>
              <a:ext cx="14" cy="14"/>
            </a:xfrm>
            <a:custGeom>
              <a:avLst/>
              <a:gdLst>
                <a:gd name="T0" fmla="*/ 6 w 14"/>
                <a:gd name="T1" fmla="*/ 14 h 14"/>
                <a:gd name="T2" fmla="*/ 14 w 14"/>
                <a:gd name="T3" fmla="*/ 6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6 h 14"/>
                <a:gd name="T10" fmla="*/ 6 w 14"/>
                <a:gd name="T11" fmla="*/ 0 h 14"/>
                <a:gd name="T12" fmla="*/ 6 w 14"/>
                <a:gd name="T13" fmla="*/ 14 h 14"/>
                <a:gd name="T14" fmla="*/ 14 w 14"/>
                <a:gd name="T15" fmla="*/ 14 h 14"/>
                <a:gd name="T16" fmla="*/ 14 w 14"/>
                <a:gd name="T17" fmla="*/ 6 h 14"/>
                <a:gd name="T18" fmla="*/ 6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6" y="14"/>
                  </a:move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6" y="14"/>
                  </a:lnTo>
                  <a:lnTo>
                    <a:pt x="14" y="14"/>
                  </a:lnTo>
                  <a:lnTo>
                    <a:pt x="14" y="6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54" name="Rectangle 993"/>
            <p:cNvSpPr>
              <a:spLocks noChangeArrowheads="1"/>
            </p:cNvSpPr>
            <p:nvPr/>
          </p:nvSpPr>
          <p:spPr bwMode="auto">
            <a:xfrm>
              <a:off x="1332" y="2145"/>
              <a:ext cx="12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55" name="Rectangle 994"/>
            <p:cNvSpPr>
              <a:spLocks noChangeArrowheads="1"/>
            </p:cNvSpPr>
            <p:nvPr/>
          </p:nvSpPr>
          <p:spPr bwMode="auto">
            <a:xfrm>
              <a:off x="1324" y="214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56" name="Freeform 995"/>
            <p:cNvSpPr>
              <a:spLocks/>
            </p:cNvSpPr>
            <p:nvPr/>
          </p:nvSpPr>
          <p:spPr bwMode="auto">
            <a:xfrm>
              <a:off x="1309" y="2145"/>
              <a:ext cx="13" cy="14"/>
            </a:xfrm>
            <a:custGeom>
              <a:avLst/>
              <a:gdLst>
                <a:gd name="T0" fmla="*/ 13 w 13"/>
                <a:gd name="T1" fmla="*/ 6 h 14"/>
                <a:gd name="T2" fmla="*/ 8 w 13"/>
                <a:gd name="T3" fmla="*/ 14 h 14"/>
                <a:gd name="T4" fmla="*/ 13 w 13"/>
                <a:gd name="T5" fmla="*/ 14 h 14"/>
                <a:gd name="T6" fmla="*/ 13 w 13"/>
                <a:gd name="T7" fmla="*/ 0 h 14"/>
                <a:gd name="T8" fmla="*/ 8 w 13"/>
                <a:gd name="T9" fmla="*/ 0 h 14"/>
                <a:gd name="T10" fmla="*/ 0 w 13"/>
                <a:gd name="T11" fmla="*/ 6 h 14"/>
                <a:gd name="T12" fmla="*/ 8 w 13"/>
                <a:gd name="T13" fmla="*/ 0 h 14"/>
                <a:gd name="T14" fmla="*/ 0 w 13"/>
                <a:gd name="T15" fmla="*/ 0 h 14"/>
                <a:gd name="T16" fmla="*/ 0 w 13"/>
                <a:gd name="T17" fmla="*/ 6 h 14"/>
                <a:gd name="T18" fmla="*/ 13 w 13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6"/>
                  </a:moveTo>
                  <a:lnTo>
                    <a:pt x="8" y="14"/>
                  </a:lnTo>
                  <a:lnTo>
                    <a:pt x="13" y="14"/>
                  </a:lnTo>
                  <a:lnTo>
                    <a:pt x="13" y="0"/>
                  </a:lnTo>
                  <a:lnTo>
                    <a:pt x="8" y="0"/>
                  </a:lnTo>
                  <a:lnTo>
                    <a:pt x="0" y="6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57" name="Rectangle 996"/>
            <p:cNvSpPr>
              <a:spLocks noChangeArrowheads="1"/>
            </p:cNvSpPr>
            <p:nvPr/>
          </p:nvSpPr>
          <p:spPr bwMode="auto">
            <a:xfrm>
              <a:off x="1309" y="2151"/>
              <a:ext cx="16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58" name="Rectangle 997"/>
            <p:cNvSpPr>
              <a:spLocks noChangeArrowheads="1"/>
            </p:cNvSpPr>
            <p:nvPr/>
          </p:nvSpPr>
          <p:spPr bwMode="auto">
            <a:xfrm>
              <a:off x="1309" y="2159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59" name="Freeform 998"/>
            <p:cNvSpPr>
              <a:spLocks/>
            </p:cNvSpPr>
            <p:nvPr/>
          </p:nvSpPr>
          <p:spPr bwMode="auto">
            <a:xfrm>
              <a:off x="1309" y="2164"/>
              <a:ext cx="13" cy="15"/>
            </a:xfrm>
            <a:custGeom>
              <a:avLst/>
              <a:gdLst>
                <a:gd name="T0" fmla="*/ 8 w 13"/>
                <a:gd name="T1" fmla="*/ 15 h 15"/>
                <a:gd name="T2" fmla="*/ 13 w 13"/>
                <a:gd name="T3" fmla="*/ 7 h 15"/>
                <a:gd name="T4" fmla="*/ 13 w 13"/>
                <a:gd name="T5" fmla="*/ 0 h 15"/>
                <a:gd name="T6" fmla="*/ 0 w 13"/>
                <a:gd name="T7" fmla="*/ 0 h 15"/>
                <a:gd name="T8" fmla="*/ 0 w 13"/>
                <a:gd name="T9" fmla="*/ 7 h 15"/>
                <a:gd name="T10" fmla="*/ 8 w 13"/>
                <a:gd name="T11" fmla="*/ 0 h 15"/>
                <a:gd name="T12" fmla="*/ 8 w 13"/>
                <a:gd name="T13" fmla="*/ 15 h 15"/>
                <a:gd name="T14" fmla="*/ 13 w 13"/>
                <a:gd name="T15" fmla="*/ 15 h 15"/>
                <a:gd name="T16" fmla="*/ 13 w 13"/>
                <a:gd name="T17" fmla="*/ 7 h 15"/>
                <a:gd name="T18" fmla="*/ 8 w 13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15"/>
                  </a:moveTo>
                  <a:lnTo>
                    <a:pt x="13" y="7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0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3" y="7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60" name="Rectangle 999"/>
            <p:cNvSpPr>
              <a:spLocks noChangeArrowheads="1"/>
            </p:cNvSpPr>
            <p:nvPr/>
          </p:nvSpPr>
          <p:spPr bwMode="auto">
            <a:xfrm>
              <a:off x="1309" y="2164"/>
              <a:ext cx="9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61" name="Freeform 1000"/>
            <p:cNvSpPr>
              <a:spLocks/>
            </p:cNvSpPr>
            <p:nvPr/>
          </p:nvSpPr>
          <p:spPr bwMode="auto">
            <a:xfrm>
              <a:off x="1295" y="2164"/>
              <a:ext cx="14" cy="15"/>
            </a:xfrm>
            <a:custGeom>
              <a:avLst/>
              <a:gdLst>
                <a:gd name="T0" fmla="*/ 14 w 14"/>
                <a:gd name="T1" fmla="*/ 7 h 15"/>
                <a:gd name="T2" fmla="*/ 8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8 w 14"/>
                <a:gd name="T9" fmla="*/ 0 h 15"/>
                <a:gd name="T10" fmla="*/ 0 w 14"/>
                <a:gd name="T11" fmla="*/ 7 h 15"/>
                <a:gd name="T12" fmla="*/ 8 w 14"/>
                <a:gd name="T13" fmla="*/ 0 h 15"/>
                <a:gd name="T14" fmla="*/ 0 w 14"/>
                <a:gd name="T15" fmla="*/ 0 h 15"/>
                <a:gd name="T16" fmla="*/ 0 w 14"/>
                <a:gd name="T17" fmla="*/ 7 h 15"/>
                <a:gd name="T18" fmla="*/ 14 w 14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7"/>
                  </a:moveTo>
                  <a:lnTo>
                    <a:pt x="8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62" name="Rectangle 1001"/>
            <p:cNvSpPr>
              <a:spLocks noChangeArrowheads="1"/>
            </p:cNvSpPr>
            <p:nvPr/>
          </p:nvSpPr>
          <p:spPr bwMode="auto">
            <a:xfrm>
              <a:off x="1295" y="2171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63" name="Freeform 1002"/>
            <p:cNvSpPr>
              <a:spLocks/>
            </p:cNvSpPr>
            <p:nvPr/>
          </p:nvSpPr>
          <p:spPr bwMode="auto">
            <a:xfrm>
              <a:off x="1295" y="2179"/>
              <a:ext cx="14" cy="14"/>
            </a:xfrm>
            <a:custGeom>
              <a:avLst/>
              <a:gdLst>
                <a:gd name="T0" fmla="*/ 8 w 14"/>
                <a:gd name="T1" fmla="*/ 0 h 14"/>
                <a:gd name="T2" fmla="*/ 14 w 14"/>
                <a:gd name="T3" fmla="*/ 6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6 h 14"/>
                <a:gd name="T10" fmla="*/ 8 w 14"/>
                <a:gd name="T11" fmla="*/ 14 h 14"/>
                <a:gd name="T12" fmla="*/ 0 w 14"/>
                <a:gd name="T13" fmla="*/ 6 h 14"/>
                <a:gd name="T14" fmla="*/ 0 w 14"/>
                <a:gd name="T15" fmla="*/ 14 h 14"/>
                <a:gd name="T16" fmla="*/ 8 w 14"/>
                <a:gd name="T17" fmla="*/ 14 h 14"/>
                <a:gd name="T18" fmla="*/ 8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8" y="0"/>
                  </a:move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64" name="Freeform 1003"/>
            <p:cNvSpPr>
              <a:spLocks/>
            </p:cNvSpPr>
            <p:nvPr/>
          </p:nvSpPr>
          <p:spPr bwMode="auto">
            <a:xfrm>
              <a:off x="1303" y="2179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6 w 14"/>
                <a:gd name="T3" fmla="*/ 0 h 14"/>
                <a:gd name="T4" fmla="*/ 0 w 14"/>
                <a:gd name="T5" fmla="*/ 0 h 14"/>
                <a:gd name="T6" fmla="*/ 0 w 14"/>
                <a:gd name="T7" fmla="*/ 14 h 14"/>
                <a:gd name="T8" fmla="*/ 6 w 14"/>
                <a:gd name="T9" fmla="*/ 14 h 14"/>
                <a:gd name="T10" fmla="*/ 0 w 14"/>
                <a:gd name="T11" fmla="*/ 6 h 14"/>
                <a:gd name="T12" fmla="*/ 14 w 14"/>
                <a:gd name="T13" fmla="*/ 6 h 14"/>
                <a:gd name="T14" fmla="*/ 14 w 14"/>
                <a:gd name="T15" fmla="*/ 0 h 14"/>
                <a:gd name="T16" fmla="*/ 6 w 14"/>
                <a:gd name="T17" fmla="*/ 0 h 14"/>
                <a:gd name="T18" fmla="*/ 14 w 14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14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65" name="Rectangle 1004"/>
            <p:cNvSpPr>
              <a:spLocks noChangeArrowheads="1"/>
            </p:cNvSpPr>
            <p:nvPr/>
          </p:nvSpPr>
          <p:spPr bwMode="auto">
            <a:xfrm>
              <a:off x="1303" y="2185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66" name="Rectangle 1005"/>
            <p:cNvSpPr>
              <a:spLocks noChangeArrowheads="1"/>
            </p:cNvSpPr>
            <p:nvPr/>
          </p:nvSpPr>
          <p:spPr bwMode="auto">
            <a:xfrm>
              <a:off x="1303" y="2193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67" name="Freeform 1006"/>
            <p:cNvSpPr>
              <a:spLocks/>
            </p:cNvSpPr>
            <p:nvPr/>
          </p:nvSpPr>
          <p:spPr bwMode="auto">
            <a:xfrm>
              <a:off x="1303" y="2198"/>
              <a:ext cx="14" cy="18"/>
            </a:xfrm>
            <a:custGeom>
              <a:avLst/>
              <a:gdLst>
                <a:gd name="T0" fmla="*/ 6 w 14"/>
                <a:gd name="T1" fmla="*/ 0 h 18"/>
                <a:gd name="T2" fmla="*/ 14 w 14"/>
                <a:gd name="T3" fmla="*/ 10 h 18"/>
                <a:gd name="T4" fmla="*/ 14 w 14"/>
                <a:gd name="T5" fmla="*/ 0 h 18"/>
                <a:gd name="T6" fmla="*/ 0 w 14"/>
                <a:gd name="T7" fmla="*/ 0 h 18"/>
                <a:gd name="T8" fmla="*/ 0 w 14"/>
                <a:gd name="T9" fmla="*/ 10 h 18"/>
                <a:gd name="T10" fmla="*/ 6 w 14"/>
                <a:gd name="T11" fmla="*/ 18 h 18"/>
                <a:gd name="T12" fmla="*/ 0 w 14"/>
                <a:gd name="T13" fmla="*/ 10 h 18"/>
                <a:gd name="T14" fmla="*/ 0 w 14"/>
                <a:gd name="T15" fmla="*/ 18 h 18"/>
                <a:gd name="T16" fmla="*/ 6 w 14"/>
                <a:gd name="T17" fmla="*/ 18 h 18"/>
                <a:gd name="T18" fmla="*/ 6 w 14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6" y="0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8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68" name="Freeform 1007"/>
            <p:cNvSpPr>
              <a:spLocks/>
            </p:cNvSpPr>
            <p:nvPr/>
          </p:nvSpPr>
          <p:spPr bwMode="auto">
            <a:xfrm>
              <a:off x="1309" y="2198"/>
              <a:ext cx="13" cy="18"/>
            </a:xfrm>
            <a:custGeom>
              <a:avLst/>
              <a:gdLst>
                <a:gd name="T0" fmla="*/ 13 w 13"/>
                <a:gd name="T1" fmla="*/ 10 h 18"/>
                <a:gd name="T2" fmla="*/ 8 w 13"/>
                <a:gd name="T3" fmla="*/ 0 h 18"/>
                <a:gd name="T4" fmla="*/ 0 w 13"/>
                <a:gd name="T5" fmla="*/ 0 h 18"/>
                <a:gd name="T6" fmla="*/ 0 w 13"/>
                <a:gd name="T7" fmla="*/ 18 h 18"/>
                <a:gd name="T8" fmla="*/ 8 w 13"/>
                <a:gd name="T9" fmla="*/ 18 h 18"/>
                <a:gd name="T10" fmla="*/ 0 w 13"/>
                <a:gd name="T11" fmla="*/ 10 h 18"/>
                <a:gd name="T12" fmla="*/ 13 w 13"/>
                <a:gd name="T13" fmla="*/ 10 h 18"/>
                <a:gd name="T14" fmla="*/ 13 w 13"/>
                <a:gd name="T15" fmla="*/ 0 h 18"/>
                <a:gd name="T16" fmla="*/ 8 w 13"/>
                <a:gd name="T17" fmla="*/ 0 h 18"/>
                <a:gd name="T18" fmla="*/ 13 w 13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13" y="1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10"/>
                  </a:lnTo>
                  <a:lnTo>
                    <a:pt x="13" y="1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69" name="Freeform 1008"/>
            <p:cNvSpPr>
              <a:spLocks/>
            </p:cNvSpPr>
            <p:nvPr/>
          </p:nvSpPr>
          <p:spPr bwMode="auto">
            <a:xfrm>
              <a:off x="1309" y="2205"/>
              <a:ext cx="13" cy="16"/>
            </a:xfrm>
            <a:custGeom>
              <a:avLst/>
              <a:gdLst>
                <a:gd name="T0" fmla="*/ 8 w 13"/>
                <a:gd name="T1" fmla="*/ 0 h 16"/>
                <a:gd name="T2" fmla="*/ 13 w 13"/>
                <a:gd name="T3" fmla="*/ 11 h 16"/>
                <a:gd name="T4" fmla="*/ 13 w 13"/>
                <a:gd name="T5" fmla="*/ 3 h 16"/>
                <a:gd name="T6" fmla="*/ 0 w 13"/>
                <a:gd name="T7" fmla="*/ 3 h 16"/>
                <a:gd name="T8" fmla="*/ 0 w 13"/>
                <a:gd name="T9" fmla="*/ 11 h 16"/>
                <a:gd name="T10" fmla="*/ 8 w 13"/>
                <a:gd name="T11" fmla="*/ 16 h 16"/>
                <a:gd name="T12" fmla="*/ 0 w 13"/>
                <a:gd name="T13" fmla="*/ 11 h 16"/>
                <a:gd name="T14" fmla="*/ 0 w 13"/>
                <a:gd name="T15" fmla="*/ 16 h 16"/>
                <a:gd name="T16" fmla="*/ 8 w 13"/>
                <a:gd name="T17" fmla="*/ 16 h 16"/>
                <a:gd name="T18" fmla="*/ 8 w 13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6"/>
                <a:gd name="T32" fmla="*/ 13 w 13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6">
                  <a:moveTo>
                    <a:pt x="8" y="0"/>
                  </a:moveTo>
                  <a:lnTo>
                    <a:pt x="13" y="11"/>
                  </a:lnTo>
                  <a:lnTo>
                    <a:pt x="13" y="3"/>
                  </a:lnTo>
                  <a:lnTo>
                    <a:pt x="0" y="3"/>
                  </a:lnTo>
                  <a:lnTo>
                    <a:pt x="0" y="11"/>
                  </a:lnTo>
                  <a:lnTo>
                    <a:pt x="8" y="16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70" name="Rectangle 1009"/>
            <p:cNvSpPr>
              <a:spLocks noChangeArrowheads="1"/>
            </p:cNvSpPr>
            <p:nvPr/>
          </p:nvSpPr>
          <p:spPr bwMode="auto">
            <a:xfrm>
              <a:off x="1317" y="2205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71" name="Rectangle 1010"/>
            <p:cNvSpPr>
              <a:spLocks noChangeArrowheads="1"/>
            </p:cNvSpPr>
            <p:nvPr/>
          </p:nvSpPr>
          <p:spPr bwMode="auto">
            <a:xfrm>
              <a:off x="1324" y="2205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72" name="Freeform 1011"/>
            <p:cNvSpPr>
              <a:spLocks/>
            </p:cNvSpPr>
            <p:nvPr/>
          </p:nvSpPr>
          <p:spPr bwMode="auto">
            <a:xfrm>
              <a:off x="1329" y="2205"/>
              <a:ext cx="14" cy="16"/>
            </a:xfrm>
            <a:custGeom>
              <a:avLst/>
              <a:gdLst>
                <a:gd name="T0" fmla="*/ 14 w 14"/>
                <a:gd name="T1" fmla="*/ 11 h 16"/>
                <a:gd name="T2" fmla="*/ 8 w 14"/>
                <a:gd name="T3" fmla="*/ 0 h 16"/>
                <a:gd name="T4" fmla="*/ 3 w 14"/>
                <a:gd name="T5" fmla="*/ 0 h 16"/>
                <a:gd name="T6" fmla="*/ 3 w 14"/>
                <a:gd name="T7" fmla="*/ 16 h 16"/>
                <a:gd name="T8" fmla="*/ 8 w 14"/>
                <a:gd name="T9" fmla="*/ 16 h 16"/>
                <a:gd name="T10" fmla="*/ 0 w 14"/>
                <a:gd name="T11" fmla="*/ 11 h 16"/>
                <a:gd name="T12" fmla="*/ 14 w 14"/>
                <a:gd name="T13" fmla="*/ 11 h 16"/>
                <a:gd name="T14" fmla="*/ 14 w 14"/>
                <a:gd name="T15" fmla="*/ 0 h 16"/>
                <a:gd name="T16" fmla="*/ 8 w 14"/>
                <a:gd name="T17" fmla="*/ 0 h 16"/>
                <a:gd name="T18" fmla="*/ 14 w 14"/>
                <a:gd name="T19" fmla="*/ 1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11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6"/>
                  </a:lnTo>
                  <a:lnTo>
                    <a:pt x="8" y="16"/>
                  </a:lnTo>
                  <a:lnTo>
                    <a:pt x="0" y="11"/>
                  </a:lnTo>
                  <a:lnTo>
                    <a:pt x="14" y="11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73" name="Freeform 1012"/>
            <p:cNvSpPr>
              <a:spLocks/>
            </p:cNvSpPr>
            <p:nvPr/>
          </p:nvSpPr>
          <p:spPr bwMode="auto">
            <a:xfrm>
              <a:off x="1329" y="2213"/>
              <a:ext cx="14" cy="16"/>
            </a:xfrm>
            <a:custGeom>
              <a:avLst/>
              <a:gdLst>
                <a:gd name="T0" fmla="*/ 8 w 14"/>
                <a:gd name="T1" fmla="*/ 0 h 16"/>
                <a:gd name="T2" fmla="*/ 14 w 14"/>
                <a:gd name="T3" fmla="*/ 6 h 16"/>
                <a:gd name="T4" fmla="*/ 14 w 14"/>
                <a:gd name="T5" fmla="*/ 3 h 16"/>
                <a:gd name="T6" fmla="*/ 0 w 14"/>
                <a:gd name="T7" fmla="*/ 3 h 16"/>
                <a:gd name="T8" fmla="*/ 0 w 14"/>
                <a:gd name="T9" fmla="*/ 6 h 16"/>
                <a:gd name="T10" fmla="*/ 8 w 14"/>
                <a:gd name="T11" fmla="*/ 16 h 16"/>
                <a:gd name="T12" fmla="*/ 0 w 14"/>
                <a:gd name="T13" fmla="*/ 6 h 16"/>
                <a:gd name="T14" fmla="*/ 0 w 14"/>
                <a:gd name="T15" fmla="*/ 16 h 16"/>
                <a:gd name="T16" fmla="*/ 8 w 14"/>
                <a:gd name="T17" fmla="*/ 16 h 16"/>
                <a:gd name="T18" fmla="*/ 8 w 14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8" y="0"/>
                  </a:moveTo>
                  <a:lnTo>
                    <a:pt x="14" y="6"/>
                  </a:lnTo>
                  <a:lnTo>
                    <a:pt x="14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8" y="16"/>
                  </a:lnTo>
                  <a:lnTo>
                    <a:pt x="0" y="6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74" name="Freeform 1013"/>
            <p:cNvSpPr>
              <a:spLocks/>
            </p:cNvSpPr>
            <p:nvPr/>
          </p:nvSpPr>
          <p:spPr bwMode="auto">
            <a:xfrm>
              <a:off x="1337" y="2213"/>
              <a:ext cx="14" cy="16"/>
            </a:xfrm>
            <a:custGeom>
              <a:avLst/>
              <a:gdLst>
                <a:gd name="T0" fmla="*/ 14 w 14"/>
                <a:gd name="T1" fmla="*/ 6 h 16"/>
                <a:gd name="T2" fmla="*/ 6 w 14"/>
                <a:gd name="T3" fmla="*/ 0 h 16"/>
                <a:gd name="T4" fmla="*/ 0 w 14"/>
                <a:gd name="T5" fmla="*/ 0 h 16"/>
                <a:gd name="T6" fmla="*/ 0 w 14"/>
                <a:gd name="T7" fmla="*/ 16 h 16"/>
                <a:gd name="T8" fmla="*/ 6 w 14"/>
                <a:gd name="T9" fmla="*/ 16 h 16"/>
                <a:gd name="T10" fmla="*/ 0 w 14"/>
                <a:gd name="T11" fmla="*/ 6 h 16"/>
                <a:gd name="T12" fmla="*/ 14 w 14"/>
                <a:gd name="T13" fmla="*/ 6 h 16"/>
                <a:gd name="T14" fmla="*/ 14 w 14"/>
                <a:gd name="T15" fmla="*/ 0 h 16"/>
                <a:gd name="T16" fmla="*/ 6 w 14"/>
                <a:gd name="T17" fmla="*/ 0 h 16"/>
                <a:gd name="T18" fmla="*/ 14 w 14"/>
                <a:gd name="T19" fmla="*/ 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0" y="6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75" name="Freeform 1014"/>
            <p:cNvSpPr>
              <a:spLocks/>
            </p:cNvSpPr>
            <p:nvPr/>
          </p:nvSpPr>
          <p:spPr bwMode="auto">
            <a:xfrm>
              <a:off x="1337" y="2219"/>
              <a:ext cx="14" cy="16"/>
            </a:xfrm>
            <a:custGeom>
              <a:avLst/>
              <a:gdLst>
                <a:gd name="T0" fmla="*/ 6 w 14"/>
                <a:gd name="T1" fmla="*/ 0 h 16"/>
                <a:gd name="T2" fmla="*/ 14 w 14"/>
                <a:gd name="T3" fmla="*/ 8 h 16"/>
                <a:gd name="T4" fmla="*/ 14 w 14"/>
                <a:gd name="T5" fmla="*/ 0 h 16"/>
                <a:gd name="T6" fmla="*/ 0 w 14"/>
                <a:gd name="T7" fmla="*/ 0 h 16"/>
                <a:gd name="T8" fmla="*/ 0 w 14"/>
                <a:gd name="T9" fmla="*/ 8 h 16"/>
                <a:gd name="T10" fmla="*/ 6 w 14"/>
                <a:gd name="T11" fmla="*/ 16 h 16"/>
                <a:gd name="T12" fmla="*/ 0 w 14"/>
                <a:gd name="T13" fmla="*/ 8 h 16"/>
                <a:gd name="T14" fmla="*/ 0 w 14"/>
                <a:gd name="T15" fmla="*/ 16 h 16"/>
                <a:gd name="T16" fmla="*/ 6 w 14"/>
                <a:gd name="T17" fmla="*/ 16 h 16"/>
                <a:gd name="T18" fmla="*/ 6 w 14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6" y="0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6"/>
                  </a:lnTo>
                  <a:lnTo>
                    <a:pt x="0" y="8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76" name="Rectangle 1015"/>
            <p:cNvSpPr>
              <a:spLocks noChangeArrowheads="1"/>
            </p:cNvSpPr>
            <p:nvPr/>
          </p:nvSpPr>
          <p:spPr bwMode="auto">
            <a:xfrm>
              <a:off x="1343" y="2219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77" name="Rectangle 1016"/>
            <p:cNvSpPr>
              <a:spLocks noChangeArrowheads="1"/>
            </p:cNvSpPr>
            <p:nvPr/>
          </p:nvSpPr>
          <p:spPr bwMode="auto">
            <a:xfrm>
              <a:off x="1351" y="2219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78" name="Freeform 1017"/>
            <p:cNvSpPr>
              <a:spLocks/>
            </p:cNvSpPr>
            <p:nvPr/>
          </p:nvSpPr>
          <p:spPr bwMode="auto">
            <a:xfrm>
              <a:off x="1356" y="2219"/>
              <a:ext cx="15" cy="16"/>
            </a:xfrm>
            <a:custGeom>
              <a:avLst/>
              <a:gdLst>
                <a:gd name="T0" fmla="*/ 15 w 15"/>
                <a:gd name="T1" fmla="*/ 8 h 16"/>
                <a:gd name="T2" fmla="*/ 10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10 w 15"/>
                <a:gd name="T9" fmla="*/ 16 h 16"/>
                <a:gd name="T10" fmla="*/ 0 w 15"/>
                <a:gd name="T11" fmla="*/ 8 h 16"/>
                <a:gd name="T12" fmla="*/ 15 w 15"/>
                <a:gd name="T13" fmla="*/ 8 h 16"/>
                <a:gd name="T14" fmla="*/ 15 w 15"/>
                <a:gd name="T15" fmla="*/ 0 h 16"/>
                <a:gd name="T16" fmla="*/ 10 w 15"/>
                <a:gd name="T17" fmla="*/ 0 h 16"/>
                <a:gd name="T18" fmla="*/ 15 w 15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6"/>
                <a:gd name="T32" fmla="*/ 15 w 15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6">
                  <a:moveTo>
                    <a:pt x="15" y="8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79" name="Freeform 1018"/>
            <p:cNvSpPr>
              <a:spLocks/>
            </p:cNvSpPr>
            <p:nvPr/>
          </p:nvSpPr>
          <p:spPr bwMode="auto">
            <a:xfrm>
              <a:off x="1356" y="2227"/>
              <a:ext cx="15" cy="15"/>
            </a:xfrm>
            <a:custGeom>
              <a:avLst/>
              <a:gdLst>
                <a:gd name="T0" fmla="*/ 10 w 15"/>
                <a:gd name="T1" fmla="*/ 0 h 15"/>
                <a:gd name="T2" fmla="*/ 15 w 15"/>
                <a:gd name="T3" fmla="*/ 8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8 h 15"/>
                <a:gd name="T10" fmla="*/ 10 w 15"/>
                <a:gd name="T11" fmla="*/ 15 h 15"/>
                <a:gd name="T12" fmla="*/ 0 w 15"/>
                <a:gd name="T13" fmla="*/ 8 h 15"/>
                <a:gd name="T14" fmla="*/ 0 w 15"/>
                <a:gd name="T15" fmla="*/ 15 h 15"/>
                <a:gd name="T16" fmla="*/ 10 w 15"/>
                <a:gd name="T17" fmla="*/ 15 h 15"/>
                <a:gd name="T18" fmla="*/ 10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0" y="0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1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80" name="Rectangle 1019"/>
            <p:cNvSpPr>
              <a:spLocks noChangeArrowheads="1"/>
            </p:cNvSpPr>
            <p:nvPr/>
          </p:nvSpPr>
          <p:spPr bwMode="auto">
            <a:xfrm>
              <a:off x="1366" y="2227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81" name="Rectangle 1020"/>
            <p:cNvSpPr>
              <a:spLocks noChangeArrowheads="1"/>
            </p:cNvSpPr>
            <p:nvPr/>
          </p:nvSpPr>
          <p:spPr bwMode="auto">
            <a:xfrm>
              <a:off x="1371" y="2227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82" name="Rectangle 1021"/>
            <p:cNvSpPr>
              <a:spLocks noChangeArrowheads="1"/>
            </p:cNvSpPr>
            <p:nvPr/>
          </p:nvSpPr>
          <p:spPr bwMode="auto">
            <a:xfrm>
              <a:off x="1377" y="2227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83" name="Freeform 1022"/>
            <p:cNvSpPr>
              <a:spLocks/>
            </p:cNvSpPr>
            <p:nvPr/>
          </p:nvSpPr>
          <p:spPr bwMode="auto">
            <a:xfrm>
              <a:off x="1385" y="2227"/>
              <a:ext cx="15" cy="15"/>
            </a:xfrm>
            <a:custGeom>
              <a:avLst/>
              <a:gdLst>
                <a:gd name="T0" fmla="*/ 15 w 15"/>
                <a:gd name="T1" fmla="*/ 8 h 15"/>
                <a:gd name="T2" fmla="*/ 5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5 w 15"/>
                <a:gd name="T9" fmla="*/ 15 h 15"/>
                <a:gd name="T10" fmla="*/ 0 w 15"/>
                <a:gd name="T11" fmla="*/ 8 h 15"/>
                <a:gd name="T12" fmla="*/ 15 w 15"/>
                <a:gd name="T13" fmla="*/ 8 h 15"/>
                <a:gd name="T14" fmla="*/ 15 w 15"/>
                <a:gd name="T15" fmla="*/ 0 h 15"/>
                <a:gd name="T16" fmla="*/ 5 w 15"/>
                <a:gd name="T17" fmla="*/ 0 h 15"/>
                <a:gd name="T18" fmla="*/ 15 w 15"/>
                <a:gd name="T19" fmla="*/ 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5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84" name="Freeform 1023"/>
            <p:cNvSpPr>
              <a:spLocks/>
            </p:cNvSpPr>
            <p:nvPr/>
          </p:nvSpPr>
          <p:spPr bwMode="auto">
            <a:xfrm>
              <a:off x="1385" y="2235"/>
              <a:ext cx="15" cy="15"/>
            </a:xfrm>
            <a:custGeom>
              <a:avLst/>
              <a:gdLst>
                <a:gd name="T0" fmla="*/ 5 w 15"/>
                <a:gd name="T1" fmla="*/ 0 h 15"/>
                <a:gd name="T2" fmla="*/ 15 w 15"/>
                <a:gd name="T3" fmla="*/ 7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7 h 15"/>
                <a:gd name="T10" fmla="*/ 5 w 15"/>
                <a:gd name="T11" fmla="*/ 15 h 15"/>
                <a:gd name="T12" fmla="*/ 0 w 15"/>
                <a:gd name="T13" fmla="*/ 7 h 15"/>
                <a:gd name="T14" fmla="*/ 0 w 15"/>
                <a:gd name="T15" fmla="*/ 15 h 15"/>
                <a:gd name="T16" fmla="*/ 5 w 15"/>
                <a:gd name="T17" fmla="*/ 15 h 15"/>
                <a:gd name="T18" fmla="*/ 5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5" y="0"/>
                  </a:moveTo>
                  <a:lnTo>
                    <a:pt x="15" y="7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5" y="15"/>
                  </a:lnTo>
                  <a:lnTo>
                    <a:pt x="0" y="7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85" name="Rectangle 0"/>
            <p:cNvSpPr>
              <a:spLocks noChangeArrowheads="1"/>
            </p:cNvSpPr>
            <p:nvPr/>
          </p:nvSpPr>
          <p:spPr bwMode="auto">
            <a:xfrm>
              <a:off x="1392" y="2236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86" name="Rectangle 1"/>
            <p:cNvSpPr>
              <a:spLocks noChangeArrowheads="1"/>
            </p:cNvSpPr>
            <p:nvPr/>
          </p:nvSpPr>
          <p:spPr bwMode="auto">
            <a:xfrm>
              <a:off x="1400" y="2236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87" name="Rectangle 2"/>
            <p:cNvSpPr>
              <a:spLocks noChangeArrowheads="1"/>
            </p:cNvSpPr>
            <p:nvPr/>
          </p:nvSpPr>
          <p:spPr bwMode="auto">
            <a:xfrm>
              <a:off x="1408" y="2236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88" name="Freeform 3"/>
            <p:cNvSpPr>
              <a:spLocks/>
            </p:cNvSpPr>
            <p:nvPr/>
          </p:nvSpPr>
          <p:spPr bwMode="auto">
            <a:xfrm>
              <a:off x="1411" y="2235"/>
              <a:ext cx="17" cy="15"/>
            </a:xfrm>
            <a:custGeom>
              <a:avLst/>
              <a:gdLst>
                <a:gd name="T0" fmla="*/ 17 w 17"/>
                <a:gd name="T1" fmla="*/ 7 h 15"/>
                <a:gd name="T2" fmla="*/ 8 w 17"/>
                <a:gd name="T3" fmla="*/ 0 h 15"/>
                <a:gd name="T4" fmla="*/ 2 w 17"/>
                <a:gd name="T5" fmla="*/ 0 h 15"/>
                <a:gd name="T6" fmla="*/ 2 w 17"/>
                <a:gd name="T7" fmla="*/ 15 h 15"/>
                <a:gd name="T8" fmla="*/ 8 w 17"/>
                <a:gd name="T9" fmla="*/ 15 h 15"/>
                <a:gd name="T10" fmla="*/ 0 w 17"/>
                <a:gd name="T11" fmla="*/ 7 h 15"/>
                <a:gd name="T12" fmla="*/ 17 w 17"/>
                <a:gd name="T13" fmla="*/ 7 h 15"/>
                <a:gd name="T14" fmla="*/ 17 w 17"/>
                <a:gd name="T15" fmla="*/ 0 h 15"/>
                <a:gd name="T16" fmla="*/ 8 w 17"/>
                <a:gd name="T17" fmla="*/ 0 h 15"/>
                <a:gd name="T18" fmla="*/ 17 w 17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5"/>
                <a:gd name="T32" fmla="*/ 17 w 17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5">
                  <a:moveTo>
                    <a:pt x="17" y="7"/>
                  </a:moveTo>
                  <a:lnTo>
                    <a:pt x="8" y="0"/>
                  </a:lnTo>
                  <a:lnTo>
                    <a:pt x="2" y="0"/>
                  </a:lnTo>
                  <a:lnTo>
                    <a:pt x="2" y="15"/>
                  </a:lnTo>
                  <a:lnTo>
                    <a:pt x="8" y="15"/>
                  </a:lnTo>
                  <a:lnTo>
                    <a:pt x="0" y="7"/>
                  </a:lnTo>
                  <a:lnTo>
                    <a:pt x="17" y="7"/>
                  </a:lnTo>
                  <a:lnTo>
                    <a:pt x="17" y="0"/>
                  </a:lnTo>
                  <a:lnTo>
                    <a:pt x="8" y="0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89" name="Freeform 4"/>
            <p:cNvSpPr>
              <a:spLocks/>
            </p:cNvSpPr>
            <p:nvPr/>
          </p:nvSpPr>
          <p:spPr bwMode="auto">
            <a:xfrm>
              <a:off x="1411" y="2242"/>
              <a:ext cx="17" cy="13"/>
            </a:xfrm>
            <a:custGeom>
              <a:avLst/>
              <a:gdLst>
                <a:gd name="T0" fmla="*/ 8 w 17"/>
                <a:gd name="T1" fmla="*/ 0 h 13"/>
                <a:gd name="T2" fmla="*/ 17 w 17"/>
                <a:gd name="T3" fmla="*/ 8 h 13"/>
                <a:gd name="T4" fmla="*/ 17 w 17"/>
                <a:gd name="T5" fmla="*/ 0 h 13"/>
                <a:gd name="T6" fmla="*/ 0 w 17"/>
                <a:gd name="T7" fmla="*/ 0 h 13"/>
                <a:gd name="T8" fmla="*/ 0 w 17"/>
                <a:gd name="T9" fmla="*/ 8 h 13"/>
                <a:gd name="T10" fmla="*/ 8 w 17"/>
                <a:gd name="T11" fmla="*/ 13 h 13"/>
                <a:gd name="T12" fmla="*/ 0 w 17"/>
                <a:gd name="T13" fmla="*/ 8 h 13"/>
                <a:gd name="T14" fmla="*/ 0 w 17"/>
                <a:gd name="T15" fmla="*/ 13 h 13"/>
                <a:gd name="T16" fmla="*/ 8 w 17"/>
                <a:gd name="T17" fmla="*/ 13 h 13"/>
                <a:gd name="T18" fmla="*/ 8 w 17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3"/>
                <a:gd name="T32" fmla="*/ 17 w 17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3">
                  <a:moveTo>
                    <a:pt x="8" y="0"/>
                  </a:moveTo>
                  <a:lnTo>
                    <a:pt x="17" y="8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90" name="Rectangle 5"/>
            <p:cNvSpPr>
              <a:spLocks noChangeArrowheads="1"/>
            </p:cNvSpPr>
            <p:nvPr/>
          </p:nvSpPr>
          <p:spPr bwMode="auto">
            <a:xfrm>
              <a:off x="1419" y="2242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91" name="Rectangle 6"/>
            <p:cNvSpPr>
              <a:spLocks noChangeArrowheads="1"/>
            </p:cNvSpPr>
            <p:nvPr/>
          </p:nvSpPr>
          <p:spPr bwMode="auto">
            <a:xfrm>
              <a:off x="1428" y="2242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92" name="Rectangle 7"/>
            <p:cNvSpPr>
              <a:spLocks noChangeArrowheads="1"/>
            </p:cNvSpPr>
            <p:nvPr/>
          </p:nvSpPr>
          <p:spPr bwMode="auto">
            <a:xfrm>
              <a:off x="1434" y="2242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93" name="Rectangle 8"/>
            <p:cNvSpPr>
              <a:spLocks noChangeArrowheads="1"/>
            </p:cNvSpPr>
            <p:nvPr/>
          </p:nvSpPr>
          <p:spPr bwMode="auto">
            <a:xfrm>
              <a:off x="1442" y="2242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94" name="Freeform 9"/>
            <p:cNvSpPr>
              <a:spLocks/>
            </p:cNvSpPr>
            <p:nvPr/>
          </p:nvSpPr>
          <p:spPr bwMode="auto">
            <a:xfrm>
              <a:off x="1447" y="2242"/>
              <a:ext cx="15" cy="13"/>
            </a:xfrm>
            <a:custGeom>
              <a:avLst/>
              <a:gdLst>
                <a:gd name="T0" fmla="*/ 15 w 15"/>
                <a:gd name="T1" fmla="*/ 8 h 13"/>
                <a:gd name="T2" fmla="*/ 8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8 w 15"/>
                <a:gd name="T9" fmla="*/ 13 h 13"/>
                <a:gd name="T10" fmla="*/ 0 w 15"/>
                <a:gd name="T11" fmla="*/ 8 h 13"/>
                <a:gd name="T12" fmla="*/ 15 w 15"/>
                <a:gd name="T13" fmla="*/ 8 h 13"/>
                <a:gd name="T14" fmla="*/ 15 w 15"/>
                <a:gd name="T15" fmla="*/ 0 h 13"/>
                <a:gd name="T16" fmla="*/ 8 w 15"/>
                <a:gd name="T17" fmla="*/ 0 h 13"/>
                <a:gd name="T18" fmla="*/ 15 w 15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5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95" name="Freeform 10"/>
            <p:cNvSpPr>
              <a:spLocks/>
            </p:cNvSpPr>
            <p:nvPr/>
          </p:nvSpPr>
          <p:spPr bwMode="auto">
            <a:xfrm>
              <a:off x="1447" y="2247"/>
              <a:ext cx="15" cy="16"/>
            </a:xfrm>
            <a:custGeom>
              <a:avLst/>
              <a:gdLst>
                <a:gd name="T0" fmla="*/ 8 w 15"/>
                <a:gd name="T1" fmla="*/ 0 h 16"/>
                <a:gd name="T2" fmla="*/ 15 w 15"/>
                <a:gd name="T3" fmla="*/ 8 h 16"/>
                <a:gd name="T4" fmla="*/ 15 w 15"/>
                <a:gd name="T5" fmla="*/ 3 h 16"/>
                <a:gd name="T6" fmla="*/ 0 w 15"/>
                <a:gd name="T7" fmla="*/ 3 h 16"/>
                <a:gd name="T8" fmla="*/ 0 w 15"/>
                <a:gd name="T9" fmla="*/ 8 h 16"/>
                <a:gd name="T10" fmla="*/ 8 w 15"/>
                <a:gd name="T11" fmla="*/ 16 h 16"/>
                <a:gd name="T12" fmla="*/ 0 w 15"/>
                <a:gd name="T13" fmla="*/ 8 h 16"/>
                <a:gd name="T14" fmla="*/ 0 w 15"/>
                <a:gd name="T15" fmla="*/ 16 h 16"/>
                <a:gd name="T16" fmla="*/ 8 w 15"/>
                <a:gd name="T17" fmla="*/ 16 h 16"/>
                <a:gd name="T18" fmla="*/ 8 w 15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6"/>
                <a:gd name="T32" fmla="*/ 15 w 15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6">
                  <a:moveTo>
                    <a:pt x="8" y="0"/>
                  </a:moveTo>
                  <a:lnTo>
                    <a:pt x="15" y="8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8" y="16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96" name="Rectangle 11"/>
            <p:cNvSpPr>
              <a:spLocks noChangeArrowheads="1"/>
            </p:cNvSpPr>
            <p:nvPr/>
          </p:nvSpPr>
          <p:spPr bwMode="auto">
            <a:xfrm>
              <a:off x="1455" y="2247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97" name="Rectangle 12"/>
            <p:cNvSpPr>
              <a:spLocks noChangeArrowheads="1"/>
            </p:cNvSpPr>
            <p:nvPr/>
          </p:nvSpPr>
          <p:spPr bwMode="auto">
            <a:xfrm>
              <a:off x="1462" y="2247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98" name="Rectangle 13"/>
            <p:cNvSpPr>
              <a:spLocks noChangeArrowheads="1"/>
            </p:cNvSpPr>
            <p:nvPr/>
          </p:nvSpPr>
          <p:spPr bwMode="auto">
            <a:xfrm>
              <a:off x="1467" y="2247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799" name="Rectangle 14"/>
            <p:cNvSpPr>
              <a:spLocks noChangeArrowheads="1"/>
            </p:cNvSpPr>
            <p:nvPr/>
          </p:nvSpPr>
          <p:spPr bwMode="auto">
            <a:xfrm>
              <a:off x="1476" y="2247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00" name="Freeform 15"/>
            <p:cNvSpPr>
              <a:spLocks/>
            </p:cNvSpPr>
            <p:nvPr/>
          </p:nvSpPr>
          <p:spPr bwMode="auto">
            <a:xfrm>
              <a:off x="1482" y="2247"/>
              <a:ext cx="14" cy="16"/>
            </a:xfrm>
            <a:custGeom>
              <a:avLst/>
              <a:gdLst>
                <a:gd name="T0" fmla="*/ 14 w 14"/>
                <a:gd name="T1" fmla="*/ 3 h 16"/>
                <a:gd name="T2" fmla="*/ 9 w 14"/>
                <a:gd name="T3" fmla="*/ 0 h 16"/>
                <a:gd name="T4" fmla="*/ 0 w 14"/>
                <a:gd name="T5" fmla="*/ 0 h 16"/>
                <a:gd name="T6" fmla="*/ 0 w 14"/>
                <a:gd name="T7" fmla="*/ 16 h 16"/>
                <a:gd name="T8" fmla="*/ 9 w 14"/>
                <a:gd name="T9" fmla="*/ 16 h 16"/>
                <a:gd name="T10" fmla="*/ 3 w 14"/>
                <a:gd name="T11" fmla="*/ 11 h 16"/>
                <a:gd name="T12" fmla="*/ 14 w 14"/>
                <a:gd name="T13" fmla="*/ 3 h 16"/>
                <a:gd name="T14" fmla="*/ 11 w 14"/>
                <a:gd name="T15" fmla="*/ 0 h 16"/>
                <a:gd name="T16" fmla="*/ 9 w 14"/>
                <a:gd name="T17" fmla="*/ 0 h 16"/>
                <a:gd name="T18" fmla="*/ 14 w 14"/>
                <a:gd name="T19" fmla="*/ 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14" y="3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3" y="11"/>
                  </a:lnTo>
                  <a:lnTo>
                    <a:pt x="14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01" name="Freeform 16"/>
            <p:cNvSpPr>
              <a:spLocks/>
            </p:cNvSpPr>
            <p:nvPr/>
          </p:nvSpPr>
          <p:spPr bwMode="auto">
            <a:xfrm>
              <a:off x="1485" y="2250"/>
              <a:ext cx="16" cy="19"/>
            </a:xfrm>
            <a:custGeom>
              <a:avLst/>
              <a:gdLst>
                <a:gd name="T0" fmla="*/ 11 w 16"/>
                <a:gd name="T1" fmla="*/ 5 h 19"/>
                <a:gd name="T2" fmla="*/ 16 w 16"/>
                <a:gd name="T3" fmla="*/ 5 h 19"/>
                <a:gd name="T4" fmla="*/ 11 w 16"/>
                <a:gd name="T5" fmla="*/ 0 h 19"/>
                <a:gd name="T6" fmla="*/ 0 w 16"/>
                <a:gd name="T7" fmla="*/ 8 h 19"/>
                <a:gd name="T8" fmla="*/ 6 w 16"/>
                <a:gd name="T9" fmla="*/ 16 h 19"/>
                <a:gd name="T10" fmla="*/ 11 w 16"/>
                <a:gd name="T11" fmla="*/ 19 h 19"/>
                <a:gd name="T12" fmla="*/ 6 w 16"/>
                <a:gd name="T13" fmla="*/ 16 h 19"/>
                <a:gd name="T14" fmla="*/ 8 w 16"/>
                <a:gd name="T15" fmla="*/ 19 h 19"/>
                <a:gd name="T16" fmla="*/ 11 w 16"/>
                <a:gd name="T17" fmla="*/ 19 h 19"/>
                <a:gd name="T18" fmla="*/ 11 w 16"/>
                <a:gd name="T19" fmla="*/ 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9"/>
                <a:gd name="T32" fmla="*/ 16 w 16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9">
                  <a:moveTo>
                    <a:pt x="11" y="5"/>
                  </a:moveTo>
                  <a:lnTo>
                    <a:pt x="16" y="5"/>
                  </a:lnTo>
                  <a:lnTo>
                    <a:pt x="11" y="0"/>
                  </a:lnTo>
                  <a:lnTo>
                    <a:pt x="0" y="8"/>
                  </a:lnTo>
                  <a:lnTo>
                    <a:pt x="6" y="16"/>
                  </a:lnTo>
                  <a:lnTo>
                    <a:pt x="11" y="19"/>
                  </a:lnTo>
                  <a:lnTo>
                    <a:pt x="6" y="16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02" name="Rectangle 17"/>
            <p:cNvSpPr>
              <a:spLocks noChangeArrowheads="1"/>
            </p:cNvSpPr>
            <p:nvPr/>
          </p:nvSpPr>
          <p:spPr bwMode="auto">
            <a:xfrm>
              <a:off x="1496" y="2255"/>
              <a:ext cx="7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03" name="Rectangle 18"/>
            <p:cNvSpPr>
              <a:spLocks noChangeArrowheads="1"/>
            </p:cNvSpPr>
            <p:nvPr/>
          </p:nvSpPr>
          <p:spPr bwMode="auto">
            <a:xfrm>
              <a:off x="1501" y="2255"/>
              <a:ext cx="10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04" name="Rectangle 19"/>
            <p:cNvSpPr>
              <a:spLocks noChangeArrowheads="1"/>
            </p:cNvSpPr>
            <p:nvPr/>
          </p:nvSpPr>
          <p:spPr bwMode="auto">
            <a:xfrm>
              <a:off x="1510" y="2255"/>
              <a:ext cx="10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05" name="Rectangle 20"/>
            <p:cNvSpPr>
              <a:spLocks noChangeArrowheads="1"/>
            </p:cNvSpPr>
            <p:nvPr/>
          </p:nvSpPr>
          <p:spPr bwMode="auto">
            <a:xfrm>
              <a:off x="1519" y="2255"/>
              <a:ext cx="7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06" name="Rectangle 21"/>
            <p:cNvSpPr>
              <a:spLocks noChangeArrowheads="1"/>
            </p:cNvSpPr>
            <p:nvPr/>
          </p:nvSpPr>
          <p:spPr bwMode="auto">
            <a:xfrm>
              <a:off x="1524" y="2255"/>
              <a:ext cx="10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07" name="Freeform 22"/>
            <p:cNvSpPr>
              <a:spLocks/>
            </p:cNvSpPr>
            <p:nvPr/>
          </p:nvSpPr>
          <p:spPr bwMode="auto">
            <a:xfrm>
              <a:off x="1530" y="2255"/>
              <a:ext cx="16" cy="14"/>
            </a:xfrm>
            <a:custGeom>
              <a:avLst/>
              <a:gdLst>
                <a:gd name="T0" fmla="*/ 16 w 16"/>
                <a:gd name="T1" fmla="*/ 6 h 14"/>
                <a:gd name="T2" fmla="*/ 8 w 16"/>
                <a:gd name="T3" fmla="*/ 0 h 14"/>
                <a:gd name="T4" fmla="*/ 3 w 16"/>
                <a:gd name="T5" fmla="*/ 0 h 14"/>
                <a:gd name="T6" fmla="*/ 3 w 16"/>
                <a:gd name="T7" fmla="*/ 14 h 14"/>
                <a:gd name="T8" fmla="*/ 8 w 16"/>
                <a:gd name="T9" fmla="*/ 14 h 14"/>
                <a:gd name="T10" fmla="*/ 0 w 16"/>
                <a:gd name="T11" fmla="*/ 6 h 14"/>
                <a:gd name="T12" fmla="*/ 16 w 16"/>
                <a:gd name="T13" fmla="*/ 6 h 14"/>
                <a:gd name="T14" fmla="*/ 16 w 16"/>
                <a:gd name="T15" fmla="*/ 0 h 14"/>
                <a:gd name="T16" fmla="*/ 8 w 16"/>
                <a:gd name="T17" fmla="*/ 0 h 14"/>
                <a:gd name="T18" fmla="*/ 16 w 16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16" y="6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8" y="14"/>
                  </a:lnTo>
                  <a:lnTo>
                    <a:pt x="0" y="6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08" name="Freeform 23"/>
            <p:cNvSpPr>
              <a:spLocks/>
            </p:cNvSpPr>
            <p:nvPr/>
          </p:nvSpPr>
          <p:spPr bwMode="auto">
            <a:xfrm>
              <a:off x="1530" y="2261"/>
              <a:ext cx="16" cy="15"/>
            </a:xfrm>
            <a:custGeom>
              <a:avLst/>
              <a:gdLst>
                <a:gd name="T0" fmla="*/ 8 w 16"/>
                <a:gd name="T1" fmla="*/ 0 h 15"/>
                <a:gd name="T2" fmla="*/ 16 w 16"/>
                <a:gd name="T3" fmla="*/ 8 h 15"/>
                <a:gd name="T4" fmla="*/ 16 w 16"/>
                <a:gd name="T5" fmla="*/ 0 h 15"/>
                <a:gd name="T6" fmla="*/ 0 w 16"/>
                <a:gd name="T7" fmla="*/ 0 h 15"/>
                <a:gd name="T8" fmla="*/ 0 w 16"/>
                <a:gd name="T9" fmla="*/ 8 h 15"/>
                <a:gd name="T10" fmla="*/ 8 w 16"/>
                <a:gd name="T11" fmla="*/ 15 h 15"/>
                <a:gd name="T12" fmla="*/ 0 w 16"/>
                <a:gd name="T13" fmla="*/ 8 h 15"/>
                <a:gd name="T14" fmla="*/ 0 w 16"/>
                <a:gd name="T15" fmla="*/ 15 h 15"/>
                <a:gd name="T16" fmla="*/ 8 w 16"/>
                <a:gd name="T17" fmla="*/ 15 h 15"/>
                <a:gd name="T18" fmla="*/ 8 w 16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8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09" name="Rectangle 24"/>
            <p:cNvSpPr>
              <a:spLocks noChangeArrowheads="1"/>
            </p:cNvSpPr>
            <p:nvPr/>
          </p:nvSpPr>
          <p:spPr bwMode="auto">
            <a:xfrm>
              <a:off x="1538" y="2261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10" name="Rectangle 25"/>
            <p:cNvSpPr>
              <a:spLocks noChangeArrowheads="1"/>
            </p:cNvSpPr>
            <p:nvPr/>
          </p:nvSpPr>
          <p:spPr bwMode="auto">
            <a:xfrm>
              <a:off x="1543" y="2261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11" name="Rectangle 26"/>
            <p:cNvSpPr>
              <a:spLocks noChangeArrowheads="1"/>
            </p:cNvSpPr>
            <p:nvPr/>
          </p:nvSpPr>
          <p:spPr bwMode="auto">
            <a:xfrm>
              <a:off x="1553" y="2261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12" name="Rectangle 27"/>
            <p:cNvSpPr>
              <a:spLocks noChangeArrowheads="1"/>
            </p:cNvSpPr>
            <p:nvPr/>
          </p:nvSpPr>
          <p:spPr bwMode="auto">
            <a:xfrm>
              <a:off x="1558" y="2261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13" name="Rectangle 28"/>
            <p:cNvSpPr>
              <a:spLocks noChangeArrowheads="1"/>
            </p:cNvSpPr>
            <p:nvPr/>
          </p:nvSpPr>
          <p:spPr bwMode="auto">
            <a:xfrm>
              <a:off x="1567" y="2261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14" name="Rectangle 29"/>
            <p:cNvSpPr>
              <a:spLocks noChangeArrowheads="1"/>
            </p:cNvSpPr>
            <p:nvPr/>
          </p:nvSpPr>
          <p:spPr bwMode="auto">
            <a:xfrm>
              <a:off x="1572" y="2261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15" name="Freeform 30"/>
            <p:cNvSpPr>
              <a:spLocks/>
            </p:cNvSpPr>
            <p:nvPr/>
          </p:nvSpPr>
          <p:spPr bwMode="auto">
            <a:xfrm>
              <a:off x="1577" y="2261"/>
              <a:ext cx="15" cy="15"/>
            </a:xfrm>
            <a:custGeom>
              <a:avLst/>
              <a:gdLst>
                <a:gd name="T0" fmla="*/ 15 w 15"/>
                <a:gd name="T1" fmla="*/ 8 h 15"/>
                <a:gd name="T2" fmla="*/ 10 w 15"/>
                <a:gd name="T3" fmla="*/ 0 h 15"/>
                <a:gd name="T4" fmla="*/ 3 w 15"/>
                <a:gd name="T5" fmla="*/ 0 h 15"/>
                <a:gd name="T6" fmla="*/ 3 w 15"/>
                <a:gd name="T7" fmla="*/ 15 h 15"/>
                <a:gd name="T8" fmla="*/ 10 w 15"/>
                <a:gd name="T9" fmla="*/ 15 h 15"/>
                <a:gd name="T10" fmla="*/ 0 w 15"/>
                <a:gd name="T11" fmla="*/ 8 h 15"/>
                <a:gd name="T12" fmla="*/ 15 w 15"/>
                <a:gd name="T13" fmla="*/ 8 h 15"/>
                <a:gd name="T14" fmla="*/ 15 w 15"/>
                <a:gd name="T15" fmla="*/ 0 h 15"/>
                <a:gd name="T16" fmla="*/ 10 w 15"/>
                <a:gd name="T17" fmla="*/ 0 h 15"/>
                <a:gd name="T18" fmla="*/ 15 w 15"/>
                <a:gd name="T19" fmla="*/ 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5" y="8"/>
                  </a:moveTo>
                  <a:lnTo>
                    <a:pt x="10" y="0"/>
                  </a:lnTo>
                  <a:lnTo>
                    <a:pt x="3" y="0"/>
                  </a:lnTo>
                  <a:lnTo>
                    <a:pt x="3" y="15"/>
                  </a:lnTo>
                  <a:lnTo>
                    <a:pt x="10" y="15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16" name="Freeform 31"/>
            <p:cNvSpPr>
              <a:spLocks/>
            </p:cNvSpPr>
            <p:nvPr/>
          </p:nvSpPr>
          <p:spPr bwMode="auto">
            <a:xfrm>
              <a:off x="1577" y="2269"/>
              <a:ext cx="15" cy="15"/>
            </a:xfrm>
            <a:custGeom>
              <a:avLst/>
              <a:gdLst>
                <a:gd name="T0" fmla="*/ 10 w 15"/>
                <a:gd name="T1" fmla="*/ 0 h 15"/>
                <a:gd name="T2" fmla="*/ 15 w 15"/>
                <a:gd name="T3" fmla="*/ 7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7 h 15"/>
                <a:gd name="T10" fmla="*/ 10 w 15"/>
                <a:gd name="T11" fmla="*/ 15 h 15"/>
                <a:gd name="T12" fmla="*/ 0 w 15"/>
                <a:gd name="T13" fmla="*/ 7 h 15"/>
                <a:gd name="T14" fmla="*/ 0 w 15"/>
                <a:gd name="T15" fmla="*/ 15 h 15"/>
                <a:gd name="T16" fmla="*/ 10 w 15"/>
                <a:gd name="T17" fmla="*/ 15 h 15"/>
                <a:gd name="T18" fmla="*/ 10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10" y="0"/>
                  </a:moveTo>
                  <a:lnTo>
                    <a:pt x="15" y="7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0" y="15"/>
                  </a:lnTo>
                  <a:lnTo>
                    <a:pt x="0" y="7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17" name="Rectangle 32"/>
            <p:cNvSpPr>
              <a:spLocks noChangeArrowheads="1"/>
            </p:cNvSpPr>
            <p:nvPr/>
          </p:nvSpPr>
          <p:spPr bwMode="auto">
            <a:xfrm>
              <a:off x="1587" y="227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18" name="Rectangle 33"/>
            <p:cNvSpPr>
              <a:spLocks noChangeArrowheads="1"/>
            </p:cNvSpPr>
            <p:nvPr/>
          </p:nvSpPr>
          <p:spPr bwMode="auto">
            <a:xfrm>
              <a:off x="1592" y="2270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19" name="Rectangle 34"/>
            <p:cNvSpPr>
              <a:spLocks noChangeArrowheads="1"/>
            </p:cNvSpPr>
            <p:nvPr/>
          </p:nvSpPr>
          <p:spPr bwMode="auto">
            <a:xfrm>
              <a:off x="1600" y="227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20" name="Rectangle 35"/>
            <p:cNvSpPr>
              <a:spLocks noChangeArrowheads="1"/>
            </p:cNvSpPr>
            <p:nvPr/>
          </p:nvSpPr>
          <p:spPr bwMode="auto">
            <a:xfrm>
              <a:off x="1606" y="2270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21" name="Rectangle 36"/>
            <p:cNvSpPr>
              <a:spLocks noChangeArrowheads="1"/>
            </p:cNvSpPr>
            <p:nvPr/>
          </p:nvSpPr>
          <p:spPr bwMode="auto">
            <a:xfrm>
              <a:off x="1615" y="227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22" name="Rectangle 37"/>
            <p:cNvSpPr>
              <a:spLocks noChangeArrowheads="1"/>
            </p:cNvSpPr>
            <p:nvPr/>
          </p:nvSpPr>
          <p:spPr bwMode="auto">
            <a:xfrm>
              <a:off x="1621" y="227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23" name="Rectangle 38"/>
            <p:cNvSpPr>
              <a:spLocks noChangeArrowheads="1"/>
            </p:cNvSpPr>
            <p:nvPr/>
          </p:nvSpPr>
          <p:spPr bwMode="auto">
            <a:xfrm>
              <a:off x="1626" y="2270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24" name="Freeform 39"/>
            <p:cNvSpPr>
              <a:spLocks/>
            </p:cNvSpPr>
            <p:nvPr/>
          </p:nvSpPr>
          <p:spPr bwMode="auto">
            <a:xfrm>
              <a:off x="1634" y="2269"/>
              <a:ext cx="14" cy="15"/>
            </a:xfrm>
            <a:custGeom>
              <a:avLst/>
              <a:gdLst>
                <a:gd name="T0" fmla="*/ 14 w 14"/>
                <a:gd name="T1" fmla="*/ 7 h 15"/>
                <a:gd name="T2" fmla="*/ 9 w 14"/>
                <a:gd name="T3" fmla="*/ 0 h 15"/>
                <a:gd name="T4" fmla="*/ 0 w 14"/>
                <a:gd name="T5" fmla="*/ 0 h 15"/>
                <a:gd name="T6" fmla="*/ 0 w 14"/>
                <a:gd name="T7" fmla="*/ 15 h 15"/>
                <a:gd name="T8" fmla="*/ 9 w 14"/>
                <a:gd name="T9" fmla="*/ 15 h 15"/>
                <a:gd name="T10" fmla="*/ 0 w 14"/>
                <a:gd name="T11" fmla="*/ 7 h 15"/>
                <a:gd name="T12" fmla="*/ 14 w 14"/>
                <a:gd name="T13" fmla="*/ 7 h 15"/>
                <a:gd name="T14" fmla="*/ 14 w 14"/>
                <a:gd name="T15" fmla="*/ 0 h 15"/>
                <a:gd name="T16" fmla="*/ 9 w 14"/>
                <a:gd name="T17" fmla="*/ 0 h 15"/>
                <a:gd name="T18" fmla="*/ 14 w 14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7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25" name="Freeform 40"/>
            <p:cNvSpPr>
              <a:spLocks/>
            </p:cNvSpPr>
            <p:nvPr/>
          </p:nvSpPr>
          <p:spPr bwMode="auto">
            <a:xfrm>
              <a:off x="1634" y="2276"/>
              <a:ext cx="14" cy="13"/>
            </a:xfrm>
            <a:custGeom>
              <a:avLst/>
              <a:gdLst>
                <a:gd name="T0" fmla="*/ 9 w 14"/>
                <a:gd name="T1" fmla="*/ 0 h 13"/>
                <a:gd name="T2" fmla="*/ 14 w 14"/>
                <a:gd name="T3" fmla="*/ 8 h 13"/>
                <a:gd name="T4" fmla="*/ 14 w 14"/>
                <a:gd name="T5" fmla="*/ 0 h 13"/>
                <a:gd name="T6" fmla="*/ 0 w 14"/>
                <a:gd name="T7" fmla="*/ 0 h 13"/>
                <a:gd name="T8" fmla="*/ 0 w 14"/>
                <a:gd name="T9" fmla="*/ 8 h 13"/>
                <a:gd name="T10" fmla="*/ 9 w 14"/>
                <a:gd name="T11" fmla="*/ 13 h 13"/>
                <a:gd name="T12" fmla="*/ 0 w 14"/>
                <a:gd name="T13" fmla="*/ 8 h 13"/>
                <a:gd name="T14" fmla="*/ 0 w 14"/>
                <a:gd name="T15" fmla="*/ 13 h 13"/>
                <a:gd name="T16" fmla="*/ 9 w 14"/>
                <a:gd name="T17" fmla="*/ 13 h 13"/>
                <a:gd name="T18" fmla="*/ 9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9" y="0"/>
                  </a:moveTo>
                  <a:lnTo>
                    <a:pt x="14" y="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9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26" name="Rectangle 41"/>
            <p:cNvSpPr>
              <a:spLocks noChangeArrowheads="1"/>
            </p:cNvSpPr>
            <p:nvPr/>
          </p:nvSpPr>
          <p:spPr bwMode="auto">
            <a:xfrm>
              <a:off x="1643" y="2276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27" name="Rectangle 42"/>
            <p:cNvSpPr>
              <a:spLocks noChangeArrowheads="1"/>
            </p:cNvSpPr>
            <p:nvPr/>
          </p:nvSpPr>
          <p:spPr bwMode="auto">
            <a:xfrm>
              <a:off x="1649" y="2276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28" name="Rectangle 43"/>
            <p:cNvSpPr>
              <a:spLocks noChangeArrowheads="1"/>
            </p:cNvSpPr>
            <p:nvPr/>
          </p:nvSpPr>
          <p:spPr bwMode="auto">
            <a:xfrm>
              <a:off x="1657" y="2276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29" name="Rectangle 44"/>
            <p:cNvSpPr>
              <a:spLocks noChangeArrowheads="1"/>
            </p:cNvSpPr>
            <p:nvPr/>
          </p:nvSpPr>
          <p:spPr bwMode="auto">
            <a:xfrm>
              <a:off x="1663" y="2276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30" name="Rectangle 45"/>
            <p:cNvSpPr>
              <a:spLocks noChangeArrowheads="1"/>
            </p:cNvSpPr>
            <p:nvPr/>
          </p:nvSpPr>
          <p:spPr bwMode="auto">
            <a:xfrm>
              <a:off x="1668" y="2276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31" name="Rectangle 46"/>
            <p:cNvSpPr>
              <a:spLocks noChangeArrowheads="1"/>
            </p:cNvSpPr>
            <p:nvPr/>
          </p:nvSpPr>
          <p:spPr bwMode="auto">
            <a:xfrm>
              <a:off x="1676" y="2276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32" name="Rectangle 47"/>
            <p:cNvSpPr>
              <a:spLocks noChangeArrowheads="1"/>
            </p:cNvSpPr>
            <p:nvPr/>
          </p:nvSpPr>
          <p:spPr bwMode="auto">
            <a:xfrm>
              <a:off x="1683" y="2276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33" name="Rectangle 48"/>
            <p:cNvSpPr>
              <a:spLocks noChangeArrowheads="1"/>
            </p:cNvSpPr>
            <p:nvPr/>
          </p:nvSpPr>
          <p:spPr bwMode="auto">
            <a:xfrm>
              <a:off x="1691" y="2276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34" name="Rectangle 49"/>
            <p:cNvSpPr>
              <a:spLocks noChangeArrowheads="1"/>
            </p:cNvSpPr>
            <p:nvPr/>
          </p:nvSpPr>
          <p:spPr bwMode="auto">
            <a:xfrm>
              <a:off x="1697" y="2276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35" name="Rectangle 50"/>
            <p:cNvSpPr>
              <a:spLocks noChangeArrowheads="1"/>
            </p:cNvSpPr>
            <p:nvPr/>
          </p:nvSpPr>
          <p:spPr bwMode="auto">
            <a:xfrm>
              <a:off x="1705" y="2276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36" name="Rectangle 51"/>
            <p:cNvSpPr>
              <a:spLocks noChangeArrowheads="1"/>
            </p:cNvSpPr>
            <p:nvPr/>
          </p:nvSpPr>
          <p:spPr bwMode="auto">
            <a:xfrm>
              <a:off x="1710" y="2276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37" name="Freeform 52"/>
            <p:cNvSpPr>
              <a:spLocks/>
            </p:cNvSpPr>
            <p:nvPr/>
          </p:nvSpPr>
          <p:spPr bwMode="auto">
            <a:xfrm>
              <a:off x="1716" y="2276"/>
              <a:ext cx="15" cy="13"/>
            </a:xfrm>
            <a:custGeom>
              <a:avLst/>
              <a:gdLst>
                <a:gd name="T0" fmla="*/ 15 w 15"/>
                <a:gd name="T1" fmla="*/ 8 h 13"/>
                <a:gd name="T2" fmla="*/ 9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9 w 15"/>
                <a:gd name="T9" fmla="*/ 13 h 13"/>
                <a:gd name="T10" fmla="*/ 0 w 15"/>
                <a:gd name="T11" fmla="*/ 8 h 13"/>
                <a:gd name="T12" fmla="*/ 15 w 15"/>
                <a:gd name="T13" fmla="*/ 8 h 13"/>
                <a:gd name="T14" fmla="*/ 15 w 15"/>
                <a:gd name="T15" fmla="*/ 0 h 13"/>
                <a:gd name="T16" fmla="*/ 9 w 15"/>
                <a:gd name="T17" fmla="*/ 0 h 13"/>
                <a:gd name="T18" fmla="*/ 15 w 15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5" y="8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38" name="Freeform 53"/>
            <p:cNvSpPr>
              <a:spLocks/>
            </p:cNvSpPr>
            <p:nvPr/>
          </p:nvSpPr>
          <p:spPr bwMode="auto">
            <a:xfrm>
              <a:off x="1716" y="2281"/>
              <a:ext cx="15" cy="16"/>
            </a:xfrm>
            <a:custGeom>
              <a:avLst/>
              <a:gdLst>
                <a:gd name="T0" fmla="*/ 9 w 15"/>
                <a:gd name="T1" fmla="*/ 0 h 16"/>
                <a:gd name="T2" fmla="*/ 15 w 15"/>
                <a:gd name="T3" fmla="*/ 8 h 16"/>
                <a:gd name="T4" fmla="*/ 15 w 15"/>
                <a:gd name="T5" fmla="*/ 3 h 16"/>
                <a:gd name="T6" fmla="*/ 0 w 15"/>
                <a:gd name="T7" fmla="*/ 3 h 16"/>
                <a:gd name="T8" fmla="*/ 0 w 15"/>
                <a:gd name="T9" fmla="*/ 8 h 16"/>
                <a:gd name="T10" fmla="*/ 9 w 15"/>
                <a:gd name="T11" fmla="*/ 16 h 16"/>
                <a:gd name="T12" fmla="*/ 0 w 15"/>
                <a:gd name="T13" fmla="*/ 8 h 16"/>
                <a:gd name="T14" fmla="*/ 0 w 15"/>
                <a:gd name="T15" fmla="*/ 16 h 16"/>
                <a:gd name="T16" fmla="*/ 9 w 15"/>
                <a:gd name="T17" fmla="*/ 16 h 16"/>
                <a:gd name="T18" fmla="*/ 9 w 15"/>
                <a:gd name="T19" fmla="*/ 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6"/>
                <a:gd name="T32" fmla="*/ 15 w 15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6">
                  <a:moveTo>
                    <a:pt x="9" y="0"/>
                  </a:moveTo>
                  <a:lnTo>
                    <a:pt x="15" y="8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9" y="16"/>
                  </a:lnTo>
                  <a:lnTo>
                    <a:pt x="0" y="8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39" name="Rectangle 54"/>
            <p:cNvSpPr>
              <a:spLocks noChangeArrowheads="1"/>
            </p:cNvSpPr>
            <p:nvPr/>
          </p:nvSpPr>
          <p:spPr bwMode="auto">
            <a:xfrm>
              <a:off x="1725" y="2281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0" name="Rectangle 55"/>
            <p:cNvSpPr>
              <a:spLocks noChangeArrowheads="1"/>
            </p:cNvSpPr>
            <p:nvPr/>
          </p:nvSpPr>
          <p:spPr bwMode="auto">
            <a:xfrm>
              <a:off x="1731" y="2281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1" name="Rectangle 56"/>
            <p:cNvSpPr>
              <a:spLocks noChangeArrowheads="1"/>
            </p:cNvSpPr>
            <p:nvPr/>
          </p:nvSpPr>
          <p:spPr bwMode="auto">
            <a:xfrm>
              <a:off x="1739" y="2281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2" name="Rectangle 57"/>
            <p:cNvSpPr>
              <a:spLocks noChangeArrowheads="1"/>
            </p:cNvSpPr>
            <p:nvPr/>
          </p:nvSpPr>
          <p:spPr bwMode="auto">
            <a:xfrm>
              <a:off x="1747" y="2281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3" name="Rectangle 58"/>
            <p:cNvSpPr>
              <a:spLocks noChangeArrowheads="1"/>
            </p:cNvSpPr>
            <p:nvPr/>
          </p:nvSpPr>
          <p:spPr bwMode="auto">
            <a:xfrm>
              <a:off x="1754" y="2281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4" name="Rectangle 59"/>
            <p:cNvSpPr>
              <a:spLocks noChangeArrowheads="1"/>
            </p:cNvSpPr>
            <p:nvPr/>
          </p:nvSpPr>
          <p:spPr bwMode="auto">
            <a:xfrm>
              <a:off x="1759" y="2281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5" name="Rectangle 60"/>
            <p:cNvSpPr>
              <a:spLocks noChangeArrowheads="1"/>
            </p:cNvSpPr>
            <p:nvPr/>
          </p:nvSpPr>
          <p:spPr bwMode="auto">
            <a:xfrm>
              <a:off x="1767" y="2281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6" name="Rectangle 61"/>
            <p:cNvSpPr>
              <a:spLocks noChangeArrowheads="1"/>
            </p:cNvSpPr>
            <p:nvPr/>
          </p:nvSpPr>
          <p:spPr bwMode="auto">
            <a:xfrm>
              <a:off x="1773" y="2281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7" name="Rectangle 62"/>
            <p:cNvSpPr>
              <a:spLocks noChangeArrowheads="1"/>
            </p:cNvSpPr>
            <p:nvPr/>
          </p:nvSpPr>
          <p:spPr bwMode="auto">
            <a:xfrm>
              <a:off x="1781" y="2281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8" name="Rectangle 63"/>
            <p:cNvSpPr>
              <a:spLocks noChangeArrowheads="1"/>
            </p:cNvSpPr>
            <p:nvPr/>
          </p:nvSpPr>
          <p:spPr bwMode="auto">
            <a:xfrm>
              <a:off x="1788" y="2281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49" name="Rectangle 64"/>
            <p:cNvSpPr>
              <a:spLocks noChangeArrowheads="1"/>
            </p:cNvSpPr>
            <p:nvPr/>
          </p:nvSpPr>
          <p:spPr bwMode="auto">
            <a:xfrm>
              <a:off x="1796" y="2281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50" name="Rectangle 65"/>
            <p:cNvSpPr>
              <a:spLocks noChangeArrowheads="1"/>
            </p:cNvSpPr>
            <p:nvPr/>
          </p:nvSpPr>
          <p:spPr bwMode="auto">
            <a:xfrm>
              <a:off x="1801" y="2281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51" name="Freeform 66"/>
            <p:cNvSpPr>
              <a:spLocks/>
            </p:cNvSpPr>
            <p:nvPr/>
          </p:nvSpPr>
          <p:spPr bwMode="auto">
            <a:xfrm>
              <a:off x="1807" y="2281"/>
              <a:ext cx="15" cy="16"/>
            </a:xfrm>
            <a:custGeom>
              <a:avLst/>
              <a:gdLst>
                <a:gd name="T0" fmla="*/ 15 w 15"/>
                <a:gd name="T1" fmla="*/ 3 h 16"/>
                <a:gd name="T2" fmla="*/ 8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8 w 15"/>
                <a:gd name="T9" fmla="*/ 16 h 16"/>
                <a:gd name="T10" fmla="*/ 2 w 15"/>
                <a:gd name="T11" fmla="*/ 14 h 16"/>
                <a:gd name="T12" fmla="*/ 15 w 15"/>
                <a:gd name="T13" fmla="*/ 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15" y="3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2" y="14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52" name="Freeform 67"/>
            <p:cNvSpPr>
              <a:spLocks/>
            </p:cNvSpPr>
            <p:nvPr/>
          </p:nvSpPr>
          <p:spPr bwMode="auto">
            <a:xfrm>
              <a:off x="1809" y="2284"/>
              <a:ext cx="18" cy="19"/>
            </a:xfrm>
            <a:custGeom>
              <a:avLst/>
              <a:gdLst>
                <a:gd name="T0" fmla="*/ 13 w 18"/>
                <a:gd name="T1" fmla="*/ 5 h 19"/>
                <a:gd name="T2" fmla="*/ 18 w 18"/>
                <a:gd name="T3" fmla="*/ 8 h 19"/>
                <a:gd name="T4" fmla="*/ 13 w 18"/>
                <a:gd name="T5" fmla="*/ 0 h 19"/>
                <a:gd name="T6" fmla="*/ 0 w 18"/>
                <a:gd name="T7" fmla="*/ 11 h 19"/>
                <a:gd name="T8" fmla="*/ 6 w 18"/>
                <a:gd name="T9" fmla="*/ 16 h 19"/>
                <a:gd name="T10" fmla="*/ 13 w 18"/>
                <a:gd name="T11" fmla="*/ 19 h 19"/>
                <a:gd name="T12" fmla="*/ 13 w 18"/>
                <a:gd name="T13" fmla="*/ 5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9"/>
                <a:gd name="T23" fmla="*/ 18 w 18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9">
                  <a:moveTo>
                    <a:pt x="13" y="5"/>
                  </a:moveTo>
                  <a:lnTo>
                    <a:pt x="18" y="8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6" y="16"/>
                  </a:lnTo>
                  <a:lnTo>
                    <a:pt x="13" y="19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53" name="Rectangle 68"/>
            <p:cNvSpPr>
              <a:spLocks noChangeArrowheads="1"/>
            </p:cNvSpPr>
            <p:nvPr/>
          </p:nvSpPr>
          <p:spPr bwMode="auto">
            <a:xfrm>
              <a:off x="1822" y="2289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54" name="Rectangle 69"/>
            <p:cNvSpPr>
              <a:spLocks noChangeArrowheads="1"/>
            </p:cNvSpPr>
            <p:nvPr/>
          </p:nvSpPr>
          <p:spPr bwMode="auto">
            <a:xfrm>
              <a:off x="1830" y="2289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55" name="Rectangle 70"/>
            <p:cNvSpPr>
              <a:spLocks noChangeArrowheads="1"/>
            </p:cNvSpPr>
            <p:nvPr/>
          </p:nvSpPr>
          <p:spPr bwMode="auto">
            <a:xfrm>
              <a:off x="1835" y="2289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56" name="Rectangle 71"/>
            <p:cNvSpPr>
              <a:spLocks noChangeArrowheads="1"/>
            </p:cNvSpPr>
            <p:nvPr/>
          </p:nvSpPr>
          <p:spPr bwMode="auto">
            <a:xfrm>
              <a:off x="1841" y="2289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57" name="Rectangle 72"/>
            <p:cNvSpPr>
              <a:spLocks noChangeArrowheads="1"/>
            </p:cNvSpPr>
            <p:nvPr/>
          </p:nvSpPr>
          <p:spPr bwMode="auto">
            <a:xfrm>
              <a:off x="1849" y="2289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58" name="Rectangle 73"/>
            <p:cNvSpPr>
              <a:spLocks noChangeArrowheads="1"/>
            </p:cNvSpPr>
            <p:nvPr/>
          </p:nvSpPr>
          <p:spPr bwMode="auto">
            <a:xfrm>
              <a:off x="1858" y="2289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59" name="Rectangle 74"/>
            <p:cNvSpPr>
              <a:spLocks noChangeArrowheads="1"/>
            </p:cNvSpPr>
            <p:nvPr/>
          </p:nvSpPr>
          <p:spPr bwMode="auto">
            <a:xfrm>
              <a:off x="1864" y="2289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60" name="Freeform 75"/>
            <p:cNvSpPr>
              <a:spLocks/>
            </p:cNvSpPr>
            <p:nvPr/>
          </p:nvSpPr>
          <p:spPr bwMode="auto">
            <a:xfrm>
              <a:off x="1869" y="2289"/>
              <a:ext cx="16" cy="14"/>
            </a:xfrm>
            <a:custGeom>
              <a:avLst/>
              <a:gdLst>
                <a:gd name="T0" fmla="*/ 16 w 16"/>
                <a:gd name="T1" fmla="*/ 6 h 14"/>
                <a:gd name="T2" fmla="*/ 8 w 16"/>
                <a:gd name="T3" fmla="*/ 0 h 14"/>
                <a:gd name="T4" fmla="*/ 3 w 16"/>
                <a:gd name="T5" fmla="*/ 0 h 14"/>
                <a:gd name="T6" fmla="*/ 3 w 16"/>
                <a:gd name="T7" fmla="*/ 14 h 14"/>
                <a:gd name="T8" fmla="*/ 8 w 16"/>
                <a:gd name="T9" fmla="*/ 14 h 14"/>
                <a:gd name="T10" fmla="*/ 0 w 16"/>
                <a:gd name="T11" fmla="*/ 6 h 14"/>
                <a:gd name="T12" fmla="*/ 16 w 16"/>
                <a:gd name="T13" fmla="*/ 6 h 14"/>
                <a:gd name="T14" fmla="*/ 16 w 16"/>
                <a:gd name="T15" fmla="*/ 0 h 14"/>
                <a:gd name="T16" fmla="*/ 8 w 16"/>
                <a:gd name="T17" fmla="*/ 0 h 14"/>
                <a:gd name="T18" fmla="*/ 16 w 16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16" y="6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8" y="14"/>
                  </a:lnTo>
                  <a:lnTo>
                    <a:pt x="0" y="6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61" name="Freeform 76"/>
            <p:cNvSpPr>
              <a:spLocks/>
            </p:cNvSpPr>
            <p:nvPr/>
          </p:nvSpPr>
          <p:spPr bwMode="auto">
            <a:xfrm>
              <a:off x="1869" y="2295"/>
              <a:ext cx="16" cy="17"/>
            </a:xfrm>
            <a:custGeom>
              <a:avLst/>
              <a:gdLst>
                <a:gd name="T0" fmla="*/ 8 w 16"/>
                <a:gd name="T1" fmla="*/ 0 h 17"/>
                <a:gd name="T2" fmla="*/ 16 w 16"/>
                <a:gd name="T3" fmla="*/ 8 h 17"/>
                <a:gd name="T4" fmla="*/ 16 w 16"/>
                <a:gd name="T5" fmla="*/ 0 h 17"/>
                <a:gd name="T6" fmla="*/ 0 w 16"/>
                <a:gd name="T7" fmla="*/ 0 h 17"/>
                <a:gd name="T8" fmla="*/ 0 w 16"/>
                <a:gd name="T9" fmla="*/ 8 h 17"/>
                <a:gd name="T10" fmla="*/ 8 w 16"/>
                <a:gd name="T11" fmla="*/ 17 h 17"/>
                <a:gd name="T12" fmla="*/ 0 w 16"/>
                <a:gd name="T13" fmla="*/ 8 h 17"/>
                <a:gd name="T14" fmla="*/ 0 w 16"/>
                <a:gd name="T15" fmla="*/ 17 h 17"/>
                <a:gd name="T16" fmla="*/ 8 w 16"/>
                <a:gd name="T17" fmla="*/ 17 h 17"/>
                <a:gd name="T18" fmla="*/ 8 w 16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7"/>
                <a:gd name="T32" fmla="*/ 16 w 16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7">
                  <a:moveTo>
                    <a:pt x="8" y="0"/>
                  </a:move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7"/>
                  </a:lnTo>
                  <a:lnTo>
                    <a:pt x="0" y="8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62" name="Rectangle 77"/>
            <p:cNvSpPr>
              <a:spLocks noChangeArrowheads="1"/>
            </p:cNvSpPr>
            <p:nvPr/>
          </p:nvSpPr>
          <p:spPr bwMode="auto">
            <a:xfrm>
              <a:off x="1877" y="229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63" name="Rectangle 78"/>
            <p:cNvSpPr>
              <a:spLocks noChangeArrowheads="1"/>
            </p:cNvSpPr>
            <p:nvPr/>
          </p:nvSpPr>
          <p:spPr bwMode="auto">
            <a:xfrm>
              <a:off x="1883" y="229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64" name="Rectangle 79"/>
            <p:cNvSpPr>
              <a:spLocks noChangeArrowheads="1"/>
            </p:cNvSpPr>
            <p:nvPr/>
          </p:nvSpPr>
          <p:spPr bwMode="auto">
            <a:xfrm>
              <a:off x="1892" y="229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65" name="Rectangle 80"/>
            <p:cNvSpPr>
              <a:spLocks noChangeArrowheads="1"/>
            </p:cNvSpPr>
            <p:nvPr/>
          </p:nvSpPr>
          <p:spPr bwMode="auto">
            <a:xfrm>
              <a:off x="1898" y="2295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66" name="Rectangle 81"/>
            <p:cNvSpPr>
              <a:spLocks noChangeArrowheads="1"/>
            </p:cNvSpPr>
            <p:nvPr/>
          </p:nvSpPr>
          <p:spPr bwMode="auto">
            <a:xfrm>
              <a:off x="1906" y="2295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67" name="Freeform 82"/>
            <p:cNvSpPr>
              <a:spLocks/>
            </p:cNvSpPr>
            <p:nvPr/>
          </p:nvSpPr>
          <p:spPr bwMode="auto">
            <a:xfrm>
              <a:off x="1911" y="2295"/>
              <a:ext cx="15" cy="17"/>
            </a:xfrm>
            <a:custGeom>
              <a:avLst/>
              <a:gdLst>
                <a:gd name="T0" fmla="*/ 15 w 15"/>
                <a:gd name="T1" fmla="*/ 8 h 17"/>
                <a:gd name="T2" fmla="*/ 8 w 15"/>
                <a:gd name="T3" fmla="*/ 0 h 17"/>
                <a:gd name="T4" fmla="*/ 0 w 15"/>
                <a:gd name="T5" fmla="*/ 0 h 17"/>
                <a:gd name="T6" fmla="*/ 0 w 15"/>
                <a:gd name="T7" fmla="*/ 17 h 17"/>
                <a:gd name="T8" fmla="*/ 8 w 15"/>
                <a:gd name="T9" fmla="*/ 17 h 17"/>
                <a:gd name="T10" fmla="*/ 0 w 15"/>
                <a:gd name="T11" fmla="*/ 8 h 17"/>
                <a:gd name="T12" fmla="*/ 15 w 15"/>
                <a:gd name="T13" fmla="*/ 8 h 17"/>
                <a:gd name="T14" fmla="*/ 15 w 15"/>
                <a:gd name="T15" fmla="*/ 0 h 17"/>
                <a:gd name="T16" fmla="*/ 8 w 15"/>
                <a:gd name="T17" fmla="*/ 0 h 17"/>
                <a:gd name="T18" fmla="*/ 15 w 15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15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68" name="Freeform 83"/>
            <p:cNvSpPr>
              <a:spLocks/>
            </p:cNvSpPr>
            <p:nvPr/>
          </p:nvSpPr>
          <p:spPr bwMode="auto">
            <a:xfrm>
              <a:off x="1911" y="2303"/>
              <a:ext cx="15" cy="15"/>
            </a:xfrm>
            <a:custGeom>
              <a:avLst/>
              <a:gdLst>
                <a:gd name="T0" fmla="*/ 8 w 15"/>
                <a:gd name="T1" fmla="*/ 0 h 15"/>
                <a:gd name="T2" fmla="*/ 15 w 15"/>
                <a:gd name="T3" fmla="*/ 7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7 h 15"/>
                <a:gd name="T10" fmla="*/ 8 w 15"/>
                <a:gd name="T11" fmla="*/ 15 h 15"/>
                <a:gd name="T12" fmla="*/ 0 w 15"/>
                <a:gd name="T13" fmla="*/ 7 h 15"/>
                <a:gd name="T14" fmla="*/ 0 w 15"/>
                <a:gd name="T15" fmla="*/ 15 h 15"/>
                <a:gd name="T16" fmla="*/ 8 w 15"/>
                <a:gd name="T17" fmla="*/ 15 h 15"/>
                <a:gd name="T18" fmla="*/ 8 w 15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8" y="0"/>
                  </a:moveTo>
                  <a:lnTo>
                    <a:pt x="15" y="7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8" y="15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69" name="Rectangle 84"/>
            <p:cNvSpPr>
              <a:spLocks noChangeArrowheads="1"/>
            </p:cNvSpPr>
            <p:nvPr/>
          </p:nvSpPr>
          <p:spPr bwMode="auto">
            <a:xfrm>
              <a:off x="1921" y="2304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70" name="Rectangle 85"/>
            <p:cNvSpPr>
              <a:spLocks noChangeArrowheads="1"/>
            </p:cNvSpPr>
            <p:nvPr/>
          </p:nvSpPr>
          <p:spPr bwMode="auto">
            <a:xfrm>
              <a:off x="1926" y="2304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71" name="Rectangle 86"/>
            <p:cNvSpPr>
              <a:spLocks noChangeArrowheads="1"/>
            </p:cNvSpPr>
            <p:nvPr/>
          </p:nvSpPr>
          <p:spPr bwMode="auto">
            <a:xfrm>
              <a:off x="1931" y="2304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72" name="Rectangle 87"/>
            <p:cNvSpPr>
              <a:spLocks noChangeArrowheads="1"/>
            </p:cNvSpPr>
            <p:nvPr/>
          </p:nvSpPr>
          <p:spPr bwMode="auto">
            <a:xfrm>
              <a:off x="1940" y="2304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73" name="Rectangle 88"/>
            <p:cNvSpPr>
              <a:spLocks noChangeArrowheads="1"/>
            </p:cNvSpPr>
            <p:nvPr/>
          </p:nvSpPr>
          <p:spPr bwMode="auto">
            <a:xfrm>
              <a:off x="1945" y="2304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74" name="Freeform 89"/>
            <p:cNvSpPr>
              <a:spLocks/>
            </p:cNvSpPr>
            <p:nvPr/>
          </p:nvSpPr>
          <p:spPr bwMode="auto">
            <a:xfrm>
              <a:off x="1950" y="2303"/>
              <a:ext cx="18" cy="15"/>
            </a:xfrm>
            <a:custGeom>
              <a:avLst/>
              <a:gdLst>
                <a:gd name="T0" fmla="*/ 18 w 18"/>
                <a:gd name="T1" fmla="*/ 7 h 15"/>
                <a:gd name="T2" fmla="*/ 10 w 18"/>
                <a:gd name="T3" fmla="*/ 0 h 15"/>
                <a:gd name="T4" fmla="*/ 3 w 18"/>
                <a:gd name="T5" fmla="*/ 0 h 15"/>
                <a:gd name="T6" fmla="*/ 3 w 18"/>
                <a:gd name="T7" fmla="*/ 15 h 15"/>
                <a:gd name="T8" fmla="*/ 10 w 18"/>
                <a:gd name="T9" fmla="*/ 15 h 15"/>
                <a:gd name="T10" fmla="*/ 0 w 18"/>
                <a:gd name="T11" fmla="*/ 7 h 15"/>
                <a:gd name="T12" fmla="*/ 18 w 18"/>
                <a:gd name="T13" fmla="*/ 7 h 15"/>
                <a:gd name="T14" fmla="*/ 18 w 18"/>
                <a:gd name="T15" fmla="*/ 0 h 15"/>
                <a:gd name="T16" fmla="*/ 10 w 18"/>
                <a:gd name="T17" fmla="*/ 0 h 15"/>
                <a:gd name="T18" fmla="*/ 18 w 18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18" y="7"/>
                  </a:moveTo>
                  <a:lnTo>
                    <a:pt x="10" y="0"/>
                  </a:lnTo>
                  <a:lnTo>
                    <a:pt x="3" y="0"/>
                  </a:lnTo>
                  <a:lnTo>
                    <a:pt x="3" y="15"/>
                  </a:lnTo>
                  <a:lnTo>
                    <a:pt x="10" y="15"/>
                  </a:lnTo>
                  <a:lnTo>
                    <a:pt x="0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75" name="Freeform 90"/>
            <p:cNvSpPr>
              <a:spLocks/>
            </p:cNvSpPr>
            <p:nvPr/>
          </p:nvSpPr>
          <p:spPr bwMode="auto">
            <a:xfrm>
              <a:off x="1950" y="2310"/>
              <a:ext cx="18" cy="13"/>
            </a:xfrm>
            <a:custGeom>
              <a:avLst/>
              <a:gdLst>
                <a:gd name="T0" fmla="*/ 10 w 18"/>
                <a:gd name="T1" fmla="*/ 0 h 13"/>
                <a:gd name="T2" fmla="*/ 18 w 18"/>
                <a:gd name="T3" fmla="*/ 8 h 13"/>
                <a:gd name="T4" fmla="*/ 18 w 18"/>
                <a:gd name="T5" fmla="*/ 0 h 13"/>
                <a:gd name="T6" fmla="*/ 0 w 18"/>
                <a:gd name="T7" fmla="*/ 0 h 13"/>
                <a:gd name="T8" fmla="*/ 0 w 18"/>
                <a:gd name="T9" fmla="*/ 8 h 13"/>
                <a:gd name="T10" fmla="*/ 10 w 18"/>
                <a:gd name="T11" fmla="*/ 13 h 13"/>
                <a:gd name="T12" fmla="*/ 0 w 18"/>
                <a:gd name="T13" fmla="*/ 8 h 13"/>
                <a:gd name="T14" fmla="*/ 0 w 18"/>
                <a:gd name="T15" fmla="*/ 13 h 13"/>
                <a:gd name="T16" fmla="*/ 10 w 18"/>
                <a:gd name="T17" fmla="*/ 13 h 13"/>
                <a:gd name="T18" fmla="*/ 10 w 18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0" y="0"/>
                  </a:moveTo>
                  <a:lnTo>
                    <a:pt x="18" y="8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76" name="Rectangle 91"/>
            <p:cNvSpPr>
              <a:spLocks noChangeArrowheads="1"/>
            </p:cNvSpPr>
            <p:nvPr/>
          </p:nvSpPr>
          <p:spPr bwMode="auto">
            <a:xfrm>
              <a:off x="1960" y="2310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77" name="Rectangle 92"/>
            <p:cNvSpPr>
              <a:spLocks noChangeArrowheads="1"/>
            </p:cNvSpPr>
            <p:nvPr/>
          </p:nvSpPr>
          <p:spPr bwMode="auto">
            <a:xfrm>
              <a:off x="1965" y="2310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78" name="Rectangle 93"/>
            <p:cNvSpPr>
              <a:spLocks noChangeArrowheads="1"/>
            </p:cNvSpPr>
            <p:nvPr/>
          </p:nvSpPr>
          <p:spPr bwMode="auto">
            <a:xfrm>
              <a:off x="1974" y="2310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79" name="Rectangle 94"/>
            <p:cNvSpPr>
              <a:spLocks noChangeArrowheads="1"/>
            </p:cNvSpPr>
            <p:nvPr/>
          </p:nvSpPr>
          <p:spPr bwMode="auto">
            <a:xfrm>
              <a:off x="1982" y="2310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80" name="Rectangle 95"/>
            <p:cNvSpPr>
              <a:spLocks noChangeArrowheads="1"/>
            </p:cNvSpPr>
            <p:nvPr/>
          </p:nvSpPr>
          <p:spPr bwMode="auto">
            <a:xfrm>
              <a:off x="1988" y="2310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81" name="Rectangle 96"/>
            <p:cNvSpPr>
              <a:spLocks noChangeArrowheads="1"/>
            </p:cNvSpPr>
            <p:nvPr/>
          </p:nvSpPr>
          <p:spPr bwMode="auto">
            <a:xfrm>
              <a:off x="1997" y="2310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82" name="Rectangle 97"/>
            <p:cNvSpPr>
              <a:spLocks noChangeArrowheads="1"/>
            </p:cNvSpPr>
            <p:nvPr/>
          </p:nvSpPr>
          <p:spPr bwMode="auto">
            <a:xfrm>
              <a:off x="2002" y="2310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83" name="Rectangle 98"/>
            <p:cNvSpPr>
              <a:spLocks noChangeArrowheads="1"/>
            </p:cNvSpPr>
            <p:nvPr/>
          </p:nvSpPr>
          <p:spPr bwMode="auto">
            <a:xfrm>
              <a:off x="2007" y="2310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84" name="Rectangle 99"/>
            <p:cNvSpPr>
              <a:spLocks noChangeArrowheads="1"/>
            </p:cNvSpPr>
            <p:nvPr/>
          </p:nvSpPr>
          <p:spPr bwMode="auto">
            <a:xfrm>
              <a:off x="2016" y="2310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85" name="Freeform 100"/>
            <p:cNvSpPr>
              <a:spLocks/>
            </p:cNvSpPr>
            <p:nvPr/>
          </p:nvSpPr>
          <p:spPr bwMode="auto">
            <a:xfrm>
              <a:off x="2021" y="2310"/>
              <a:ext cx="15" cy="13"/>
            </a:xfrm>
            <a:custGeom>
              <a:avLst/>
              <a:gdLst>
                <a:gd name="T0" fmla="*/ 15 w 15"/>
                <a:gd name="T1" fmla="*/ 2 h 13"/>
                <a:gd name="T2" fmla="*/ 10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10 w 15"/>
                <a:gd name="T9" fmla="*/ 13 h 13"/>
                <a:gd name="T10" fmla="*/ 4 w 15"/>
                <a:gd name="T11" fmla="*/ 13 h 13"/>
                <a:gd name="T12" fmla="*/ 15 w 15"/>
                <a:gd name="T13" fmla="*/ 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3"/>
                <a:gd name="T23" fmla="*/ 15 w 15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3">
                  <a:moveTo>
                    <a:pt x="15" y="2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4" y="13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86" name="Freeform 101"/>
            <p:cNvSpPr>
              <a:spLocks/>
            </p:cNvSpPr>
            <p:nvPr/>
          </p:nvSpPr>
          <p:spPr bwMode="auto">
            <a:xfrm>
              <a:off x="2025" y="2312"/>
              <a:ext cx="16" cy="19"/>
            </a:xfrm>
            <a:custGeom>
              <a:avLst/>
              <a:gdLst>
                <a:gd name="T0" fmla="*/ 11 w 16"/>
                <a:gd name="T1" fmla="*/ 6 h 19"/>
                <a:gd name="T2" fmla="*/ 16 w 16"/>
                <a:gd name="T3" fmla="*/ 8 h 19"/>
                <a:gd name="T4" fmla="*/ 11 w 16"/>
                <a:gd name="T5" fmla="*/ 0 h 19"/>
                <a:gd name="T6" fmla="*/ 0 w 16"/>
                <a:gd name="T7" fmla="*/ 11 h 19"/>
                <a:gd name="T8" fmla="*/ 6 w 16"/>
                <a:gd name="T9" fmla="*/ 17 h 19"/>
                <a:gd name="T10" fmla="*/ 11 w 16"/>
                <a:gd name="T11" fmla="*/ 19 h 19"/>
                <a:gd name="T12" fmla="*/ 11 w 16"/>
                <a:gd name="T13" fmla="*/ 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11" y="6"/>
                  </a:moveTo>
                  <a:lnTo>
                    <a:pt x="16" y="8"/>
                  </a:lnTo>
                  <a:lnTo>
                    <a:pt x="11" y="0"/>
                  </a:lnTo>
                  <a:lnTo>
                    <a:pt x="0" y="11"/>
                  </a:lnTo>
                  <a:lnTo>
                    <a:pt x="6" y="17"/>
                  </a:lnTo>
                  <a:lnTo>
                    <a:pt x="11" y="19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87" name="Rectangle 102"/>
            <p:cNvSpPr>
              <a:spLocks noChangeArrowheads="1"/>
            </p:cNvSpPr>
            <p:nvPr/>
          </p:nvSpPr>
          <p:spPr bwMode="auto">
            <a:xfrm>
              <a:off x="2036" y="2318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88" name="Rectangle 103"/>
            <p:cNvSpPr>
              <a:spLocks noChangeArrowheads="1"/>
            </p:cNvSpPr>
            <p:nvPr/>
          </p:nvSpPr>
          <p:spPr bwMode="auto">
            <a:xfrm>
              <a:off x="2044" y="2318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89" name="Rectangle 104"/>
            <p:cNvSpPr>
              <a:spLocks noChangeArrowheads="1"/>
            </p:cNvSpPr>
            <p:nvPr/>
          </p:nvSpPr>
          <p:spPr bwMode="auto">
            <a:xfrm>
              <a:off x="2050" y="2318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0" name="Rectangle 105"/>
            <p:cNvSpPr>
              <a:spLocks noChangeArrowheads="1"/>
            </p:cNvSpPr>
            <p:nvPr/>
          </p:nvSpPr>
          <p:spPr bwMode="auto">
            <a:xfrm>
              <a:off x="2056" y="2318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1" name="Rectangle 106"/>
            <p:cNvSpPr>
              <a:spLocks noChangeArrowheads="1"/>
            </p:cNvSpPr>
            <p:nvPr/>
          </p:nvSpPr>
          <p:spPr bwMode="auto">
            <a:xfrm>
              <a:off x="2064" y="2318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2" name="Rectangle 107"/>
            <p:cNvSpPr>
              <a:spLocks noChangeArrowheads="1"/>
            </p:cNvSpPr>
            <p:nvPr/>
          </p:nvSpPr>
          <p:spPr bwMode="auto">
            <a:xfrm>
              <a:off x="2073" y="2318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3" name="Rectangle 108"/>
            <p:cNvSpPr>
              <a:spLocks noChangeArrowheads="1"/>
            </p:cNvSpPr>
            <p:nvPr/>
          </p:nvSpPr>
          <p:spPr bwMode="auto">
            <a:xfrm>
              <a:off x="2078" y="2318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4" name="Rectangle 109"/>
            <p:cNvSpPr>
              <a:spLocks noChangeArrowheads="1"/>
            </p:cNvSpPr>
            <p:nvPr/>
          </p:nvSpPr>
          <p:spPr bwMode="auto">
            <a:xfrm>
              <a:off x="2083" y="2318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5" name="Rectangle 110"/>
            <p:cNvSpPr>
              <a:spLocks noChangeArrowheads="1"/>
            </p:cNvSpPr>
            <p:nvPr/>
          </p:nvSpPr>
          <p:spPr bwMode="auto">
            <a:xfrm>
              <a:off x="2093" y="2318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6" name="Rectangle 111"/>
            <p:cNvSpPr>
              <a:spLocks noChangeArrowheads="1"/>
            </p:cNvSpPr>
            <p:nvPr/>
          </p:nvSpPr>
          <p:spPr bwMode="auto">
            <a:xfrm>
              <a:off x="2098" y="2318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7" name="Rectangle 112"/>
            <p:cNvSpPr>
              <a:spLocks noChangeArrowheads="1"/>
            </p:cNvSpPr>
            <p:nvPr/>
          </p:nvSpPr>
          <p:spPr bwMode="auto">
            <a:xfrm>
              <a:off x="2106" y="2318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8" name="Rectangle 113"/>
            <p:cNvSpPr>
              <a:spLocks noChangeArrowheads="1"/>
            </p:cNvSpPr>
            <p:nvPr/>
          </p:nvSpPr>
          <p:spPr bwMode="auto">
            <a:xfrm>
              <a:off x="2112" y="2318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899" name="Rectangle 114"/>
            <p:cNvSpPr>
              <a:spLocks noChangeArrowheads="1"/>
            </p:cNvSpPr>
            <p:nvPr/>
          </p:nvSpPr>
          <p:spPr bwMode="auto">
            <a:xfrm>
              <a:off x="2120" y="2318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00" name="Rectangle 115"/>
            <p:cNvSpPr>
              <a:spLocks noChangeArrowheads="1"/>
            </p:cNvSpPr>
            <p:nvPr/>
          </p:nvSpPr>
          <p:spPr bwMode="auto">
            <a:xfrm>
              <a:off x="2127" y="2318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01" name="Rectangle 116"/>
            <p:cNvSpPr>
              <a:spLocks noChangeArrowheads="1"/>
            </p:cNvSpPr>
            <p:nvPr/>
          </p:nvSpPr>
          <p:spPr bwMode="auto">
            <a:xfrm>
              <a:off x="2132" y="2318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02" name="Freeform 117"/>
            <p:cNvSpPr>
              <a:spLocks/>
            </p:cNvSpPr>
            <p:nvPr/>
          </p:nvSpPr>
          <p:spPr bwMode="auto">
            <a:xfrm>
              <a:off x="2140" y="2318"/>
              <a:ext cx="11" cy="13"/>
            </a:xfrm>
            <a:custGeom>
              <a:avLst/>
              <a:gdLst>
                <a:gd name="T0" fmla="*/ 11 w 11"/>
                <a:gd name="T1" fmla="*/ 2 h 13"/>
                <a:gd name="T2" fmla="*/ 6 w 11"/>
                <a:gd name="T3" fmla="*/ 0 h 13"/>
                <a:gd name="T4" fmla="*/ 0 w 11"/>
                <a:gd name="T5" fmla="*/ 0 h 13"/>
                <a:gd name="T6" fmla="*/ 0 w 11"/>
                <a:gd name="T7" fmla="*/ 13 h 13"/>
                <a:gd name="T8" fmla="*/ 6 w 11"/>
                <a:gd name="T9" fmla="*/ 13 h 13"/>
                <a:gd name="T10" fmla="*/ 0 w 11"/>
                <a:gd name="T11" fmla="*/ 11 h 13"/>
                <a:gd name="T12" fmla="*/ 11 w 11"/>
                <a:gd name="T13" fmla="*/ 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11" y="2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11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03" name="Freeform 118"/>
            <p:cNvSpPr>
              <a:spLocks/>
            </p:cNvSpPr>
            <p:nvPr/>
          </p:nvSpPr>
          <p:spPr bwMode="auto">
            <a:xfrm>
              <a:off x="2140" y="2320"/>
              <a:ext cx="21" cy="21"/>
            </a:xfrm>
            <a:custGeom>
              <a:avLst/>
              <a:gdLst>
                <a:gd name="T0" fmla="*/ 14 w 21"/>
                <a:gd name="T1" fmla="*/ 3 h 21"/>
                <a:gd name="T2" fmla="*/ 21 w 21"/>
                <a:gd name="T3" fmla="*/ 6 h 21"/>
                <a:gd name="T4" fmla="*/ 11 w 21"/>
                <a:gd name="T5" fmla="*/ 0 h 21"/>
                <a:gd name="T6" fmla="*/ 0 w 21"/>
                <a:gd name="T7" fmla="*/ 9 h 21"/>
                <a:gd name="T8" fmla="*/ 9 w 21"/>
                <a:gd name="T9" fmla="*/ 17 h 21"/>
                <a:gd name="T10" fmla="*/ 14 w 21"/>
                <a:gd name="T11" fmla="*/ 21 h 21"/>
                <a:gd name="T12" fmla="*/ 14 w 21"/>
                <a:gd name="T13" fmla="*/ 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21"/>
                <a:gd name="T23" fmla="*/ 21 w 2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21">
                  <a:moveTo>
                    <a:pt x="14" y="3"/>
                  </a:moveTo>
                  <a:lnTo>
                    <a:pt x="21" y="6"/>
                  </a:lnTo>
                  <a:lnTo>
                    <a:pt x="11" y="0"/>
                  </a:lnTo>
                  <a:lnTo>
                    <a:pt x="0" y="9"/>
                  </a:lnTo>
                  <a:lnTo>
                    <a:pt x="9" y="17"/>
                  </a:lnTo>
                  <a:lnTo>
                    <a:pt x="14" y="21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04" name="Rectangle 119"/>
            <p:cNvSpPr>
              <a:spLocks noChangeArrowheads="1"/>
            </p:cNvSpPr>
            <p:nvPr/>
          </p:nvSpPr>
          <p:spPr bwMode="auto">
            <a:xfrm>
              <a:off x="2154" y="2323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05" name="Rectangle 120"/>
            <p:cNvSpPr>
              <a:spLocks noChangeArrowheads="1"/>
            </p:cNvSpPr>
            <p:nvPr/>
          </p:nvSpPr>
          <p:spPr bwMode="auto">
            <a:xfrm>
              <a:off x="2161" y="232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06" name="Rectangle 121"/>
            <p:cNvSpPr>
              <a:spLocks noChangeArrowheads="1"/>
            </p:cNvSpPr>
            <p:nvPr/>
          </p:nvSpPr>
          <p:spPr bwMode="auto">
            <a:xfrm>
              <a:off x="2169" y="232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07" name="Rectangle 122"/>
            <p:cNvSpPr>
              <a:spLocks noChangeArrowheads="1"/>
            </p:cNvSpPr>
            <p:nvPr/>
          </p:nvSpPr>
          <p:spPr bwMode="auto">
            <a:xfrm>
              <a:off x="2177" y="2323"/>
              <a:ext cx="4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08" name="Rectangle 123"/>
            <p:cNvSpPr>
              <a:spLocks noChangeArrowheads="1"/>
            </p:cNvSpPr>
            <p:nvPr/>
          </p:nvSpPr>
          <p:spPr bwMode="auto">
            <a:xfrm>
              <a:off x="2180" y="232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09" name="Rectangle 124"/>
            <p:cNvSpPr>
              <a:spLocks noChangeArrowheads="1"/>
            </p:cNvSpPr>
            <p:nvPr/>
          </p:nvSpPr>
          <p:spPr bwMode="auto">
            <a:xfrm>
              <a:off x="2188" y="2323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0" name="Rectangle 125"/>
            <p:cNvSpPr>
              <a:spLocks noChangeArrowheads="1"/>
            </p:cNvSpPr>
            <p:nvPr/>
          </p:nvSpPr>
          <p:spPr bwMode="auto">
            <a:xfrm>
              <a:off x="2197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1" name="Rectangle 126"/>
            <p:cNvSpPr>
              <a:spLocks noChangeArrowheads="1"/>
            </p:cNvSpPr>
            <p:nvPr/>
          </p:nvSpPr>
          <p:spPr bwMode="auto">
            <a:xfrm>
              <a:off x="2203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2" name="Rectangle 127"/>
            <p:cNvSpPr>
              <a:spLocks noChangeArrowheads="1"/>
            </p:cNvSpPr>
            <p:nvPr/>
          </p:nvSpPr>
          <p:spPr bwMode="auto">
            <a:xfrm>
              <a:off x="2208" y="2323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3" name="Rectangle 128"/>
            <p:cNvSpPr>
              <a:spLocks noChangeArrowheads="1"/>
            </p:cNvSpPr>
            <p:nvPr/>
          </p:nvSpPr>
          <p:spPr bwMode="auto">
            <a:xfrm>
              <a:off x="2218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4" name="Rectangle 129"/>
            <p:cNvSpPr>
              <a:spLocks noChangeArrowheads="1"/>
            </p:cNvSpPr>
            <p:nvPr/>
          </p:nvSpPr>
          <p:spPr bwMode="auto">
            <a:xfrm>
              <a:off x="2223" y="2323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5" name="Rectangle 130"/>
            <p:cNvSpPr>
              <a:spLocks noChangeArrowheads="1"/>
            </p:cNvSpPr>
            <p:nvPr/>
          </p:nvSpPr>
          <p:spPr bwMode="auto">
            <a:xfrm>
              <a:off x="2231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6" name="Rectangle 131"/>
            <p:cNvSpPr>
              <a:spLocks noChangeArrowheads="1"/>
            </p:cNvSpPr>
            <p:nvPr/>
          </p:nvSpPr>
          <p:spPr bwMode="auto">
            <a:xfrm>
              <a:off x="2237" y="2323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7" name="Rectangle 132"/>
            <p:cNvSpPr>
              <a:spLocks noChangeArrowheads="1"/>
            </p:cNvSpPr>
            <p:nvPr/>
          </p:nvSpPr>
          <p:spPr bwMode="auto">
            <a:xfrm>
              <a:off x="2246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8" name="Rectangle 133"/>
            <p:cNvSpPr>
              <a:spLocks noChangeArrowheads="1"/>
            </p:cNvSpPr>
            <p:nvPr/>
          </p:nvSpPr>
          <p:spPr bwMode="auto">
            <a:xfrm>
              <a:off x="2252" y="2323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19" name="Rectangle 134"/>
            <p:cNvSpPr>
              <a:spLocks noChangeArrowheads="1"/>
            </p:cNvSpPr>
            <p:nvPr/>
          </p:nvSpPr>
          <p:spPr bwMode="auto">
            <a:xfrm>
              <a:off x="2257" y="2323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0" name="Rectangle 135"/>
            <p:cNvSpPr>
              <a:spLocks noChangeArrowheads="1"/>
            </p:cNvSpPr>
            <p:nvPr/>
          </p:nvSpPr>
          <p:spPr bwMode="auto">
            <a:xfrm>
              <a:off x="2265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1" name="Rectangle 136"/>
            <p:cNvSpPr>
              <a:spLocks noChangeArrowheads="1"/>
            </p:cNvSpPr>
            <p:nvPr/>
          </p:nvSpPr>
          <p:spPr bwMode="auto">
            <a:xfrm>
              <a:off x="2271" y="2323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2" name="Rectangle 137"/>
            <p:cNvSpPr>
              <a:spLocks noChangeArrowheads="1"/>
            </p:cNvSpPr>
            <p:nvPr/>
          </p:nvSpPr>
          <p:spPr bwMode="auto">
            <a:xfrm>
              <a:off x="2280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3" name="Rectangle 138"/>
            <p:cNvSpPr>
              <a:spLocks noChangeArrowheads="1"/>
            </p:cNvSpPr>
            <p:nvPr/>
          </p:nvSpPr>
          <p:spPr bwMode="auto">
            <a:xfrm>
              <a:off x="2286" y="232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4" name="Rectangle 139"/>
            <p:cNvSpPr>
              <a:spLocks noChangeArrowheads="1"/>
            </p:cNvSpPr>
            <p:nvPr/>
          </p:nvSpPr>
          <p:spPr bwMode="auto">
            <a:xfrm>
              <a:off x="2294" y="232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5" name="Rectangle 140"/>
            <p:cNvSpPr>
              <a:spLocks noChangeArrowheads="1"/>
            </p:cNvSpPr>
            <p:nvPr/>
          </p:nvSpPr>
          <p:spPr bwMode="auto">
            <a:xfrm>
              <a:off x="2302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6" name="Rectangle 141"/>
            <p:cNvSpPr>
              <a:spLocks noChangeArrowheads="1"/>
            </p:cNvSpPr>
            <p:nvPr/>
          </p:nvSpPr>
          <p:spPr bwMode="auto">
            <a:xfrm>
              <a:off x="2307" y="2323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7" name="Rectangle 142"/>
            <p:cNvSpPr>
              <a:spLocks noChangeArrowheads="1"/>
            </p:cNvSpPr>
            <p:nvPr/>
          </p:nvSpPr>
          <p:spPr bwMode="auto">
            <a:xfrm>
              <a:off x="2314" y="2323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8" name="Rectangle 143"/>
            <p:cNvSpPr>
              <a:spLocks noChangeArrowheads="1"/>
            </p:cNvSpPr>
            <p:nvPr/>
          </p:nvSpPr>
          <p:spPr bwMode="auto">
            <a:xfrm>
              <a:off x="2322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29" name="Rectangle 144"/>
            <p:cNvSpPr>
              <a:spLocks noChangeArrowheads="1"/>
            </p:cNvSpPr>
            <p:nvPr/>
          </p:nvSpPr>
          <p:spPr bwMode="auto">
            <a:xfrm>
              <a:off x="2328" y="2323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0" name="Rectangle 145"/>
            <p:cNvSpPr>
              <a:spLocks noChangeArrowheads="1"/>
            </p:cNvSpPr>
            <p:nvPr/>
          </p:nvSpPr>
          <p:spPr bwMode="auto">
            <a:xfrm>
              <a:off x="2333" y="2323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1" name="Rectangle 146"/>
            <p:cNvSpPr>
              <a:spLocks noChangeArrowheads="1"/>
            </p:cNvSpPr>
            <p:nvPr/>
          </p:nvSpPr>
          <p:spPr bwMode="auto">
            <a:xfrm>
              <a:off x="2341" y="2323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2" name="Rectangle 147"/>
            <p:cNvSpPr>
              <a:spLocks noChangeArrowheads="1"/>
            </p:cNvSpPr>
            <p:nvPr/>
          </p:nvSpPr>
          <p:spPr bwMode="auto">
            <a:xfrm>
              <a:off x="2348" y="232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3" name="Rectangle 148"/>
            <p:cNvSpPr>
              <a:spLocks noChangeArrowheads="1"/>
            </p:cNvSpPr>
            <p:nvPr/>
          </p:nvSpPr>
          <p:spPr bwMode="auto">
            <a:xfrm>
              <a:off x="2356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4" name="Rectangle 149"/>
            <p:cNvSpPr>
              <a:spLocks noChangeArrowheads="1"/>
            </p:cNvSpPr>
            <p:nvPr/>
          </p:nvSpPr>
          <p:spPr bwMode="auto">
            <a:xfrm>
              <a:off x="2362" y="232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5" name="Rectangle 150"/>
            <p:cNvSpPr>
              <a:spLocks noChangeArrowheads="1"/>
            </p:cNvSpPr>
            <p:nvPr/>
          </p:nvSpPr>
          <p:spPr bwMode="auto">
            <a:xfrm>
              <a:off x="2370" y="2323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6" name="Rectangle 151"/>
            <p:cNvSpPr>
              <a:spLocks noChangeArrowheads="1"/>
            </p:cNvSpPr>
            <p:nvPr/>
          </p:nvSpPr>
          <p:spPr bwMode="auto">
            <a:xfrm>
              <a:off x="2375" y="2323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7" name="Rectangle 152"/>
            <p:cNvSpPr>
              <a:spLocks noChangeArrowheads="1"/>
            </p:cNvSpPr>
            <p:nvPr/>
          </p:nvSpPr>
          <p:spPr bwMode="auto">
            <a:xfrm>
              <a:off x="2382" y="232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8" name="Rectangle 153"/>
            <p:cNvSpPr>
              <a:spLocks noChangeArrowheads="1"/>
            </p:cNvSpPr>
            <p:nvPr/>
          </p:nvSpPr>
          <p:spPr bwMode="auto">
            <a:xfrm>
              <a:off x="2390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39" name="Rectangle 154"/>
            <p:cNvSpPr>
              <a:spLocks noChangeArrowheads="1"/>
            </p:cNvSpPr>
            <p:nvPr/>
          </p:nvSpPr>
          <p:spPr bwMode="auto">
            <a:xfrm>
              <a:off x="2395" y="2323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40" name="Freeform 155"/>
            <p:cNvSpPr>
              <a:spLocks/>
            </p:cNvSpPr>
            <p:nvPr/>
          </p:nvSpPr>
          <p:spPr bwMode="auto">
            <a:xfrm>
              <a:off x="2404" y="2323"/>
              <a:ext cx="15" cy="18"/>
            </a:xfrm>
            <a:custGeom>
              <a:avLst/>
              <a:gdLst>
                <a:gd name="T0" fmla="*/ 15 w 15"/>
                <a:gd name="T1" fmla="*/ 8 h 18"/>
                <a:gd name="T2" fmla="*/ 8 w 15"/>
                <a:gd name="T3" fmla="*/ 0 h 18"/>
                <a:gd name="T4" fmla="*/ 0 w 15"/>
                <a:gd name="T5" fmla="*/ 0 h 18"/>
                <a:gd name="T6" fmla="*/ 0 w 15"/>
                <a:gd name="T7" fmla="*/ 18 h 18"/>
                <a:gd name="T8" fmla="*/ 8 w 15"/>
                <a:gd name="T9" fmla="*/ 18 h 18"/>
                <a:gd name="T10" fmla="*/ 0 w 15"/>
                <a:gd name="T11" fmla="*/ 8 h 18"/>
                <a:gd name="T12" fmla="*/ 15 w 15"/>
                <a:gd name="T13" fmla="*/ 8 h 18"/>
                <a:gd name="T14" fmla="*/ 15 w 15"/>
                <a:gd name="T15" fmla="*/ 0 h 18"/>
                <a:gd name="T16" fmla="*/ 8 w 15"/>
                <a:gd name="T17" fmla="*/ 0 h 18"/>
                <a:gd name="T18" fmla="*/ 15 w 15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15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41" name="Freeform 156"/>
            <p:cNvSpPr>
              <a:spLocks/>
            </p:cNvSpPr>
            <p:nvPr/>
          </p:nvSpPr>
          <p:spPr bwMode="auto">
            <a:xfrm>
              <a:off x="2404" y="2329"/>
              <a:ext cx="15" cy="17"/>
            </a:xfrm>
            <a:custGeom>
              <a:avLst/>
              <a:gdLst>
                <a:gd name="T0" fmla="*/ 8 w 15"/>
                <a:gd name="T1" fmla="*/ 0 h 17"/>
                <a:gd name="T2" fmla="*/ 15 w 15"/>
                <a:gd name="T3" fmla="*/ 12 h 17"/>
                <a:gd name="T4" fmla="*/ 15 w 15"/>
                <a:gd name="T5" fmla="*/ 2 h 17"/>
                <a:gd name="T6" fmla="*/ 0 w 15"/>
                <a:gd name="T7" fmla="*/ 2 h 17"/>
                <a:gd name="T8" fmla="*/ 0 w 15"/>
                <a:gd name="T9" fmla="*/ 12 h 17"/>
                <a:gd name="T10" fmla="*/ 8 w 15"/>
                <a:gd name="T11" fmla="*/ 17 h 17"/>
                <a:gd name="T12" fmla="*/ 0 w 15"/>
                <a:gd name="T13" fmla="*/ 12 h 17"/>
                <a:gd name="T14" fmla="*/ 0 w 15"/>
                <a:gd name="T15" fmla="*/ 17 h 17"/>
                <a:gd name="T16" fmla="*/ 8 w 15"/>
                <a:gd name="T17" fmla="*/ 17 h 17"/>
                <a:gd name="T18" fmla="*/ 8 w 15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8" y="0"/>
                  </a:moveTo>
                  <a:lnTo>
                    <a:pt x="15" y="12"/>
                  </a:lnTo>
                  <a:lnTo>
                    <a:pt x="15" y="2"/>
                  </a:lnTo>
                  <a:lnTo>
                    <a:pt x="0" y="2"/>
                  </a:lnTo>
                  <a:lnTo>
                    <a:pt x="0" y="12"/>
                  </a:lnTo>
                  <a:lnTo>
                    <a:pt x="8" y="1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42" name="Freeform 157"/>
            <p:cNvSpPr>
              <a:spLocks/>
            </p:cNvSpPr>
            <p:nvPr/>
          </p:nvSpPr>
          <p:spPr bwMode="auto">
            <a:xfrm>
              <a:off x="2412" y="2329"/>
              <a:ext cx="15" cy="17"/>
            </a:xfrm>
            <a:custGeom>
              <a:avLst/>
              <a:gdLst>
                <a:gd name="T0" fmla="*/ 15 w 15"/>
                <a:gd name="T1" fmla="*/ 12 h 17"/>
                <a:gd name="T2" fmla="*/ 7 w 15"/>
                <a:gd name="T3" fmla="*/ 0 h 17"/>
                <a:gd name="T4" fmla="*/ 0 w 15"/>
                <a:gd name="T5" fmla="*/ 0 h 17"/>
                <a:gd name="T6" fmla="*/ 0 w 15"/>
                <a:gd name="T7" fmla="*/ 17 h 17"/>
                <a:gd name="T8" fmla="*/ 7 w 15"/>
                <a:gd name="T9" fmla="*/ 17 h 17"/>
                <a:gd name="T10" fmla="*/ 0 w 15"/>
                <a:gd name="T11" fmla="*/ 12 h 17"/>
                <a:gd name="T12" fmla="*/ 15 w 15"/>
                <a:gd name="T13" fmla="*/ 12 h 17"/>
                <a:gd name="T14" fmla="*/ 15 w 15"/>
                <a:gd name="T15" fmla="*/ 0 h 17"/>
                <a:gd name="T16" fmla="*/ 7 w 15"/>
                <a:gd name="T17" fmla="*/ 0 h 17"/>
                <a:gd name="T18" fmla="*/ 15 w 15"/>
                <a:gd name="T19" fmla="*/ 12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15" y="12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0" y="12"/>
                  </a:lnTo>
                  <a:lnTo>
                    <a:pt x="15" y="12"/>
                  </a:lnTo>
                  <a:lnTo>
                    <a:pt x="15" y="0"/>
                  </a:lnTo>
                  <a:lnTo>
                    <a:pt x="7" y="0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43" name="Rectangle 158"/>
            <p:cNvSpPr>
              <a:spLocks noChangeArrowheads="1"/>
            </p:cNvSpPr>
            <p:nvPr/>
          </p:nvSpPr>
          <p:spPr bwMode="auto">
            <a:xfrm>
              <a:off x="2412" y="2341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44" name="Rectangle 159"/>
            <p:cNvSpPr>
              <a:spLocks noChangeArrowheads="1"/>
            </p:cNvSpPr>
            <p:nvPr/>
          </p:nvSpPr>
          <p:spPr bwMode="auto">
            <a:xfrm>
              <a:off x="2412" y="2346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45" name="Freeform 160"/>
            <p:cNvSpPr>
              <a:spLocks/>
            </p:cNvSpPr>
            <p:nvPr/>
          </p:nvSpPr>
          <p:spPr bwMode="auto">
            <a:xfrm>
              <a:off x="2412" y="2352"/>
              <a:ext cx="15" cy="13"/>
            </a:xfrm>
            <a:custGeom>
              <a:avLst/>
              <a:gdLst>
                <a:gd name="T0" fmla="*/ 7 w 15"/>
                <a:gd name="T1" fmla="*/ 0 h 13"/>
                <a:gd name="T2" fmla="*/ 15 w 15"/>
                <a:gd name="T3" fmla="*/ 8 h 13"/>
                <a:gd name="T4" fmla="*/ 15 w 15"/>
                <a:gd name="T5" fmla="*/ 0 h 13"/>
                <a:gd name="T6" fmla="*/ 0 w 15"/>
                <a:gd name="T7" fmla="*/ 0 h 13"/>
                <a:gd name="T8" fmla="*/ 0 w 15"/>
                <a:gd name="T9" fmla="*/ 8 h 13"/>
                <a:gd name="T10" fmla="*/ 7 w 15"/>
                <a:gd name="T11" fmla="*/ 13 h 13"/>
                <a:gd name="T12" fmla="*/ 0 w 15"/>
                <a:gd name="T13" fmla="*/ 8 h 13"/>
                <a:gd name="T14" fmla="*/ 0 w 15"/>
                <a:gd name="T15" fmla="*/ 13 h 13"/>
                <a:gd name="T16" fmla="*/ 7 w 15"/>
                <a:gd name="T17" fmla="*/ 13 h 13"/>
                <a:gd name="T18" fmla="*/ 7 w 15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7" y="0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1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7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46" name="Freeform 161"/>
            <p:cNvSpPr>
              <a:spLocks/>
            </p:cNvSpPr>
            <p:nvPr/>
          </p:nvSpPr>
          <p:spPr bwMode="auto">
            <a:xfrm>
              <a:off x="2414" y="2352"/>
              <a:ext cx="18" cy="13"/>
            </a:xfrm>
            <a:custGeom>
              <a:avLst/>
              <a:gdLst>
                <a:gd name="T0" fmla="*/ 18 w 18"/>
                <a:gd name="T1" fmla="*/ 8 h 13"/>
                <a:gd name="T2" fmla="*/ 13 w 18"/>
                <a:gd name="T3" fmla="*/ 0 h 13"/>
                <a:gd name="T4" fmla="*/ 5 w 18"/>
                <a:gd name="T5" fmla="*/ 0 h 13"/>
                <a:gd name="T6" fmla="*/ 5 w 18"/>
                <a:gd name="T7" fmla="*/ 13 h 13"/>
                <a:gd name="T8" fmla="*/ 13 w 18"/>
                <a:gd name="T9" fmla="*/ 13 h 13"/>
                <a:gd name="T10" fmla="*/ 0 w 18"/>
                <a:gd name="T11" fmla="*/ 8 h 13"/>
                <a:gd name="T12" fmla="*/ 18 w 18"/>
                <a:gd name="T13" fmla="*/ 8 h 13"/>
                <a:gd name="T14" fmla="*/ 18 w 18"/>
                <a:gd name="T15" fmla="*/ 0 h 13"/>
                <a:gd name="T16" fmla="*/ 13 w 18"/>
                <a:gd name="T17" fmla="*/ 0 h 13"/>
                <a:gd name="T18" fmla="*/ 18 w 18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18" y="8"/>
                  </a:moveTo>
                  <a:lnTo>
                    <a:pt x="13" y="0"/>
                  </a:lnTo>
                  <a:lnTo>
                    <a:pt x="5" y="0"/>
                  </a:lnTo>
                  <a:lnTo>
                    <a:pt x="5" y="13"/>
                  </a:lnTo>
                  <a:lnTo>
                    <a:pt x="13" y="13"/>
                  </a:lnTo>
                  <a:lnTo>
                    <a:pt x="0" y="8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47" name="Rectangle 162"/>
            <p:cNvSpPr>
              <a:spLocks noChangeArrowheads="1"/>
            </p:cNvSpPr>
            <p:nvPr/>
          </p:nvSpPr>
          <p:spPr bwMode="auto">
            <a:xfrm>
              <a:off x="2416" y="2360"/>
              <a:ext cx="17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48" name="Rectangle 163"/>
            <p:cNvSpPr>
              <a:spLocks noChangeArrowheads="1"/>
            </p:cNvSpPr>
            <p:nvPr/>
          </p:nvSpPr>
          <p:spPr bwMode="auto">
            <a:xfrm>
              <a:off x="2416" y="2365"/>
              <a:ext cx="17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49" name="Rectangle 164"/>
            <p:cNvSpPr>
              <a:spLocks noChangeArrowheads="1"/>
            </p:cNvSpPr>
            <p:nvPr/>
          </p:nvSpPr>
          <p:spPr bwMode="auto">
            <a:xfrm>
              <a:off x="2416" y="2375"/>
              <a:ext cx="17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50" name="Freeform 165"/>
            <p:cNvSpPr>
              <a:spLocks/>
            </p:cNvSpPr>
            <p:nvPr/>
          </p:nvSpPr>
          <p:spPr bwMode="auto">
            <a:xfrm>
              <a:off x="2414" y="2380"/>
              <a:ext cx="18" cy="14"/>
            </a:xfrm>
            <a:custGeom>
              <a:avLst/>
              <a:gdLst>
                <a:gd name="T0" fmla="*/ 13 w 18"/>
                <a:gd name="T1" fmla="*/ 14 h 14"/>
                <a:gd name="T2" fmla="*/ 18 w 18"/>
                <a:gd name="T3" fmla="*/ 6 h 14"/>
                <a:gd name="T4" fmla="*/ 18 w 18"/>
                <a:gd name="T5" fmla="*/ 0 h 14"/>
                <a:gd name="T6" fmla="*/ 0 w 18"/>
                <a:gd name="T7" fmla="*/ 0 h 14"/>
                <a:gd name="T8" fmla="*/ 0 w 18"/>
                <a:gd name="T9" fmla="*/ 6 h 14"/>
                <a:gd name="T10" fmla="*/ 13 w 18"/>
                <a:gd name="T11" fmla="*/ 0 h 14"/>
                <a:gd name="T12" fmla="*/ 13 w 18"/>
                <a:gd name="T13" fmla="*/ 14 h 14"/>
                <a:gd name="T14" fmla="*/ 18 w 18"/>
                <a:gd name="T15" fmla="*/ 14 h 14"/>
                <a:gd name="T16" fmla="*/ 18 w 18"/>
                <a:gd name="T17" fmla="*/ 6 h 14"/>
                <a:gd name="T18" fmla="*/ 13 w 18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3" y="14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3" y="0"/>
                  </a:lnTo>
                  <a:lnTo>
                    <a:pt x="13" y="14"/>
                  </a:lnTo>
                  <a:lnTo>
                    <a:pt x="18" y="14"/>
                  </a:lnTo>
                  <a:lnTo>
                    <a:pt x="18" y="6"/>
                  </a:lnTo>
                  <a:lnTo>
                    <a:pt x="13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51" name="Freeform 166"/>
            <p:cNvSpPr>
              <a:spLocks/>
            </p:cNvSpPr>
            <p:nvPr/>
          </p:nvSpPr>
          <p:spPr bwMode="auto">
            <a:xfrm>
              <a:off x="2412" y="2380"/>
              <a:ext cx="15" cy="14"/>
            </a:xfrm>
            <a:custGeom>
              <a:avLst/>
              <a:gdLst>
                <a:gd name="T0" fmla="*/ 15 w 15"/>
                <a:gd name="T1" fmla="*/ 6 h 14"/>
                <a:gd name="T2" fmla="*/ 7 w 15"/>
                <a:gd name="T3" fmla="*/ 14 h 14"/>
                <a:gd name="T4" fmla="*/ 15 w 15"/>
                <a:gd name="T5" fmla="*/ 14 h 14"/>
                <a:gd name="T6" fmla="*/ 15 w 15"/>
                <a:gd name="T7" fmla="*/ 0 h 14"/>
                <a:gd name="T8" fmla="*/ 7 w 15"/>
                <a:gd name="T9" fmla="*/ 0 h 14"/>
                <a:gd name="T10" fmla="*/ 0 w 15"/>
                <a:gd name="T11" fmla="*/ 6 h 14"/>
                <a:gd name="T12" fmla="*/ 7 w 15"/>
                <a:gd name="T13" fmla="*/ 0 h 14"/>
                <a:gd name="T14" fmla="*/ 0 w 15"/>
                <a:gd name="T15" fmla="*/ 0 h 14"/>
                <a:gd name="T16" fmla="*/ 0 w 15"/>
                <a:gd name="T17" fmla="*/ 6 h 14"/>
                <a:gd name="T18" fmla="*/ 15 w 15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5" y="6"/>
                  </a:moveTo>
                  <a:lnTo>
                    <a:pt x="7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6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52" name="Freeform 167"/>
            <p:cNvSpPr>
              <a:spLocks/>
            </p:cNvSpPr>
            <p:nvPr/>
          </p:nvSpPr>
          <p:spPr bwMode="auto">
            <a:xfrm>
              <a:off x="2412" y="2386"/>
              <a:ext cx="15" cy="13"/>
            </a:xfrm>
            <a:custGeom>
              <a:avLst/>
              <a:gdLst>
                <a:gd name="T0" fmla="*/ 7 w 15"/>
                <a:gd name="T1" fmla="*/ 13 h 13"/>
                <a:gd name="T2" fmla="*/ 15 w 15"/>
                <a:gd name="T3" fmla="*/ 8 h 13"/>
                <a:gd name="T4" fmla="*/ 15 w 15"/>
                <a:gd name="T5" fmla="*/ 0 h 13"/>
                <a:gd name="T6" fmla="*/ 0 w 15"/>
                <a:gd name="T7" fmla="*/ 0 h 13"/>
                <a:gd name="T8" fmla="*/ 0 w 15"/>
                <a:gd name="T9" fmla="*/ 8 h 13"/>
                <a:gd name="T10" fmla="*/ 7 w 15"/>
                <a:gd name="T11" fmla="*/ 0 h 13"/>
                <a:gd name="T12" fmla="*/ 7 w 15"/>
                <a:gd name="T13" fmla="*/ 13 h 13"/>
                <a:gd name="T14" fmla="*/ 15 w 15"/>
                <a:gd name="T15" fmla="*/ 13 h 13"/>
                <a:gd name="T16" fmla="*/ 15 w 15"/>
                <a:gd name="T17" fmla="*/ 8 h 13"/>
                <a:gd name="T18" fmla="*/ 7 w 15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7" y="13"/>
                  </a:moveTo>
                  <a:lnTo>
                    <a:pt x="15" y="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" y="0"/>
                  </a:lnTo>
                  <a:lnTo>
                    <a:pt x="7" y="13"/>
                  </a:lnTo>
                  <a:lnTo>
                    <a:pt x="15" y="13"/>
                  </a:lnTo>
                  <a:lnTo>
                    <a:pt x="15" y="8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53" name="Rectangle 168"/>
            <p:cNvSpPr>
              <a:spLocks noChangeArrowheads="1"/>
            </p:cNvSpPr>
            <p:nvPr/>
          </p:nvSpPr>
          <p:spPr bwMode="auto">
            <a:xfrm>
              <a:off x="2412" y="2386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54" name="Rectangle 169"/>
            <p:cNvSpPr>
              <a:spLocks noChangeArrowheads="1"/>
            </p:cNvSpPr>
            <p:nvPr/>
          </p:nvSpPr>
          <p:spPr bwMode="auto">
            <a:xfrm>
              <a:off x="2404" y="2386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55" name="Rectangle 170"/>
            <p:cNvSpPr>
              <a:spLocks noChangeArrowheads="1"/>
            </p:cNvSpPr>
            <p:nvPr/>
          </p:nvSpPr>
          <p:spPr bwMode="auto">
            <a:xfrm>
              <a:off x="2390" y="2386"/>
              <a:ext cx="15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56" name="Rectangle 171"/>
            <p:cNvSpPr>
              <a:spLocks noChangeArrowheads="1"/>
            </p:cNvSpPr>
            <p:nvPr/>
          </p:nvSpPr>
          <p:spPr bwMode="auto">
            <a:xfrm>
              <a:off x="2382" y="2386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57" name="Rectangle 172"/>
            <p:cNvSpPr>
              <a:spLocks noChangeArrowheads="1"/>
            </p:cNvSpPr>
            <p:nvPr/>
          </p:nvSpPr>
          <p:spPr bwMode="auto">
            <a:xfrm>
              <a:off x="2375" y="2386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58" name="Rectangle 173"/>
            <p:cNvSpPr>
              <a:spLocks noChangeArrowheads="1"/>
            </p:cNvSpPr>
            <p:nvPr/>
          </p:nvSpPr>
          <p:spPr bwMode="auto">
            <a:xfrm>
              <a:off x="2362" y="2386"/>
              <a:ext cx="14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59" name="Rectangle 174"/>
            <p:cNvSpPr>
              <a:spLocks noChangeArrowheads="1"/>
            </p:cNvSpPr>
            <p:nvPr/>
          </p:nvSpPr>
          <p:spPr bwMode="auto">
            <a:xfrm>
              <a:off x="2356" y="2386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60" name="Freeform 175"/>
            <p:cNvSpPr>
              <a:spLocks/>
            </p:cNvSpPr>
            <p:nvPr/>
          </p:nvSpPr>
          <p:spPr bwMode="auto">
            <a:xfrm>
              <a:off x="2347" y="2386"/>
              <a:ext cx="9" cy="13"/>
            </a:xfrm>
            <a:custGeom>
              <a:avLst/>
              <a:gdLst>
                <a:gd name="T0" fmla="*/ 0 w 9"/>
                <a:gd name="T1" fmla="*/ 0 h 13"/>
                <a:gd name="T2" fmla="*/ 0 w 9"/>
                <a:gd name="T3" fmla="*/ 13 h 13"/>
                <a:gd name="T4" fmla="*/ 9 w 9"/>
                <a:gd name="T5" fmla="*/ 13 h 13"/>
                <a:gd name="T6" fmla="*/ 9 w 9"/>
                <a:gd name="T7" fmla="*/ 0 h 13"/>
                <a:gd name="T8" fmla="*/ 0 w 9"/>
                <a:gd name="T9" fmla="*/ 0 h 13"/>
                <a:gd name="T10" fmla="*/ 0 w 9"/>
                <a:gd name="T11" fmla="*/ 13 h 13"/>
                <a:gd name="T12" fmla="*/ 0 w 9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13"/>
                <a:gd name="T23" fmla="*/ 9 w 9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13">
                  <a:moveTo>
                    <a:pt x="0" y="0"/>
                  </a:moveTo>
                  <a:lnTo>
                    <a:pt x="0" y="13"/>
                  </a:lnTo>
                  <a:lnTo>
                    <a:pt x="9" y="1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61" name="Freeform 176"/>
            <p:cNvSpPr>
              <a:spLocks/>
            </p:cNvSpPr>
            <p:nvPr/>
          </p:nvSpPr>
          <p:spPr bwMode="auto">
            <a:xfrm>
              <a:off x="2347" y="2386"/>
              <a:ext cx="9" cy="13"/>
            </a:xfrm>
            <a:custGeom>
              <a:avLst/>
              <a:gdLst>
                <a:gd name="T0" fmla="*/ 9 w 9"/>
                <a:gd name="T1" fmla="*/ 13 h 13"/>
                <a:gd name="T2" fmla="*/ 9 w 9"/>
                <a:gd name="T3" fmla="*/ 0 h 13"/>
                <a:gd name="T4" fmla="*/ 0 w 9"/>
                <a:gd name="T5" fmla="*/ 0 h 13"/>
                <a:gd name="T6" fmla="*/ 0 w 9"/>
                <a:gd name="T7" fmla="*/ 13 h 13"/>
                <a:gd name="T8" fmla="*/ 9 w 9"/>
                <a:gd name="T9" fmla="*/ 13 h 13"/>
                <a:gd name="T10" fmla="*/ 9 w 9"/>
                <a:gd name="T11" fmla="*/ 0 h 13"/>
                <a:gd name="T12" fmla="*/ 9 w 9"/>
                <a:gd name="T13" fmla="*/ 1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13"/>
                <a:gd name="T23" fmla="*/ 9 w 9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13">
                  <a:moveTo>
                    <a:pt x="9" y="13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9" y="0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62" name="Rectangle 177"/>
            <p:cNvSpPr>
              <a:spLocks noChangeArrowheads="1"/>
            </p:cNvSpPr>
            <p:nvPr/>
          </p:nvSpPr>
          <p:spPr bwMode="auto">
            <a:xfrm>
              <a:off x="2348" y="2386"/>
              <a:ext cx="9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63" name="Rectangle 178"/>
            <p:cNvSpPr>
              <a:spLocks noChangeArrowheads="1"/>
            </p:cNvSpPr>
            <p:nvPr/>
          </p:nvSpPr>
          <p:spPr bwMode="auto">
            <a:xfrm>
              <a:off x="2341" y="2386"/>
              <a:ext cx="8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64" name="Rectangle 179"/>
            <p:cNvSpPr>
              <a:spLocks noChangeArrowheads="1"/>
            </p:cNvSpPr>
            <p:nvPr/>
          </p:nvSpPr>
          <p:spPr bwMode="auto">
            <a:xfrm>
              <a:off x="2333" y="2386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65" name="Rectangle 180"/>
            <p:cNvSpPr>
              <a:spLocks noChangeArrowheads="1"/>
            </p:cNvSpPr>
            <p:nvPr/>
          </p:nvSpPr>
          <p:spPr bwMode="auto">
            <a:xfrm>
              <a:off x="2328" y="2386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66" name="Freeform 181"/>
            <p:cNvSpPr>
              <a:spLocks/>
            </p:cNvSpPr>
            <p:nvPr/>
          </p:nvSpPr>
          <p:spPr bwMode="auto">
            <a:xfrm>
              <a:off x="2313" y="2386"/>
              <a:ext cx="15" cy="13"/>
            </a:xfrm>
            <a:custGeom>
              <a:avLst/>
              <a:gdLst>
                <a:gd name="T0" fmla="*/ 0 w 15"/>
                <a:gd name="T1" fmla="*/ 8 h 13"/>
                <a:gd name="T2" fmla="*/ 9 w 15"/>
                <a:gd name="T3" fmla="*/ 13 h 13"/>
                <a:gd name="T4" fmla="*/ 15 w 15"/>
                <a:gd name="T5" fmla="*/ 13 h 13"/>
                <a:gd name="T6" fmla="*/ 15 w 15"/>
                <a:gd name="T7" fmla="*/ 0 h 13"/>
                <a:gd name="T8" fmla="*/ 9 w 15"/>
                <a:gd name="T9" fmla="*/ 0 h 13"/>
                <a:gd name="T10" fmla="*/ 15 w 15"/>
                <a:gd name="T11" fmla="*/ 8 h 13"/>
                <a:gd name="T12" fmla="*/ 0 w 15"/>
                <a:gd name="T13" fmla="*/ 8 h 13"/>
                <a:gd name="T14" fmla="*/ 0 w 15"/>
                <a:gd name="T15" fmla="*/ 13 h 13"/>
                <a:gd name="T16" fmla="*/ 9 w 15"/>
                <a:gd name="T17" fmla="*/ 13 h 13"/>
                <a:gd name="T18" fmla="*/ 0 w 15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0" y="8"/>
                  </a:moveTo>
                  <a:lnTo>
                    <a:pt x="9" y="13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67" name="Freeform 182"/>
            <p:cNvSpPr>
              <a:spLocks/>
            </p:cNvSpPr>
            <p:nvPr/>
          </p:nvSpPr>
          <p:spPr bwMode="auto">
            <a:xfrm>
              <a:off x="2313" y="2380"/>
              <a:ext cx="15" cy="14"/>
            </a:xfrm>
            <a:custGeom>
              <a:avLst/>
              <a:gdLst>
                <a:gd name="T0" fmla="*/ 9 w 15"/>
                <a:gd name="T1" fmla="*/ 14 h 14"/>
                <a:gd name="T2" fmla="*/ 0 w 15"/>
                <a:gd name="T3" fmla="*/ 6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6 h 14"/>
                <a:gd name="T10" fmla="*/ 9 w 15"/>
                <a:gd name="T11" fmla="*/ 0 h 14"/>
                <a:gd name="T12" fmla="*/ 15 w 15"/>
                <a:gd name="T13" fmla="*/ 6 h 14"/>
                <a:gd name="T14" fmla="*/ 15 w 15"/>
                <a:gd name="T15" fmla="*/ 0 h 14"/>
                <a:gd name="T16" fmla="*/ 9 w 15"/>
                <a:gd name="T17" fmla="*/ 0 h 14"/>
                <a:gd name="T18" fmla="*/ 9 w 15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9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6"/>
                  </a:lnTo>
                  <a:lnTo>
                    <a:pt x="9" y="0"/>
                  </a:lnTo>
                  <a:lnTo>
                    <a:pt x="15" y="6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68" name="Rectangle 183"/>
            <p:cNvSpPr>
              <a:spLocks noChangeArrowheads="1"/>
            </p:cNvSpPr>
            <p:nvPr/>
          </p:nvSpPr>
          <p:spPr bwMode="auto">
            <a:xfrm>
              <a:off x="2307" y="2380"/>
              <a:ext cx="1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69" name="Rectangle 184"/>
            <p:cNvSpPr>
              <a:spLocks noChangeArrowheads="1"/>
            </p:cNvSpPr>
            <p:nvPr/>
          </p:nvSpPr>
          <p:spPr bwMode="auto">
            <a:xfrm>
              <a:off x="2302" y="238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70" name="Freeform 185"/>
            <p:cNvSpPr>
              <a:spLocks/>
            </p:cNvSpPr>
            <p:nvPr/>
          </p:nvSpPr>
          <p:spPr bwMode="auto">
            <a:xfrm>
              <a:off x="2294" y="2380"/>
              <a:ext cx="8" cy="14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4 h 14"/>
                <a:gd name="T4" fmla="*/ 8 w 8"/>
                <a:gd name="T5" fmla="*/ 14 h 14"/>
                <a:gd name="T6" fmla="*/ 8 w 8"/>
                <a:gd name="T7" fmla="*/ 0 h 14"/>
                <a:gd name="T8" fmla="*/ 0 w 8"/>
                <a:gd name="T9" fmla="*/ 0 h 14"/>
                <a:gd name="T10" fmla="*/ 0 w 8"/>
                <a:gd name="T11" fmla="*/ 14 h 14"/>
                <a:gd name="T12" fmla="*/ 0 w 8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4"/>
                <a:gd name="T23" fmla="*/ 8 w 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4">
                  <a:moveTo>
                    <a:pt x="0" y="0"/>
                  </a:moveTo>
                  <a:lnTo>
                    <a:pt x="0" y="14"/>
                  </a:lnTo>
                  <a:lnTo>
                    <a:pt x="8" y="14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71" name="Freeform 186"/>
            <p:cNvSpPr>
              <a:spLocks/>
            </p:cNvSpPr>
            <p:nvPr/>
          </p:nvSpPr>
          <p:spPr bwMode="auto">
            <a:xfrm>
              <a:off x="2291" y="2380"/>
              <a:ext cx="16" cy="14"/>
            </a:xfrm>
            <a:custGeom>
              <a:avLst/>
              <a:gdLst>
                <a:gd name="T0" fmla="*/ 0 w 16"/>
                <a:gd name="T1" fmla="*/ 6 h 14"/>
                <a:gd name="T2" fmla="*/ 11 w 16"/>
                <a:gd name="T3" fmla="*/ 0 h 14"/>
                <a:gd name="T4" fmla="*/ 3 w 16"/>
                <a:gd name="T5" fmla="*/ 0 h 14"/>
                <a:gd name="T6" fmla="*/ 3 w 16"/>
                <a:gd name="T7" fmla="*/ 14 h 14"/>
                <a:gd name="T8" fmla="*/ 11 w 16"/>
                <a:gd name="T9" fmla="*/ 14 h 14"/>
                <a:gd name="T10" fmla="*/ 16 w 16"/>
                <a:gd name="T11" fmla="*/ 6 h 14"/>
                <a:gd name="T12" fmla="*/ 11 w 16"/>
                <a:gd name="T13" fmla="*/ 14 h 14"/>
                <a:gd name="T14" fmla="*/ 16 w 16"/>
                <a:gd name="T15" fmla="*/ 14 h 14"/>
                <a:gd name="T16" fmla="*/ 16 w 16"/>
                <a:gd name="T17" fmla="*/ 6 h 14"/>
                <a:gd name="T18" fmla="*/ 0 w 16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0" y="6"/>
                  </a:moveTo>
                  <a:lnTo>
                    <a:pt x="11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11" y="14"/>
                  </a:lnTo>
                  <a:lnTo>
                    <a:pt x="16" y="6"/>
                  </a:lnTo>
                  <a:lnTo>
                    <a:pt x="11" y="14"/>
                  </a:lnTo>
                  <a:lnTo>
                    <a:pt x="16" y="14"/>
                  </a:lnTo>
                  <a:lnTo>
                    <a:pt x="16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72" name="Freeform 187"/>
            <p:cNvSpPr>
              <a:spLocks/>
            </p:cNvSpPr>
            <p:nvPr/>
          </p:nvSpPr>
          <p:spPr bwMode="auto">
            <a:xfrm>
              <a:off x="2291" y="2371"/>
              <a:ext cx="16" cy="17"/>
            </a:xfrm>
            <a:custGeom>
              <a:avLst/>
              <a:gdLst>
                <a:gd name="T0" fmla="*/ 11 w 16"/>
                <a:gd name="T1" fmla="*/ 17 h 17"/>
                <a:gd name="T2" fmla="*/ 0 w 16"/>
                <a:gd name="T3" fmla="*/ 9 h 17"/>
                <a:gd name="T4" fmla="*/ 0 w 16"/>
                <a:gd name="T5" fmla="*/ 15 h 17"/>
                <a:gd name="T6" fmla="*/ 16 w 16"/>
                <a:gd name="T7" fmla="*/ 15 h 17"/>
                <a:gd name="T8" fmla="*/ 16 w 16"/>
                <a:gd name="T9" fmla="*/ 9 h 17"/>
                <a:gd name="T10" fmla="*/ 11 w 16"/>
                <a:gd name="T11" fmla="*/ 0 h 17"/>
                <a:gd name="T12" fmla="*/ 16 w 16"/>
                <a:gd name="T13" fmla="*/ 9 h 17"/>
                <a:gd name="T14" fmla="*/ 16 w 16"/>
                <a:gd name="T15" fmla="*/ 0 h 17"/>
                <a:gd name="T16" fmla="*/ 11 w 16"/>
                <a:gd name="T17" fmla="*/ 0 h 17"/>
                <a:gd name="T18" fmla="*/ 11 w 16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7"/>
                <a:gd name="T32" fmla="*/ 16 w 16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7">
                  <a:moveTo>
                    <a:pt x="11" y="17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6" y="9"/>
                  </a:lnTo>
                  <a:lnTo>
                    <a:pt x="11" y="0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1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73" name="Rectangle 188"/>
            <p:cNvSpPr>
              <a:spLocks noChangeArrowheads="1"/>
            </p:cNvSpPr>
            <p:nvPr/>
          </p:nvSpPr>
          <p:spPr bwMode="auto">
            <a:xfrm>
              <a:off x="2294" y="2372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74" name="Rectangle 189"/>
            <p:cNvSpPr>
              <a:spLocks noChangeArrowheads="1"/>
            </p:cNvSpPr>
            <p:nvPr/>
          </p:nvSpPr>
          <p:spPr bwMode="auto">
            <a:xfrm>
              <a:off x="2286" y="2372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75" name="Rectangle 190"/>
            <p:cNvSpPr>
              <a:spLocks noChangeArrowheads="1"/>
            </p:cNvSpPr>
            <p:nvPr/>
          </p:nvSpPr>
          <p:spPr bwMode="auto">
            <a:xfrm>
              <a:off x="2280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76" name="Rectangle 191"/>
            <p:cNvSpPr>
              <a:spLocks noChangeArrowheads="1"/>
            </p:cNvSpPr>
            <p:nvPr/>
          </p:nvSpPr>
          <p:spPr bwMode="auto">
            <a:xfrm>
              <a:off x="2271" y="2372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77" name="Rectangle 192"/>
            <p:cNvSpPr>
              <a:spLocks noChangeArrowheads="1"/>
            </p:cNvSpPr>
            <p:nvPr/>
          </p:nvSpPr>
          <p:spPr bwMode="auto">
            <a:xfrm>
              <a:off x="2265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78" name="Rectangle 193"/>
            <p:cNvSpPr>
              <a:spLocks noChangeArrowheads="1"/>
            </p:cNvSpPr>
            <p:nvPr/>
          </p:nvSpPr>
          <p:spPr bwMode="auto">
            <a:xfrm>
              <a:off x="2252" y="2372"/>
              <a:ext cx="15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79" name="Rectangle 194"/>
            <p:cNvSpPr>
              <a:spLocks noChangeArrowheads="1"/>
            </p:cNvSpPr>
            <p:nvPr/>
          </p:nvSpPr>
          <p:spPr bwMode="auto">
            <a:xfrm>
              <a:off x="2246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0" name="Rectangle 195"/>
            <p:cNvSpPr>
              <a:spLocks noChangeArrowheads="1"/>
            </p:cNvSpPr>
            <p:nvPr/>
          </p:nvSpPr>
          <p:spPr bwMode="auto">
            <a:xfrm>
              <a:off x="2237" y="2372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1" name="Rectangle 196"/>
            <p:cNvSpPr>
              <a:spLocks noChangeArrowheads="1"/>
            </p:cNvSpPr>
            <p:nvPr/>
          </p:nvSpPr>
          <p:spPr bwMode="auto">
            <a:xfrm>
              <a:off x="2231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2" name="Rectangle 197"/>
            <p:cNvSpPr>
              <a:spLocks noChangeArrowheads="1"/>
            </p:cNvSpPr>
            <p:nvPr/>
          </p:nvSpPr>
          <p:spPr bwMode="auto">
            <a:xfrm>
              <a:off x="2223" y="2372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3" name="Rectangle 198"/>
            <p:cNvSpPr>
              <a:spLocks noChangeArrowheads="1"/>
            </p:cNvSpPr>
            <p:nvPr/>
          </p:nvSpPr>
          <p:spPr bwMode="auto">
            <a:xfrm>
              <a:off x="2218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4" name="Rectangle 199"/>
            <p:cNvSpPr>
              <a:spLocks noChangeArrowheads="1"/>
            </p:cNvSpPr>
            <p:nvPr/>
          </p:nvSpPr>
          <p:spPr bwMode="auto">
            <a:xfrm>
              <a:off x="2208" y="2372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5" name="Rectangle 200"/>
            <p:cNvSpPr>
              <a:spLocks noChangeArrowheads="1"/>
            </p:cNvSpPr>
            <p:nvPr/>
          </p:nvSpPr>
          <p:spPr bwMode="auto">
            <a:xfrm>
              <a:off x="2203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6" name="Rectangle 201"/>
            <p:cNvSpPr>
              <a:spLocks noChangeArrowheads="1"/>
            </p:cNvSpPr>
            <p:nvPr/>
          </p:nvSpPr>
          <p:spPr bwMode="auto">
            <a:xfrm>
              <a:off x="2197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7" name="Rectangle 202"/>
            <p:cNvSpPr>
              <a:spLocks noChangeArrowheads="1"/>
            </p:cNvSpPr>
            <p:nvPr/>
          </p:nvSpPr>
          <p:spPr bwMode="auto">
            <a:xfrm>
              <a:off x="2188" y="2372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8" name="Rectangle 203"/>
            <p:cNvSpPr>
              <a:spLocks noChangeArrowheads="1"/>
            </p:cNvSpPr>
            <p:nvPr/>
          </p:nvSpPr>
          <p:spPr bwMode="auto">
            <a:xfrm>
              <a:off x="2180" y="2372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89" name="Rectangle 204"/>
            <p:cNvSpPr>
              <a:spLocks noChangeArrowheads="1"/>
            </p:cNvSpPr>
            <p:nvPr/>
          </p:nvSpPr>
          <p:spPr bwMode="auto">
            <a:xfrm>
              <a:off x="2177" y="2372"/>
              <a:ext cx="4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0" name="Rectangle 205"/>
            <p:cNvSpPr>
              <a:spLocks noChangeArrowheads="1"/>
            </p:cNvSpPr>
            <p:nvPr/>
          </p:nvSpPr>
          <p:spPr bwMode="auto">
            <a:xfrm>
              <a:off x="2169" y="2372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1" name="Rectangle 206"/>
            <p:cNvSpPr>
              <a:spLocks noChangeArrowheads="1"/>
            </p:cNvSpPr>
            <p:nvPr/>
          </p:nvSpPr>
          <p:spPr bwMode="auto">
            <a:xfrm>
              <a:off x="2161" y="2372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2" name="Rectangle 207"/>
            <p:cNvSpPr>
              <a:spLocks noChangeArrowheads="1"/>
            </p:cNvSpPr>
            <p:nvPr/>
          </p:nvSpPr>
          <p:spPr bwMode="auto">
            <a:xfrm>
              <a:off x="2154" y="2372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3" name="Rectangle 208"/>
            <p:cNvSpPr>
              <a:spLocks noChangeArrowheads="1"/>
            </p:cNvSpPr>
            <p:nvPr/>
          </p:nvSpPr>
          <p:spPr bwMode="auto">
            <a:xfrm>
              <a:off x="2146" y="2372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4" name="Rectangle 209"/>
            <p:cNvSpPr>
              <a:spLocks noChangeArrowheads="1"/>
            </p:cNvSpPr>
            <p:nvPr/>
          </p:nvSpPr>
          <p:spPr bwMode="auto">
            <a:xfrm>
              <a:off x="2140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5" name="Rectangle 210"/>
            <p:cNvSpPr>
              <a:spLocks noChangeArrowheads="1"/>
            </p:cNvSpPr>
            <p:nvPr/>
          </p:nvSpPr>
          <p:spPr bwMode="auto">
            <a:xfrm>
              <a:off x="2132" y="2372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6" name="Rectangle 211"/>
            <p:cNvSpPr>
              <a:spLocks noChangeArrowheads="1"/>
            </p:cNvSpPr>
            <p:nvPr/>
          </p:nvSpPr>
          <p:spPr bwMode="auto">
            <a:xfrm>
              <a:off x="2127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7" name="Rectangle 212"/>
            <p:cNvSpPr>
              <a:spLocks noChangeArrowheads="1"/>
            </p:cNvSpPr>
            <p:nvPr/>
          </p:nvSpPr>
          <p:spPr bwMode="auto">
            <a:xfrm>
              <a:off x="2112" y="2372"/>
              <a:ext cx="1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8" name="Rectangle 213"/>
            <p:cNvSpPr>
              <a:spLocks noChangeArrowheads="1"/>
            </p:cNvSpPr>
            <p:nvPr/>
          </p:nvSpPr>
          <p:spPr bwMode="auto">
            <a:xfrm>
              <a:off x="2106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0999" name="Rectangle 214"/>
            <p:cNvSpPr>
              <a:spLocks noChangeArrowheads="1"/>
            </p:cNvSpPr>
            <p:nvPr/>
          </p:nvSpPr>
          <p:spPr bwMode="auto">
            <a:xfrm>
              <a:off x="2098" y="2372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0" name="Rectangle 215"/>
            <p:cNvSpPr>
              <a:spLocks noChangeArrowheads="1"/>
            </p:cNvSpPr>
            <p:nvPr/>
          </p:nvSpPr>
          <p:spPr bwMode="auto">
            <a:xfrm>
              <a:off x="2083" y="2372"/>
              <a:ext cx="1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1" name="Rectangle 216"/>
            <p:cNvSpPr>
              <a:spLocks noChangeArrowheads="1"/>
            </p:cNvSpPr>
            <p:nvPr/>
          </p:nvSpPr>
          <p:spPr bwMode="auto">
            <a:xfrm>
              <a:off x="2078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2" name="Rectangle 217"/>
            <p:cNvSpPr>
              <a:spLocks noChangeArrowheads="1"/>
            </p:cNvSpPr>
            <p:nvPr/>
          </p:nvSpPr>
          <p:spPr bwMode="auto">
            <a:xfrm>
              <a:off x="2073" y="2372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3" name="Rectangle 218"/>
            <p:cNvSpPr>
              <a:spLocks noChangeArrowheads="1"/>
            </p:cNvSpPr>
            <p:nvPr/>
          </p:nvSpPr>
          <p:spPr bwMode="auto">
            <a:xfrm>
              <a:off x="2056" y="2372"/>
              <a:ext cx="1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4" name="Rectangle 219"/>
            <p:cNvSpPr>
              <a:spLocks noChangeArrowheads="1"/>
            </p:cNvSpPr>
            <p:nvPr/>
          </p:nvSpPr>
          <p:spPr bwMode="auto">
            <a:xfrm>
              <a:off x="2050" y="2372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5" name="Rectangle 220"/>
            <p:cNvSpPr>
              <a:spLocks noChangeArrowheads="1"/>
            </p:cNvSpPr>
            <p:nvPr/>
          </p:nvSpPr>
          <p:spPr bwMode="auto">
            <a:xfrm>
              <a:off x="2044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6" name="Rectangle 221"/>
            <p:cNvSpPr>
              <a:spLocks noChangeArrowheads="1"/>
            </p:cNvSpPr>
            <p:nvPr/>
          </p:nvSpPr>
          <p:spPr bwMode="auto">
            <a:xfrm>
              <a:off x="2036" y="2372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7" name="Rectangle 222"/>
            <p:cNvSpPr>
              <a:spLocks noChangeArrowheads="1"/>
            </p:cNvSpPr>
            <p:nvPr/>
          </p:nvSpPr>
          <p:spPr bwMode="auto">
            <a:xfrm>
              <a:off x="2031" y="2372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8" name="Rectangle 223"/>
            <p:cNvSpPr>
              <a:spLocks noChangeArrowheads="1"/>
            </p:cNvSpPr>
            <p:nvPr/>
          </p:nvSpPr>
          <p:spPr bwMode="auto">
            <a:xfrm>
              <a:off x="2022" y="2372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09" name="Rectangle 224"/>
            <p:cNvSpPr>
              <a:spLocks noChangeArrowheads="1"/>
            </p:cNvSpPr>
            <p:nvPr/>
          </p:nvSpPr>
          <p:spPr bwMode="auto">
            <a:xfrm>
              <a:off x="2016" y="2372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0" name="Rectangle 225"/>
            <p:cNvSpPr>
              <a:spLocks noChangeArrowheads="1"/>
            </p:cNvSpPr>
            <p:nvPr/>
          </p:nvSpPr>
          <p:spPr bwMode="auto">
            <a:xfrm>
              <a:off x="2007" y="2372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1" name="Rectangle 226"/>
            <p:cNvSpPr>
              <a:spLocks noChangeArrowheads="1"/>
            </p:cNvSpPr>
            <p:nvPr/>
          </p:nvSpPr>
          <p:spPr bwMode="auto">
            <a:xfrm>
              <a:off x="2002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2" name="Rectangle 227"/>
            <p:cNvSpPr>
              <a:spLocks noChangeArrowheads="1"/>
            </p:cNvSpPr>
            <p:nvPr/>
          </p:nvSpPr>
          <p:spPr bwMode="auto">
            <a:xfrm>
              <a:off x="1997" y="2372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3" name="Rectangle 228"/>
            <p:cNvSpPr>
              <a:spLocks noChangeArrowheads="1"/>
            </p:cNvSpPr>
            <p:nvPr/>
          </p:nvSpPr>
          <p:spPr bwMode="auto">
            <a:xfrm>
              <a:off x="1988" y="2372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4" name="Rectangle 229"/>
            <p:cNvSpPr>
              <a:spLocks noChangeArrowheads="1"/>
            </p:cNvSpPr>
            <p:nvPr/>
          </p:nvSpPr>
          <p:spPr bwMode="auto">
            <a:xfrm>
              <a:off x="1974" y="2372"/>
              <a:ext cx="1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5" name="Rectangle 230"/>
            <p:cNvSpPr>
              <a:spLocks noChangeArrowheads="1"/>
            </p:cNvSpPr>
            <p:nvPr/>
          </p:nvSpPr>
          <p:spPr bwMode="auto">
            <a:xfrm>
              <a:off x="1965" y="2372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6" name="Rectangle 231"/>
            <p:cNvSpPr>
              <a:spLocks noChangeArrowheads="1"/>
            </p:cNvSpPr>
            <p:nvPr/>
          </p:nvSpPr>
          <p:spPr bwMode="auto">
            <a:xfrm>
              <a:off x="1960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7" name="Rectangle 232"/>
            <p:cNvSpPr>
              <a:spLocks noChangeArrowheads="1"/>
            </p:cNvSpPr>
            <p:nvPr/>
          </p:nvSpPr>
          <p:spPr bwMode="auto">
            <a:xfrm>
              <a:off x="1955" y="2372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8" name="Rectangle 233"/>
            <p:cNvSpPr>
              <a:spLocks noChangeArrowheads="1"/>
            </p:cNvSpPr>
            <p:nvPr/>
          </p:nvSpPr>
          <p:spPr bwMode="auto">
            <a:xfrm>
              <a:off x="1945" y="2372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19" name="Rectangle 234"/>
            <p:cNvSpPr>
              <a:spLocks noChangeArrowheads="1"/>
            </p:cNvSpPr>
            <p:nvPr/>
          </p:nvSpPr>
          <p:spPr bwMode="auto">
            <a:xfrm>
              <a:off x="1940" y="2372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20" name="Rectangle 235"/>
            <p:cNvSpPr>
              <a:spLocks noChangeArrowheads="1"/>
            </p:cNvSpPr>
            <p:nvPr/>
          </p:nvSpPr>
          <p:spPr bwMode="auto">
            <a:xfrm>
              <a:off x="1931" y="2372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21" name="Rectangle 236"/>
            <p:cNvSpPr>
              <a:spLocks noChangeArrowheads="1"/>
            </p:cNvSpPr>
            <p:nvPr/>
          </p:nvSpPr>
          <p:spPr bwMode="auto">
            <a:xfrm>
              <a:off x="1926" y="2372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22" name="Rectangle 237"/>
            <p:cNvSpPr>
              <a:spLocks noChangeArrowheads="1"/>
            </p:cNvSpPr>
            <p:nvPr/>
          </p:nvSpPr>
          <p:spPr bwMode="auto">
            <a:xfrm>
              <a:off x="1921" y="2372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23" name="Rectangle 238"/>
            <p:cNvSpPr>
              <a:spLocks noChangeArrowheads="1"/>
            </p:cNvSpPr>
            <p:nvPr/>
          </p:nvSpPr>
          <p:spPr bwMode="auto">
            <a:xfrm>
              <a:off x="1911" y="2372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24" name="Rectangle 239"/>
            <p:cNvSpPr>
              <a:spLocks noChangeArrowheads="1"/>
            </p:cNvSpPr>
            <p:nvPr/>
          </p:nvSpPr>
          <p:spPr bwMode="auto">
            <a:xfrm>
              <a:off x="1906" y="2372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25" name="Rectangle 240"/>
            <p:cNvSpPr>
              <a:spLocks noChangeArrowheads="1"/>
            </p:cNvSpPr>
            <p:nvPr/>
          </p:nvSpPr>
          <p:spPr bwMode="auto">
            <a:xfrm>
              <a:off x="1892" y="2372"/>
              <a:ext cx="15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26" name="Rectangle 241"/>
            <p:cNvSpPr>
              <a:spLocks noChangeArrowheads="1"/>
            </p:cNvSpPr>
            <p:nvPr/>
          </p:nvSpPr>
          <p:spPr bwMode="auto">
            <a:xfrm>
              <a:off x="1883" y="2372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27" name="Freeform 242"/>
            <p:cNvSpPr>
              <a:spLocks/>
            </p:cNvSpPr>
            <p:nvPr/>
          </p:nvSpPr>
          <p:spPr bwMode="auto">
            <a:xfrm>
              <a:off x="1869" y="2371"/>
              <a:ext cx="16" cy="17"/>
            </a:xfrm>
            <a:custGeom>
              <a:avLst/>
              <a:gdLst>
                <a:gd name="T0" fmla="*/ 0 w 16"/>
                <a:gd name="T1" fmla="*/ 9 h 17"/>
                <a:gd name="T2" fmla="*/ 8 w 16"/>
                <a:gd name="T3" fmla="*/ 17 h 17"/>
                <a:gd name="T4" fmla="*/ 14 w 16"/>
                <a:gd name="T5" fmla="*/ 17 h 17"/>
                <a:gd name="T6" fmla="*/ 14 w 16"/>
                <a:gd name="T7" fmla="*/ 0 h 17"/>
                <a:gd name="T8" fmla="*/ 8 w 16"/>
                <a:gd name="T9" fmla="*/ 0 h 17"/>
                <a:gd name="T10" fmla="*/ 16 w 16"/>
                <a:gd name="T11" fmla="*/ 9 h 17"/>
                <a:gd name="T12" fmla="*/ 0 w 16"/>
                <a:gd name="T13" fmla="*/ 9 h 17"/>
                <a:gd name="T14" fmla="*/ 0 w 16"/>
                <a:gd name="T15" fmla="*/ 17 h 17"/>
                <a:gd name="T16" fmla="*/ 8 w 16"/>
                <a:gd name="T17" fmla="*/ 17 h 17"/>
                <a:gd name="T18" fmla="*/ 0 w 16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7"/>
                <a:gd name="T32" fmla="*/ 16 w 16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7">
                  <a:moveTo>
                    <a:pt x="0" y="9"/>
                  </a:moveTo>
                  <a:lnTo>
                    <a:pt x="8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28" name="Freeform 243"/>
            <p:cNvSpPr>
              <a:spLocks/>
            </p:cNvSpPr>
            <p:nvPr/>
          </p:nvSpPr>
          <p:spPr bwMode="auto">
            <a:xfrm>
              <a:off x="1869" y="2365"/>
              <a:ext cx="16" cy="15"/>
            </a:xfrm>
            <a:custGeom>
              <a:avLst/>
              <a:gdLst>
                <a:gd name="T0" fmla="*/ 8 w 16"/>
                <a:gd name="T1" fmla="*/ 15 h 15"/>
                <a:gd name="T2" fmla="*/ 0 w 16"/>
                <a:gd name="T3" fmla="*/ 10 h 15"/>
                <a:gd name="T4" fmla="*/ 0 w 16"/>
                <a:gd name="T5" fmla="*/ 15 h 15"/>
                <a:gd name="T6" fmla="*/ 16 w 16"/>
                <a:gd name="T7" fmla="*/ 15 h 15"/>
                <a:gd name="T8" fmla="*/ 16 w 16"/>
                <a:gd name="T9" fmla="*/ 10 h 15"/>
                <a:gd name="T10" fmla="*/ 8 w 16"/>
                <a:gd name="T11" fmla="*/ 0 h 15"/>
                <a:gd name="T12" fmla="*/ 16 w 16"/>
                <a:gd name="T13" fmla="*/ 10 h 15"/>
                <a:gd name="T14" fmla="*/ 16 w 16"/>
                <a:gd name="T15" fmla="*/ 0 h 15"/>
                <a:gd name="T16" fmla="*/ 8 w 16"/>
                <a:gd name="T17" fmla="*/ 0 h 15"/>
                <a:gd name="T18" fmla="*/ 8 w 16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8" y="15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6" y="10"/>
                  </a:lnTo>
                  <a:lnTo>
                    <a:pt x="8" y="0"/>
                  </a:lnTo>
                  <a:lnTo>
                    <a:pt x="16" y="1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29" name="Rectangle 244"/>
            <p:cNvSpPr>
              <a:spLocks noChangeArrowheads="1"/>
            </p:cNvSpPr>
            <p:nvPr/>
          </p:nvSpPr>
          <p:spPr bwMode="auto">
            <a:xfrm>
              <a:off x="1872" y="2365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0" name="Rectangle 245"/>
            <p:cNvSpPr>
              <a:spLocks noChangeArrowheads="1"/>
            </p:cNvSpPr>
            <p:nvPr/>
          </p:nvSpPr>
          <p:spPr bwMode="auto">
            <a:xfrm>
              <a:off x="1864" y="2365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1" name="Rectangle 246"/>
            <p:cNvSpPr>
              <a:spLocks noChangeArrowheads="1"/>
            </p:cNvSpPr>
            <p:nvPr/>
          </p:nvSpPr>
          <p:spPr bwMode="auto">
            <a:xfrm>
              <a:off x="1858" y="2365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2" name="Rectangle 247"/>
            <p:cNvSpPr>
              <a:spLocks noChangeArrowheads="1"/>
            </p:cNvSpPr>
            <p:nvPr/>
          </p:nvSpPr>
          <p:spPr bwMode="auto">
            <a:xfrm>
              <a:off x="1849" y="2365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3" name="Rectangle 248"/>
            <p:cNvSpPr>
              <a:spLocks noChangeArrowheads="1"/>
            </p:cNvSpPr>
            <p:nvPr/>
          </p:nvSpPr>
          <p:spPr bwMode="auto">
            <a:xfrm>
              <a:off x="1841" y="2365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4" name="Rectangle 249"/>
            <p:cNvSpPr>
              <a:spLocks noChangeArrowheads="1"/>
            </p:cNvSpPr>
            <p:nvPr/>
          </p:nvSpPr>
          <p:spPr bwMode="auto">
            <a:xfrm>
              <a:off x="1835" y="2365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5" name="Rectangle 250"/>
            <p:cNvSpPr>
              <a:spLocks noChangeArrowheads="1"/>
            </p:cNvSpPr>
            <p:nvPr/>
          </p:nvSpPr>
          <p:spPr bwMode="auto">
            <a:xfrm>
              <a:off x="1830" y="2365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6" name="Rectangle 251"/>
            <p:cNvSpPr>
              <a:spLocks noChangeArrowheads="1"/>
            </p:cNvSpPr>
            <p:nvPr/>
          </p:nvSpPr>
          <p:spPr bwMode="auto">
            <a:xfrm>
              <a:off x="1822" y="2365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7" name="Rectangle 252"/>
            <p:cNvSpPr>
              <a:spLocks noChangeArrowheads="1"/>
            </p:cNvSpPr>
            <p:nvPr/>
          </p:nvSpPr>
          <p:spPr bwMode="auto">
            <a:xfrm>
              <a:off x="1815" y="2365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8" name="Rectangle 253"/>
            <p:cNvSpPr>
              <a:spLocks noChangeArrowheads="1"/>
            </p:cNvSpPr>
            <p:nvPr/>
          </p:nvSpPr>
          <p:spPr bwMode="auto">
            <a:xfrm>
              <a:off x="1807" y="2365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39" name="Rectangle 254"/>
            <p:cNvSpPr>
              <a:spLocks noChangeArrowheads="1"/>
            </p:cNvSpPr>
            <p:nvPr/>
          </p:nvSpPr>
          <p:spPr bwMode="auto">
            <a:xfrm>
              <a:off x="1801" y="2365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40" name="Freeform 255"/>
            <p:cNvSpPr>
              <a:spLocks/>
            </p:cNvSpPr>
            <p:nvPr/>
          </p:nvSpPr>
          <p:spPr bwMode="auto">
            <a:xfrm>
              <a:off x="1788" y="2365"/>
              <a:ext cx="13" cy="15"/>
            </a:xfrm>
            <a:custGeom>
              <a:avLst/>
              <a:gdLst>
                <a:gd name="T0" fmla="*/ 0 w 13"/>
                <a:gd name="T1" fmla="*/ 10 h 15"/>
                <a:gd name="T2" fmla="*/ 8 w 13"/>
                <a:gd name="T3" fmla="*/ 15 h 15"/>
                <a:gd name="T4" fmla="*/ 13 w 13"/>
                <a:gd name="T5" fmla="*/ 15 h 15"/>
                <a:gd name="T6" fmla="*/ 13 w 13"/>
                <a:gd name="T7" fmla="*/ 0 h 15"/>
                <a:gd name="T8" fmla="*/ 8 w 13"/>
                <a:gd name="T9" fmla="*/ 0 h 15"/>
                <a:gd name="T10" fmla="*/ 13 w 13"/>
                <a:gd name="T11" fmla="*/ 10 h 15"/>
                <a:gd name="T12" fmla="*/ 0 w 13"/>
                <a:gd name="T13" fmla="*/ 10 h 15"/>
                <a:gd name="T14" fmla="*/ 0 w 13"/>
                <a:gd name="T15" fmla="*/ 15 h 15"/>
                <a:gd name="T16" fmla="*/ 8 w 13"/>
                <a:gd name="T17" fmla="*/ 15 h 15"/>
                <a:gd name="T18" fmla="*/ 0 w 13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10"/>
                  </a:moveTo>
                  <a:lnTo>
                    <a:pt x="8" y="15"/>
                  </a:lnTo>
                  <a:lnTo>
                    <a:pt x="13" y="15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41" name="Freeform 256"/>
            <p:cNvSpPr>
              <a:spLocks/>
            </p:cNvSpPr>
            <p:nvPr/>
          </p:nvSpPr>
          <p:spPr bwMode="auto">
            <a:xfrm>
              <a:off x="1788" y="2360"/>
              <a:ext cx="13" cy="15"/>
            </a:xfrm>
            <a:custGeom>
              <a:avLst/>
              <a:gdLst>
                <a:gd name="T0" fmla="*/ 8 w 13"/>
                <a:gd name="T1" fmla="*/ 15 h 15"/>
                <a:gd name="T2" fmla="*/ 0 w 13"/>
                <a:gd name="T3" fmla="*/ 5 h 15"/>
                <a:gd name="T4" fmla="*/ 0 w 13"/>
                <a:gd name="T5" fmla="*/ 15 h 15"/>
                <a:gd name="T6" fmla="*/ 13 w 13"/>
                <a:gd name="T7" fmla="*/ 15 h 15"/>
                <a:gd name="T8" fmla="*/ 13 w 13"/>
                <a:gd name="T9" fmla="*/ 5 h 15"/>
                <a:gd name="T10" fmla="*/ 8 w 13"/>
                <a:gd name="T11" fmla="*/ 0 h 15"/>
                <a:gd name="T12" fmla="*/ 13 w 13"/>
                <a:gd name="T13" fmla="*/ 5 h 15"/>
                <a:gd name="T14" fmla="*/ 13 w 13"/>
                <a:gd name="T15" fmla="*/ 0 h 15"/>
                <a:gd name="T16" fmla="*/ 8 w 13"/>
                <a:gd name="T17" fmla="*/ 0 h 15"/>
                <a:gd name="T18" fmla="*/ 8 w 13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15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5"/>
                  </a:lnTo>
                  <a:lnTo>
                    <a:pt x="8" y="0"/>
                  </a:lnTo>
                  <a:lnTo>
                    <a:pt x="13" y="5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42" name="Freeform 257"/>
            <p:cNvSpPr>
              <a:spLocks/>
            </p:cNvSpPr>
            <p:nvPr/>
          </p:nvSpPr>
          <p:spPr bwMode="auto">
            <a:xfrm>
              <a:off x="1773" y="2360"/>
              <a:ext cx="23" cy="15"/>
            </a:xfrm>
            <a:custGeom>
              <a:avLst/>
              <a:gdLst>
                <a:gd name="T0" fmla="*/ 0 w 23"/>
                <a:gd name="T1" fmla="*/ 5 h 15"/>
                <a:gd name="T2" fmla="*/ 8 w 23"/>
                <a:gd name="T3" fmla="*/ 15 h 15"/>
                <a:gd name="T4" fmla="*/ 23 w 23"/>
                <a:gd name="T5" fmla="*/ 15 h 15"/>
                <a:gd name="T6" fmla="*/ 23 w 23"/>
                <a:gd name="T7" fmla="*/ 0 h 15"/>
                <a:gd name="T8" fmla="*/ 8 w 23"/>
                <a:gd name="T9" fmla="*/ 0 h 15"/>
                <a:gd name="T10" fmla="*/ 15 w 23"/>
                <a:gd name="T11" fmla="*/ 5 h 15"/>
                <a:gd name="T12" fmla="*/ 0 w 23"/>
                <a:gd name="T13" fmla="*/ 5 h 15"/>
                <a:gd name="T14" fmla="*/ 0 w 23"/>
                <a:gd name="T15" fmla="*/ 15 h 15"/>
                <a:gd name="T16" fmla="*/ 8 w 23"/>
                <a:gd name="T17" fmla="*/ 15 h 15"/>
                <a:gd name="T18" fmla="*/ 0 w 23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0" y="5"/>
                  </a:moveTo>
                  <a:lnTo>
                    <a:pt x="8" y="15"/>
                  </a:lnTo>
                  <a:lnTo>
                    <a:pt x="23" y="15"/>
                  </a:lnTo>
                  <a:lnTo>
                    <a:pt x="23" y="0"/>
                  </a:lnTo>
                  <a:lnTo>
                    <a:pt x="8" y="0"/>
                  </a:lnTo>
                  <a:lnTo>
                    <a:pt x="15" y="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43" name="Freeform 258"/>
            <p:cNvSpPr>
              <a:spLocks/>
            </p:cNvSpPr>
            <p:nvPr/>
          </p:nvSpPr>
          <p:spPr bwMode="auto">
            <a:xfrm>
              <a:off x="1773" y="2352"/>
              <a:ext cx="15" cy="13"/>
            </a:xfrm>
            <a:custGeom>
              <a:avLst/>
              <a:gdLst>
                <a:gd name="T0" fmla="*/ 8 w 15"/>
                <a:gd name="T1" fmla="*/ 13 h 13"/>
                <a:gd name="T2" fmla="*/ 0 w 15"/>
                <a:gd name="T3" fmla="*/ 8 h 13"/>
                <a:gd name="T4" fmla="*/ 0 w 15"/>
                <a:gd name="T5" fmla="*/ 13 h 13"/>
                <a:gd name="T6" fmla="*/ 15 w 15"/>
                <a:gd name="T7" fmla="*/ 13 h 13"/>
                <a:gd name="T8" fmla="*/ 15 w 15"/>
                <a:gd name="T9" fmla="*/ 8 h 13"/>
                <a:gd name="T10" fmla="*/ 8 w 15"/>
                <a:gd name="T11" fmla="*/ 0 h 13"/>
                <a:gd name="T12" fmla="*/ 15 w 15"/>
                <a:gd name="T13" fmla="*/ 8 h 13"/>
                <a:gd name="T14" fmla="*/ 15 w 15"/>
                <a:gd name="T15" fmla="*/ 0 h 13"/>
                <a:gd name="T16" fmla="*/ 8 w 15"/>
                <a:gd name="T17" fmla="*/ 0 h 13"/>
                <a:gd name="T18" fmla="*/ 8 w 15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8" y="13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5" y="13"/>
                  </a:lnTo>
                  <a:lnTo>
                    <a:pt x="15" y="8"/>
                  </a:lnTo>
                  <a:lnTo>
                    <a:pt x="8" y="0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44" name="Rectangle 259"/>
            <p:cNvSpPr>
              <a:spLocks noChangeArrowheads="1"/>
            </p:cNvSpPr>
            <p:nvPr/>
          </p:nvSpPr>
          <p:spPr bwMode="auto">
            <a:xfrm>
              <a:off x="1773" y="2352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45" name="Rectangle 260"/>
            <p:cNvSpPr>
              <a:spLocks noChangeArrowheads="1"/>
            </p:cNvSpPr>
            <p:nvPr/>
          </p:nvSpPr>
          <p:spPr bwMode="auto">
            <a:xfrm>
              <a:off x="1767" y="2352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46" name="Freeform 261"/>
            <p:cNvSpPr>
              <a:spLocks/>
            </p:cNvSpPr>
            <p:nvPr/>
          </p:nvSpPr>
          <p:spPr bwMode="auto">
            <a:xfrm>
              <a:off x="1754" y="2352"/>
              <a:ext cx="13" cy="13"/>
            </a:xfrm>
            <a:custGeom>
              <a:avLst/>
              <a:gdLst>
                <a:gd name="T0" fmla="*/ 0 w 13"/>
                <a:gd name="T1" fmla="*/ 13 h 13"/>
                <a:gd name="T2" fmla="*/ 5 w 13"/>
                <a:gd name="T3" fmla="*/ 13 h 13"/>
                <a:gd name="T4" fmla="*/ 13 w 13"/>
                <a:gd name="T5" fmla="*/ 13 h 13"/>
                <a:gd name="T6" fmla="*/ 13 w 13"/>
                <a:gd name="T7" fmla="*/ 0 h 13"/>
                <a:gd name="T8" fmla="*/ 5 w 13"/>
                <a:gd name="T9" fmla="*/ 0 h 13"/>
                <a:gd name="T10" fmla="*/ 11 w 13"/>
                <a:gd name="T11" fmla="*/ 2 h 13"/>
                <a:gd name="T12" fmla="*/ 0 w 13"/>
                <a:gd name="T13" fmla="*/ 1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3"/>
                <a:gd name="T23" fmla="*/ 13 w 13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3">
                  <a:moveTo>
                    <a:pt x="0" y="13"/>
                  </a:moveTo>
                  <a:lnTo>
                    <a:pt x="5" y="13"/>
                  </a:lnTo>
                  <a:lnTo>
                    <a:pt x="13" y="13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1" y="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47" name="Freeform 262"/>
            <p:cNvSpPr>
              <a:spLocks/>
            </p:cNvSpPr>
            <p:nvPr/>
          </p:nvSpPr>
          <p:spPr bwMode="auto">
            <a:xfrm>
              <a:off x="1747" y="2346"/>
              <a:ext cx="18" cy="19"/>
            </a:xfrm>
            <a:custGeom>
              <a:avLst/>
              <a:gdLst>
                <a:gd name="T0" fmla="*/ 7 w 18"/>
                <a:gd name="T1" fmla="*/ 14 h 19"/>
                <a:gd name="T2" fmla="*/ 0 w 18"/>
                <a:gd name="T3" fmla="*/ 11 h 19"/>
                <a:gd name="T4" fmla="*/ 7 w 18"/>
                <a:gd name="T5" fmla="*/ 19 h 19"/>
                <a:gd name="T6" fmla="*/ 18 w 18"/>
                <a:gd name="T7" fmla="*/ 8 h 19"/>
                <a:gd name="T8" fmla="*/ 9 w 18"/>
                <a:gd name="T9" fmla="*/ 0 h 19"/>
                <a:gd name="T10" fmla="*/ 7 w 18"/>
                <a:gd name="T11" fmla="*/ 0 h 19"/>
                <a:gd name="T12" fmla="*/ 7 w 18"/>
                <a:gd name="T13" fmla="*/ 1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9"/>
                <a:gd name="T23" fmla="*/ 18 w 18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9">
                  <a:moveTo>
                    <a:pt x="7" y="14"/>
                  </a:moveTo>
                  <a:lnTo>
                    <a:pt x="0" y="11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48" name="Freeform 263"/>
            <p:cNvSpPr>
              <a:spLocks/>
            </p:cNvSpPr>
            <p:nvPr/>
          </p:nvSpPr>
          <p:spPr bwMode="auto">
            <a:xfrm>
              <a:off x="1736" y="2346"/>
              <a:ext cx="18" cy="14"/>
            </a:xfrm>
            <a:custGeom>
              <a:avLst/>
              <a:gdLst>
                <a:gd name="T0" fmla="*/ 0 w 18"/>
                <a:gd name="T1" fmla="*/ 6 h 14"/>
                <a:gd name="T2" fmla="*/ 11 w 18"/>
                <a:gd name="T3" fmla="*/ 14 h 14"/>
                <a:gd name="T4" fmla="*/ 18 w 18"/>
                <a:gd name="T5" fmla="*/ 14 h 14"/>
                <a:gd name="T6" fmla="*/ 18 w 18"/>
                <a:gd name="T7" fmla="*/ 0 h 14"/>
                <a:gd name="T8" fmla="*/ 11 w 18"/>
                <a:gd name="T9" fmla="*/ 0 h 14"/>
                <a:gd name="T10" fmla="*/ 18 w 18"/>
                <a:gd name="T11" fmla="*/ 6 h 14"/>
                <a:gd name="T12" fmla="*/ 0 w 18"/>
                <a:gd name="T13" fmla="*/ 6 h 14"/>
                <a:gd name="T14" fmla="*/ 0 w 18"/>
                <a:gd name="T15" fmla="*/ 14 h 14"/>
                <a:gd name="T16" fmla="*/ 11 w 18"/>
                <a:gd name="T17" fmla="*/ 14 h 14"/>
                <a:gd name="T18" fmla="*/ 0 w 18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0" y="6"/>
                  </a:moveTo>
                  <a:lnTo>
                    <a:pt x="11" y="14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49" name="Freeform 264"/>
            <p:cNvSpPr>
              <a:spLocks/>
            </p:cNvSpPr>
            <p:nvPr/>
          </p:nvSpPr>
          <p:spPr bwMode="auto">
            <a:xfrm>
              <a:off x="1736" y="2337"/>
              <a:ext cx="18" cy="17"/>
            </a:xfrm>
            <a:custGeom>
              <a:avLst/>
              <a:gdLst>
                <a:gd name="T0" fmla="*/ 11 w 18"/>
                <a:gd name="T1" fmla="*/ 17 h 17"/>
                <a:gd name="T2" fmla="*/ 0 w 18"/>
                <a:gd name="T3" fmla="*/ 9 h 17"/>
                <a:gd name="T4" fmla="*/ 0 w 18"/>
                <a:gd name="T5" fmla="*/ 15 h 17"/>
                <a:gd name="T6" fmla="*/ 18 w 18"/>
                <a:gd name="T7" fmla="*/ 15 h 17"/>
                <a:gd name="T8" fmla="*/ 18 w 18"/>
                <a:gd name="T9" fmla="*/ 9 h 17"/>
                <a:gd name="T10" fmla="*/ 11 w 18"/>
                <a:gd name="T11" fmla="*/ 0 h 17"/>
                <a:gd name="T12" fmla="*/ 18 w 18"/>
                <a:gd name="T13" fmla="*/ 9 h 17"/>
                <a:gd name="T14" fmla="*/ 18 w 18"/>
                <a:gd name="T15" fmla="*/ 0 h 17"/>
                <a:gd name="T16" fmla="*/ 11 w 18"/>
                <a:gd name="T17" fmla="*/ 0 h 17"/>
                <a:gd name="T18" fmla="*/ 11 w 18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7"/>
                <a:gd name="T32" fmla="*/ 18 w 18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7">
                  <a:moveTo>
                    <a:pt x="11" y="17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8" y="15"/>
                  </a:lnTo>
                  <a:lnTo>
                    <a:pt x="18" y="9"/>
                  </a:lnTo>
                  <a:lnTo>
                    <a:pt x="11" y="0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11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50" name="Rectangle 265"/>
            <p:cNvSpPr>
              <a:spLocks noChangeArrowheads="1"/>
            </p:cNvSpPr>
            <p:nvPr/>
          </p:nvSpPr>
          <p:spPr bwMode="auto">
            <a:xfrm>
              <a:off x="1739" y="2338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51" name="Rectangle 266"/>
            <p:cNvSpPr>
              <a:spLocks noChangeArrowheads="1"/>
            </p:cNvSpPr>
            <p:nvPr/>
          </p:nvSpPr>
          <p:spPr bwMode="auto">
            <a:xfrm>
              <a:off x="1725" y="2338"/>
              <a:ext cx="15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52" name="Rectangle 267"/>
            <p:cNvSpPr>
              <a:spLocks noChangeArrowheads="1"/>
            </p:cNvSpPr>
            <p:nvPr/>
          </p:nvSpPr>
          <p:spPr bwMode="auto">
            <a:xfrm>
              <a:off x="1717" y="2338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53" name="Freeform 268"/>
            <p:cNvSpPr>
              <a:spLocks/>
            </p:cNvSpPr>
            <p:nvPr/>
          </p:nvSpPr>
          <p:spPr bwMode="auto">
            <a:xfrm>
              <a:off x="1702" y="2337"/>
              <a:ext cx="14" cy="17"/>
            </a:xfrm>
            <a:custGeom>
              <a:avLst/>
              <a:gdLst>
                <a:gd name="T0" fmla="*/ 0 w 14"/>
                <a:gd name="T1" fmla="*/ 9 h 17"/>
                <a:gd name="T2" fmla="*/ 8 w 14"/>
                <a:gd name="T3" fmla="*/ 17 h 17"/>
                <a:gd name="T4" fmla="*/ 14 w 14"/>
                <a:gd name="T5" fmla="*/ 17 h 17"/>
                <a:gd name="T6" fmla="*/ 14 w 14"/>
                <a:gd name="T7" fmla="*/ 0 h 17"/>
                <a:gd name="T8" fmla="*/ 8 w 14"/>
                <a:gd name="T9" fmla="*/ 0 h 17"/>
                <a:gd name="T10" fmla="*/ 14 w 14"/>
                <a:gd name="T11" fmla="*/ 9 h 17"/>
                <a:gd name="T12" fmla="*/ 0 w 14"/>
                <a:gd name="T13" fmla="*/ 9 h 17"/>
                <a:gd name="T14" fmla="*/ 0 w 14"/>
                <a:gd name="T15" fmla="*/ 17 h 17"/>
                <a:gd name="T16" fmla="*/ 8 w 14"/>
                <a:gd name="T17" fmla="*/ 17 h 17"/>
                <a:gd name="T18" fmla="*/ 0 w 14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9"/>
                  </a:moveTo>
                  <a:lnTo>
                    <a:pt x="8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54" name="Freeform 269"/>
            <p:cNvSpPr>
              <a:spLocks/>
            </p:cNvSpPr>
            <p:nvPr/>
          </p:nvSpPr>
          <p:spPr bwMode="auto">
            <a:xfrm>
              <a:off x="1702" y="2329"/>
              <a:ext cx="14" cy="17"/>
            </a:xfrm>
            <a:custGeom>
              <a:avLst/>
              <a:gdLst>
                <a:gd name="T0" fmla="*/ 8 w 14"/>
                <a:gd name="T1" fmla="*/ 17 h 17"/>
                <a:gd name="T2" fmla="*/ 0 w 14"/>
                <a:gd name="T3" fmla="*/ 12 h 17"/>
                <a:gd name="T4" fmla="*/ 0 w 14"/>
                <a:gd name="T5" fmla="*/ 17 h 17"/>
                <a:gd name="T6" fmla="*/ 14 w 14"/>
                <a:gd name="T7" fmla="*/ 17 h 17"/>
                <a:gd name="T8" fmla="*/ 14 w 14"/>
                <a:gd name="T9" fmla="*/ 12 h 17"/>
                <a:gd name="T10" fmla="*/ 8 w 14"/>
                <a:gd name="T11" fmla="*/ 0 h 17"/>
                <a:gd name="T12" fmla="*/ 14 w 14"/>
                <a:gd name="T13" fmla="*/ 12 h 17"/>
                <a:gd name="T14" fmla="*/ 14 w 14"/>
                <a:gd name="T15" fmla="*/ 0 h 17"/>
                <a:gd name="T16" fmla="*/ 8 w 14"/>
                <a:gd name="T17" fmla="*/ 0 h 17"/>
                <a:gd name="T18" fmla="*/ 8 w 14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8" y="17"/>
                  </a:moveTo>
                  <a:lnTo>
                    <a:pt x="0" y="12"/>
                  </a:lnTo>
                  <a:lnTo>
                    <a:pt x="0" y="17"/>
                  </a:lnTo>
                  <a:lnTo>
                    <a:pt x="14" y="17"/>
                  </a:lnTo>
                  <a:lnTo>
                    <a:pt x="14" y="12"/>
                  </a:lnTo>
                  <a:lnTo>
                    <a:pt x="8" y="0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55" name="Rectangle 270"/>
            <p:cNvSpPr>
              <a:spLocks noChangeArrowheads="1"/>
            </p:cNvSpPr>
            <p:nvPr/>
          </p:nvSpPr>
          <p:spPr bwMode="auto">
            <a:xfrm>
              <a:off x="1705" y="2329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56" name="Freeform 271"/>
            <p:cNvSpPr>
              <a:spLocks/>
            </p:cNvSpPr>
            <p:nvPr/>
          </p:nvSpPr>
          <p:spPr bwMode="auto">
            <a:xfrm>
              <a:off x="1691" y="2329"/>
              <a:ext cx="14" cy="17"/>
            </a:xfrm>
            <a:custGeom>
              <a:avLst/>
              <a:gdLst>
                <a:gd name="T0" fmla="*/ 0 w 14"/>
                <a:gd name="T1" fmla="*/ 12 h 17"/>
                <a:gd name="T2" fmla="*/ 6 w 14"/>
                <a:gd name="T3" fmla="*/ 17 h 17"/>
                <a:gd name="T4" fmla="*/ 14 w 14"/>
                <a:gd name="T5" fmla="*/ 17 h 17"/>
                <a:gd name="T6" fmla="*/ 14 w 14"/>
                <a:gd name="T7" fmla="*/ 0 h 17"/>
                <a:gd name="T8" fmla="*/ 6 w 14"/>
                <a:gd name="T9" fmla="*/ 0 h 17"/>
                <a:gd name="T10" fmla="*/ 14 w 14"/>
                <a:gd name="T11" fmla="*/ 12 h 17"/>
                <a:gd name="T12" fmla="*/ 0 w 14"/>
                <a:gd name="T13" fmla="*/ 12 h 17"/>
                <a:gd name="T14" fmla="*/ 0 w 14"/>
                <a:gd name="T15" fmla="*/ 17 h 17"/>
                <a:gd name="T16" fmla="*/ 6 w 14"/>
                <a:gd name="T17" fmla="*/ 17 h 17"/>
                <a:gd name="T18" fmla="*/ 0 w 14"/>
                <a:gd name="T19" fmla="*/ 12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12"/>
                  </a:moveTo>
                  <a:lnTo>
                    <a:pt x="6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57" name="Freeform 272"/>
            <p:cNvSpPr>
              <a:spLocks/>
            </p:cNvSpPr>
            <p:nvPr/>
          </p:nvSpPr>
          <p:spPr bwMode="auto">
            <a:xfrm>
              <a:off x="1691" y="2323"/>
              <a:ext cx="14" cy="18"/>
            </a:xfrm>
            <a:custGeom>
              <a:avLst/>
              <a:gdLst>
                <a:gd name="T0" fmla="*/ 6 w 14"/>
                <a:gd name="T1" fmla="*/ 18 h 18"/>
                <a:gd name="T2" fmla="*/ 0 w 14"/>
                <a:gd name="T3" fmla="*/ 8 h 18"/>
                <a:gd name="T4" fmla="*/ 0 w 14"/>
                <a:gd name="T5" fmla="*/ 18 h 18"/>
                <a:gd name="T6" fmla="*/ 14 w 14"/>
                <a:gd name="T7" fmla="*/ 18 h 18"/>
                <a:gd name="T8" fmla="*/ 14 w 14"/>
                <a:gd name="T9" fmla="*/ 8 h 18"/>
                <a:gd name="T10" fmla="*/ 6 w 14"/>
                <a:gd name="T11" fmla="*/ 0 h 18"/>
                <a:gd name="T12" fmla="*/ 14 w 14"/>
                <a:gd name="T13" fmla="*/ 8 h 18"/>
                <a:gd name="T14" fmla="*/ 14 w 14"/>
                <a:gd name="T15" fmla="*/ 0 h 18"/>
                <a:gd name="T16" fmla="*/ 6 w 14"/>
                <a:gd name="T17" fmla="*/ 0 h 18"/>
                <a:gd name="T18" fmla="*/ 6 w 14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6" y="18"/>
                  </a:moveTo>
                  <a:lnTo>
                    <a:pt x="0" y="8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14" y="8"/>
                  </a:lnTo>
                  <a:lnTo>
                    <a:pt x="6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58" name="Rectangle 273"/>
            <p:cNvSpPr>
              <a:spLocks noChangeArrowheads="1"/>
            </p:cNvSpPr>
            <p:nvPr/>
          </p:nvSpPr>
          <p:spPr bwMode="auto">
            <a:xfrm>
              <a:off x="1691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59" name="Rectangle 274"/>
            <p:cNvSpPr>
              <a:spLocks noChangeArrowheads="1"/>
            </p:cNvSpPr>
            <p:nvPr/>
          </p:nvSpPr>
          <p:spPr bwMode="auto">
            <a:xfrm>
              <a:off x="1683" y="2323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60" name="Rectangle 275"/>
            <p:cNvSpPr>
              <a:spLocks noChangeArrowheads="1"/>
            </p:cNvSpPr>
            <p:nvPr/>
          </p:nvSpPr>
          <p:spPr bwMode="auto">
            <a:xfrm>
              <a:off x="1676" y="2323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61" name="Rectangle 276"/>
            <p:cNvSpPr>
              <a:spLocks noChangeArrowheads="1"/>
            </p:cNvSpPr>
            <p:nvPr/>
          </p:nvSpPr>
          <p:spPr bwMode="auto">
            <a:xfrm>
              <a:off x="1668" y="2323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62" name="Rectangle 277"/>
            <p:cNvSpPr>
              <a:spLocks noChangeArrowheads="1"/>
            </p:cNvSpPr>
            <p:nvPr/>
          </p:nvSpPr>
          <p:spPr bwMode="auto">
            <a:xfrm>
              <a:off x="1663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63" name="Rectangle 278"/>
            <p:cNvSpPr>
              <a:spLocks noChangeArrowheads="1"/>
            </p:cNvSpPr>
            <p:nvPr/>
          </p:nvSpPr>
          <p:spPr bwMode="auto">
            <a:xfrm>
              <a:off x="1657" y="232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64" name="Freeform 279"/>
            <p:cNvSpPr>
              <a:spLocks/>
            </p:cNvSpPr>
            <p:nvPr/>
          </p:nvSpPr>
          <p:spPr bwMode="auto">
            <a:xfrm>
              <a:off x="1634" y="2323"/>
              <a:ext cx="23" cy="18"/>
            </a:xfrm>
            <a:custGeom>
              <a:avLst/>
              <a:gdLst>
                <a:gd name="T0" fmla="*/ 0 w 23"/>
                <a:gd name="T1" fmla="*/ 8 h 18"/>
                <a:gd name="T2" fmla="*/ 9 w 23"/>
                <a:gd name="T3" fmla="*/ 18 h 18"/>
                <a:gd name="T4" fmla="*/ 23 w 23"/>
                <a:gd name="T5" fmla="*/ 18 h 18"/>
                <a:gd name="T6" fmla="*/ 23 w 23"/>
                <a:gd name="T7" fmla="*/ 0 h 18"/>
                <a:gd name="T8" fmla="*/ 9 w 23"/>
                <a:gd name="T9" fmla="*/ 0 h 18"/>
                <a:gd name="T10" fmla="*/ 14 w 23"/>
                <a:gd name="T11" fmla="*/ 8 h 18"/>
                <a:gd name="T12" fmla="*/ 0 w 23"/>
                <a:gd name="T13" fmla="*/ 8 h 18"/>
                <a:gd name="T14" fmla="*/ 0 w 23"/>
                <a:gd name="T15" fmla="*/ 18 h 18"/>
                <a:gd name="T16" fmla="*/ 9 w 23"/>
                <a:gd name="T17" fmla="*/ 18 h 18"/>
                <a:gd name="T18" fmla="*/ 0 w 23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8"/>
                <a:gd name="T32" fmla="*/ 23 w 2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8">
                  <a:moveTo>
                    <a:pt x="0" y="8"/>
                  </a:moveTo>
                  <a:lnTo>
                    <a:pt x="9" y="18"/>
                  </a:lnTo>
                  <a:lnTo>
                    <a:pt x="23" y="18"/>
                  </a:lnTo>
                  <a:lnTo>
                    <a:pt x="23" y="0"/>
                  </a:lnTo>
                  <a:lnTo>
                    <a:pt x="9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65" name="Freeform 280"/>
            <p:cNvSpPr>
              <a:spLocks/>
            </p:cNvSpPr>
            <p:nvPr/>
          </p:nvSpPr>
          <p:spPr bwMode="auto">
            <a:xfrm>
              <a:off x="1634" y="2318"/>
              <a:ext cx="14" cy="13"/>
            </a:xfrm>
            <a:custGeom>
              <a:avLst/>
              <a:gdLst>
                <a:gd name="T0" fmla="*/ 9 w 14"/>
                <a:gd name="T1" fmla="*/ 13 h 13"/>
                <a:gd name="T2" fmla="*/ 0 w 14"/>
                <a:gd name="T3" fmla="*/ 5 h 13"/>
                <a:gd name="T4" fmla="*/ 0 w 14"/>
                <a:gd name="T5" fmla="*/ 13 h 13"/>
                <a:gd name="T6" fmla="*/ 14 w 14"/>
                <a:gd name="T7" fmla="*/ 13 h 13"/>
                <a:gd name="T8" fmla="*/ 14 w 14"/>
                <a:gd name="T9" fmla="*/ 5 h 13"/>
                <a:gd name="T10" fmla="*/ 9 w 14"/>
                <a:gd name="T11" fmla="*/ 0 h 13"/>
                <a:gd name="T12" fmla="*/ 14 w 14"/>
                <a:gd name="T13" fmla="*/ 5 h 13"/>
                <a:gd name="T14" fmla="*/ 14 w 14"/>
                <a:gd name="T15" fmla="*/ 0 h 13"/>
                <a:gd name="T16" fmla="*/ 9 w 14"/>
                <a:gd name="T17" fmla="*/ 0 h 13"/>
                <a:gd name="T18" fmla="*/ 9 w 14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9" y="13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5"/>
                  </a:lnTo>
                  <a:lnTo>
                    <a:pt x="9" y="0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66" name="Rectangle 281"/>
            <p:cNvSpPr>
              <a:spLocks noChangeArrowheads="1"/>
            </p:cNvSpPr>
            <p:nvPr/>
          </p:nvSpPr>
          <p:spPr bwMode="auto">
            <a:xfrm>
              <a:off x="1634" y="2318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67" name="Rectangle 282"/>
            <p:cNvSpPr>
              <a:spLocks noChangeArrowheads="1"/>
            </p:cNvSpPr>
            <p:nvPr/>
          </p:nvSpPr>
          <p:spPr bwMode="auto">
            <a:xfrm>
              <a:off x="1626" y="2318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68" name="Rectangle 283"/>
            <p:cNvSpPr>
              <a:spLocks noChangeArrowheads="1"/>
            </p:cNvSpPr>
            <p:nvPr/>
          </p:nvSpPr>
          <p:spPr bwMode="auto">
            <a:xfrm>
              <a:off x="1621" y="2318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69" name="Rectangle 284"/>
            <p:cNvSpPr>
              <a:spLocks noChangeArrowheads="1"/>
            </p:cNvSpPr>
            <p:nvPr/>
          </p:nvSpPr>
          <p:spPr bwMode="auto">
            <a:xfrm>
              <a:off x="1615" y="2318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70" name="Rectangle 285"/>
            <p:cNvSpPr>
              <a:spLocks noChangeArrowheads="1"/>
            </p:cNvSpPr>
            <p:nvPr/>
          </p:nvSpPr>
          <p:spPr bwMode="auto">
            <a:xfrm>
              <a:off x="1606" y="2318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71" name="Freeform 286"/>
            <p:cNvSpPr>
              <a:spLocks/>
            </p:cNvSpPr>
            <p:nvPr/>
          </p:nvSpPr>
          <p:spPr bwMode="auto">
            <a:xfrm>
              <a:off x="1592" y="2318"/>
              <a:ext cx="14" cy="13"/>
            </a:xfrm>
            <a:custGeom>
              <a:avLst/>
              <a:gdLst>
                <a:gd name="T0" fmla="*/ 0 w 14"/>
                <a:gd name="T1" fmla="*/ 5 h 13"/>
                <a:gd name="T2" fmla="*/ 8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8 w 14"/>
                <a:gd name="T9" fmla="*/ 0 h 13"/>
                <a:gd name="T10" fmla="*/ 14 w 14"/>
                <a:gd name="T11" fmla="*/ 5 h 13"/>
                <a:gd name="T12" fmla="*/ 0 w 14"/>
                <a:gd name="T13" fmla="*/ 5 h 13"/>
                <a:gd name="T14" fmla="*/ 0 w 14"/>
                <a:gd name="T15" fmla="*/ 13 h 13"/>
                <a:gd name="T16" fmla="*/ 8 w 14"/>
                <a:gd name="T17" fmla="*/ 13 h 13"/>
                <a:gd name="T18" fmla="*/ 0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5"/>
                  </a:moveTo>
                  <a:lnTo>
                    <a:pt x="8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72" name="Freeform 287"/>
            <p:cNvSpPr>
              <a:spLocks/>
            </p:cNvSpPr>
            <p:nvPr/>
          </p:nvSpPr>
          <p:spPr bwMode="auto">
            <a:xfrm>
              <a:off x="1592" y="2310"/>
              <a:ext cx="14" cy="13"/>
            </a:xfrm>
            <a:custGeom>
              <a:avLst/>
              <a:gdLst>
                <a:gd name="T0" fmla="*/ 8 w 14"/>
                <a:gd name="T1" fmla="*/ 13 h 13"/>
                <a:gd name="T2" fmla="*/ 0 w 14"/>
                <a:gd name="T3" fmla="*/ 8 h 13"/>
                <a:gd name="T4" fmla="*/ 0 w 14"/>
                <a:gd name="T5" fmla="*/ 13 h 13"/>
                <a:gd name="T6" fmla="*/ 14 w 14"/>
                <a:gd name="T7" fmla="*/ 13 h 13"/>
                <a:gd name="T8" fmla="*/ 14 w 14"/>
                <a:gd name="T9" fmla="*/ 8 h 13"/>
                <a:gd name="T10" fmla="*/ 8 w 14"/>
                <a:gd name="T11" fmla="*/ 0 h 13"/>
                <a:gd name="T12" fmla="*/ 14 w 14"/>
                <a:gd name="T13" fmla="*/ 8 h 13"/>
                <a:gd name="T14" fmla="*/ 14 w 14"/>
                <a:gd name="T15" fmla="*/ 0 h 13"/>
                <a:gd name="T16" fmla="*/ 8 w 14"/>
                <a:gd name="T17" fmla="*/ 0 h 13"/>
                <a:gd name="T18" fmla="*/ 8 w 14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8" y="13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8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73" name="Rectangle 288"/>
            <p:cNvSpPr>
              <a:spLocks noChangeArrowheads="1"/>
            </p:cNvSpPr>
            <p:nvPr/>
          </p:nvSpPr>
          <p:spPr bwMode="auto">
            <a:xfrm>
              <a:off x="1587" y="2310"/>
              <a:ext cx="15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74" name="Rectangle 289"/>
            <p:cNvSpPr>
              <a:spLocks noChangeArrowheads="1"/>
            </p:cNvSpPr>
            <p:nvPr/>
          </p:nvSpPr>
          <p:spPr bwMode="auto">
            <a:xfrm>
              <a:off x="1581" y="2310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75" name="Rectangle 290"/>
            <p:cNvSpPr>
              <a:spLocks noChangeArrowheads="1"/>
            </p:cNvSpPr>
            <p:nvPr/>
          </p:nvSpPr>
          <p:spPr bwMode="auto">
            <a:xfrm>
              <a:off x="1572" y="2310"/>
              <a:ext cx="11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76" name="Rectangle 291"/>
            <p:cNvSpPr>
              <a:spLocks noChangeArrowheads="1"/>
            </p:cNvSpPr>
            <p:nvPr/>
          </p:nvSpPr>
          <p:spPr bwMode="auto">
            <a:xfrm>
              <a:off x="1567" y="2310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77" name="Rectangle 292"/>
            <p:cNvSpPr>
              <a:spLocks noChangeArrowheads="1"/>
            </p:cNvSpPr>
            <p:nvPr/>
          </p:nvSpPr>
          <p:spPr bwMode="auto">
            <a:xfrm>
              <a:off x="1558" y="2310"/>
              <a:ext cx="10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78" name="Rectangle 293"/>
            <p:cNvSpPr>
              <a:spLocks noChangeArrowheads="1"/>
            </p:cNvSpPr>
            <p:nvPr/>
          </p:nvSpPr>
          <p:spPr bwMode="auto">
            <a:xfrm>
              <a:off x="1553" y="2310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79" name="Rectangle 294"/>
            <p:cNvSpPr>
              <a:spLocks noChangeArrowheads="1"/>
            </p:cNvSpPr>
            <p:nvPr/>
          </p:nvSpPr>
          <p:spPr bwMode="auto">
            <a:xfrm>
              <a:off x="1543" y="2310"/>
              <a:ext cx="11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80" name="Rectangle 295"/>
            <p:cNvSpPr>
              <a:spLocks noChangeArrowheads="1"/>
            </p:cNvSpPr>
            <p:nvPr/>
          </p:nvSpPr>
          <p:spPr bwMode="auto">
            <a:xfrm>
              <a:off x="1538" y="2310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81" name="Rectangle 296"/>
            <p:cNvSpPr>
              <a:spLocks noChangeArrowheads="1"/>
            </p:cNvSpPr>
            <p:nvPr/>
          </p:nvSpPr>
          <p:spPr bwMode="auto">
            <a:xfrm>
              <a:off x="1533" y="2310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82" name="Freeform 297"/>
            <p:cNvSpPr>
              <a:spLocks/>
            </p:cNvSpPr>
            <p:nvPr/>
          </p:nvSpPr>
          <p:spPr bwMode="auto">
            <a:xfrm>
              <a:off x="1519" y="2310"/>
              <a:ext cx="14" cy="13"/>
            </a:xfrm>
            <a:custGeom>
              <a:avLst/>
              <a:gdLst>
                <a:gd name="T0" fmla="*/ 0 w 14"/>
                <a:gd name="T1" fmla="*/ 8 h 13"/>
                <a:gd name="T2" fmla="*/ 5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5 w 14"/>
                <a:gd name="T9" fmla="*/ 0 h 13"/>
                <a:gd name="T10" fmla="*/ 14 w 14"/>
                <a:gd name="T11" fmla="*/ 8 h 13"/>
                <a:gd name="T12" fmla="*/ 0 w 14"/>
                <a:gd name="T13" fmla="*/ 8 h 13"/>
                <a:gd name="T14" fmla="*/ 0 w 14"/>
                <a:gd name="T15" fmla="*/ 13 h 13"/>
                <a:gd name="T16" fmla="*/ 5 w 14"/>
                <a:gd name="T17" fmla="*/ 13 h 13"/>
                <a:gd name="T18" fmla="*/ 0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8"/>
                  </a:moveTo>
                  <a:lnTo>
                    <a:pt x="5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5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83" name="Freeform 298"/>
            <p:cNvSpPr>
              <a:spLocks/>
            </p:cNvSpPr>
            <p:nvPr/>
          </p:nvSpPr>
          <p:spPr bwMode="auto">
            <a:xfrm>
              <a:off x="1519" y="2303"/>
              <a:ext cx="14" cy="15"/>
            </a:xfrm>
            <a:custGeom>
              <a:avLst/>
              <a:gdLst>
                <a:gd name="T0" fmla="*/ 5 w 14"/>
                <a:gd name="T1" fmla="*/ 15 h 15"/>
                <a:gd name="T2" fmla="*/ 0 w 14"/>
                <a:gd name="T3" fmla="*/ 7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7 h 15"/>
                <a:gd name="T10" fmla="*/ 5 w 14"/>
                <a:gd name="T11" fmla="*/ 0 h 15"/>
                <a:gd name="T12" fmla="*/ 14 w 14"/>
                <a:gd name="T13" fmla="*/ 7 h 15"/>
                <a:gd name="T14" fmla="*/ 14 w 14"/>
                <a:gd name="T15" fmla="*/ 0 h 15"/>
                <a:gd name="T16" fmla="*/ 5 w 14"/>
                <a:gd name="T17" fmla="*/ 0 h 15"/>
                <a:gd name="T18" fmla="*/ 5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5" y="15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5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5" y="0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84" name="Rectangle 299"/>
            <p:cNvSpPr>
              <a:spLocks noChangeArrowheads="1"/>
            </p:cNvSpPr>
            <p:nvPr/>
          </p:nvSpPr>
          <p:spPr bwMode="auto">
            <a:xfrm>
              <a:off x="1519" y="2304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85" name="Rectangle 300"/>
            <p:cNvSpPr>
              <a:spLocks noChangeArrowheads="1"/>
            </p:cNvSpPr>
            <p:nvPr/>
          </p:nvSpPr>
          <p:spPr bwMode="auto">
            <a:xfrm>
              <a:off x="1510" y="2304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86" name="Rectangle 301"/>
            <p:cNvSpPr>
              <a:spLocks noChangeArrowheads="1"/>
            </p:cNvSpPr>
            <p:nvPr/>
          </p:nvSpPr>
          <p:spPr bwMode="auto">
            <a:xfrm>
              <a:off x="1501" y="2304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87" name="Rectangle 302"/>
            <p:cNvSpPr>
              <a:spLocks noChangeArrowheads="1"/>
            </p:cNvSpPr>
            <p:nvPr/>
          </p:nvSpPr>
          <p:spPr bwMode="auto">
            <a:xfrm>
              <a:off x="1496" y="2304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88" name="Rectangle 303"/>
            <p:cNvSpPr>
              <a:spLocks noChangeArrowheads="1"/>
            </p:cNvSpPr>
            <p:nvPr/>
          </p:nvSpPr>
          <p:spPr bwMode="auto">
            <a:xfrm>
              <a:off x="1491" y="2304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89" name="Rectangle 304"/>
            <p:cNvSpPr>
              <a:spLocks noChangeArrowheads="1"/>
            </p:cNvSpPr>
            <p:nvPr/>
          </p:nvSpPr>
          <p:spPr bwMode="auto">
            <a:xfrm>
              <a:off x="1482" y="2304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90" name="Freeform 305"/>
            <p:cNvSpPr>
              <a:spLocks/>
            </p:cNvSpPr>
            <p:nvPr/>
          </p:nvSpPr>
          <p:spPr bwMode="auto">
            <a:xfrm>
              <a:off x="1467" y="2303"/>
              <a:ext cx="15" cy="15"/>
            </a:xfrm>
            <a:custGeom>
              <a:avLst/>
              <a:gdLst>
                <a:gd name="T0" fmla="*/ 0 w 15"/>
                <a:gd name="T1" fmla="*/ 7 h 15"/>
                <a:gd name="T2" fmla="*/ 9 w 15"/>
                <a:gd name="T3" fmla="*/ 15 h 15"/>
                <a:gd name="T4" fmla="*/ 15 w 15"/>
                <a:gd name="T5" fmla="*/ 15 h 15"/>
                <a:gd name="T6" fmla="*/ 15 w 15"/>
                <a:gd name="T7" fmla="*/ 0 h 15"/>
                <a:gd name="T8" fmla="*/ 9 w 15"/>
                <a:gd name="T9" fmla="*/ 0 h 15"/>
                <a:gd name="T10" fmla="*/ 15 w 15"/>
                <a:gd name="T11" fmla="*/ 7 h 15"/>
                <a:gd name="T12" fmla="*/ 0 w 15"/>
                <a:gd name="T13" fmla="*/ 7 h 15"/>
                <a:gd name="T14" fmla="*/ 0 w 15"/>
                <a:gd name="T15" fmla="*/ 15 h 15"/>
                <a:gd name="T16" fmla="*/ 9 w 15"/>
                <a:gd name="T17" fmla="*/ 15 h 15"/>
                <a:gd name="T18" fmla="*/ 0 w 15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0" y="7"/>
                  </a:moveTo>
                  <a:lnTo>
                    <a:pt x="9" y="15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7"/>
                  </a:lnTo>
                  <a:lnTo>
                    <a:pt x="0" y="7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91" name="Freeform 306"/>
            <p:cNvSpPr>
              <a:spLocks/>
            </p:cNvSpPr>
            <p:nvPr/>
          </p:nvSpPr>
          <p:spPr bwMode="auto">
            <a:xfrm>
              <a:off x="1467" y="2295"/>
              <a:ext cx="15" cy="17"/>
            </a:xfrm>
            <a:custGeom>
              <a:avLst/>
              <a:gdLst>
                <a:gd name="T0" fmla="*/ 9 w 15"/>
                <a:gd name="T1" fmla="*/ 17 h 17"/>
                <a:gd name="T2" fmla="*/ 0 w 15"/>
                <a:gd name="T3" fmla="*/ 8 h 17"/>
                <a:gd name="T4" fmla="*/ 0 w 15"/>
                <a:gd name="T5" fmla="*/ 15 h 17"/>
                <a:gd name="T6" fmla="*/ 15 w 15"/>
                <a:gd name="T7" fmla="*/ 15 h 17"/>
                <a:gd name="T8" fmla="*/ 15 w 15"/>
                <a:gd name="T9" fmla="*/ 8 h 17"/>
                <a:gd name="T10" fmla="*/ 9 w 15"/>
                <a:gd name="T11" fmla="*/ 0 h 17"/>
                <a:gd name="T12" fmla="*/ 15 w 15"/>
                <a:gd name="T13" fmla="*/ 8 h 17"/>
                <a:gd name="T14" fmla="*/ 15 w 15"/>
                <a:gd name="T15" fmla="*/ 0 h 17"/>
                <a:gd name="T16" fmla="*/ 9 w 15"/>
                <a:gd name="T17" fmla="*/ 0 h 17"/>
                <a:gd name="T18" fmla="*/ 9 w 15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9" y="17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8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92" name="Rectangle 307"/>
            <p:cNvSpPr>
              <a:spLocks noChangeArrowheads="1"/>
            </p:cNvSpPr>
            <p:nvPr/>
          </p:nvSpPr>
          <p:spPr bwMode="auto">
            <a:xfrm>
              <a:off x="1467" y="229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93" name="Freeform 308"/>
            <p:cNvSpPr>
              <a:spLocks/>
            </p:cNvSpPr>
            <p:nvPr/>
          </p:nvSpPr>
          <p:spPr bwMode="auto">
            <a:xfrm>
              <a:off x="1462" y="2295"/>
              <a:ext cx="5" cy="17"/>
            </a:xfrm>
            <a:custGeom>
              <a:avLst/>
              <a:gdLst>
                <a:gd name="T0" fmla="*/ 0 w 5"/>
                <a:gd name="T1" fmla="*/ 0 h 17"/>
                <a:gd name="T2" fmla="*/ 0 w 5"/>
                <a:gd name="T3" fmla="*/ 17 h 17"/>
                <a:gd name="T4" fmla="*/ 5 w 5"/>
                <a:gd name="T5" fmla="*/ 17 h 17"/>
                <a:gd name="T6" fmla="*/ 5 w 5"/>
                <a:gd name="T7" fmla="*/ 0 h 17"/>
                <a:gd name="T8" fmla="*/ 0 w 5"/>
                <a:gd name="T9" fmla="*/ 0 h 17"/>
                <a:gd name="T10" fmla="*/ 0 w 5"/>
                <a:gd name="T11" fmla="*/ 17 h 17"/>
                <a:gd name="T12" fmla="*/ 0 w 5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7"/>
                <a:gd name="T23" fmla="*/ 5 w 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7">
                  <a:moveTo>
                    <a:pt x="0" y="0"/>
                  </a:moveTo>
                  <a:lnTo>
                    <a:pt x="0" y="17"/>
                  </a:lnTo>
                  <a:lnTo>
                    <a:pt x="5" y="1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94" name="Freeform 309"/>
            <p:cNvSpPr>
              <a:spLocks/>
            </p:cNvSpPr>
            <p:nvPr/>
          </p:nvSpPr>
          <p:spPr bwMode="auto">
            <a:xfrm>
              <a:off x="1462" y="2295"/>
              <a:ext cx="5" cy="17"/>
            </a:xfrm>
            <a:custGeom>
              <a:avLst/>
              <a:gdLst>
                <a:gd name="T0" fmla="*/ 5 w 5"/>
                <a:gd name="T1" fmla="*/ 17 h 17"/>
                <a:gd name="T2" fmla="*/ 5 w 5"/>
                <a:gd name="T3" fmla="*/ 0 h 17"/>
                <a:gd name="T4" fmla="*/ 0 w 5"/>
                <a:gd name="T5" fmla="*/ 0 h 17"/>
                <a:gd name="T6" fmla="*/ 0 w 5"/>
                <a:gd name="T7" fmla="*/ 17 h 17"/>
                <a:gd name="T8" fmla="*/ 5 w 5"/>
                <a:gd name="T9" fmla="*/ 17 h 17"/>
                <a:gd name="T10" fmla="*/ 5 w 5"/>
                <a:gd name="T11" fmla="*/ 0 h 17"/>
                <a:gd name="T12" fmla="*/ 5 w 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7"/>
                <a:gd name="T23" fmla="*/ 5 w 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7">
                  <a:moveTo>
                    <a:pt x="5" y="17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5" y="0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95" name="Freeform 310"/>
            <p:cNvSpPr>
              <a:spLocks/>
            </p:cNvSpPr>
            <p:nvPr/>
          </p:nvSpPr>
          <p:spPr bwMode="auto">
            <a:xfrm>
              <a:off x="1453" y="2295"/>
              <a:ext cx="14" cy="17"/>
            </a:xfrm>
            <a:custGeom>
              <a:avLst/>
              <a:gdLst>
                <a:gd name="T0" fmla="*/ 0 w 14"/>
                <a:gd name="T1" fmla="*/ 8 h 17"/>
                <a:gd name="T2" fmla="*/ 9 w 14"/>
                <a:gd name="T3" fmla="*/ 17 h 17"/>
                <a:gd name="T4" fmla="*/ 14 w 14"/>
                <a:gd name="T5" fmla="*/ 17 h 17"/>
                <a:gd name="T6" fmla="*/ 14 w 14"/>
                <a:gd name="T7" fmla="*/ 0 h 17"/>
                <a:gd name="T8" fmla="*/ 9 w 14"/>
                <a:gd name="T9" fmla="*/ 0 h 17"/>
                <a:gd name="T10" fmla="*/ 14 w 14"/>
                <a:gd name="T11" fmla="*/ 8 h 17"/>
                <a:gd name="T12" fmla="*/ 0 w 14"/>
                <a:gd name="T13" fmla="*/ 8 h 17"/>
                <a:gd name="T14" fmla="*/ 0 w 14"/>
                <a:gd name="T15" fmla="*/ 17 h 17"/>
                <a:gd name="T16" fmla="*/ 9 w 14"/>
                <a:gd name="T17" fmla="*/ 17 h 17"/>
                <a:gd name="T18" fmla="*/ 0 w 14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8"/>
                  </a:moveTo>
                  <a:lnTo>
                    <a:pt x="9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96" name="Freeform 311"/>
            <p:cNvSpPr>
              <a:spLocks/>
            </p:cNvSpPr>
            <p:nvPr/>
          </p:nvSpPr>
          <p:spPr bwMode="auto">
            <a:xfrm>
              <a:off x="1453" y="2289"/>
              <a:ext cx="14" cy="14"/>
            </a:xfrm>
            <a:custGeom>
              <a:avLst/>
              <a:gdLst>
                <a:gd name="T0" fmla="*/ 9 w 14"/>
                <a:gd name="T1" fmla="*/ 14 h 14"/>
                <a:gd name="T2" fmla="*/ 0 w 14"/>
                <a:gd name="T3" fmla="*/ 6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6 h 14"/>
                <a:gd name="T10" fmla="*/ 9 w 14"/>
                <a:gd name="T11" fmla="*/ 0 h 14"/>
                <a:gd name="T12" fmla="*/ 14 w 14"/>
                <a:gd name="T13" fmla="*/ 6 h 14"/>
                <a:gd name="T14" fmla="*/ 14 w 14"/>
                <a:gd name="T15" fmla="*/ 0 h 14"/>
                <a:gd name="T16" fmla="*/ 9 w 14"/>
                <a:gd name="T17" fmla="*/ 0 h 14"/>
                <a:gd name="T18" fmla="*/ 9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9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6"/>
                  </a:lnTo>
                  <a:lnTo>
                    <a:pt x="9" y="0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97" name="Rectangle 312"/>
            <p:cNvSpPr>
              <a:spLocks noChangeArrowheads="1"/>
            </p:cNvSpPr>
            <p:nvPr/>
          </p:nvSpPr>
          <p:spPr bwMode="auto">
            <a:xfrm>
              <a:off x="1455" y="2289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098" name="Freeform 313"/>
            <p:cNvSpPr>
              <a:spLocks/>
            </p:cNvSpPr>
            <p:nvPr/>
          </p:nvSpPr>
          <p:spPr bwMode="auto">
            <a:xfrm>
              <a:off x="1442" y="2289"/>
              <a:ext cx="13" cy="14"/>
            </a:xfrm>
            <a:custGeom>
              <a:avLst/>
              <a:gdLst>
                <a:gd name="T0" fmla="*/ 0 w 13"/>
                <a:gd name="T1" fmla="*/ 6 h 14"/>
                <a:gd name="T2" fmla="*/ 5 w 13"/>
                <a:gd name="T3" fmla="*/ 14 h 14"/>
                <a:gd name="T4" fmla="*/ 13 w 13"/>
                <a:gd name="T5" fmla="*/ 14 h 14"/>
                <a:gd name="T6" fmla="*/ 13 w 13"/>
                <a:gd name="T7" fmla="*/ 0 h 14"/>
                <a:gd name="T8" fmla="*/ 5 w 13"/>
                <a:gd name="T9" fmla="*/ 0 h 14"/>
                <a:gd name="T10" fmla="*/ 13 w 13"/>
                <a:gd name="T11" fmla="*/ 6 h 14"/>
                <a:gd name="T12" fmla="*/ 0 w 13"/>
                <a:gd name="T13" fmla="*/ 6 h 14"/>
                <a:gd name="T14" fmla="*/ 0 w 13"/>
                <a:gd name="T15" fmla="*/ 14 h 14"/>
                <a:gd name="T16" fmla="*/ 5 w 13"/>
                <a:gd name="T17" fmla="*/ 14 h 14"/>
                <a:gd name="T18" fmla="*/ 0 w 13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0" y="6"/>
                  </a:moveTo>
                  <a:lnTo>
                    <a:pt x="5" y="14"/>
                  </a:lnTo>
                  <a:lnTo>
                    <a:pt x="13" y="1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99" name="Freeform 314"/>
            <p:cNvSpPr>
              <a:spLocks/>
            </p:cNvSpPr>
            <p:nvPr/>
          </p:nvSpPr>
          <p:spPr bwMode="auto">
            <a:xfrm>
              <a:off x="1442" y="2281"/>
              <a:ext cx="13" cy="16"/>
            </a:xfrm>
            <a:custGeom>
              <a:avLst/>
              <a:gdLst>
                <a:gd name="T0" fmla="*/ 5 w 13"/>
                <a:gd name="T1" fmla="*/ 16 h 16"/>
                <a:gd name="T2" fmla="*/ 0 w 13"/>
                <a:gd name="T3" fmla="*/ 8 h 16"/>
                <a:gd name="T4" fmla="*/ 0 w 13"/>
                <a:gd name="T5" fmla="*/ 14 h 16"/>
                <a:gd name="T6" fmla="*/ 13 w 13"/>
                <a:gd name="T7" fmla="*/ 14 h 16"/>
                <a:gd name="T8" fmla="*/ 13 w 13"/>
                <a:gd name="T9" fmla="*/ 8 h 16"/>
                <a:gd name="T10" fmla="*/ 5 w 13"/>
                <a:gd name="T11" fmla="*/ 0 h 16"/>
                <a:gd name="T12" fmla="*/ 13 w 13"/>
                <a:gd name="T13" fmla="*/ 8 h 16"/>
                <a:gd name="T14" fmla="*/ 13 w 13"/>
                <a:gd name="T15" fmla="*/ 0 h 16"/>
                <a:gd name="T16" fmla="*/ 5 w 13"/>
                <a:gd name="T17" fmla="*/ 0 h 16"/>
                <a:gd name="T18" fmla="*/ 5 w 13"/>
                <a:gd name="T19" fmla="*/ 1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6"/>
                <a:gd name="T32" fmla="*/ 13 w 13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6">
                  <a:moveTo>
                    <a:pt x="5" y="16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3" y="14"/>
                  </a:lnTo>
                  <a:lnTo>
                    <a:pt x="13" y="8"/>
                  </a:lnTo>
                  <a:lnTo>
                    <a:pt x="5" y="0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5" y="0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00" name="Rectangle 315"/>
            <p:cNvSpPr>
              <a:spLocks noChangeArrowheads="1"/>
            </p:cNvSpPr>
            <p:nvPr/>
          </p:nvSpPr>
          <p:spPr bwMode="auto">
            <a:xfrm>
              <a:off x="1442" y="2281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01" name="Rectangle 316"/>
            <p:cNvSpPr>
              <a:spLocks noChangeArrowheads="1"/>
            </p:cNvSpPr>
            <p:nvPr/>
          </p:nvSpPr>
          <p:spPr bwMode="auto">
            <a:xfrm>
              <a:off x="1434" y="2281"/>
              <a:ext cx="9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02" name="Rectangle 317"/>
            <p:cNvSpPr>
              <a:spLocks noChangeArrowheads="1"/>
            </p:cNvSpPr>
            <p:nvPr/>
          </p:nvSpPr>
          <p:spPr bwMode="auto">
            <a:xfrm>
              <a:off x="1419" y="2281"/>
              <a:ext cx="1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03" name="Rectangle 318"/>
            <p:cNvSpPr>
              <a:spLocks noChangeArrowheads="1"/>
            </p:cNvSpPr>
            <p:nvPr/>
          </p:nvSpPr>
          <p:spPr bwMode="auto">
            <a:xfrm>
              <a:off x="1413" y="2281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04" name="Rectangle 319"/>
            <p:cNvSpPr>
              <a:spLocks noChangeArrowheads="1"/>
            </p:cNvSpPr>
            <p:nvPr/>
          </p:nvSpPr>
          <p:spPr bwMode="auto">
            <a:xfrm>
              <a:off x="1408" y="2281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05" name="Freeform 320"/>
            <p:cNvSpPr>
              <a:spLocks/>
            </p:cNvSpPr>
            <p:nvPr/>
          </p:nvSpPr>
          <p:spPr bwMode="auto">
            <a:xfrm>
              <a:off x="1394" y="2281"/>
              <a:ext cx="14" cy="16"/>
            </a:xfrm>
            <a:custGeom>
              <a:avLst/>
              <a:gdLst>
                <a:gd name="T0" fmla="*/ 0 w 14"/>
                <a:gd name="T1" fmla="*/ 14 h 16"/>
                <a:gd name="T2" fmla="*/ 6 w 14"/>
                <a:gd name="T3" fmla="*/ 16 h 16"/>
                <a:gd name="T4" fmla="*/ 14 w 14"/>
                <a:gd name="T5" fmla="*/ 16 h 16"/>
                <a:gd name="T6" fmla="*/ 14 w 14"/>
                <a:gd name="T7" fmla="*/ 0 h 16"/>
                <a:gd name="T8" fmla="*/ 6 w 14"/>
                <a:gd name="T9" fmla="*/ 0 h 16"/>
                <a:gd name="T10" fmla="*/ 11 w 14"/>
                <a:gd name="T11" fmla="*/ 3 h 16"/>
                <a:gd name="T12" fmla="*/ 0 w 14"/>
                <a:gd name="T13" fmla="*/ 1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6"/>
                <a:gd name="T23" fmla="*/ 14 w 14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6">
                  <a:moveTo>
                    <a:pt x="0" y="14"/>
                  </a:moveTo>
                  <a:lnTo>
                    <a:pt x="6" y="16"/>
                  </a:lnTo>
                  <a:lnTo>
                    <a:pt x="14" y="1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1" y="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06" name="Freeform 321"/>
            <p:cNvSpPr>
              <a:spLocks/>
            </p:cNvSpPr>
            <p:nvPr/>
          </p:nvSpPr>
          <p:spPr bwMode="auto">
            <a:xfrm>
              <a:off x="1387" y="2276"/>
              <a:ext cx="18" cy="19"/>
            </a:xfrm>
            <a:custGeom>
              <a:avLst/>
              <a:gdLst>
                <a:gd name="T0" fmla="*/ 3 w 18"/>
                <a:gd name="T1" fmla="*/ 13 h 19"/>
                <a:gd name="T2" fmla="*/ 0 w 18"/>
                <a:gd name="T3" fmla="*/ 13 h 19"/>
                <a:gd name="T4" fmla="*/ 7 w 18"/>
                <a:gd name="T5" fmla="*/ 19 h 19"/>
                <a:gd name="T6" fmla="*/ 18 w 18"/>
                <a:gd name="T7" fmla="*/ 8 h 19"/>
                <a:gd name="T8" fmla="*/ 10 w 18"/>
                <a:gd name="T9" fmla="*/ 2 h 19"/>
                <a:gd name="T10" fmla="*/ 3 w 18"/>
                <a:gd name="T11" fmla="*/ 0 h 19"/>
                <a:gd name="T12" fmla="*/ 3 w 18"/>
                <a:gd name="T13" fmla="*/ 1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9"/>
                <a:gd name="T23" fmla="*/ 18 w 18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9">
                  <a:moveTo>
                    <a:pt x="3" y="13"/>
                  </a:moveTo>
                  <a:lnTo>
                    <a:pt x="0" y="13"/>
                  </a:lnTo>
                  <a:lnTo>
                    <a:pt x="7" y="19"/>
                  </a:lnTo>
                  <a:lnTo>
                    <a:pt x="18" y="8"/>
                  </a:lnTo>
                  <a:lnTo>
                    <a:pt x="10" y="2"/>
                  </a:lnTo>
                  <a:lnTo>
                    <a:pt x="3" y="0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07" name="Rectangle 322"/>
            <p:cNvSpPr>
              <a:spLocks noChangeArrowheads="1"/>
            </p:cNvSpPr>
            <p:nvPr/>
          </p:nvSpPr>
          <p:spPr bwMode="auto">
            <a:xfrm>
              <a:off x="1385" y="2276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08" name="Freeform 323"/>
            <p:cNvSpPr>
              <a:spLocks/>
            </p:cNvSpPr>
            <p:nvPr/>
          </p:nvSpPr>
          <p:spPr bwMode="auto">
            <a:xfrm>
              <a:off x="1371" y="2276"/>
              <a:ext cx="14" cy="13"/>
            </a:xfrm>
            <a:custGeom>
              <a:avLst/>
              <a:gdLst>
                <a:gd name="T0" fmla="*/ 0 w 14"/>
                <a:gd name="T1" fmla="*/ 8 h 13"/>
                <a:gd name="T2" fmla="*/ 6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6 w 14"/>
                <a:gd name="T9" fmla="*/ 0 h 13"/>
                <a:gd name="T10" fmla="*/ 14 w 14"/>
                <a:gd name="T11" fmla="*/ 8 h 13"/>
                <a:gd name="T12" fmla="*/ 0 w 14"/>
                <a:gd name="T13" fmla="*/ 8 h 13"/>
                <a:gd name="T14" fmla="*/ 0 w 14"/>
                <a:gd name="T15" fmla="*/ 13 h 13"/>
                <a:gd name="T16" fmla="*/ 6 w 14"/>
                <a:gd name="T17" fmla="*/ 13 h 13"/>
                <a:gd name="T18" fmla="*/ 0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8"/>
                  </a:moveTo>
                  <a:lnTo>
                    <a:pt x="6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09" name="Freeform 324"/>
            <p:cNvSpPr>
              <a:spLocks/>
            </p:cNvSpPr>
            <p:nvPr/>
          </p:nvSpPr>
          <p:spPr bwMode="auto">
            <a:xfrm>
              <a:off x="1371" y="2269"/>
              <a:ext cx="14" cy="15"/>
            </a:xfrm>
            <a:custGeom>
              <a:avLst/>
              <a:gdLst>
                <a:gd name="T0" fmla="*/ 6 w 14"/>
                <a:gd name="T1" fmla="*/ 15 h 15"/>
                <a:gd name="T2" fmla="*/ 0 w 14"/>
                <a:gd name="T3" fmla="*/ 7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7 h 15"/>
                <a:gd name="T10" fmla="*/ 6 w 14"/>
                <a:gd name="T11" fmla="*/ 0 h 15"/>
                <a:gd name="T12" fmla="*/ 14 w 14"/>
                <a:gd name="T13" fmla="*/ 7 h 15"/>
                <a:gd name="T14" fmla="*/ 14 w 14"/>
                <a:gd name="T15" fmla="*/ 0 h 15"/>
                <a:gd name="T16" fmla="*/ 6 w 14"/>
                <a:gd name="T17" fmla="*/ 0 h 15"/>
                <a:gd name="T18" fmla="*/ 6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15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6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10" name="Rectangle 325"/>
            <p:cNvSpPr>
              <a:spLocks noChangeArrowheads="1"/>
            </p:cNvSpPr>
            <p:nvPr/>
          </p:nvSpPr>
          <p:spPr bwMode="auto">
            <a:xfrm>
              <a:off x="1371" y="227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11" name="Rectangle 326"/>
            <p:cNvSpPr>
              <a:spLocks noChangeArrowheads="1"/>
            </p:cNvSpPr>
            <p:nvPr/>
          </p:nvSpPr>
          <p:spPr bwMode="auto">
            <a:xfrm>
              <a:off x="1366" y="227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12" name="Rectangle 327"/>
            <p:cNvSpPr>
              <a:spLocks noChangeArrowheads="1"/>
            </p:cNvSpPr>
            <p:nvPr/>
          </p:nvSpPr>
          <p:spPr bwMode="auto">
            <a:xfrm>
              <a:off x="1358" y="2270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13" name="Freeform 328"/>
            <p:cNvSpPr>
              <a:spLocks/>
            </p:cNvSpPr>
            <p:nvPr/>
          </p:nvSpPr>
          <p:spPr bwMode="auto">
            <a:xfrm>
              <a:off x="1351" y="2269"/>
              <a:ext cx="5" cy="15"/>
            </a:xfrm>
            <a:custGeom>
              <a:avLst/>
              <a:gdLst>
                <a:gd name="T0" fmla="*/ 0 w 5"/>
                <a:gd name="T1" fmla="*/ 0 h 15"/>
                <a:gd name="T2" fmla="*/ 0 w 5"/>
                <a:gd name="T3" fmla="*/ 15 h 15"/>
                <a:gd name="T4" fmla="*/ 5 w 5"/>
                <a:gd name="T5" fmla="*/ 15 h 15"/>
                <a:gd name="T6" fmla="*/ 5 w 5"/>
                <a:gd name="T7" fmla="*/ 0 h 15"/>
                <a:gd name="T8" fmla="*/ 0 w 5"/>
                <a:gd name="T9" fmla="*/ 0 h 15"/>
                <a:gd name="T10" fmla="*/ 0 w 5"/>
                <a:gd name="T11" fmla="*/ 15 h 15"/>
                <a:gd name="T12" fmla="*/ 0 w 5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5"/>
                <a:gd name="T23" fmla="*/ 5 w 5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5">
                  <a:moveTo>
                    <a:pt x="0" y="0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14" name="Freeform 329"/>
            <p:cNvSpPr>
              <a:spLocks/>
            </p:cNvSpPr>
            <p:nvPr/>
          </p:nvSpPr>
          <p:spPr bwMode="auto">
            <a:xfrm>
              <a:off x="1351" y="2269"/>
              <a:ext cx="5" cy="15"/>
            </a:xfrm>
            <a:custGeom>
              <a:avLst/>
              <a:gdLst>
                <a:gd name="T0" fmla="*/ 5 w 5"/>
                <a:gd name="T1" fmla="*/ 15 h 15"/>
                <a:gd name="T2" fmla="*/ 5 w 5"/>
                <a:gd name="T3" fmla="*/ 0 h 15"/>
                <a:gd name="T4" fmla="*/ 0 w 5"/>
                <a:gd name="T5" fmla="*/ 0 h 15"/>
                <a:gd name="T6" fmla="*/ 0 w 5"/>
                <a:gd name="T7" fmla="*/ 15 h 15"/>
                <a:gd name="T8" fmla="*/ 5 w 5"/>
                <a:gd name="T9" fmla="*/ 15 h 15"/>
                <a:gd name="T10" fmla="*/ 5 w 5"/>
                <a:gd name="T11" fmla="*/ 0 h 15"/>
                <a:gd name="T12" fmla="*/ 5 w 5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5"/>
                <a:gd name="T23" fmla="*/ 5 w 5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5">
                  <a:moveTo>
                    <a:pt x="5" y="1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0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15" name="Freeform 330"/>
            <p:cNvSpPr>
              <a:spLocks/>
            </p:cNvSpPr>
            <p:nvPr/>
          </p:nvSpPr>
          <p:spPr bwMode="auto">
            <a:xfrm>
              <a:off x="1343" y="2269"/>
              <a:ext cx="13" cy="15"/>
            </a:xfrm>
            <a:custGeom>
              <a:avLst/>
              <a:gdLst>
                <a:gd name="T0" fmla="*/ 0 w 13"/>
                <a:gd name="T1" fmla="*/ 7 h 15"/>
                <a:gd name="T2" fmla="*/ 8 w 13"/>
                <a:gd name="T3" fmla="*/ 15 h 15"/>
                <a:gd name="T4" fmla="*/ 13 w 13"/>
                <a:gd name="T5" fmla="*/ 15 h 15"/>
                <a:gd name="T6" fmla="*/ 13 w 13"/>
                <a:gd name="T7" fmla="*/ 0 h 15"/>
                <a:gd name="T8" fmla="*/ 8 w 13"/>
                <a:gd name="T9" fmla="*/ 0 h 15"/>
                <a:gd name="T10" fmla="*/ 13 w 13"/>
                <a:gd name="T11" fmla="*/ 7 h 15"/>
                <a:gd name="T12" fmla="*/ 0 w 13"/>
                <a:gd name="T13" fmla="*/ 7 h 15"/>
                <a:gd name="T14" fmla="*/ 0 w 13"/>
                <a:gd name="T15" fmla="*/ 15 h 15"/>
                <a:gd name="T16" fmla="*/ 8 w 13"/>
                <a:gd name="T17" fmla="*/ 15 h 15"/>
                <a:gd name="T18" fmla="*/ 0 w 13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7"/>
                  </a:moveTo>
                  <a:lnTo>
                    <a:pt x="8" y="15"/>
                  </a:lnTo>
                  <a:lnTo>
                    <a:pt x="13" y="15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7"/>
                  </a:lnTo>
                  <a:lnTo>
                    <a:pt x="0" y="7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16" name="Freeform 331"/>
            <p:cNvSpPr>
              <a:spLocks/>
            </p:cNvSpPr>
            <p:nvPr/>
          </p:nvSpPr>
          <p:spPr bwMode="auto">
            <a:xfrm>
              <a:off x="1343" y="2261"/>
              <a:ext cx="13" cy="15"/>
            </a:xfrm>
            <a:custGeom>
              <a:avLst/>
              <a:gdLst>
                <a:gd name="T0" fmla="*/ 8 w 13"/>
                <a:gd name="T1" fmla="*/ 15 h 15"/>
                <a:gd name="T2" fmla="*/ 0 w 13"/>
                <a:gd name="T3" fmla="*/ 8 h 15"/>
                <a:gd name="T4" fmla="*/ 0 w 13"/>
                <a:gd name="T5" fmla="*/ 15 h 15"/>
                <a:gd name="T6" fmla="*/ 13 w 13"/>
                <a:gd name="T7" fmla="*/ 15 h 15"/>
                <a:gd name="T8" fmla="*/ 13 w 13"/>
                <a:gd name="T9" fmla="*/ 8 h 15"/>
                <a:gd name="T10" fmla="*/ 8 w 13"/>
                <a:gd name="T11" fmla="*/ 0 h 15"/>
                <a:gd name="T12" fmla="*/ 13 w 13"/>
                <a:gd name="T13" fmla="*/ 8 h 15"/>
                <a:gd name="T14" fmla="*/ 13 w 13"/>
                <a:gd name="T15" fmla="*/ 0 h 15"/>
                <a:gd name="T16" fmla="*/ 8 w 13"/>
                <a:gd name="T17" fmla="*/ 0 h 15"/>
                <a:gd name="T18" fmla="*/ 8 w 13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15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8"/>
                  </a:lnTo>
                  <a:lnTo>
                    <a:pt x="8" y="0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17" name="Rectangle 332"/>
            <p:cNvSpPr>
              <a:spLocks noChangeArrowheads="1"/>
            </p:cNvSpPr>
            <p:nvPr/>
          </p:nvSpPr>
          <p:spPr bwMode="auto">
            <a:xfrm>
              <a:off x="1343" y="2261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18" name="Rectangle 333"/>
            <p:cNvSpPr>
              <a:spLocks noChangeArrowheads="1"/>
            </p:cNvSpPr>
            <p:nvPr/>
          </p:nvSpPr>
          <p:spPr bwMode="auto">
            <a:xfrm>
              <a:off x="1337" y="2261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19" name="Freeform 334"/>
            <p:cNvSpPr>
              <a:spLocks/>
            </p:cNvSpPr>
            <p:nvPr/>
          </p:nvSpPr>
          <p:spPr bwMode="auto">
            <a:xfrm>
              <a:off x="1322" y="2261"/>
              <a:ext cx="15" cy="15"/>
            </a:xfrm>
            <a:custGeom>
              <a:avLst/>
              <a:gdLst>
                <a:gd name="T0" fmla="*/ 0 w 15"/>
                <a:gd name="T1" fmla="*/ 8 h 15"/>
                <a:gd name="T2" fmla="*/ 10 w 15"/>
                <a:gd name="T3" fmla="*/ 15 h 15"/>
                <a:gd name="T4" fmla="*/ 15 w 15"/>
                <a:gd name="T5" fmla="*/ 15 h 15"/>
                <a:gd name="T6" fmla="*/ 15 w 15"/>
                <a:gd name="T7" fmla="*/ 0 h 15"/>
                <a:gd name="T8" fmla="*/ 10 w 15"/>
                <a:gd name="T9" fmla="*/ 0 h 15"/>
                <a:gd name="T10" fmla="*/ 15 w 15"/>
                <a:gd name="T11" fmla="*/ 8 h 15"/>
                <a:gd name="T12" fmla="*/ 0 w 15"/>
                <a:gd name="T13" fmla="*/ 8 h 15"/>
                <a:gd name="T14" fmla="*/ 0 w 15"/>
                <a:gd name="T15" fmla="*/ 15 h 15"/>
                <a:gd name="T16" fmla="*/ 10 w 15"/>
                <a:gd name="T17" fmla="*/ 15 h 15"/>
                <a:gd name="T18" fmla="*/ 0 w 15"/>
                <a:gd name="T19" fmla="*/ 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0" y="8"/>
                  </a:moveTo>
                  <a:lnTo>
                    <a:pt x="10" y="15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10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20" name="Freeform 335"/>
            <p:cNvSpPr>
              <a:spLocks/>
            </p:cNvSpPr>
            <p:nvPr/>
          </p:nvSpPr>
          <p:spPr bwMode="auto">
            <a:xfrm>
              <a:off x="1322" y="2255"/>
              <a:ext cx="15" cy="14"/>
            </a:xfrm>
            <a:custGeom>
              <a:avLst/>
              <a:gdLst>
                <a:gd name="T0" fmla="*/ 10 w 15"/>
                <a:gd name="T1" fmla="*/ 14 h 14"/>
                <a:gd name="T2" fmla="*/ 0 w 15"/>
                <a:gd name="T3" fmla="*/ 6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6 h 14"/>
                <a:gd name="T10" fmla="*/ 10 w 15"/>
                <a:gd name="T11" fmla="*/ 0 h 14"/>
                <a:gd name="T12" fmla="*/ 15 w 15"/>
                <a:gd name="T13" fmla="*/ 6 h 14"/>
                <a:gd name="T14" fmla="*/ 15 w 15"/>
                <a:gd name="T15" fmla="*/ 0 h 14"/>
                <a:gd name="T16" fmla="*/ 10 w 15"/>
                <a:gd name="T17" fmla="*/ 0 h 14"/>
                <a:gd name="T18" fmla="*/ 10 w 15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10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6"/>
                  </a:lnTo>
                  <a:lnTo>
                    <a:pt x="10" y="0"/>
                  </a:lnTo>
                  <a:lnTo>
                    <a:pt x="15" y="6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21" name="Rectangle 336"/>
            <p:cNvSpPr>
              <a:spLocks noChangeArrowheads="1"/>
            </p:cNvSpPr>
            <p:nvPr/>
          </p:nvSpPr>
          <p:spPr bwMode="auto">
            <a:xfrm>
              <a:off x="1324" y="2255"/>
              <a:ext cx="9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22" name="Rectangle 337"/>
            <p:cNvSpPr>
              <a:spLocks noChangeArrowheads="1"/>
            </p:cNvSpPr>
            <p:nvPr/>
          </p:nvSpPr>
          <p:spPr bwMode="auto">
            <a:xfrm>
              <a:off x="1309" y="2255"/>
              <a:ext cx="16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23" name="Rectangle 338"/>
            <p:cNvSpPr>
              <a:spLocks noChangeArrowheads="1"/>
            </p:cNvSpPr>
            <p:nvPr/>
          </p:nvSpPr>
          <p:spPr bwMode="auto">
            <a:xfrm>
              <a:off x="1303" y="2255"/>
              <a:ext cx="7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24" name="Freeform 339"/>
            <p:cNvSpPr>
              <a:spLocks/>
            </p:cNvSpPr>
            <p:nvPr/>
          </p:nvSpPr>
          <p:spPr bwMode="auto">
            <a:xfrm>
              <a:off x="1286" y="2255"/>
              <a:ext cx="17" cy="14"/>
            </a:xfrm>
            <a:custGeom>
              <a:avLst/>
              <a:gdLst>
                <a:gd name="T0" fmla="*/ 0 w 17"/>
                <a:gd name="T1" fmla="*/ 6 h 14"/>
                <a:gd name="T2" fmla="*/ 9 w 17"/>
                <a:gd name="T3" fmla="*/ 14 h 14"/>
                <a:gd name="T4" fmla="*/ 17 w 17"/>
                <a:gd name="T5" fmla="*/ 14 h 14"/>
                <a:gd name="T6" fmla="*/ 17 w 17"/>
                <a:gd name="T7" fmla="*/ 0 h 14"/>
                <a:gd name="T8" fmla="*/ 9 w 17"/>
                <a:gd name="T9" fmla="*/ 0 h 14"/>
                <a:gd name="T10" fmla="*/ 17 w 17"/>
                <a:gd name="T11" fmla="*/ 6 h 14"/>
                <a:gd name="T12" fmla="*/ 0 w 17"/>
                <a:gd name="T13" fmla="*/ 6 h 14"/>
                <a:gd name="T14" fmla="*/ 0 w 17"/>
                <a:gd name="T15" fmla="*/ 14 h 14"/>
                <a:gd name="T16" fmla="*/ 9 w 17"/>
                <a:gd name="T17" fmla="*/ 14 h 14"/>
                <a:gd name="T18" fmla="*/ 0 w 17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0" y="6"/>
                  </a:moveTo>
                  <a:lnTo>
                    <a:pt x="9" y="14"/>
                  </a:lnTo>
                  <a:lnTo>
                    <a:pt x="17" y="14"/>
                  </a:lnTo>
                  <a:lnTo>
                    <a:pt x="17" y="0"/>
                  </a:lnTo>
                  <a:lnTo>
                    <a:pt x="9" y="0"/>
                  </a:lnTo>
                  <a:lnTo>
                    <a:pt x="17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25" name="Freeform 340"/>
            <p:cNvSpPr>
              <a:spLocks/>
            </p:cNvSpPr>
            <p:nvPr/>
          </p:nvSpPr>
          <p:spPr bwMode="auto">
            <a:xfrm>
              <a:off x="1286" y="2247"/>
              <a:ext cx="17" cy="16"/>
            </a:xfrm>
            <a:custGeom>
              <a:avLst/>
              <a:gdLst>
                <a:gd name="T0" fmla="*/ 9 w 17"/>
                <a:gd name="T1" fmla="*/ 16 h 16"/>
                <a:gd name="T2" fmla="*/ 0 w 17"/>
                <a:gd name="T3" fmla="*/ 8 h 16"/>
                <a:gd name="T4" fmla="*/ 0 w 17"/>
                <a:gd name="T5" fmla="*/ 14 h 16"/>
                <a:gd name="T6" fmla="*/ 17 w 17"/>
                <a:gd name="T7" fmla="*/ 14 h 16"/>
                <a:gd name="T8" fmla="*/ 17 w 17"/>
                <a:gd name="T9" fmla="*/ 8 h 16"/>
                <a:gd name="T10" fmla="*/ 9 w 17"/>
                <a:gd name="T11" fmla="*/ 0 h 16"/>
                <a:gd name="T12" fmla="*/ 17 w 17"/>
                <a:gd name="T13" fmla="*/ 8 h 16"/>
                <a:gd name="T14" fmla="*/ 17 w 17"/>
                <a:gd name="T15" fmla="*/ 0 h 16"/>
                <a:gd name="T16" fmla="*/ 9 w 17"/>
                <a:gd name="T17" fmla="*/ 0 h 16"/>
                <a:gd name="T18" fmla="*/ 9 w 17"/>
                <a:gd name="T19" fmla="*/ 1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6"/>
                <a:gd name="T32" fmla="*/ 17 w 17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6">
                  <a:moveTo>
                    <a:pt x="9" y="16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7" y="14"/>
                  </a:lnTo>
                  <a:lnTo>
                    <a:pt x="17" y="8"/>
                  </a:lnTo>
                  <a:lnTo>
                    <a:pt x="9" y="0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9" y="0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26" name="Rectangle 341"/>
            <p:cNvSpPr>
              <a:spLocks noChangeArrowheads="1"/>
            </p:cNvSpPr>
            <p:nvPr/>
          </p:nvSpPr>
          <p:spPr bwMode="auto">
            <a:xfrm>
              <a:off x="1286" y="2247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27" name="Freeform 342"/>
            <p:cNvSpPr>
              <a:spLocks/>
            </p:cNvSpPr>
            <p:nvPr/>
          </p:nvSpPr>
          <p:spPr bwMode="auto">
            <a:xfrm>
              <a:off x="1278" y="2247"/>
              <a:ext cx="8" cy="16"/>
            </a:xfrm>
            <a:custGeom>
              <a:avLst/>
              <a:gdLst>
                <a:gd name="T0" fmla="*/ 0 w 8"/>
                <a:gd name="T1" fmla="*/ 11 h 16"/>
                <a:gd name="T2" fmla="*/ 5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5 w 8"/>
                <a:gd name="T9" fmla="*/ 0 h 16"/>
                <a:gd name="T10" fmla="*/ 8 w 8"/>
                <a:gd name="T11" fmla="*/ 3 h 16"/>
                <a:gd name="T12" fmla="*/ 0 w 8"/>
                <a:gd name="T13" fmla="*/ 1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6"/>
                <a:gd name="T23" fmla="*/ 8 w 8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6">
                  <a:moveTo>
                    <a:pt x="0" y="11"/>
                  </a:moveTo>
                  <a:lnTo>
                    <a:pt x="5" y="16"/>
                  </a:lnTo>
                  <a:lnTo>
                    <a:pt x="8" y="16"/>
                  </a:lnTo>
                  <a:lnTo>
                    <a:pt x="8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28" name="Freeform 343"/>
            <p:cNvSpPr>
              <a:spLocks/>
            </p:cNvSpPr>
            <p:nvPr/>
          </p:nvSpPr>
          <p:spPr bwMode="auto">
            <a:xfrm>
              <a:off x="1269" y="2242"/>
              <a:ext cx="17" cy="16"/>
            </a:xfrm>
            <a:custGeom>
              <a:avLst/>
              <a:gdLst>
                <a:gd name="T0" fmla="*/ 6 w 17"/>
                <a:gd name="T1" fmla="*/ 13 h 16"/>
                <a:gd name="T2" fmla="*/ 0 w 17"/>
                <a:gd name="T3" fmla="*/ 13 h 16"/>
                <a:gd name="T4" fmla="*/ 9 w 17"/>
                <a:gd name="T5" fmla="*/ 16 h 16"/>
                <a:gd name="T6" fmla="*/ 17 w 17"/>
                <a:gd name="T7" fmla="*/ 8 h 16"/>
                <a:gd name="T8" fmla="*/ 11 w 17"/>
                <a:gd name="T9" fmla="*/ 2 h 16"/>
                <a:gd name="T10" fmla="*/ 6 w 17"/>
                <a:gd name="T11" fmla="*/ 0 h 16"/>
                <a:gd name="T12" fmla="*/ 6 w 17"/>
                <a:gd name="T13" fmla="*/ 1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6"/>
                <a:gd name="T23" fmla="*/ 17 w 17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6">
                  <a:moveTo>
                    <a:pt x="6" y="13"/>
                  </a:moveTo>
                  <a:lnTo>
                    <a:pt x="0" y="13"/>
                  </a:lnTo>
                  <a:lnTo>
                    <a:pt x="9" y="16"/>
                  </a:lnTo>
                  <a:lnTo>
                    <a:pt x="17" y="8"/>
                  </a:lnTo>
                  <a:lnTo>
                    <a:pt x="11" y="2"/>
                  </a:lnTo>
                  <a:lnTo>
                    <a:pt x="6" y="0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29" name="Freeform 344"/>
            <p:cNvSpPr>
              <a:spLocks/>
            </p:cNvSpPr>
            <p:nvPr/>
          </p:nvSpPr>
          <p:spPr bwMode="auto">
            <a:xfrm>
              <a:off x="1261" y="2242"/>
              <a:ext cx="14" cy="13"/>
            </a:xfrm>
            <a:custGeom>
              <a:avLst/>
              <a:gdLst>
                <a:gd name="T0" fmla="*/ 0 w 14"/>
                <a:gd name="T1" fmla="*/ 8 h 13"/>
                <a:gd name="T2" fmla="*/ 6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6 w 14"/>
                <a:gd name="T9" fmla="*/ 0 h 13"/>
                <a:gd name="T10" fmla="*/ 14 w 14"/>
                <a:gd name="T11" fmla="*/ 8 h 13"/>
                <a:gd name="T12" fmla="*/ 0 w 14"/>
                <a:gd name="T13" fmla="*/ 8 h 13"/>
                <a:gd name="T14" fmla="*/ 0 w 14"/>
                <a:gd name="T15" fmla="*/ 13 h 13"/>
                <a:gd name="T16" fmla="*/ 6 w 14"/>
                <a:gd name="T17" fmla="*/ 13 h 13"/>
                <a:gd name="T18" fmla="*/ 0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8"/>
                  </a:moveTo>
                  <a:lnTo>
                    <a:pt x="6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30" name="Rectangle 345"/>
            <p:cNvSpPr>
              <a:spLocks noChangeArrowheads="1"/>
            </p:cNvSpPr>
            <p:nvPr/>
          </p:nvSpPr>
          <p:spPr bwMode="auto">
            <a:xfrm>
              <a:off x="1261" y="2242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31" name="Freeform 346"/>
            <p:cNvSpPr>
              <a:spLocks/>
            </p:cNvSpPr>
            <p:nvPr/>
          </p:nvSpPr>
          <p:spPr bwMode="auto">
            <a:xfrm>
              <a:off x="1261" y="2227"/>
              <a:ext cx="14" cy="15"/>
            </a:xfrm>
            <a:custGeom>
              <a:avLst/>
              <a:gdLst>
                <a:gd name="T0" fmla="*/ 6 w 14"/>
                <a:gd name="T1" fmla="*/ 15 h 15"/>
                <a:gd name="T2" fmla="*/ 0 w 14"/>
                <a:gd name="T3" fmla="*/ 8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8 h 15"/>
                <a:gd name="T10" fmla="*/ 6 w 14"/>
                <a:gd name="T11" fmla="*/ 0 h 15"/>
                <a:gd name="T12" fmla="*/ 14 w 14"/>
                <a:gd name="T13" fmla="*/ 8 h 15"/>
                <a:gd name="T14" fmla="*/ 14 w 14"/>
                <a:gd name="T15" fmla="*/ 0 h 15"/>
                <a:gd name="T16" fmla="*/ 6 w 14"/>
                <a:gd name="T17" fmla="*/ 0 h 15"/>
                <a:gd name="T18" fmla="*/ 6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15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6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32" name="Rectangle 347"/>
            <p:cNvSpPr>
              <a:spLocks noChangeArrowheads="1"/>
            </p:cNvSpPr>
            <p:nvPr/>
          </p:nvSpPr>
          <p:spPr bwMode="auto">
            <a:xfrm>
              <a:off x="1261" y="2227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33" name="Freeform 348"/>
            <p:cNvSpPr>
              <a:spLocks/>
            </p:cNvSpPr>
            <p:nvPr/>
          </p:nvSpPr>
          <p:spPr bwMode="auto">
            <a:xfrm>
              <a:off x="1246" y="2227"/>
              <a:ext cx="15" cy="15"/>
            </a:xfrm>
            <a:custGeom>
              <a:avLst/>
              <a:gdLst>
                <a:gd name="T0" fmla="*/ 0 w 15"/>
                <a:gd name="T1" fmla="*/ 8 h 15"/>
                <a:gd name="T2" fmla="*/ 6 w 15"/>
                <a:gd name="T3" fmla="*/ 15 h 15"/>
                <a:gd name="T4" fmla="*/ 15 w 15"/>
                <a:gd name="T5" fmla="*/ 15 h 15"/>
                <a:gd name="T6" fmla="*/ 15 w 15"/>
                <a:gd name="T7" fmla="*/ 0 h 15"/>
                <a:gd name="T8" fmla="*/ 6 w 15"/>
                <a:gd name="T9" fmla="*/ 0 h 15"/>
                <a:gd name="T10" fmla="*/ 15 w 15"/>
                <a:gd name="T11" fmla="*/ 8 h 15"/>
                <a:gd name="T12" fmla="*/ 0 w 15"/>
                <a:gd name="T13" fmla="*/ 8 h 15"/>
                <a:gd name="T14" fmla="*/ 0 w 15"/>
                <a:gd name="T15" fmla="*/ 15 h 15"/>
                <a:gd name="T16" fmla="*/ 6 w 15"/>
                <a:gd name="T17" fmla="*/ 15 h 15"/>
                <a:gd name="T18" fmla="*/ 0 w 15"/>
                <a:gd name="T19" fmla="*/ 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0" y="8"/>
                  </a:moveTo>
                  <a:lnTo>
                    <a:pt x="6" y="15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6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34" name="Rectangle 349"/>
            <p:cNvSpPr>
              <a:spLocks noChangeArrowheads="1"/>
            </p:cNvSpPr>
            <p:nvPr/>
          </p:nvSpPr>
          <p:spPr bwMode="auto">
            <a:xfrm>
              <a:off x="1246" y="2227"/>
              <a:ext cx="17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35" name="Freeform 350"/>
            <p:cNvSpPr>
              <a:spLocks/>
            </p:cNvSpPr>
            <p:nvPr/>
          </p:nvSpPr>
          <p:spPr bwMode="auto">
            <a:xfrm>
              <a:off x="1246" y="2213"/>
              <a:ext cx="15" cy="16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6 h 16"/>
                <a:gd name="T4" fmla="*/ 0 w 15"/>
                <a:gd name="T5" fmla="*/ 14 h 16"/>
                <a:gd name="T6" fmla="*/ 15 w 15"/>
                <a:gd name="T7" fmla="*/ 14 h 16"/>
                <a:gd name="T8" fmla="*/ 15 w 15"/>
                <a:gd name="T9" fmla="*/ 6 h 16"/>
                <a:gd name="T10" fmla="*/ 6 w 15"/>
                <a:gd name="T11" fmla="*/ 0 h 16"/>
                <a:gd name="T12" fmla="*/ 15 w 15"/>
                <a:gd name="T13" fmla="*/ 6 h 16"/>
                <a:gd name="T14" fmla="*/ 15 w 15"/>
                <a:gd name="T15" fmla="*/ 0 h 16"/>
                <a:gd name="T16" fmla="*/ 6 w 15"/>
                <a:gd name="T17" fmla="*/ 0 h 16"/>
                <a:gd name="T18" fmla="*/ 6 w 15"/>
                <a:gd name="T19" fmla="*/ 1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6"/>
                <a:gd name="T32" fmla="*/ 15 w 15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6">
                  <a:moveTo>
                    <a:pt x="6" y="16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6"/>
                  </a:lnTo>
                  <a:lnTo>
                    <a:pt x="6" y="0"/>
                  </a:lnTo>
                  <a:lnTo>
                    <a:pt x="15" y="6"/>
                  </a:lnTo>
                  <a:lnTo>
                    <a:pt x="15" y="0"/>
                  </a:lnTo>
                  <a:lnTo>
                    <a:pt x="6" y="0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36" name="Freeform 351"/>
            <p:cNvSpPr>
              <a:spLocks/>
            </p:cNvSpPr>
            <p:nvPr/>
          </p:nvSpPr>
          <p:spPr bwMode="auto">
            <a:xfrm>
              <a:off x="1238" y="2213"/>
              <a:ext cx="16" cy="16"/>
            </a:xfrm>
            <a:custGeom>
              <a:avLst/>
              <a:gdLst>
                <a:gd name="T0" fmla="*/ 0 w 16"/>
                <a:gd name="T1" fmla="*/ 6 h 16"/>
                <a:gd name="T2" fmla="*/ 8 w 16"/>
                <a:gd name="T3" fmla="*/ 16 h 16"/>
                <a:gd name="T4" fmla="*/ 14 w 16"/>
                <a:gd name="T5" fmla="*/ 16 h 16"/>
                <a:gd name="T6" fmla="*/ 14 w 16"/>
                <a:gd name="T7" fmla="*/ 0 h 16"/>
                <a:gd name="T8" fmla="*/ 8 w 16"/>
                <a:gd name="T9" fmla="*/ 0 h 16"/>
                <a:gd name="T10" fmla="*/ 16 w 16"/>
                <a:gd name="T11" fmla="*/ 6 h 16"/>
                <a:gd name="T12" fmla="*/ 0 w 16"/>
                <a:gd name="T13" fmla="*/ 6 h 16"/>
                <a:gd name="T14" fmla="*/ 0 w 16"/>
                <a:gd name="T15" fmla="*/ 16 h 16"/>
                <a:gd name="T16" fmla="*/ 8 w 16"/>
                <a:gd name="T17" fmla="*/ 16 h 16"/>
                <a:gd name="T18" fmla="*/ 0 w 16"/>
                <a:gd name="T19" fmla="*/ 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6"/>
                <a:gd name="T32" fmla="*/ 16 w 16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6">
                  <a:moveTo>
                    <a:pt x="0" y="6"/>
                  </a:moveTo>
                  <a:lnTo>
                    <a:pt x="8" y="16"/>
                  </a:lnTo>
                  <a:lnTo>
                    <a:pt x="14" y="16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0" y="6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37" name="Rectangle 352"/>
            <p:cNvSpPr>
              <a:spLocks noChangeArrowheads="1"/>
            </p:cNvSpPr>
            <p:nvPr/>
          </p:nvSpPr>
          <p:spPr bwMode="auto">
            <a:xfrm>
              <a:off x="1238" y="2216"/>
              <a:ext cx="19" cy="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38" name="Freeform 353"/>
            <p:cNvSpPr>
              <a:spLocks/>
            </p:cNvSpPr>
            <p:nvPr/>
          </p:nvSpPr>
          <p:spPr bwMode="auto">
            <a:xfrm>
              <a:off x="1238" y="2198"/>
              <a:ext cx="16" cy="18"/>
            </a:xfrm>
            <a:custGeom>
              <a:avLst/>
              <a:gdLst>
                <a:gd name="T0" fmla="*/ 8 w 16"/>
                <a:gd name="T1" fmla="*/ 18 h 18"/>
                <a:gd name="T2" fmla="*/ 0 w 16"/>
                <a:gd name="T3" fmla="*/ 10 h 18"/>
                <a:gd name="T4" fmla="*/ 0 w 16"/>
                <a:gd name="T5" fmla="*/ 18 h 18"/>
                <a:gd name="T6" fmla="*/ 16 w 16"/>
                <a:gd name="T7" fmla="*/ 18 h 18"/>
                <a:gd name="T8" fmla="*/ 16 w 16"/>
                <a:gd name="T9" fmla="*/ 10 h 18"/>
                <a:gd name="T10" fmla="*/ 8 w 16"/>
                <a:gd name="T11" fmla="*/ 0 h 18"/>
                <a:gd name="T12" fmla="*/ 16 w 16"/>
                <a:gd name="T13" fmla="*/ 10 h 18"/>
                <a:gd name="T14" fmla="*/ 16 w 16"/>
                <a:gd name="T15" fmla="*/ 0 h 18"/>
                <a:gd name="T16" fmla="*/ 8 w 16"/>
                <a:gd name="T17" fmla="*/ 0 h 18"/>
                <a:gd name="T18" fmla="*/ 8 w 16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8" y="18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16" y="18"/>
                  </a:lnTo>
                  <a:lnTo>
                    <a:pt x="16" y="10"/>
                  </a:lnTo>
                  <a:lnTo>
                    <a:pt x="8" y="0"/>
                  </a:lnTo>
                  <a:lnTo>
                    <a:pt x="16" y="1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39" name="Freeform 354"/>
            <p:cNvSpPr>
              <a:spLocks/>
            </p:cNvSpPr>
            <p:nvPr/>
          </p:nvSpPr>
          <p:spPr bwMode="auto">
            <a:xfrm>
              <a:off x="1233" y="2198"/>
              <a:ext cx="13" cy="18"/>
            </a:xfrm>
            <a:custGeom>
              <a:avLst/>
              <a:gdLst>
                <a:gd name="T0" fmla="*/ 0 w 13"/>
                <a:gd name="T1" fmla="*/ 10 h 18"/>
                <a:gd name="T2" fmla="*/ 8 w 13"/>
                <a:gd name="T3" fmla="*/ 18 h 18"/>
                <a:gd name="T4" fmla="*/ 13 w 13"/>
                <a:gd name="T5" fmla="*/ 18 h 18"/>
                <a:gd name="T6" fmla="*/ 13 w 13"/>
                <a:gd name="T7" fmla="*/ 0 h 18"/>
                <a:gd name="T8" fmla="*/ 8 w 13"/>
                <a:gd name="T9" fmla="*/ 0 h 18"/>
                <a:gd name="T10" fmla="*/ 13 w 13"/>
                <a:gd name="T11" fmla="*/ 10 h 18"/>
                <a:gd name="T12" fmla="*/ 0 w 13"/>
                <a:gd name="T13" fmla="*/ 10 h 18"/>
                <a:gd name="T14" fmla="*/ 0 w 13"/>
                <a:gd name="T15" fmla="*/ 18 h 18"/>
                <a:gd name="T16" fmla="*/ 8 w 13"/>
                <a:gd name="T17" fmla="*/ 18 h 18"/>
                <a:gd name="T18" fmla="*/ 0 w 13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0" y="10"/>
                  </a:moveTo>
                  <a:lnTo>
                    <a:pt x="8" y="18"/>
                  </a:lnTo>
                  <a:lnTo>
                    <a:pt x="13" y="1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10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40" name="Rectangle 355"/>
            <p:cNvSpPr>
              <a:spLocks noChangeArrowheads="1"/>
            </p:cNvSpPr>
            <p:nvPr/>
          </p:nvSpPr>
          <p:spPr bwMode="auto">
            <a:xfrm>
              <a:off x="1233" y="2198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41" name="Rectangle 356"/>
            <p:cNvSpPr>
              <a:spLocks noChangeArrowheads="1"/>
            </p:cNvSpPr>
            <p:nvPr/>
          </p:nvSpPr>
          <p:spPr bwMode="auto">
            <a:xfrm>
              <a:off x="1233" y="2193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42" name="Rectangle 357"/>
            <p:cNvSpPr>
              <a:spLocks noChangeArrowheads="1"/>
            </p:cNvSpPr>
            <p:nvPr/>
          </p:nvSpPr>
          <p:spPr bwMode="auto">
            <a:xfrm>
              <a:off x="1233" y="2185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43" name="Rectangle 358"/>
            <p:cNvSpPr>
              <a:spLocks noChangeArrowheads="1"/>
            </p:cNvSpPr>
            <p:nvPr/>
          </p:nvSpPr>
          <p:spPr bwMode="auto">
            <a:xfrm>
              <a:off x="1233" y="217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44" name="Rectangle 359"/>
            <p:cNvSpPr>
              <a:spLocks noChangeArrowheads="1"/>
            </p:cNvSpPr>
            <p:nvPr/>
          </p:nvSpPr>
          <p:spPr bwMode="auto">
            <a:xfrm>
              <a:off x="1233" y="2171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45" name="Rectangle 360"/>
            <p:cNvSpPr>
              <a:spLocks noChangeArrowheads="1"/>
            </p:cNvSpPr>
            <p:nvPr/>
          </p:nvSpPr>
          <p:spPr bwMode="auto">
            <a:xfrm>
              <a:off x="1233" y="2164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46" name="Rectangle 361"/>
            <p:cNvSpPr>
              <a:spLocks noChangeArrowheads="1"/>
            </p:cNvSpPr>
            <p:nvPr/>
          </p:nvSpPr>
          <p:spPr bwMode="auto">
            <a:xfrm>
              <a:off x="1233" y="215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47" name="Rectangle 362"/>
            <p:cNvSpPr>
              <a:spLocks noChangeArrowheads="1"/>
            </p:cNvSpPr>
            <p:nvPr/>
          </p:nvSpPr>
          <p:spPr bwMode="auto">
            <a:xfrm>
              <a:off x="1233" y="2151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48" name="Rectangle 363"/>
            <p:cNvSpPr>
              <a:spLocks noChangeArrowheads="1"/>
            </p:cNvSpPr>
            <p:nvPr/>
          </p:nvSpPr>
          <p:spPr bwMode="auto">
            <a:xfrm>
              <a:off x="1233" y="2145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49" name="Rectangle 364"/>
            <p:cNvSpPr>
              <a:spLocks noChangeArrowheads="1"/>
            </p:cNvSpPr>
            <p:nvPr/>
          </p:nvSpPr>
          <p:spPr bwMode="auto">
            <a:xfrm>
              <a:off x="1233" y="2137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50" name="Rectangle 365"/>
            <p:cNvSpPr>
              <a:spLocks noChangeArrowheads="1"/>
            </p:cNvSpPr>
            <p:nvPr/>
          </p:nvSpPr>
          <p:spPr bwMode="auto">
            <a:xfrm>
              <a:off x="1233" y="2130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51" name="Rectangle 366"/>
            <p:cNvSpPr>
              <a:spLocks noChangeArrowheads="1"/>
            </p:cNvSpPr>
            <p:nvPr/>
          </p:nvSpPr>
          <p:spPr bwMode="auto">
            <a:xfrm>
              <a:off x="1233" y="2125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52" name="Rectangle 367"/>
            <p:cNvSpPr>
              <a:spLocks noChangeArrowheads="1"/>
            </p:cNvSpPr>
            <p:nvPr/>
          </p:nvSpPr>
          <p:spPr bwMode="auto">
            <a:xfrm>
              <a:off x="1233" y="2117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53" name="Rectangle 368"/>
            <p:cNvSpPr>
              <a:spLocks noChangeArrowheads="1"/>
            </p:cNvSpPr>
            <p:nvPr/>
          </p:nvSpPr>
          <p:spPr bwMode="auto">
            <a:xfrm>
              <a:off x="1233" y="2109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54" name="Rectangle 369"/>
            <p:cNvSpPr>
              <a:spLocks noChangeArrowheads="1"/>
            </p:cNvSpPr>
            <p:nvPr/>
          </p:nvSpPr>
          <p:spPr bwMode="auto">
            <a:xfrm>
              <a:off x="1233" y="2103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55" name="Freeform 370"/>
            <p:cNvSpPr>
              <a:spLocks/>
            </p:cNvSpPr>
            <p:nvPr/>
          </p:nvSpPr>
          <p:spPr bwMode="auto">
            <a:xfrm>
              <a:off x="1233" y="2088"/>
              <a:ext cx="13" cy="18"/>
            </a:xfrm>
            <a:custGeom>
              <a:avLst/>
              <a:gdLst>
                <a:gd name="T0" fmla="*/ 8 w 13"/>
                <a:gd name="T1" fmla="*/ 0 h 18"/>
                <a:gd name="T2" fmla="*/ 0 w 13"/>
                <a:gd name="T3" fmla="*/ 6 h 18"/>
                <a:gd name="T4" fmla="*/ 0 w 13"/>
                <a:gd name="T5" fmla="*/ 15 h 18"/>
                <a:gd name="T6" fmla="*/ 13 w 13"/>
                <a:gd name="T7" fmla="*/ 15 h 18"/>
                <a:gd name="T8" fmla="*/ 13 w 13"/>
                <a:gd name="T9" fmla="*/ 6 h 18"/>
                <a:gd name="T10" fmla="*/ 8 w 13"/>
                <a:gd name="T11" fmla="*/ 18 h 18"/>
                <a:gd name="T12" fmla="*/ 8 w 13"/>
                <a:gd name="T13" fmla="*/ 0 h 18"/>
                <a:gd name="T14" fmla="*/ 0 w 13"/>
                <a:gd name="T15" fmla="*/ 0 h 18"/>
                <a:gd name="T16" fmla="*/ 0 w 13"/>
                <a:gd name="T17" fmla="*/ 6 h 18"/>
                <a:gd name="T18" fmla="*/ 8 w 13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8" y="0"/>
                  </a:moveTo>
                  <a:lnTo>
                    <a:pt x="0" y="6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6"/>
                  </a:lnTo>
                  <a:lnTo>
                    <a:pt x="8" y="1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56" name="Rectangle 371"/>
            <p:cNvSpPr>
              <a:spLocks noChangeArrowheads="1"/>
            </p:cNvSpPr>
            <p:nvPr/>
          </p:nvSpPr>
          <p:spPr bwMode="auto">
            <a:xfrm>
              <a:off x="1241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57" name="Rectangle 372"/>
            <p:cNvSpPr>
              <a:spLocks noChangeArrowheads="1"/>
            </p:cNvSpPr>
            <p:nvPr/>
          </p:nvSpPr>
          <p:spPr bwMode="auto">
            <a:xfrm>
              <a:off x="1246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58" name="Freeform 373"/>
            <p:cNvSpPr>
              <a:spLocks/>
            </p:cNvSpPr>
            <p:nvPr/>
          </p:nvSpPr>
          <p:spPr bwMode="auto">
            <a:xfrm>
              <a:off x="1252" y="2088"/>
              <a:ext cx="15" cy="18"/>
            </a:xfrm>
            <a:custGeom>
              <a:avLst/>
              <a:gdLst>
                <a:gd name="T0" fmla="*/ 0 w 15"/>
                <a:gd name="T1" fmla="*/ 6 h 18"/>
                <a:gd name="T2" fmla="*/ 9 w 15"/>
                <a:gd name="T3" fmla="*/ 0 h 18"/>
                <a:gd name="T4" fmla="*/ 0 w 15"/>
                <a:gd name="T5" fmla="*/ 0 h 18"/>
                <a:gd name="T6" fmla="*/ 0 w 15"/>
                <a:gd name="T7" fmla="*/ 18 h 18"/>
                <a:gd name="T8" fmla="*/ 9 w 15"/>
                <a:gd name="T9" fmla="*/ 18 h 18"/>
                <a:gd name="T10" fmla="*/ 15 w 15"/>
                <a:gd name="T11" fmla="*/ 6 h 18"/>
                <a:gd name="T12" fmla="*/ 9 w 15"/>
                <a:gd name="T13" fmla="*/ 18 h 18"/>
                <a:gd name="T14" fmla="*/ 15 w 15"/>
                <a:gd name="T15" fmla="*/ 18 h 18"/>
                <a:gd name="T16" fmla="*/ 15 w 15"/>
                <a:gd name="T17" fmla="*/ 6 h 18"/>
                <a:gd name="T18" fmla="*/ 0 w 15"/>
                <a:gd name="T19" fmla="*/ 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0" y="6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15" y="6"/>
                  </a:lnTo>
                  <a:lnTo>
                    <a:pt x="9" y="18"/>
                  </a:lnTo>
                  <a:lnTo>
                    <a:pt x="15" y="18"/>
                  </a:lnTo>
                  <a:lnTo>
                    <a:pt x="15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59" name="Freeform 374"/>
            <p:cNvSpPr>
              <a:spLocks/>
            </p:cNvSpPr>
            <p:nvPr/>
          </p:nvSpPr>
          <p:spPr bwMode="auto">
            <a:xfrm>
              <a:off x="1252" y="2080"/>
              <a:ext cx="15" cy="17"/>
            </a:xfrm>
            <a:custGeom>
              <a:avLst/>
              <a:gdLst>
                <a:gd name="T0" fmla="*/ 9 w 15"/>
                <a:gd name="T1" fmla="*/ 0 h 17"/>
                <a:gd name="T2" fmla="*/ 0 w 15"/>
                <a:gd name="T3" fmla="*/ 8 h 17"/>
                <a:gd name="T4" fmla="*/ 0 w 15"/>
                <a:gd name="T5" fmla="*/ 14 h 17"/>
                <a:gd name="T6" fmla="*/ 15 w 15"/>
                <a:gd name="T7" fmla="*/ 14 h 17"/>
                <a:gd name="T8" fmla="*/ 15 w 15"/>
                <a:gd name="T9" fmla="*/ 8 h 17"/>
                <a:gd name="T10" fmla="*/ 9 w 15"/>
                <a:gd name="T11" fmla="*/ 17 h 17"/>
                <a:gd name="T12" fmla="*/ 9 w 15"/>
                <a:gd name="T13" fmla="*/ 0 h 17"/>
                <a:gd name="T14" fmla="*/ 0 w 15"/>
                <a:gd name="T15" fmla="*/ 0 h 17"/>
                <a:gd name="T16" fmla="*/ 0 w 15"/>
                <a:gd name="T17" fmla="*/ 8 h 17"/>
                <a:gd name="T18" fmla="*/ 9 w 15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9" y="0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8"/>
                  </a:lnTo>
                  <a:lnTo>
                    <a:pt x="9" y="17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60" name="Freeform 375"/>
            <p:cNvSpPr>
              <a:spLocks/>
            </p:cNvSpPr>
            <p:nvPr/>
          </p:nvSpPr>
          <p:spPr bwMode="auto">
            <a:xfrm>
              <a:off x="1261" y="2080"/>
              <a:ext cx="14" cy="17"/>
            </a:xfrm>
            <a:custGeom>
              <a:avLst/>
              <a:gdLst>
                <a:gd name="T0" fmla="*/ 0 w 14"/>
                <a:gd name="T1" fmla="*/ 8 h 17"/>
                <a:gd name="T2" fmla="*/ 6 w 14"/>
                <a:gd name="T3" fmla="*/ 0 h 17"/>
                <a:gd name="T4" fmla="*/ 0 w 14"/>
                <a:gd name="T5" fmla="*/ 0 h 17"/>
                <a:gd name="T6" fmla="*/ 0 w 14"/>
                <a:gd name="T7" fmla="*/ 17 h 17"/>
                <a:gd name="T8" fmla="*/ 6 w 14"/>
                <a:gd name="T9" fmla="*/ 17 h 17"/>
                <a:gd name="T10" fmla="*/ 14 w 14"/>
                <a:gd name="T11" fmla="*/ 8 h 17"/>
                <a:gd name="T12" fmla="*/ 6 w 14"/>
                <a:gd name="T13" fmla="*/ 17 h 17"/>
                <a:gd name="T14" fmla="*/ 14 w 14"/>
                <a:gd name="T15" fmla="*/ 17 h 17"/>
                <a:gd name="T16" fmla="*/ 14 w 14"/>
                <a:gd name="T17" fmla="*/ 8 h 17"/>
                <a:gd name="T18" fmla="*/ 0 w 14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4" y="8"/>
                  </a:lnTo>
                  <a:lnTo>
                    <a:pt x="6" y="17"/>
                  </a:lnTo>
                  <a:lnTo>
                    <a:pt x="14" y="17"/>
                  </a:lnTo>
                  <a:lnTo>
                    <a:pt x="14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61" name="Freeform 376"/>
            <p:cNvSpPr>
              <a:spLocks/>
            </p:cNvSpPr>
            <p:nvPr/>
          </p:nvSpPr>
          <p:spPr bwMode="auto">
            <a:xfrm>
              <a:off x="1261" y="2075"/>
              <a:ext cx="14" cy="13"/>
            </a:xfrm>
            <a:custGeom>
              <a:avLst/>
              <a:gdLst>
                <a:gd name="T0" fmla="*/ 6 w 14"/>
                <a:gd name="T1" fmla="*/ 0 h 13"/>
                <a:gd name="T2" fmla="*/ 0 w 14"/>
                <a:gd name="T3" fmla="*/ 8 h 13"/>
                <a:gd name="T4" fmla="*/ 0 w 14"/>
                <a:gd name="T5" fmla="*/ 13 h 13"/>
                <a:gd name="T6" fmla="*/ 14 w 14"/>
                <a:gd name="T7" fmla="*/ 13 h 13"/>
                <a:gd name="T8" fmla="*/ 14 w 14"/>
                <a:gd name="T9" fmla="*/ 8 h 13"/>
                <a:gd name="T10" fmla="*/ 6 w 14"/>
                <a:gd name="T11" fmla="*/ 13 h 13"/>
                <a:gd name="T12" fmla="*/ 6 w 14"/>
                <a:gd name="T13" fmla="*/ 0 h 13"/>
                <a:gd name="T14" fmla="*/ 0 w 14"/>
                <a:gd name="T15" fmla="*/ 0 h 13"/>
                <a:gd name="T16" fmla="*/ 0 w 14"/>
                <a:gd name="T17" fmla="*/ 8 h 13"/>
                <a:gd name="T18" fmla="*/ 6 w 14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6" y="0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6" y="13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62" name="Rectangle 377"/>
            <p:cNvSpPr>
              <a:spLocks noChangeArrowheads="1"/>
            </p:cNvSpPr>
            <p:nvPr/>
          </p:nvSpPr>
          <p:spPr bwMode="auto">
            <a:xfrm>
              <a:off x="1267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63" name="Rectangle 378"/>
            <p:cNvSpPr>
              <a:spLocks noChangeArrowheads="1"/>
            </p:cNvSpPr>
            <p:nvPr/>
          </p:nvSpPr>
          <p:spPr bwMode="auto">
            <a:xfrm>
              <a:off x="1275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64" name="Rectangle 379"/>
            <p:cNvSpPr>
              <a:spLocks noChangeArrowheads="1"/>
            </p:cNvSpPr>
            <p:nvPr/>
          </p:nvSpPr>
          <p:spPr bwMode="auto">
            <a:xfrm>
              <a:off x="1283" y="2075"/>
              <a:ext cx="4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65" name="Rectangle 380"/>
            <p:cNvSpPr>
              <a:spLocks noChangeArrowheads="1"/>
            </p:cNvSpPr>
            <p:nvPr/>
          </p:nvSpPr>
          <p:spPr bwMode="auto">
            <a:xfrm>
              <a:off x="1286" y="2075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66" name="Rectangle 381"/>
            <p:cNvSpPr>
              <a:spLocks noChangeArrowheads="1"/>
            </p:cNvSpPr>
            <p:nvPr/>
          </p:nvSpPr>
          <p:spPr bwMode="auto">
            <a:xfrm>
              <a:off x="1295" y="2075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67" name="Rectangle 382"/>
            <p:cNvSpPr>
              <a:spLocks noChangeArrowheads="1"/>
            </p:cNvSpPr>
            <p:nvPr/>
          </p:nvSpPr>
          <p:spPr bwMode="auto">
            <a:xfrm>
              <a:off x="1303" y="207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68" name="Rectangle 383"/>
            <p:cNvSpPr>
              <a:spLocks noChangeArrowheads="1"/>
            </p:cNvSpPr>
            <p:nvPr/>
          </p:nvSpPr>
          <p:spPr bwMode="auto">
            <a:xfrm>
              <a:off x="1309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69" name="Rectangle 384"/>
            <p:cNvSpPr>
              <a:spLocks noChangeArrowheads="1"/>
            </p:cNvSpPr>
            <p:nvPr/>
          </p:nvSpPr>
          <p:spPr bwMode="auto">
            <a:xfrm>
              <a:off x="1317" y="2075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0" name="Rectangle 385"/>
            <p:cNvSpPr>
              <a:spLocks noChangeArrowheads="1"/>
            </p:cNvSpPr>
            <p:nvPr/>
          </p:nvSpPr>
          <p:spPr bwMode="auto">
            <a:xfrm>
              <a:off x="1324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1" name="Rectangle 386"/>
            <p:cNvSpPr>
              <a:spLocks noChangeArrowheads="1"/>
            </p:cNvSpPr>
            <p:nvPr/>
          </p:nvSpPr>
          <p:spPr bwMode="auto">
            <a:xfrm>
              <a:off x="1332" y="207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2" name="Rectangle 387"/>
            <p:cNvSpPr>
              <a:spLocks noChangeArrowheads="1"/>
            </p:cNvSpPr>
            <p:nvPr/>
          </p:nvSpPr>
          <p:spPr bwMode="auto">
            <a:xfrm>
              <a:off x="1337" y="207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3" name="Rectangle 388"/>
            <p:cNvSpPr>
              <a:spLocks noChangeArrowheads="1"/>
            </p:cNvSpPr>
            <p:nvPr/>
          </p:nvSpPr>
          <p:spPr bwMode="auto">
            <a:xfrm>
              <a:off x="1343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4" name="Rectangle 389"/>
            <p:cNvSpPr>
              <a:spLocks noChangeArrowheads="1"/>
            </p:cNvSpPr>
            <p:nvPr/>
          </p:nvSpPr>
          <p:spPr bwMode="auto">
            <a:xfrm>
              <a:off x="1351" y="2075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5" name="Rectangle 390"/>
            <p:cNvSpPr>
              <a:spLocks noChangeArrowheads="1"/>
            </p:cNvSpPr>
            <p:nvPr/>
          </p:nvSpPr>
          <p:spPr bwMode="auto">
            <a:xfrm>
              <a:off x="1358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6" name="Rectangle 391"/>
            <p:cNvSpPr>
              <a:spLocks noChangeArrowheads="1"/>
            </p:cNvSpPr>
            <p:nvPr/>
          </p:nvSpPr>
          <p:spPr bwMode="auto">
            <a:xfrm>
              <a:off x="1366" y="207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7" name="Rectangle 392"/>
            <p:cNvSpPr>
              <a:spLocks noChangeArrowheads="1"/>
            </p:cNvSpPr>
            <p:nvPr/>
          </p:nvSpPr>
          <p:spPr bwMode="auto">
            <a:xfrm>
              <a:off x="1371" y="207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8" name="Rectangle 393"/>
            <p:cNvSpPr>
              <a:spLocks noChangeArrowheads="1"/>
            </p:cNvSpPr>
            <p:nvPr/>
          </p:nvSpPr>
          <p:spPr bwMode="auto">
            <a:xfrm>
              <a:off x="1377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79" name="Rectangle 394"/>
            <p:cNvSpPr>
              <a:spLocks noChangeArrowheads="1"/>
            </p:cNvSpPr>
            <p:nvPr/>
          </p:nvSpPr>
          <p:spPr bwMode="auto">
            <a:xfrm>
              <a:off x="1385" y="2075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80" name="Rectangle 395"/>
            <p:cNvSpPr>
              <a:spLocks noChangeArrowheads="1"/>
            </p:cNvSpPr>
            <p:nvPr/>
          </p:nvSpPr>
          <p:spPr bwMode="auto">
            <a:xfrm>
              <a:off x="1392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81" name="Rectangle 396"/>
            <p:cNvSpPr>
              <a:spLocks noChangeArrowheads="1"/>
            </p:cNvSpPr>
            <p:nvPr/>
          </p:nvSpPr>
          <p:spPr bwMode="auto">
            <a:xfrm>
              <a:off x="1400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82" name="Rectangle 397"/>
            <p:cNvSpPr>
              <a:spLocks noChangeArrowheads="1"/>
            </p:cNvSpPr>
            <p:nvPr/>
          </p:nvSpPr>
          <p:spPr bwMode="auto">
            <a:xfrm>
              <a:off x="1408" y="207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83" name="Rectangle 398"/>
            <p:cNvSpPr>
              <a:spLocks noChangeArrowheads="1"/>
            </p:cNvSpPr>
            <p:nvPr/>
          </p:nvSpPr>
          <p:spPr bwMode="auto">
            <a:xfrm>
              <a:off x="1413" y="207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84" name="Rectangle 399"/>
            <p:cNvSpPr>
              <a:spLocks noChangeArrowheads="1"/>
            </p:cNvSpPr>
            <p:nvPr/>
          </p:nvSpPr>
          <p:spPr bwMode="auto">
            <a:xfrm>
              <a:off x="1419" y="2075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85" name="Rectangle 400"/>
            <p:cNvSpPr>
              <a:spLocks noChangeArrowheads="1"/>
            </p:cNvSpPr>
            <p:nvPr/>
          </p:nvSpPr>
          <p:spPr bwMode="auto">
            <a:xfrm>
              <a:off x="1428" y="207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86" name="Rectangle 401"/>
            <p:cNvSpPr>
              <a:spLocks noChangeArrowheads="1"/>
            </p:cNvSpPr>
            <p:nvPr/>
          </p:nvSpPr>
          <p:spPr bwMode="auto">
            <a:xfrm>
              <a:off x="1434" y="207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87" name="Rectangle 402"/>
            <p:cNvSpPr>
              <a:spLocks noChangeArrowheads="1"/>
            </p:cNvSpPr>
            <p:nvPr/>
          </p:nvSpPr>
          <p:spPr bwMode="auto">
            <a:xfrm>
              <a:off x="1442" y="2075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88" name="Freeform 403"/>
            <p:cNvSpPr>
              <a:spLocks/>
            </p:cNvSpPr>
            <p:nvPr/>
          </p:nvSpPr>
          <p:spPr bwMode="auto">
            <a:xfrm>
              <a:off x="1447" y="2075"/>
              <a:ext cx="15" cy="13"/>
            </a:xfrm>
            <a:custGeom>
              <a:avLst/>
              <a:gdLst>
                <a:gd name="T0" fmla="*/ 15 w 15"/>
                <a:gd name="T1" fmla="*/ 8 h 13"/>
                <a:gd name="T2" fmla="*/ 8 w 15"/>
                <a:gd name="T3" fmla="*/ 0 h 13"/>
                <a:gd name="T4" fmla="*/ 0 w 15"/>
                <a:gd name="T5" fmla="*/ 0 h 13"/>
                <a:gd name="T6" fmla="*/ 0 w 15"/>
                <a:gd name="T7" fmla="*/ 13 h 13"/>
                <a:gd name="T8" fmla="*/ 8 w 15"/>
                <a:gd name="T9" fmla="*/ 13 h 13"/>
                <a:gd name="T10" fmla="*/ 0 w 15"/>
                <a:gd name="T11" fmla="*/ 8 h 13"/>
                <a:gd name="T12" fmla="*/ 15 w 15"/>
                <a:gd name="T13" fmla="*/ 8 h 13"/>
                <a:gd name="T14" fmla="*/ 15 w 15"/>
                <a:gd name="T15" fmla="*/ 0 h 13"/>
                <a:gd name="T16" fmla="*/ 8 w 15"/>
                <a:gd name="T17" fmla="*/ 0 h 13"/>
                <a:gd name="T18" fmla="*/ 15 w 15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5" y="8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8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89" name="Freeform 404"/>
            <p:cNvSpPr>
              <a:spLocks/>
            </p:cNvSpPr>
            <p:nvPr/>
          </p:nvSpPr>
          <p:spPr bwMode="auto">
            <a:xfrm>
              <a:off x="1447" y="2080"/>
              <a:ext cx="15" cy="17"/>
            </a:xfrm>
            <a:custGeom>
              <a:avLst/>
              <a:gdLst>
                <a:gd name="T0" fmla="*/ 8 w 15"/>
                <a:gd name="T1" fmla="*/ 0 h 17"/>
                <a:gd name="T2" fmla="*/ 15 w 15"/>
                <a:gd name="T3" fmla="*/ 8 h 17"/>
                <a:gd name="T4" fmla="*/ 15 w 15"/>
                <a:gd name="T5" fmla="*/ 3 h 17"/>
                <a:gd name="T6" fmla="*/ 0 w 15"/>
                <a:gd name="T7" fmla="*/ 3 h 17"/>
                <a:gd name="T8" fmla="*/ 0 w 15"/>
                <a:gd name="T9" fmla="*/ 8 h 17"/>
                <a:gd name="T10" fmla="*/ 8 w 15"/>
                <a:gd name="T11" fmla="*/ 17 h 17"/>
                <a:gd name="T12" fmla="*/ 0 w 15"/>
                <a:gd name="T13" fmla="*/ 8 h 17"/>
                <a:gd name="T14" fmla="*/ 0 w 15"/>
                <a:gd name="T15" fmla="*/ 17 h 17"/>
                <a:gd name="T16" fmla="*/ 8 w 15"/>
                <a:gd name="T17" fmla="*/ 17 h 17"/>
                <a:gd name="T18" fmla="*/ 8 w 15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8" y="0"/>
                  </a:moveTo>
                  <a:lnTo>
                    <a:pt x="15" y="8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8" y="17"/>
                  </a:lnTo>
                  <a:lnTo>
                    <a:pt x="0" y="8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90" name="Rectangle 405"/>
            <p:cNvSpPr>
              <a:spLocks noChangeArrowheads="1"/>
            </p:cNvSpPr>
            <p:nvPr/>
          </p:nvSpPr>
          <p:spPr bwMode="auto">
            <a:xfrm>
              <a:off x="1455" y="2080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91" name="Rectangle 406"/>
            <p:cNvSpPr>
              <a:spLocks noChangeArrowheads="1"/>
            </p:cNvSpPr>
            <p:nvPr/>
          </p:nvSpPr>
          <p:spPr bwMode="auto">
            <a:xfrm>
              <a:off x="1462" y="2080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92" name="Rectangle 407"/>
            <p:cNvSpPr>
              <a:spLocks noChangeArrowheads="1"/>
            </p:cNvSpPr>
            <p:nvPr/>
          </p:nvSpPr>
          <p:spPr bwMode="auto">
            <a:xfrm>
              <a:off x="1467" y="2080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93" name="Rectangle 408"/>
            <p:cNvSpPr>
              <a:spLocks noChangeArrowheads="1"/>
            </p:cNvSpPr>
            <p:nvPr/>
          </p:nvSpPr>
          <p:spPr bwMode="auto">
            <a:xfrm>
              <a:off x="1476" y="2080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94" name="Rectangle 409"/>
            <p:cNvSpPr>
              <a:spLocks noChangeArrowheads="1"/>
            </p:cNvSpPr>
            <p:nvPr/>
          </p:nvSpPr>
          <p:spPr bwMode="auto">
            <a:xfrm>
              <a:off x="1482" y="2080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95" name="Rectangle 410"/>
            <p:cNvSpPr>
              <a:spLocks noChangeArrowheads="1"/>
            </p:cNvSpPr>
            <p:nvPr/>
          </p:nvSpPr>
          <p:spPr bwMode="auto">
            <a:xfrm>
              <a:off x="1491" y="2080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96" name="Rectangle 411"/>
            <p:cNvSpPr>
              <a:spLocks noChangeArrowheads="1"/>
            </p:cNvSpPr>
            <p:nvPr/>
          </p:nvSpPr>
          <p:spPr bwMode="auto">
            <a:xfrm>
              <a:off x="1496" y="2080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97" name="Rectangle 412"/>
            <p:cNvSpPr>
              <a:spLocks noChangeArrowheads="1"/>
            </p:cNvSpPr>
            <p:nvPr/>
          </p:nvSpPr>
          <p:spPr bwMode="auto">
            <a:xfrm>
              <a:off x="1501" y="2080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98" name="Rectangle 413"/>
            <p:cNvSpPr>
              <a:spLocks noChangeArrowheads="1"/>
            </p:cNvSpPr>
            <p:nvPr/>
          </p:nvSpPr>
          <p:spPr bwMode="auto">
            <a:xfrm>
              <a:off x="1510" y="2080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199" name="Rectangle 414"/>
            <p:cNvSpPr>
              <a:spLocks noChangeArrowheads="1"/>
            </p:cNvSpPr>
            <p:nvPr/>
          </p:nvSpPr>
          <p:spPr bwMode="auto">
            <a:xfrm>
              <a:off x="1519" y="2080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00" name="Rectangle 415"/>
            <p:cNvSpPr>
              <a:spLocks noChangeArrowheads="1"/>
            </p:cNvSpPr>
            <p:nvPr/>
          </p:nvSpPr>
          <p:spPr bwMode="auto">
            <a:xfrm>
              <a:off x="1524" y="2080"/>
              <a:ext cx="10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01" name="Rectangle 416"/>
            <p:cNvSpPr>
              <a:spLocks noChangeArrowheads="1"/>
            </p:cNvSpPr>
            <p:nvPr/>
          </p:nvSpPr>
          <p:spPr bwMode="auto">
            <a:xfrm>
              <a:off x="1533" y="2080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02" name="Rectangle 417"/>
            <p:cNvSpPr>
              <a:spLocks noChangeArrowheads="1"/>
            </p:cNvSpPr>
            <p:nvPr/>
          </p:nvSpPr>
          <p:spPr bwMode="auto">
            <a:xfrm>
              <a:off x="1538" y="2080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03" name="Rectangle 418"/>
            <p:cNvSpPr>
              <a:spLocks noChangeArrowheads="1"/>
            </p:cNvSpPr>
            <p:nvPr/>
          </p:nvSpPr>
          <p:spPr bwMode="auto">
            <a:xfrm>
              <a:off x="1543" y="2080"/>
              <a:ext cx="11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04" name="Rectangle 419"/>
            <p:cNvSpPr>
              <a:spLocks noChangeArrowheads="1"/>
            </p:cNvSpPr>
            <p:nvPr/>
          </p:nvSpPr>
          <p:spPr bwMode="auto">
            <a:xfrm>
              <a:off x="1553" y="2080"/>
              <a:ext cx="7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05" name="Freeform 420"/>
            <p:cNvSpPr>
              <a:spLocks/>
            </p:cNvSpPr>
            <p:nvPr/>
          </p:nvSpPr>
          <p:spPr bwMode="auto">
            <a:xfrm>
              <a:off x="1558" y="2080"/>
              <a:ext cx="14" cy="17"/>
            </a:xfrm>
            <a:custGeom>
              <a:avLst/>
              <a:gdLst>
                <a:gd name="T0" fmla="*/ 14 w 14"/>
                <a:gd name="T1" fmla="*/ 8 h 17"/>
                <a:gd name="T2" fmla="*/ 9 w 14"/>
                <a:gd name="T3" fmla="*/ 0 h 17"/>
                <a:gd name="T4" fmla="*/ 0 w 14"/>
                <a:gd name="T5" fmla="*/ 0 h 17"/>
                <a:gd name="T6" fmla="*/ 0 w 14"/>
                <a:gd name="T7" fmla="*/ 17 h 17"/>
                <a:gd name="T8" fmla="*/ 9 w 14"/>
                <a:gd name="T9" fmla="*/ 17 h 17"/>
                <a:gd name="T10" fmla="*/ 0 w 14"/>
                <a:gd name="T11" fmla="*/ 8 h 17"/>
                <a:gd name="T12" fmla="*/ 14 w 14"/>
                <a:gd name="T13" fmla="*/ 8 h 17"/>
                <a:gd name="T14" fmla="*/ 14 w 14"/>
                <a:gd name="T15" fmla="*/ 0 h 17"/>
                <a:gd name="T16" fmla="*/ 9 w 14"/>
                <a:gd name="T17" fmla="*/ 0 h 17"/>
                <a:gd name="T18" fmla="*/ 14 w 14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14" y="8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0" y="8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206" name="Freeform 421"/>
            <p:cNvSpPr>
              <a:spLocks/>
            </p:cNvSpPr>
            <p:nvPr/>
          </p:nvSpPr>
          <p:spPr bwMode="auto">
            <a:xfrm>
              <a:off x="1558" y="2088"/>
              <a:ext cx="14" cy="18"/>
            </a:xfrm>
            <a:custGeom>
              <a:avLst/>
              <a:gdLst>
                <a:gd name="T0" fmla="*/ 9 w 14"/>
                <a:gd name="T1" fmla="*/ 0 h 18"/>
                <a:gd name="T2" fmla="*/ 14 w 14"/>
                <a:gd name="T3" fmla="*/ 6 h 18"/>
                <a:gd name="T4" fmla="*/ 14 w 14"/>
                <a:gd name="T5" fmla="*/ 0 h 18"/>
                <a:gd name="T6" fmla="*/ 0 w 14"/>
                <a:gd name="T7" fmla="*/ 0 h 18"/>
                <a:gd name="T8" fmla="*/ 0 w 14"/>
                <a:gd name="T9" fmla="*/ 6 h 18"/>
                <a:gd name="T10" fmla="*/ 9 w 14"/>
                <a:gd name="T11" fmla="*/ 18 h 18"/>
                <a:gd name="T12" fmla="*/ 0 w 14"/>
                <a:gd name="T13" fmla="*/ 6 h 18"/>
                <a:gd name="T14" fmla="*/ 0 w 14"/>
                <a:gd name="T15" fmla="*/ 18 h 18"/>
                <a:gd name="T16" fmla="*/ 9 w 14"/>
                <a:gd name="T17" fmla="*/ 18 h 18"/>
                <a:gd name="T18" fmla="*/ 9 w 14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9" y="0"/>
                  </a:move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9" y="18"/>
                  </a:lnTo>
                  <a:lnTo>
                    <a:pt x="0" y="6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207" name="Rectangle 422"/>
            <p:cNvSpPr>
              <a:spLocks noChangeArrowheads="1"/>
            </p:cNvSpPr>
            <p:nvPr/>
          </p:nvSpPr>
          <p:spPr bwMode="auto">
            <a:xfrm>
              <a:off x="1567" y="2088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08" name="Rectangle 423"/>
            <p:cNvSpPr>
              <a:spLocks noChangeArrowheads="1"/>
            </p:cNvSpPr>
            <p:nvPr/>
          </p:nvSpPr>
          <p:spPr bwMode="auto">
            <a:xfrm>
              <a:off x="1572" y="2088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09" name="Rectangle 424"/>
            <p:cNvSpPr>
              <a:spLocks noChangeArrowheads="1"/>
            </p:cNvSpPr>
            <p:nvPr/>
          </p:nvSpPr>
          <p:spPr bwMode="auto">
            <a:xfrm>
              <a:off x="1581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0" name="Rectangle 425"/>
            <p:cNvSpPr>
              <a:spLocks noChangeArrowheads="1"/>
            </p:cNvSpPr>
            <p:nvPr/>
          </p:nvSpPr>
          <p:spPr bwMode="auto">
            <a:xfrm>
              <a:off x="1587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1" name="Rectangle 426"/>
            <p:cNvSpPr>
              <a:spLocks noChangeArrowheads="1"/>
            </p:cNvSpPr>
            <p:nvPr/>
          </p:nvSpPr>
          <p:spPr bwMode="auto">
            <a:xfrm>
              <a:off x="1592" y="2088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2" name="Rectangle 427"/>
            <p:cNvSpPr>
              <a:spLocks noChangeArrowheads="1"/>
            </p:cNvSpPr>
            <p:nvPr/>
          </p:nvSpPr>
          <p:spPr bwMode="auto">
            <a:xfrm>
              <a:off x="1600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3" name="Rectangle 428"/>
            <p:cNvSpPr>
              <a:spLocks noChangeArrowheads="1"/>
            </p:cNvSpPr>
            <p:nvPr/>
          </p:nvSpPr>
          <p:spPr bwMode="auto">
            <a:xfrm>
              <a:off x="1606" y="2088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4" name="Rectangle 429"/>
            <p:cNvSpPr>
              <a:spLocks noChangeArrowheads="1"/>
            </p:cNvSpPr>
            <p:nvPr/>
          </p:nvSpPr>
          <p:spPr bwMode="auto">
            <a:xfrm>
              <a:off x="1615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5" name="Rectangle 430"/>
            <p:cNvSpPr>
              <a:spLocks noChangeArrowheads="1"/>
            </p:cNvSpPr>
            <p:nvPr/>
          </p:nvSpPr>
          <p:spPr bwMode="auto">
            <a:xfrm>
              <a:off x="1621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6" name="Rectangle 431"/>
            <p:cNvSpPr>
              <a:spLocks noChangeArrowheads="1"/>
            </p:cNvSpPr>
            <p:nvPr/>
          </p:nvSpPr>
          <p:spPr bwMode="auto">
            <a:xfrm>
              <a:off x="1626" y="2088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7" name="Rectangle 432"/>
            <p:cNvSpPr>
              <a:spLocks noChangeArrowheads="1"/>
            </p:cNvSpPr>
            <p:nvPr/>
          </p:nvSpPr>
          <p:spPr bwMode="auto">
            <a:xfrm>
              <a:off x="1634" y="2088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8" name="Rectangle 433"/>
            <p:cNvSpPr>
              <a:spLocks noChangeArrowheads="1"/>
            </p:cNvSpPr>
            <p:nvPr/>
          </p:nvSpPr>
          <p:spPr bwMode="auto">
            <a:xfrm>
              <a:off x="1643" y="2088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19" name="Rectangle 434"/>
            <p:cNvSpPr>
              <a:spLocks noChangeArrowheads="1"/>
            </p:cNvSpPr>
            <p:nvPr/>
          </p:nvSpPr>
          <p:spPr bwMode="auto">
            <a:xfrm>
              <a:off x="1649" y="2088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0" name="Rectangle 435"/>
            <p:cNvSpPr>
              <a:spLocks noChangeArrowheads="1"/>
            </p:cNvSpPr>
            <p:nvPr/>
          </p:nvSpPr>
          <p:spPr bwMode="auto">
            <a:xfrm>
              <a:off x="1657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1" name="Rectangle 436"/>
            <p:cNvSpPr>
              <a:spLocks noChangeArrowheads="1"/>
            </p:cNvSpPr>
            <p:nvPr/>
          </p:nvSpPr>
          <p:spPr bwMode="auto">
            <a:xfrm>
              <a:off x="1663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2" name="Rectangle 437"/>
            <p:cNvSpPr>
              <a:spLocks noChangeArrowheads="1"/>
            </p:cNvSpPr>
            <p:nvPr/>
          </p:nvSpPr>
          <p:spPr bwMode="auto">
            <a:xfrm>
              <a:off x="1668" y="2088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3" name="Rectangle 438"/>
            <p:cNvSpPr>
              <a:spLocks noChangeArrowheads="1"/>
            </p:cNvSpPr>
            <p:nvPr/>
          </p:nvSpPr>
          <p:spPr bwMode="auto">
            <a:xfrm>
              <a:off x="1676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4" name="Rectangle 439"/>
            <p:cNvSpPr>
              <a:spLocks noChangeArrowheads="1"/>
            </p:cNvSpPr>
            <p:nvPr/>
          </p:nvSpPr>
          <p:spPr bwMode="auto">
            <a:xfrm>
              <a:off x="1683" y="2088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5" name="Rectangle 440"/>
            <p:cNvSpPr>
              <a:spLocks noChangeArrowheads="1"/>
            </p:cNvSpPr>
            <p:nvPr/>
          </p:nvSpPr>
          <p:spPr bwMode="auto">
            <a:xfrm>
              <a:off x="1691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6" name="Rectangle 441"/>
            <p:cNvSpPr>
              <a:spLocks noChangeArrowheads="1"/>
            </p:cNvSpPr>
            <p:nvPr/>
          </p:nvSpPr>
          <p:spPr bwMode="auto">
            <a:xfrm>
              <a:off x="1697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7" name="Rectangle 442"/>
            <p:cNvSpPr>
              <a:spLocks noChangeArrowheads="1"/>
            </p:cNvSpPr>
            <p:nvPr/>
          </p:nvSpPr>
          <p:spPr bwMode="auto">
            <a:xfrm>
              <a:off x="1705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8" name="Rectangle 443"/>
            <p:cNvSpPr>
              <a:spLocks noChangeArrowheads="1"/>
            </p:cNvSpPr>
            <p:nvPr/>
          </p:nvSpPr>
          <p:spPr bwMode="auto">
            <a:xfrm>
              <a:off x="1710" y="2088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29" name="Rectangle 444"/>
            <p:cNvSpPr>
              <a:spLocks noChangeArrowheads="1"/>
            </p:cNvSpPr>
            <p:nvPr/>
          </p:nvSpPr>
          <p:spPr bwMode="auto">
            <a:xfrm>
              <a:off x="1717" y="2088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0" name="Rectangle 445"/>
            <p:cNvSpPr>
              <a:spLocks noChangeArrowheads="1"/>
            </p:cNvSpPr>
            <p:nvPr/>
          </p:nvSpPr>
          <p:spPr bwMode="auto">
            <a:xfrm>
              <a:off x="1725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1" name="Rectangle 446"/>
            <p:cNvSpPr>
              <a:spLocks noChangeArrowheads="1"/>
            </p:cNvSpPr>
            <p:nvPr/>
          </p:nvSpPr>
          <p:spPr bwMode="auto">
            <a:xfrm>
              <a:off x="1731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2" name="Rectangle 447"/>
            <p:cNvSpPr>
              <a:spLocks noChangeArrowheads="1"/>
            </p:cNvSpPr>
            <p:nvPr/>
          </p:nvSpPr>
          <p:spPr bwMode="auto">
            <a:xfrm>
              <a:off x="1739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3" name="Rectangle 448"/>
            <p:cNvSpPr>
              <a:spLocks noChangeArrowheads="1"/>
            </p:cNvSpPr>
            <p:nvPr/>
          </p:nvSpPr>
          <p:spPr bwMode="auto">
            <a:xfrm>
              <a:off x="1747" y="2088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4" name="Rectangle 449"/>
            <p:cNvSpPr>
              <a:spLocks noChangeArrowheads="1"/>
            </p:cNvSpPr>
            <p:nvPr/>
          </p:nvSpPr>
          <p:spPr bwMode="auto">
            <a:xfrm>
              <a:off x="1754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5" name="Rectangle 450"/>
            <p:cNvSpPr>
              <a:spLocks noChangeArrowheads="1"/>
            </p:cNvSpPr>
            <p:nvPr/>
          </p:nvSpPr>
          <p:spPr bwMode="auto">
            <a:xfrm>
              <a:off x="1759" y="2088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6" name="Rectangle 451"/>
            <p:cNvSpPr>
              <a:spLocks noChangeArrowheads="1"/>
            </p:cNvSpPr>
            <p:nvPr/>
          </p:nvSpPr>
          <p:spPr bwMode="auto">
            <a:xfrm>
              <a:off x="1767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7" name="Rectangle 452"/>
            <p:cNvSpPr>
              <a:spLocks noChangeArrowheads="1"/>
            </p:cNvSpPr>
            <p:nvPr/>
          </p:nvSpPr>
          <p:spPr bwMode="auto">
            <a:xfrm>
              <a:off x="1773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8" name="Rectangle 453"/>
            <p:cNvSpPr>
              <a:spLocks noChangeArrowheads="1"/>
            </p:cNvSpPr>
            <p:nvPr/>
          </p:nvSpPr>
          <p:spPr bwMode="auto">
            <a:xfrm>
              <a:off x="1781" y="2088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39" name="Rectangle 454"/>
            <p:cNvSpPr>
              <a:spLocks noChangeArrowheads="1"/>
            </p:cNvSpPr>
            <p:nvPr/>
          </p:nvSpPr>
          <p:spPr bwMode="auto">
            <a:xfrm>
              <a:off x="1788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0" name="Rectangle 455"/>
            <p:cNvSpPr>
              <a:spLocks noChangeArrowheads="1"/>
            </p:cNvSpPr>
            <p:nvPr/>
          </p:nvSpPr>
          <p:spPr bwMode="auto">
            <a:xfrm>
              <a:off x="1796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1" name="Rectangle 456"/>
            <p:cNvSpPr>
              <a:spLocks noChangeArrowheads="1"/>
            </p:cNvSpPr>
            <p:nvPr/>
          </p:nvSpPr>
          <p:spPr bwMode="auto">
            <a:xfrm>
              <a:off x="1801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2" name="Rectangle 457"/>
            <p:cNvSpPr>
              <a:spLocks noChangeArrowheads="1"/>
            </p:cNvSpPr>
            <p:nvPr/>
          </p:nvSpPr>
          <p:spPr bwMode="auto">
            <a:xfrm>
              <a:off x="1807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3" name="Rectangle 458"/>
            <p:cNvSpPr>
              <a:spLocks noChangeArrowheads="1"/>
            </p:cNvSpPr>
            <p:nvPr/>
          </p:nvSpPr>
          <p:spPr bwMode="auto">
            <a:xfrm>
              <a:off x="1815" y="2088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4" name="Rectangle 459"/>
            <p:cNvSpPr>
              <a:spLocks noChangeArrowheads="1"/>
            </p:cNvSpPr>
            <p:nvPr/>
          </p:nvSpPr>
          <p:spPr bwMode="auto">
            <a:xfrm>
              <a:off x="1822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5" name="Rectangle 460"/>
            <p:cNvSpPr>
              <a:spLocks noChangeArrowheads="1"/>
            </p:cNvSpPr>
            <p:nvPr/>
          </p:nvSpPr>
          <p:spPr bwMode="auto">
            <a:xfrm>
              <a:off x="1830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6" name="Rectangle 461"/>
            <p:cNvSpPr>
              <a:spLocks noChangeArrowheads="1"/>
            </p:cNvSpPr>
            <p:nvPr/>
          </p:nvSpPr>
          <p:spPr bwMode="auto">
            <a:xfrm>
              <a:off x="1835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7" name="Rectangle 462"/>
            <p:cNvSpPr>
              <a:spLocks noChangeArrowheads="1"/>
            </p:cNvSpPr>
            <p:nvPr/>
          </p:nvSpPr>
          <p:spPr bwMode="auto">
            <a:xfrm>
              <a:off x="1841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8" name="Rectangle 463"/>
            <p:cNvSpPr>
              <a:spLocks noChangeArrowheads="1"/>
            </p:cNvSpPr>
            <p:nvPr/>
          </p:nvSpPr>
          <p:spPr bwMode="auto">
            <a:xfrm>
              <a:off x="1849" y="2088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49" name="Rectangle 464"/>
            <p:cNvSpPr>
              <a:spLocks noChangeArrowheads="1"/>
            </p:cNvSpPr>
            <p:nvPr/>
          </p:nvSpPr>
          <p:spPr bwMode="auto">
            <a:xfrm>
              <a:off x="1858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50" name="Rectangle 465"/>
            <p:cNvSpPr>
              <a:spLocks noChangeArrowheads="1"/>
            </p:cNvSpPr>
            <p:nvPr/>
          </p:nvSpPr>
          <p:spPr bwMode="auto">
            <a:xfrm>
              <a:off x="1864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51" name="Rectangle 466"/>
            <p:cNvSpPr>
              <a:spLocks noChangeArrowheads="1"/>
            </p:cNvSpPr>
            <p:nvPr/>
          </p:nvSpPr>
          <p:spPr bwMode="auto">
            <a:xfrm>
              <a:off x="1872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52" name="Rectangle 467"/>
            <p:cNvSpPr>
              <a:spLocks noChangeArrowheads="1"/>
            </p:cNvSpPr>
            <p:nvPr/>
          </p:nvSpPr>
          <p:spPr bwMode="auto">
            <a:xfrm>
              <a:off x="1877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53" name="Rectangle 468"/>
            <p:cNvSpPr>
              <a:spLocks noChangeArrowheads="1"/>
            </p:cNvSpPr>
            <p:nvPr/>
          </p:nvSpPr>
          <p:spPr bwMode="auto">
            <a:xfrm>
              <a:off x="1883" y="2088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54" name="Rectangle 469"/>
            <p:cNvSpPr>
              <a:spLocks noChangeArrowheads="1"/>
            </p:cNvSpPr>
            <p:nvPr/>
          </p:nvSpPr>
          <p:spPr bwMode="auto">
            <a:xfrm>
              <a:off x="1892" y="208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55" name="Rectangle 470"/>
            <p:cNvSpPr>
              <a:spLocks noChangeArrowheads="1"/>
            </p:cNvSpPr>
            <p:nvPr/>
          </p:nvSpPr>
          <p:spPr bwMode="auto">
            <a:xfrm>
              <a:off x="1898" y="208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56" name="Rectangle 471"/>
            <p:cNvSpPr>
              <a:spLocks noChangeArrowheads="1"/>
            </p:cNvSpPr>
            <p:nvPr/>
          </p:nvSpPr>
          <p:spPr bwMode="auto">
            <a:xfrm>
              <a:off x="1906" y="2088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57" name="Rectangle 472"/>
            <p:cNvSpPr>
              <a:spLocks noChangeArrowheads="1"/>
            </p:cNvSpPr>
            <p:nvPr/>
          </p:nvSpPr>
          <p:spPr bwMode="auto">
            <a:xfrm>
              <a:off x="1911" y="2088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58" name="Freeform 473"/>
            <p:cNvSpPr>
              <a:spLocks/>
            </p:cNvSpPr>
            <p:nvPr/>
          </p:nvSpPr>
          <p:spPr bwMode="auto">
            <a:xfrm>
              <a:off x="1917" y="2088"/>
              <a:ext cx="17" cy="18"/>
            </a:xfrm>
            <a:custGeom>
              <a:avLst/>
              <a:gdLst>
                <a:gd name="T0" fmla="*/ 17 w 17"/>
                <a:gd name="T1" fmla="*/ 6 h 18"/>
                <a:gd name="T2" fmla="*/ 9 w 17"/>
                <a:gd name="T3" fmla="*/ 0 h 18"/>
                <a:gd name="T4" fmla="*/ 2 w 17"/>
                <a:gd name="T5" fmla="*/ 0 h 18"/>
                <a:gd name="T6" fmla="*/ 2 w 17"/>
                <a:gd name="T7" fmla="*/ 18 h 18"/>
                <a:gd name="T8" fmla="*/ 9 w 17"/>
                <a:gd name="T9" fmla="*/ 18 h 18"/>
                <a:gd name="T10" fmla="*/ 0 w 17"/>
                <a:gd name="T11" fmla="*/ 6 h 18"/>
                <a:gd name="T12" fmla="*/ 17 w 17"/>
                <a:gd name="T13" fmla="*/ 6 h 18"/>
                <a:gd name="T14" fmla="*/ 17 w 17"/>
                <a:gd name="T15" fmla="*/ 0 h 18"/>
                <a:gd name="T16" fmla="*/ 9 w 17"/>
                <a:gd name="T17" fmla="*/ 0 h 18"/>
                <a:gd name="T18" fmla="*/ 17 w 17"/>
                <a:gd name="T19" fmla="*/ 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8"/>
                <a:gd name="T32" fmla="*/ 17 w 17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8">
                  <a:moveTo>
                    <a:pt x="17" y="6"/>
                  </a:moveTo>
                  <a:lnTo>
                    <a:pt x="9" y="0"/>
                  </a:lnTo>
                  <a:lnTo>
                    <a:pt x="2" y="0"/>
                  </a:lnTo>
                  <a:lnTo>
                    <a:pt x="2" y="18"/>
                  </a:lnTo>
                  <a:lnTo>
                    <a:pt x="9" y="18"/>
                  </a:lnTo>
                  <a:lnTo>
                    <a:pt x="0" y="6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9" y="0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259" name="Freeform 474"/>
            <p:cNvSpPr>
              <a:spLocks/>
            </p:cNvSpPr>
            <p:nvPr/>
          </p:nvSpPr>
          <p:spPr bwMode="auto">
            <a:xfrm>
              <a:off x="1917" y="2094"/>
              <a:ext cx="17" cy="15"/>
            </a:xfrm>
            <a:custGeom>
              <a:avLst/>
              <a:gdLst>
                <a:gd name="T0" fmla="*/ 9 w 17"/>
                <a:gd name="T1" fmla="*/ 0 h 15"/>
                <a:gd name="T2" fmla="*/ 17 w 17"/>
                <a:gd name="T3" fmla="*/ 9 h 15"/>
                <a:gd name="T4" fmla="*/ 17 w 17"/>
                <a:gd name="T5" fmla="*/ 0 h 15"/>
                <a:gd name="T6" fmla="*/ 0 w 17"/>
                <a:gd name="T7" fmla="*/ 0 h 15"/>
                <a:gd name="T8" fmla="*/ 0 w 17"/>
                <a:gd name="T9" fmla="*/ 9 h 15"/>
                <a:gd name="T10" fmla="*/ 9 w 17"/>
                <a:gd name="T11" fmla="*/ 15 h 15"/>
                <a:gd name="T12" fmla="*/ 0 w 17"/>
                <a:gd name="T13" fmla="*/ 9 h 15"/>
                <a:gd name="T14" fmla="*/ 0 w 17"/>
                <a:gd name="T15" fmla="*/ 15 h 15"/>
                <a:gd name="T16" fmla="*/ 9 w 17"/>
                <a:gd name="T17" fmla="*/ 15 h 15"/>
                <a:gd name="T18" fmla="*/ 9 w 17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5"/>
                <a:gd name="T32" fmla="*/ 17 w 17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5">
                  <a:moveTo>
                    <a:pt x="9" y="0"/>
                  </a:moveTo>
                  <a:lnTo>
                    <a:pt x="17" y="9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9" y="15"/>
                  </a:lnTo>
                  <a:lnTo>
                    <a:pt x="0" y="9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260" name="Rectangle 475"/>
            <p:cNvSpPr>
              <a:spLocks noChangeArrowheads="1"/>
            </p:cNvSpPr>
            <p:nvPr/>
          </p:nvSpPr>
          <p:spPr bwMode="auto">
            <a:xfrm>
              <a:off x="1926" y="209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61" name="Rectangle 476"/>
            <p:cNvSpPr>
              <a:spLocks noChangeArrowheads="1"/>
            </p:cNvSpPr>
            <p:nvPr/>
          </p:nvSpPr>
          <p:spPr bwMode="auto">
            <a:xfrm>
              <a:off x="1931" y="2094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62" name="Rectangle 477"/>
            <p:cNvSpPr>
              <a:spLocks noChangeArrowheads="1"/>
            </p:cNvSpPr>
            <p:nvPr/>
          </p:nvSpPr>
          <p:spPr bwMode="auto">
            <a:xfrm>
              <a:off x="1940" y="2094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63" name="Rectangle 478"/>
            <p:cNvSpPr>
              <a:spLocks noChangeArrowheads="1"/>
            </p:cNvSpPr>
            <p:nvPr/>
          </p:nvSpPr>
          <p:spPr bwMode="auto">
            <a:xfrm>
              <a:off x="1945" y="2094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64" name="Rectangle 479"/>
            <p:cNvSpPr>
              <a:spLocks noChangeArrowheads="1"/>
            </p:cNvSpPr>
            <p:nvPr/>
          </p:nvSpPr>
          <p:spPr bwMode="auto">
            <a:xfrm>
              <a:off x="1955" y="2094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65" name="Rectangle 480"/>
            <p:cNvSpPr>
              <a:spLocks noChangeArrowheads="1"/>
            </p:cNvSpPr>
            <p:nvPr/>
          </p:nvSpPr>
          <p:spPr bwMode="auto">
            <a:xfrm>
              <a:off x="1960" y="209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66" name="Rectangle 481"/>
            <p:cNvSpPr>
              <a:spLocks noChangeArrowheads="1"/>
            </p:cNvSpPr>
            <p:nvPr/>
          </p:nvSpPr>
          <p:spPr bwMode="auto">
            <a:xfrm>
              <a:off x="1965" y="2094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67" name="Rectangle 482"/>
            <p:cNvSpPr>
              <a:spLocks noChangeArrowheads="1"/>
            </p:cNvSpPr>
            <p:nvPr/>
          </p:nvSpPr>
          <p:spPr bwMode="auto">
            <a:xfrm>
              <a:off x="1974" y="2094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68" name="Rectangle 483"/>
            <p:cNvSpPr>
              <a:spLocks noChangeArrowheads="1"/>
            </p:cNvSpPr>
            <p:nvPr/>
          </p:nvSpPr>
          <p:spPr bwMode="auto">
            <a:xfrm>
              <a:off x="1982" y="2094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69" name="Rectangle 484"/>
            <p:cNvSpPr>
              <a:spLocks noChangeArrowheads="1"/>
            </p:cNvSpPr>
            <p:nvPr/>
          </p:nvSpPr>
          <p:spPr bwMode="auto">
            <a:xfrm>
              <a:off x="1988" y="2094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70" name="Rectangle 485"/>
            <p:cNvSpPr>
              <a:spLocks noChangeArrowheads="1"/>
            </p:cNvSpPr>
            <p:nvPr/>
          </p:nvSpPr>
          <p:spPr bwMode="auto">
            <a:xfrm>
              <a:off x="1997" y="2094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71" name="Rectangle 486"/>
            <p:cNvSpPr>
              <a:spLocks noChangeArrowheads="1"/>
            </p:cNvSpPr>
            <p:nvPr/>
          </p:nvSpPr>
          <p:spPr bwMode="auto">
            <a:xfrm>
              <a:off x="2002" y="209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72" name="Freeform 487"/>
            <p:cNvSpPr>
              <a:spLocks/>
            </p:cNvSpPr>
            <p:nvPr/>
          </p:nvSpPr>
          <p:spPr bwMode="auto">
            <a:xfrm>
              <a:off x="2007" y="2094"/>
              <a:ext cx="14" cy="15"/>
            </a:xfrm>
            <a:custGeom>
              <a:avLst/>
              <a:gdLst>
                <a:gd name="T0" fmla="*/ 14 w 14"/>
                <a:gd name="T1" fmla="*/ 9 h 15"/>
                <a:gd name="T2" fmla="*/ 9 w 14"/>
                <a:gd name="T3" fmla="*/ 0 h 15"/>
                <a:gd name="T4" fmla="*/ 0 w 14"/>
                <a:gd name="T5" fmla="*/ 0 h 15"/>
                <a:gd name="T6" fmla="*/ 0 w 14"/>
                <a:gd name="T7" fmla="*/ 15 h 15"/>
                <a:gd name="T8" fmla="*/ 9 w 14"/>
                <a:gd name="T9" fmla="*/ 15 h 15"/>
                <a:gd name="T10" fmla="*/ 0 w 14"/>
                <a:gd name="T11" fmla="*/ 9 h 15"/>
                <a:gd name="T12" fmla="*/ 14 w 14"/>
                <a:gd name="T13" fmla="*/ 9 h 15"/>
                <a:gd name="T14" fmla="*/ 14 w 14"/>
                <a:gd name="T15" fmla="*/ 0 h 15"/>
                <a:gd name="T16" fmla="*/ 9 w 14"/>
                <a:gd name="T17" fmla="*/ 0 h 15"/>
                <a:gd name="T18" fmla="*/ 14 w 14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14" y="9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9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273" name="Freeform 488"/>
            <p:cNvSpPr>
              <a:spLocks/>
            </p:cNvSpPr>
            <p:nvPr/>
          </p:nvSpPr>
          <p:spPr bwMode="auto">
            <a:xfrm>
              <a:off x="2007" y="2103"/>
              <a:ext cx="14" cy="14"/>
            </a:xfrm>
            <a:custGeom>
              <a:avLst/>
              <a:gdLst>
                <a:gd name="T0" fmla="*/ 9 w 14"/>
                <a:gd name="T1" fmla="*/ 0 h 14"/>
                <a:gd name="T2" fmla="*/ 14 w 14"/>
                <a:gd name="T3" fmla="*/ 6 h 14"/>
                <a:gd name="T4" fmla="*/ 14 w 14"/>
                <a:gd name="T5" fmla="*/ 0 h 14"/>
                <a:gd name="T6" fmla="*/ 0 w 14"/>
                <a:gd name="T7" fmla="*/ 0 h 14"/>
                <a:gd name="T8" fmla="*/ 0 w 14"/>
                <a:gd name="T9" fmla="*/ 6 h 14"/>
                <a:gd name="T10" fmla="*/ 9 w 14"/>
                <a:gd name="T11" fmla="*/ 14 h 14"/>
                <a:gd name="T12" fmla="*/ 0 w 14"/>
                <a:gd name="T13" fmla="*/ 6 h 14"/>
                <a:gd name="T14" fmla="*/ 0 w 14"/>
                <a:gd name="T15" fmla="*/ 14 h 14"/>
                <a:gd name="T16" fmla="*/ 9 w 14"/>
                <a:gd name="T17" fmla="*/ 14 h 14"/>
                <a:gd name="T18" fmla="*/ 9 w 14"/>
                <a:gd name="T19" fmla="*/ 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9" y="0"/>
                  </a:moveTo>
                  <a:lnTo>
                    <a:pt x="14" y="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9" y="14"/>
                  </a:lnTo>
                  <a:lnTo>
                    <a:pt x="0" y="6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274" name="Rectangle 489"/>
            <p:cNvSpPr>
              <a:spLocks noChangeArrowheads="1"/>
            </p:cNvSpPr>
            <p:nvPr/>
          </p:nvSpPr>
          <p:spPr bwMode="auto">
            <a:xfrm>
              <a:off x="2016" y="2103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75" name="Rectangle 490"/>
            <p:cNvSpPr>
              <a:spLocks noChangeArrowheads="1"/>
            </p:cNvSpPr>
            <p:nvPr/>
          </p:nvSpPr>
          <p:spPr bwMode="auto">
            <a:xfrm>
              <a:off x="2022" y="210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76" name="Rectangle 491"/>
            <p:cNvSpPr>
              <a:spLocks noChangeArrowheads="1"/>
            </p:cNvSpPr>
            <p:nvPr/>
          </p:nvSpPr>
          <p:spPr bwMode="auto">
            <a:xfrm>
              <a:off x="2031" y="2103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77" name="Rectangle 492"/>
            <p:cNvSpPr>
              <a:spLocks noChangeArrowheads="1"/>
            </p:cNvSpPr>
            <p:nvPr/>
          </p:nvSpPr>
          <p:spPr bwMode="auto">
            <a:xfrm>
              <a:off x="2036" y="210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78" name="Rectangle 493"/>
            <p:cNvSpPr>
              <a:spLocks noChangeArrowheads="1"/>
            </p:cNvSpPr>
            <p:nvPr/>
          </p:nvSpPr>
          <p:spPr bwMode="auto">
            <a:xfrm>
              <a:off x="2044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79" name="Rectangle 494"/>
            <p:cNvSpPr>
              <a:spLocks noChangeArrowheads="1"/>
            </p:cNvSpPr>
            <p:nvPr/>
          </p:nvSpPr>
          <p:spPr bwMode="auto">
            <a:xfrm>
              <a:off x="2050" y="2103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0" name="Rectangle 495"/>
            <p:cNvSpPr>
              <a:spLocks noChangeArrowheads="1"/>
            </p:cNvSpPr>
            <p:nvPr/>
          </p:nvSpPr>
          <p:spPr bwMode="auto">
            <a:xfrm>
              <a:off x="2056" y="210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1" name="Rectangle 496"/>
            <p:cNvSpPr>
              <a:spLocks noChangeArrowheads="1"/>
            </p:cNvSpPr>
            <p:nvPr/>
          </p:nvSpPr>
          <p:spPr bwMode="auto">
            <a:xfrm>
              <a:off x="2064" y="210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2" name="Rectangle 497"/>
            <p:cNvSpPr>
              <a:spLocks noChangeArrowheads="1"/>
            </p:cNvSpPr>
            <p:nvPr/>
          </p:nvSpPr>
          <p:spPr bwMode="auto">
            <a:xfrm>
              <a:off x="2073" y="2103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3" name="Rectangle 498"/>
            <p:cNvSpPr>
              <a:spLocks noChangeArrowheads="1"/>
            </p:cNvSpPr>
            <p:nvPr/>
          </p:nvSpPr>
          <p:spPr bwMode="auto">
            <a:xfrm>
              <a:off x="2078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4" name="Rectangle 499"/>
            <p:cNvSpPr>
              <a:spLocks noChangeArrowheads="1"/>
            </p:cNvSpPr>
            <p:nvPr/>
          </p:nvSpPr>
          <p:spPr bwMode="auto">
            <a:xfrm>
              <a:off x="2083" y="2103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5" name="Rectangle 500"/>
            <p:cNvSpPr>
              <a:spLocks noChangeArrowheads="1"/>
            </p:cNvSpPr>
            <p:nvPr/>
          </p:nvSpPr>
          <p:spPr bwMode="auto">
            <a:xfrm>
              <a:off x="2093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6" name="Rectangle 501"/>
            <p:cNvSpPr>
              <a:spLocks noChangeArrowheads="1"/>
            </p:cNvSpPr>
            <p:nvPr/>
          </p:nvSpPr>
          <p:spPr bwMode="auto">
            <a:xfrm>
              <a:off x="2098" y="210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7" name="Rectangle 502"/>
            <p:cNvSpPr>
              <a:spLocks noChangeArrowheads="1"/>
            </p:cNvSpPr>
            <p:nvPr/>
          </p:nvSpPr>
          <p:spPr bwMode="auto">
            <a:xfrm>
              <a:off x="2106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8" name="Rectangle 503"/>
            <p:cNvSpPr>
              <a:spLocks noChangeArrowheads="1"/>
            </p:cNvSpPr>
            <p:nvPr/>
          </p:nvSpPr>
          <p:spPr bwMode="auto">
            <a:xfrm>
              <a:off x="2112" y="210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89" name="Rectangle 504"/>
            <p:cNvSpPr>
              <a:spLocks noChangeArrowheads="1"/>
            </p:cNvSpPr>
            <p:nvPr/>
          </p:nvSpPr>
          <p:spPr bwMode="auto">
            <a:xfrm>
              <a:off x="2120" y="2103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0" name="Rectangle 505"/>
            <p:cNvSpPr>
              <a:spLocks noChangeArrowheads="1"/>
            </p:cNvSpPr>
            <p:nvPr/>
          </p:nvSpPr>
          <p:spPr bwMode="auto">
            <a:xfrm>
              <a:off x="2127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1" name="Rectangle 506"/>
            <p:cNvSpPr>
              <a:spLocks noChangeArrowheads="1"/>
            </p:cNvSpPr>
            <p:nvPr/>
          </p:nvSpPr>
          <p:spPr bwMode="auto">
            <a:xfrm>
              <a:off x="2132" y="210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2" name="Rectangle 507"/>
            <p:cNvSpPr>
              <a:spLocks noChangeArrowheads="1"/>
            </p:cNvSpPr>
            <p:nvPr/>
          </p:nvSpPr>
          <p:spPr bwMode="auto">
            <a:xfrm>
              <a:off x="2140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3" name="Rectangle 508"/>
            <p:cNvSpPr>
              <a:spLocks noChangeArrowheads="1"/>
            </p:cNvSpPr>
            <p:nvPr/>
          </p:nvSpPr>
          <p:spPr bwMode="auto">
            <a:xfrm>
              <a:off x="2146" y="210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4" name="Rectangle 509"/>
            <p:cNvSpPr>
              <a:spLocks noChangeArrowheads="1"/>
            </p:cNvSpPr>
            <p:nvPr/>
          </p:nvSpPr>
          <p:spPr bwMode="auto">
            <a:xfrm>
              <a:off x="2154" y="2103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5" name="Rectangle 510"/>
            <p:cNvSpPr>
              <a:spLocks noChangeArrowheads="1"/>
            </p:cNvSpPr>
            <p:nvPr/>
          </p:nvSpPr>
          <p:spPr bwMode="auto">
            <a:xfrm>
              <a:off x="2161" y="210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6" name="Rectangle 511"/>
            <p:cNvSpPr>
              <a:spLocks noChangeArrowheads="1"/>
            </p:cNvSpPr>
            <p:nvPr/>
          </p:nvSpPr>
          <p:spPr bwMode="auto">
            <a:xfrm>
              <a:off x="2169" y="210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7" name="Rectangle 512"/>
            <p:cNvSpPr>
              <a:spLocks noChangeArrowheads="1"/>
            </p:cNvSpPr>
            <p:nvPr/>
          </p:nvSpPr>
          <p:spPr bwMode="auto">
            <a:xfrm>
              <a:off x="2177" y="2103"/>
              <a:ext cx="4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8" name="Rectangle 513"/>
            <p:cNvSpPr>
              <a:spLocks noChangeArrowheads="1"/>
            </p:cNvSpPr>
            <p:nvPr/>
          </p:nvSpPr>
          <p:spPr bwMode="auto">
            <a:xfrm>
              <a:off x="2180" y="210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299" name="Rectangle 514"/>
            <p:cNvSpPr>
              <a:spLocks noChangeArrowheads="1"/>
            </p:cNvSpPr>
            <p:nvPr/>
          </p:nvSpPr>
          <p:spPr bwMode="auto">
            <a:xfrm>
              <a:off x="2188" y="2103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0" name="Rectangle 515"/>
            <p:cNvSpPr>
              <a:spLocks noChangeArrowheads="1"/>
            </p:cNvSpPr>
            <p:nvPr/>
          </p:nvSpPr>
          <p:spPr bwMode="auto">
            <a:xfrm>
              <a:off x="2197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1" name="Rectangle 516"/>
            <p:cNvSpPr>
              <a:spLocks noChangeArrowheads="1"/>
            </p:cNvSpPr>
            <p:nvPr/>
          </p:nvSpPr>
          <p:spPr bwMode="auto">
            <a:xfrm>
              <a:off x="2203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2" name="Rectangle 517"/>
            <p:cNvSpPr>
              <a:spLocks noChangeArrowheads="1"/>
            </p:cNvSpPr>
            <p:nvPr/>
          </p:nvSpPr>
          <p:spPr bwMode="auto">
            <a:xfrm>
              <a:off x="2208" y="2103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3" name="Rectangle 518"/>
            <p:cNvSpPr>
              <a:spLocks noChangeArrowheads="1"/>
            </p:cNvSpPr>
            <p:nvPr/>
          </p:nvSpPr>
          <p:spPr bwMode="auto">
            <a:xfrm>
              <a:off x="2218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4" name="Rectangle 519"/>
            <p:cNvSpPr>
              <a:spLocks noChangeArrowheads="1"/>
            </p:cNvSpPr>
            <p:nvPr/>
          </p:nvSpPr>
          <p:spPr bwMode="auto">
            <a:xfrm>
              <a:off x="2223" y="210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5" name="Rectangle 520"/>
            <p:cNvSpPr>
              <a:spLocks noChangeArrowheads="1"/>
            </p:cNvSpPr>
            <p:nvPr/>
          </p:nvSpPr>
          <p:spPr bwMode="auto">
            <a:xfrm>
              <a:off x="2231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6" name="Rectangle 521"/>
            <p:cNvSpPr>
              <a:spLocks noChangeArrowheads="1"/>
            </p:cNvSpPr>
            <p:nvPr/>
          </p:nvSpPr>
          <p:spPr bwMode="auto">
            <a:xfrm>
              <a:off x="2237" y="2103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7" name="Rectangle 522"/>
            <p:cNvSpPr>
              <a:spLocks noChangeArrowheads="1"/>
            </p:cNvSpPr>
            <p:nvPr/>
          </p:nvSpPr>
          <p:spPr bwMode="auto">
            <a:xfrm>
              <a:off x="2246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8" name="Rectangle 523"/>
            <p:cNvSpPr>
              <a:spLocks noChangeArrowheads="1"/>
            </p:cNvSpPr>
            <p:nvPr/>
          </p:nvSpPr>
          <p:spPr bwMode="auto">
            <a:xfrm>
              <a:off x="2252" y="2103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09" name="Rectangle 524"/>
            <p:cNvSpPr>
              <a:spLocks noChangeArrowheads="1"/>
            </p:cNvSpPr>
            <p:nvPr/>
          </p:nvSpPr>
          <p:spPr bwMode="auto">
            <a:xfrm>
              <a:off x="2257" y="210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0" name="Rectangle 525"/>
            <p:cNvSpPr>
              <a:spLocks noChangeArrowheads="1"/>
            </p:cNvSpPr>
            <p:nvPr/>
          </p:nvSpPr>
          <p:spPr bwMode="auto">
            <a:xfrm>
              <a:off x="2265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1" name="Rectangle 526"/>
            <p:cNvSpPr>
              <a:spLocks noChangeArrowheads="1"/>
            </p:cNvSpPr>
            <p:nvPr/>
          </p:nvSpPr>
          <p:spPr bwMode="auto">
            <a:xfrm>
              <a:off x="2271" y="2103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2" name="Rectangle 527"/>
            <p:cNvSpPr>
              <a:spLocks noChangeArrowheads="1"/>
            </p:cNvSpPr>
            <p:nvPr/>
          </p:nvSpPr>
          <p:spPr bwMode="auto">
            <a:xfrm>
              <a:off x="2280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3" name="Rectangle 528"/>
            <p:cNvSpPr>
              <a:spLocks noChangeArrowheads="1"/>
            </p:cNvSpPr>
            <p:nvPr/>
          </p:nvSpPr>
          <p:spPr bwMode="auto">
            <a:xfrm>
              <a:off x="2286" y="210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4" name="Rectangle 529"/>
            <p:cNvSpPr>
              <a:spLocks noChangeArrowheads="1"/>
            </p:cNvSpPr>
            <p:nvPr/>
          </p:nvSpPr>
          <p:spPr bwMode="auto">
            <a:xfrm>
              <a:off x="2294" y="210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5" name="Rectangle 530"/>
            <p:cNvSpPr>
              <a:spLocks noChangeArrowheads="1"/>
            </p:cNvSpPr>
            <p:nvPr/>
          </p:nvSpPr>
          <p:spPr bwMode="auto">
            <a:xfrm>
              <a:off x="2302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6" name="Rectangle 531"/>
            <p:cNvSpPr>
              <a:spLocks noChangeArrowheads="1"/>
            </p:cNvSpPr>
            <p:nvPr/>
          </p:nvSpPr>
          <p:spPr bwMode="auto">
            <a:xfrm>
              <a:off x="2307" y="2103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7" name="Rectangle 532"/>
            <p:cNvSpPr>
              <a:spLocks noChangeArrowheads="1"/>
            </p:cNvSpPr>
            <p:nvPr/>
          </p:nvSpPr>
          <p:spPr bwMode="auto">
            <a:xfrm>
              <a:off x="2314" y="210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8" name="Rectangle 533"/>
            <p:cNvSpPr>
              <a:spLocks noChangeArrowheads="1"/>
            </p:cNvSpPr>
            <p:nvPr/>
          </p:nvSpPr>
          <p:spPr bwMode="auto">
            <a:xfrm>
              <a:off x="2322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19" name="Rectangle 534"/>
            <p:cNvSpPr>
              <a:spLocks noChangeArrowheads="1"/>
            </p:cNvSpPr>
            <p:nvPr/>
          </p:nvSpPr>
          <p:spPr bwMode="auto">
            <a:xfrm>
              <a:off x="2328" y="2103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20" name="Rectangle 535"/>
            <p:cNvSpPr>
              <a:spLocks noChangeArrowheads="1"/>
            </p:cNvSpPr>
            <p:nvPr/>
          </p:nvSpPr>
          <p:spPr bwMode="auto">
            <a:xfrm>
              <a:off x="2333" y="2103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21" name="Rectangle 536"/>
            <p:cNvSpPr>
              <a:spLocks noChangeArrowheads="1"/>
            </p:cNvSpPr>
            <p:nvPr/>
          </p:nvSpPr>
          <p:spPr bwMode="auto">
            <a:xfrm>
              <a:off x="2341" y="2103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22" name="Rectangle 537"/>
            <p:cNvSpPr>
              <a:spLocks noChangeArrowheads="1"/>
            </p:cNvSpPr>
            <p:nvPr/>
          </p:nvSpPr>
          <p:spPr bwMode="auto">
            <a:xfrm>
              <a:off x="2348" y="2103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23" name="Rectangle 538"/>
            <p:cNvSpPr>
              <a:spLocks noChangeArrowheads="1"/>
            </p:cNvSpPr>
            <p:nvPr/>
          </p:nvSpPr>
          <p:spPr bwMode="auto">
            <a:xfrm>
              <a:off x="2356" y="2103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24" name="Freeform 539"/>
            <p:cNvSpPr>
              <a:spLocks/>
            </p:cNvSpPr>
            <p:nvPr/>
          </p:nvSpPr>
          <p:spPr bwMode="auto">
            <a:xfrm>
              <a:off x="2362" y="2103"/>
              <a:ext cx="13" cy="14"/>
            </a:xfrm>
            <a:custGeom>
              <a:avLst/>
              <a:gdLst>
                <a:gd name="T0" fmla="*/ 0 w 13"/>
                <a:gd name="T1" fmla="*/ 6 h 14"/>
                <a:gd name="T2" fmla="*/ 8 w 13"/>
                <a:gd name="T3" fmla="*/ 0 h 14"/>
                <a:gd name="T4" fmla="*/ 0 w 13"/>
                <a:gd name="T5" fmla="*/ 0 h 14"/>
                <a:gd name="T6" fmla="*/ 0 w 13"/>
                <a:gd name="T7" fmla="*/ 14 h 14"/>
                <a:gd name="T8" fmla="*/ 8 w 13"/>
                <a:gd name="T9" fmla="*/ 14 h 14"/>
                <a:gd name="T10" fmla="*/ 13 w 13"/>
                <a:gd name="T11" fmla="*/ 6 h 14"/>
                <a:gd name="T12" fmla="*/ 8 w 13"/>
                <a:gd name="T13" fmla="*/ 14 h 14"/>
                <a:gd name="T14" fmla="*/ 13 w 13"/>
                <a:gd name="T15" fmla="*/ 14 h 14"/>
                <a:gd name="T16" fmla="*/ 13 w 13"/>
                <a:gd name="T17" fmla="*/ 6 h 14"/>
                <a:gd name="T18" fmla="*/ 0 w 13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0" y="6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3" y="6"/>
                  </a:lnTo>
                  <a:lnTo>
                    <a:pt x="8" y="14"/>
                  </a:lnTo>
                  <a:lnTo>
                    <a:pt x="13" y="14"/>
                  </a:lnTo>
                  <a:lnTo>
                    <a:pt x="13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25" name="Rectangle 540"/>
            <p:cNvSpPr>
              <a:spLocks noChangeArrowheads="1"/>
            </p:cNvSpPr>
            <p:nvPr/>
          </p:nvSpPr>
          <p:spPr bwMode="auto">
            <a:xfrm>
              <a:off x="2362" y="2103"/>
              <a:ext cx="14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26" name="Rectangle 541"/>
            <p:cNvSpPr>
              <a:spLocks noChangeArrowheads="1"/>
            </p:cNvSpPr>
            <p:nvPr/>
          </p:nvSpPr>
          <p:spPr bwMode="auto">
            <a:xfrm>
              <a:off x="2362" y="2094"/>
              <a:ext cx="14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27" name="Rectangle 542"/>
            <p:cNvSpPr>
              <a:spLocks noChangeArrowheads="1"/>
            </p:cNvSpPr>
            <p:nvPr/>
          </p:nvSpPr>
          <p:spPr bwMode="auto">
            <a:xfrm>
              <a:off x="2362" y="2088"/>
              <a:ext cx="14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28" name="Rectangle 543"/>
            <p:cNvSpPr>
              <a:spLocks noChangeArrowheads="1"/>
            </p:cNvSpPr>
            <p:nvPr/>
          </p:nvSpPr>
          <p:spPr bwMode="auto">
            <a:xfrm>
              <a:off x="2362" y="2083"/>
              <a:ext cx="14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29" name="Freeform 544"/>
            <p:cNvSpPr>
              <a:spLocks/>
            </p:cNvSpPr>
            <p:nvPr/>
          </p:nvSpPr>
          <p:spPr bwMode="auto">
            <a:xfrm>
              <a:off x="2362" y="2069"/>
              <a:ext cx="13" cy="14"/>
            </a:xfrm>
            <a:custGeom>
              <a:avLst/>
              <a:gdLst>
                <a:gd name="T0" fmla="*/ 8 w 13"/>
                <a:gd name="T1" fmla="*/ 14 h 14"/>
                <a:gd name="T2" fmla="*/ 0 w 13"/>
                <a:gd name="T3" fmla="*/ 6 h 14"/>
                <a:gd name="T4" fmla="*/ 0 w 13"/>
                <a:gd name="T5" fmla="*/ 14 h 14"/>
                <a:gd name="T6" fmla="*/ 13 w 13"/>
                <a:gd name="T7" fmla="*/ 14 h 14"/>
                <a:gd name="T8" fmla="*/ 13 w 13"/>
                <a:gd name="T9" fmla="*/ 6 h 14"/>
                <a:gd name="T10" fmla="*/ 8 w 13"/>
                <a:gd name="T11" fmla="*/ 0 h 14"/>
                <a:gd name="T12" fmla="*/ 13 w 13"/>
                <a:gd name="T13" fmla="*/ 6 h 14"/>
                <a:gd name="T14" fmla="*/ 13 w 13"/>
                <a:gd name="T15" fmla="*/ 0 h 14"/>
                <a:gd name="T16" fmla="*/ 8 w 13"/>
                <a:gd name="T17" fmla="*/ 0 h 14"/>
                <a:gd name="T18" fmla="*/ 8 w 13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8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3" y="14"/>
                  </a:lnTo>
                  <a:lnTo>
                    <a:pt x="13" y="6"/>
                  </a:lnTo>
                  <a:lnTo>
                    <a:pt x="8" y="0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30" name="Freeform 545"/>
            <p:cNvSpPr>
              <a:spLocks/>
            </p:cNvSpPr>
            <p:nvPr/>
          </p:nvSpPr>
          <p:spPr bwMode="auto">
            <a:xfrm>
              <a:off x="2356" y="2069"/>
              <a:ext cx="14" cy="14"/>
            </a:xfrm>
            <a:custGeom>
              <a:avLst/>
              <a:gdLst>
                <a:gd name="T0" fmla="*/ 0 w 14"/>
                <a:gd name="T1" fmla="*/ 6 h 14"/>
                <a:gd name="T2" fmla="*/ 6 w 14"/>
                <a:gd name="T3" fmla="*/ 14 h 14"/>
                <a:gd name="T4" fmla="*/ 14 w 14"/>
                <a:gd name="T5" fmla="*/ 14 h 14"/>
                <a:gd name="T6" fmla="*/ 14 w 14"/>
                <a:gd name="T7" fmla="*/ 0 h 14"/>
                <a:gd name="T8" fmla="*/ 6 w 14"/>
                <a:gd name="T9" fmla="*/ 0 h 14"/>
                <a:gd name="T10" fmla="*/ 14 w 14"/>
                <a:gd name="T11" fmla="*/ 6 h 14"/>
                <a:gd name="T12" fmla="*/ 0 w 14"/>
                <a:gd name="T13" fmla="*/ 6 h 14"/>
                <a:gd name="T14" fmla="*/ 0 w 14"/>
                <a:gd name="T15" fmla="*/ 14 h 14"/>
                <a:gd name="T16" fmla="*/ 6 w 14"/>
                <a:gd name="T17" fmla="*/ 14 h 14"/>
                <a:gd name="T18" fmla="*/ 0 w 14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6"/>
                  </a:moveTo>
                  <a:lnTo>
                    <a:pt x="6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31" name="Rectangle 546"/>
            <p:cNvSpPr>
              <a:spLocks noChangeArrowheads="1"/>
            </p:cNvSpPr>
            <p:nvPr/>
          </p:nvSpPr>
          <p:spPr bwMode="auto">
            <a:xfrm>
              <a:off x="2356" y="206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32" name="Freeform 547"/>
            <p:cNvSpPr>
              <a:spLocks/>
            </p:cNvSpPr>
            <p:nvPr/>
          </p:nvSpPr>
          <p:spPr bwMode="auto">
            <a:xfrm>
              <a:off x="2356" y="2054"/>
              <a:ext cx="14" cy="15"/>
            </a:xfrm>
            <a:custGeom>
              <a:avLst/>
              <a:gdLst>
                <a:gd name="T0" fmla="*/ 6 w 14"/>
                <a:gd name="T1" fmla="*/ 15 h 15"/>
                <a:gd name="T2" fmla="*/ 0 w 14"/>
                <a:gd name="T3" fmla="*/ 6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6 h 15"/>
                <a:gd name="T10" fmla="*/ 6 w 14"/>
                <a:gd name="T11" fmla="*/ 0 h 15"/>
                <a:gd name="T12" fmla="*/ 14 w 14"/>
                <a:gd name="T13" fmla="*/ 6 h 15"/>
                <a:gd name="T14" fmla="*/ 14 w 14"/>
                <a:gd name="T15" fmla="*/ 0 h 15"/>
                <a:gd name="T16" fmla="*/ 6 w 14"/>
                <a:gd name="T17" fmla="*/ 0 h 15"/>
                <a:gd name="T18" fmla="*/ 6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15"/>
                  </a:moveTo>
                  <a:lnTo>
                    <a:pt x="0" y="6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33" name="Freeform 548"/>
            <p:cNvSpPr>
              <a:spLocks/>
            </p:cNvSpPr>
            <p:nvPr/>
          </p:nvSpPr>
          <p:spPr bwMode="auto">
            <a:xfrm>
              <a:off x="2347" y="2054"/>
              <a:ext cx="15" cy="15"/>
            </a:xfrm>
            <a:custGeom>
              <a:avLst/>
              <a:gdLst>
                <a:gd name="T0" fmla="*/ 0 w 15"/>
                <a:gd name="T1" fmla="*/ 6 h 15"/>
                <a:gd name="T2" fmla="*/ 9 w 15"/>
                <a:gd name="T3" fmla="*/ 15 h 15"/>
                <a:gd name="T4" fmla="*/ 15 w 15"/>
                <a:gd name="T5" fmla="*/ 15 h 15"/>
                <a:gd name="T6" fmla="*/ 15 w 15"/>
                <a:gd name="T7" fmla="*/ 0 h 15"/>
                <a:gd name="T8" fmla="*/ 9 w 15"/>
                <a:gd name="T9" fmla="*/ 0 h 15"/>
                <a:gd name="T10" fmla="*/ 15 w 15"/>
                <a:gd name="T11" fmla="*/ 6 h 15"/>
                <a:gd name="T12" fmla="*/ 0 w 15"/>
                <a:gd name="T13" fmla="*/ 6 h 15"/>
                <a:gd name="T14" fmla="*/ 0 w 15"/>
                <a:gd name="T15" fmla="*/ 15 h 15"/>
                <a:gd name="T16" fmla="*/ 9 w 15"/>
                <a:gd name="T17" fmla="*/ 15 h 15"/>
                <a:gd name="T18" fmla="*/ 0 w 15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0" y="6"/>
                  </a:moveTo>
                  <a:lnTo>
                    <a:pt x="9" y="15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34" name="Freeform 549"/>
            <p:cNvSpPr>
              <a:spLocks/>
            </p:cNvSpPr>
            <p:nvPr/>
          </p:nvSpPr>
          <p:spPr bwMode="auto">
            <a:xfrm>
              <a:off x="2347" y="2046"/>
              <a:ext cx="15" cy="17"/>
            </a:xfrm>
            <a:custGeom>
              <a:avLst/>
              <a:gdLst>
                <a:gd name="T0" fmla="*/ 9 w 15"/>
                <a:gd name="T1" fmla="*/ 17 h 17"/>
                <a:gd name="T2" fmla="*/ 0 w 15"/>
                <a:gd name="T3" fmla="*/ 8 h 17"/>
                <a:gd name="T4" fmla="*/ 0 w 15"/>
                <a:gd name="T5" fmla="*/ 14 h 17"/>
                <a:gd name="T6" fmla="*/ 15 w 15"/>
                <a:gd name="T7" fmla="*/ 14 h 17"/>
                <a:gd name="T8" fmla="*/ 15 w 15"/>
                <a:gd name="T9" fmla="*/ 8 h 17"/>
                <a:gd name="T10" fmla="*/ 9 w 15"/>
                <a:gd name="T11" fmla="*/ 0 h 17"/>
                <a:gd name="T12" fmla="*/ 15 w 15"/>
                <a:gd name="T13" fmla="*/ 8 h 17"/>
                <a:gd name="T14" fmla="*/ 15 w 15"/>
                <a:gd name="T15" fmla="*/ 0 h 17"/>
                <a:gd name="T16" fmla="*/ 9 w 15"/>
                <a:gd name="T17" fmla="*/ 0 h 17"/>
                <a:gd name="T18" fmla="*/ 9 w 15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9" y="17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8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35" name="Freeform 550"/>
            <p:cNvSpPr>
              <a:spLocks/>
            </p:cNvSpPr>
            <p:nvPr/>
          </p:nvSpPr>
          <p:spPr bwMode="auto">
            <a:xfrm>
              <a:off x="2341" y="2046"/>
              <a:ext cx="15" cy="17"/>
            </a:xfrm>
            <a:custGeom>
              <a:avLst/>
              <a:gdLst>
                <a:gd name="T0" fmla="*/ 0 w 15"/>
                <a:gd name="T1" fmla="*/ 8 h 17"/>
                <a:gd name="T2" fmla="*/ 6 w 15"/>
                <a:gd name="T3" fmla="*/ 17 h 17"/>
                <a:gd name="T4" fmla="*/ 15 w 15"/>
                <a:gd name="T5" fmla="*/ 17 h 17"/>
                <a:gd name="T6" fmla="*/ 15 w 15"/>
                <a:gd name="T7" fmla="*/ 0 h 17"/>
                <a:gd name="T8" fmla="*/ 6 w 15"/>
                <a:gd name="T9" fmla="*/ 0 h 17"/>
                <a:gd name="T10" fmla="*/ 15 w 15"/>
                <a:gd name="T11" fmla="*/ 8 h 17"/>
                <a:gd name="T12" fmla="*/ 0 w 15"/>
                <a:gd name="T13" fmla="*/ 8 h 17"/>
                <a:gd name="T14" fmla="*/ 0 w 15"/>
                <a:gd name="T15" fmla="*/ 17 h 17"/>
                <a:gd name="T16" fmla="*/ 6 w 15"/>
                <a:gd name="T17" fmla="*/ 17 h 17"/>
                <a:gd name="T18" fmla="*/ 0 w 15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0" y="8"/>
                  </a:moveTo>
                  <a:lnTo>
                    <a:pt x="6" y="17"/>
                  </a:lnTo>
                  <a:lnTo>
                    <a:pt x="15" y="17"/>
                  </a:lnTo>
                  <a:lnTo>
                    <a:pt x="15" y="0"/>
                  </a:lnTo>
                  <a:lnTo>
                    <a:pt x="6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36" name="Rectangle 551"/>
            <p:cNvSpPr>
              <a:spLocks noChangeArrowheads="1"/>
            </p:cNvSpPr>
            <p:nvPr/>
          </p:nvSpPr>
          <p:spPr bwMode="auto">
            <a:xfrm>
              <a:off x="2341" y="2046"/>
              <a:ext cx="16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37" name="Freeform 552"/>
            <p:cNvSpPr>
              <a:spLocks/>
            </p:cNvSpPr>
            <p:nvPr/>
          </p:nvSpPr>
          <p:spPr bwMode="auto">
            <a:xfrm>
              <a:off x="2341" y="2031"/>
              <a:ext cx="15" cy="18"/>
            </a:xfrm>
            <a:custGeom>
              <a:avLst/>
              <a:gdLst>
                <a:gd name="T0" fmla="*/ 6 w 15"/>
                <a:gd name="T1" fmla="*/ 0 h 18"/>
                <a:gd name="T2" fmla="*/ 0 w 15"/>
                <a:gd name="T3" fmla="*/ 10 h 18"/>
                <a:gd name="T4" fmla="*/ 0 w 15"/>
                <a:gd name="T5" fmla="*/ 15 h 18"/>
                <a:gd name="T6" fmla="*/ 15 w 15"/>
                <a:gd name="T7" fmla="*/ 15 h 18"/>
                <a:gd name="T8" fmla="*/ 15 w 15"/>
                <a:gd name="T9" fmla="*/ 10 h 18"/>
                <a:gd name="T10" fmla="*/ 6 w 15"/>
                <a:gd name="T11" fmla="*/ 18 h 18"/>
                <a:gd name="T12" fmla="*/ 6 w 15"/>
                <a:gd name="T13" fmla="*/ 0 h 18"/>
                <a:gd name="T14" fmla="*/ 0 w 15"/>
                <a:gd name="T15" fmla="*/ 0 h 18"/>
                <a:gd name="T16" fmla="*/ 0 w 15"/>
                <a:gd name="T17" fmla="*/ 10 h 18"/>
                <a:gd name="T18" fmla="*/ 6 w 15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6" y="0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38" name="Freeform 553"/>
            <p:cNvSpPr>
              <a:spLocks/>
            </p:cNvSpPr>
            <p:nvPr/>
          </p:nvSpPr>
          <p:spPr bwMode="auto">
            <a:xfrm>
              <a:off x="2347" y="2031"/>
              <a:ext cx="15" cy="18"/>
            </a:xfrm>
            <a:custGeom>
              <a:avLst/>
              <a:gdLst>
                <a:gd name="T0" fmla="*/ 0 w 15"/>
                <a:gd name="T1" fmla="*/ 10 h 18"/>
                <a:gd name="T2" fmla="*/ 9 w 15"/>
                <a:gd name="T3" fmla="*/ 0 h 18"/>
                <a:gd name="T4" fmla="*/ 0 w 15"/>
                <a:gd name="T5" fmla="*/ 0 h 18"/>
                <a:gd name="T6" fmla="*/ 0 w 15"/>
                <a:gd name="T7" fmla="*/ 18 h 18"/>
                <a:gd name="T8" fmla="*/ 9 w 15"/>
                <a:gd name="T9" fmla="*/ 18 h 18"/>
                <a:gd name="T10" fmla="*/ 15 w 15"/>
                <a:gd name="T11" fmla="*/ 10 h 18"/>
                <a:gd name="T12" fmla="*/ 9 w 15"/>
                <a:gd name="T13" fmla="*/ 18 h 18"/>
                <a:gd name="T14" fmla="*/ 15 w 15"/>
                <a:gd name="T15" fmla="*/ 18 h 18"/>
                <a:gd name="T16" fmla="*/ 15 w 15"/>
                <a:gd name="T17" fmla="*/ 10 h 18"/>
                <a:gd name="T18" fmla="*/ 0 w 15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0" y="1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9" y="18"/>
                  </a:lnTo>
                  <a:lnTo>
                    <a:pt x="15" y="10"/>
                  </a:lnTo>
                  <a:lnTo>
                    <a:pt x="9" y="18"/>
                  </a:lnTo>
                  <a:lnTo>
                    <a:pt x="15" y="18"/>
                  </a:lnTo>
                  <a:lnTo>
                    <a:pt x="1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39" name="Rectangle 554"/>
            <p:cNvSpPr>
              <a:spLocks noChangeArrowheads="1"/>
            </p:cNvSpPr>
            <p:nvPr/>
          </p:nvSpPr>
          <p:spPr bwMode="auto">
            <a:xfrm>
              <a:off x="2348" y="2035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40" name="Freeform 555"/>
            <p:cNvSpPr>
              <a:spLocks/>
            </p:cNvSpPr>
            <p:nvPr/>
          </p:nvSpPr>
          <p:spPr bwMode="auto">
            <a:xfrm>
              <a:off x="2347" y="2021"/>
              <a:ext cx="15" cy="14"/>
            </a:xfrm>
            <a:custGeom>
              <a:avLst/>
              <a:gdLst>
                <a:gd name="T0" fmla="*/ 9 w 15"/>
                <a:gd name="T1" fmla="*/ 14 h 14"/>
                <a:gd name="T2" fmla="*/ 0 w 15"/>
                <a:gd name="T3" fmla="*/ 5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5 h 14"/>
                <a:gd name="T10" fmla="*/ 9 w 15"/>
                <a:gd name="T11" fmla="*/ 0 h 14"/>
                <a:gd name="T12" fmla="*/ 15 w 15"/>
                <a:gd name="T13" fmla="*/ 5 h 14"/>
                <a:gd name="T14" fmla="*/ 15 w 15"/>
                <a:gd name="T15" fmla="*/ 0 h 14"/>
                <a:gd name="T16" fmla="*/ 9 w 15"/>
                <a:gd name="T17" fmla="*/ 0 h 14"/>
                <a:gd name="T18" fmla="*/ 9 w 15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9" y="14"/>
                  </a:moveTo>
                  <a:lnTo>
                    <a:pt x="0" y="5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5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41" name="Freeform 556"/>
            <p:cNvSpPr>
              <a:spLocks/>
            </p:cNvSpPr>
            <p:nvPr/>
          </p:nvSpPr>
          <p:spPr bwMode="auto">
            <a:xfrm>
              <a:off x="2341" y="2021"/>
              <a:ext cx="15" cy="14"/>
            </a:xfrm>
            <a:custGeom>
              <a:avLst/>
              <a:gdLst>
                <a:gd name="T0" fmla="*/ 0 w 15"/>
                <a:gd name="T1" fmla="*/ 5 h 14"/>
                <a:gd name="T2" fmla="*/ 6 w 15"/>
                <a:gd name="T3" fmla="*/ 14 h 14"/>
                <a:gd name="T4" fmla="*/ 15 w 15"/>
                <a:gd name="T5" fmla="*/ 14 h 14"/>
                <a:gd name="T6" fmla="*/ 15 w 15"/>
                <a:gd name="T7" fmla="*/ 0 h 14"/>
                <a:gd name="T8" fmla="*/ 6 w 15"/>
                <a:gd name="T9" fmla="*/ 0 h 14"/>
                <a:gd name="T10" fmla="*/ 15 w 15"/>
                <a:gd name="T11" fmla="*/ 5 h 14"/>
                <a:gd name="T12" fmla="*/ 0 w 15"/>
                <a:gd name="T13" fmla="*/ 5 h 14"/>
                <a:gd name="T14" fmla="*/ 0 w 15"/>
                <a:gd name="T15" fmla="*/ 14 h 14"/>
                <a:gd name="T16" fmla="*/ 6 w 15"/>
                <a:gd name="T17" fmla="*/ 14 h 14"/>
                <a:gd name="T18" fmla="*/ 0 w 15"/>
                <a:gd name="T19" fmla="*/ 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0" y="5"/>
                  </a:moveTo>
                  <a:lnTo>
                    <a:pt x="6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6" y="0"/>
                  </a:lnTo>
                  <a:lnTo>
                    <a:pt x="15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42" name="Rectangle 557"/>
            <p:cNvSpPr>
              <a:spLocks noChangeArrowheads="1"/>
            </p:cNvSpPr>
            <p:nvPr/>
          </p:nvSpPr>
          <p:spPr bwMode="auto">
            <a:xfrm>
              <a:off x="2341" y="2021"/>
              <a:ext cx="16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43" name="Freeform 558"/>
            <p:cNvSpPr>
              <a:spLocks/>
            </p:cNvSpPr>
            <p:nvPr/>
          </p:nvSpPr>
          <p:spPr bwMode="auto">
            <a:xfrm>
              <a:off x="2341" y="2004"/>
              <a:ext cx="15" cy="17"/>
            </a:xfrm>
            <a:custGeom>
              <a:avLst/>
              <a:gdLst>
                <a:gd name="T0" fmla="*/ 6 w 15"/>
                <a:gd name="T1" fmla="*/ 17 h 17"/>
                <a:gd name="T2" fmla="*/ 0 w 15"/>
                <a:gd name="T3" fmla="*/ 8 h 17"/>
                <a:gd name="T4" fmla="*/ 0 w 15"/>
                <a:gd name="T5" fmla="*/ 17 h 17"/>
                <a:gd name="T6" fmla="*/ 15 w 15"/>
                <a:gd name="T7" fmla="*/ 17 h 17"/>
                <a:gd name="T8" fmla="*/ 15 w 15"/>
                <a:gd name="T9" fmla="*/ 8 h 17"/>
                <a:gd name="T10" fmla="*/ 6 w 15"/>
                <a:gd name="T11" fmla="*/ 0 h 17"/>
                <a:gd name="T12" fmla="*/ 15 w 15"/>
                <a:gd name="T13" fmla="*/ 8 h 17"/>
                <a:gd name="T14" fmla="*/ 15 w 15"/>
                <a:gd name="T15" fmla="*/ 0 h 17"/>
                <a:gd name="T16" fmla="*/ 6 w 15"/>
                <a:gd name="T17" fmla="*/ 0 h 17"/>
                <a:gd name="T18" fmla="*/ 6 w 15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6" y="17"/>
                  </a:moveTo>
                  <a:lnTo>
                    <a:pt x="0" y="8"/>
                  </a:lnTo>
                  <a:lnTo>
                    <a:pt x="0" y="17"/>
                  </a:lnTo>
                  <a:lnTo>
                    <a:pt x="15" y="17"/>
                  </a:lnTo>
                  <a:lnTo>
                    <a:pt x="15" y="8"/>
                  </a:lnTo>
                  <a:lnTo>
                    <a:pt x="6" y="0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6" y="0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44" name="Rectangle 559"/>
            <p:cNvSpPr>
              <a:spLocks noChangeArrowheads="1"/>
            </p:cNvSpPr>
            <p:nvPr/>
          </p:nvSpPr>
          <p:spPr bwMode="auto">
            <a:xfrm>
              <a:off x="2333" y="2004"/>
              <a:ext cx="1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45" name="Rectangle 560"/>
            <p:cNvSpPr>
              <a:spLocks noChangeArrowheads="1"/>
            </p:cNvSpPr>
            <p:nvPr/>
          </p:nvSpPr>
          <p:spPr bwMode="auto">
            <a:xfrm>
              <a:off x="2328" y="2004"/>
              <a:ext cx="6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46" name="Freeform 561"/>
            <p:cNvSpPr>
              <a:spLocks/>
            </p:cNvSpPr>
            <p:nvPr/>
          </p:nvSpPr>
          <p:spPr bwMode="auto">
            <a:xfrm>
              <a:off x="2313" y="2004"/>
              <a:ext cx="15" cy="17"/>
            </a:xfrm>
            <a:custGeom>
              <a:avLst/>
              <a:gdLst>
                <a:gd name="T0" fmla="*/ 0 w 15"/>
                <a:gd name="T1" fmla="*/ 8 h 17"/>
                <a:gd name="T2" fmla="*/ 9 w 15"/>
                <a:gd name="T3" fmla="*/ 17 h 17"/>
                <a:gd name="T4" fmla="*/ 15 w 15"/>
                <a:gd name="T5" fmla="*/ 17 h 17"/>
                <a:gd name="T6" fmla="*/ 15 w 15"/>
                <a:gd name="T7" fmla="*/ 0 h 17"/>
                <a:gd name="T8" fmla="*/ 9 w 15"/>
                <a:gd name="T9" fmla="*/ 0 h 17"/>
                <a:gd name="T10" fmla="*/ 15 w 15"/>
                <a:gd name="T11" fmla="*/ 8 h 17"/>
                <a:gd name="T12" fmla="*/ 0 w 15"/>
                <a:gd name="T13" fmla="*/ 8 h 17"/>
                <a:gd name="T14" fmla="*/ 0 w 15"/>
                <a:gd name="T15" fmla="*/ 17 h 17"/>
                <a:gd name="T16" fmla="*/ 9 w 15"/>
                <a:gd name="T17" fmla="*/ 17 h 17"/>
                <a:gd name="T18" fmla="*/ 0 w 15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0" y="8"/>
                  </a:moveTo>
                  <a:lnTo>
                    <a:pt x="9" y="17"/>
                  </a:lnTo>
                  <a:lnTo>
                    <a:pt x="15" y="17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47" name="Freeform 562"/>
            <p:cNvSpPr>
              <a:spLocks/>
            </p:cNvSpPr>
            <p:nvPr/>
          </p:nvSpPr>
          <p:spPr bwMode="auto">
            <a:xfrm>
              <a:off x="2313" y="1998"/>
              <a:ext cx="15" cy="17"/>
            </a:xfrm>
            <a:custGeom>
              <a:avLst/>
              <a:gdLst>
                <a:gd name="T0" fmla="*/ 9 w 15"/>
                <a:gd name="T1" fmla="*/ 17 h 17"/>
                <a:gd name="T2" fmla="*/ 0 w 15"/>
                <a:gd name="T3" fmla="*/ 6 h 17"/>
                <a:gd name="T4" fmla="*/ 0 w 15"/>
                <a:gd name="T5" fmla="*/ 14 h 17"/>
                <a:gd name="T6" fmla="*/ 15 w 15"/>
                <a:gd name="T7" fmla="*/ 14 h 17"/>
                <a:gd name="T8" fmla="*/ 15 w 15"/>
                <a:gd name="T9" fmla="*/ 6 h 17"/>
                <a:gd name="T10" fmla="*/ 9 w 15"/>
                <a:gd name="T11" fmla="*/ 0 h 17"/>
                <a:gd name="T12" fmla="*/ 15 w 15"/>
                <a:gd name="T13" fmla="*/ 6 h 17"/>
                <a:gd name="T14" fmla="*/ 15 w 15"/>
                <a:gd name="T15" fmla="*/ 0 h 17"/>
                <a:gd name="T16" fmla="*/ 9 w 15"/>
                <a:gd name="T17" fmla="*/ 0 h 17"/>
                <a:gd name="T18" fmla="*/ 9 w 15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9" y="17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6"/>
                  </a:lnTo>
                  <a:lnTo>
                    <a:pt x="9" y="0"/>
                  </a:lnTo>
                  <a:lnTo>
                    <a:pt x="15" y="6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48" name="Rectangle 563"/>
            <p:cNvSpPr>
              <a:spLocks noChangeArrowheads="1"/>
            </p:cNvSpPr>
            <p:nvPr/>
          </p:nvSpPr>
          <p:spPr bwMode="auto">
            <a:xfrm>
              <a:off x="2314" y="1999"/>
              <a:ext cx="10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49" name="Freeform 564"/>
            <p:cNvSpPr>
              <a:spLocks/>
            </p:cNvSpPr>
            <p:nvPr/>
          </p:nvSpPr>
          <p:spPr bwMode="auto">
            <a:xfrm>
              <a:off x="2299" y="1998"/>
              <a:ext cx="14" cy="17"/>
            </a:xfrm>
            <a:custGeom>
              <a:avLst/>
              <a:gdLst>
                <a:gd name="T0" fmla="*/ 0 w 14"/>
                <a:gd name="T1" fmla="*/ 6 h 17"/>
                <a:gd name="T2" fmla="*/ 8 w 14"/>
                <a:gd name="T3" fmla="*/ 17 h 17"/>
                <a:gd name="T4" fmla="*/ 14 w 14"/>
                <a:gd name="T5" fmla="*/ 17 h 17"/>
                <a:gd name="T6" fmla="*/ 14 w 14"/>
                <a:gd name="T7" fmla="*/ 0 h 17"/>
                <a:gd name="T8" fmla="*/ 8 w 14"/>
                <a:gd name="T9" fmla="*/ 0 h 17"/>
                <a:gd name="T10" fmla="*/ 14 w 14"/>
                <a:gd name="T11" fmla="*/ 6 h 17"/>
                <a:gd name="T12" fmla="*/ 0 w 14"/>
                <a:gd name="T13" fmla="*/ 6 h 17"/>
                <a:gd name="T14" fmla="*/ 0 w 14"/>
                <a:gd name="T15" fmla="*/ 17 h 17"/>
                <a:gd name="T16" fmla="*/ 8 w 14"/>
                <a:gd name="T17" fmla="*/ 17 h 17"/>
                <a:gd name="T18" fmla="*/ 0 w 14"/>
                <a:gd name="T19" fmla="*/ 6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6"/>
                  </a:moveTo>
                  <a:lnTo>
                    <a:pt x="8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0" y="6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50" name="Freeform 565"/>
            <p:cNvSpPr>
              <a:spLocks/>
            </p:cNvSpPr>
            <p:nvPr/>
          </p:nvSpPr>
          <p:spPr bwMode="auto">
            <a:xfrm>
              <a:off x="2299" y="1992"/>
              <a:ext cx="14" cy="15"/>
            </a:xfrm>
            <a:custGeom>
              <a:avLst/>
              <a:gdLst>
                <a:gd name="T0" fmla="*/ 8 w 14"/>
                <a:gd name="T1" fmla="*/ 15 h 15"/>
                <a:gd name="T2" fmla="*/ 0 w 14"/>
                <a:gd name="T3" fmla="*/ 10 h 15"/>
                <a:gd name="T4" fmla="*/ 0 w 14"/>
                <a:gd name="T5" fmla="*/ 12 h 15"/>
                <a:gd name="T6" fmla="*/ 14 w 14"/>
                <a:gd name="T7" fmla="*/ 12 h 15"/>
                <a:gd name="T8" fmla="*/ 14 w 14"/>
                <a:gd name="T9" fmla="*/ 10 h 15"/>
                <a:gd name="T10" fmla="*/ 8 w 14"/>
                <a:gd name="T11" fmla="*/ 0 h 15"/>
                <a:gd name="T12" fmla="*/ 14 w 14"/>
                <a:gd name="T13" fmla="*/ 10 h 15"/>
                <a:gd name="T14" fmla="*/ 14 w 14"/>
                <a:gd name="T15" fmla="*/ 0 h 15"/>
                <a:gd name="T16" fmla="*/ 8 w 14"/>
                <a:gd name="T17" fmla="*/ 0 h 15"/>
                <a:gd name="T18" fmla="*/ 8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8" y="15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8" y="0"/>
                  </a:lnTo>
                  <a:lnTo>
                    <a:pt x="14" y="1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51" name="Rectangle 566"/>
            <p:cNvSpPr>
              <a:spLocks noChangeArrowheads="1"/>
            </p:cNvSpPr>
            <p:nvPr/>
          </p:nvSpPr>
          <p:spPr bwMode="auto">
            <a:xfrm>
              <a:off x="2302" y="1992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52" name="Rectangle 567"/>
            <p:cNvSpPr>
              <a:spLocks noChangeArrowheads="1"/>
            </p:cNvSpPr>
            <p:nvPr/>
          </p:nvSpPr>
          <p:spPr bwMode="auto">
            <a:xfrm>
              <a:off x="2294" y="1992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53" name="Rectangle 568"/>
            <p:cNvSpPr>
              <a:spLocks noChangeArrowheads="1"/>
            </p:cNvSpPr>
            <p:nvPr/>
          </p:nvSpPr>
          <p:spPr bwMode="auto">
            <a:xfrm>
              <a:off x="2286" y="1992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54" name="Rectangle 569"/>
            <p:cNvSpPr>
              <a:spLocks noChangeArrowheads="1"/>
            </p:cNvSpPr>
            <p:nvPr/>
          </p:nvSpPr>
          <p:spPr bwMode="auto">
            <a:xfrm>
              <a:off x="2280" y="1992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55" name="Rectangle 570"/>
            <p:cNvSpPr>
              <a:spLocks noChangeArrowheads="1"/>
            </p:cNvSpPr>
            <p:nvPr/>
          </p:nvSpPr>
          <p:spPr bwMode="auto">
            <a:xfrm>
              <a:off x="2271" y="1992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56" name="Freeform 571"/>
            <p:cNvSpPr>
              <a:spLocks/>
            </p:cNvSpPr>
            <p:nvPr/>
          </p:nvSpPr>
          <p:spPr bwMode="auto">
            <a:xfrm>
              <a:off x="2257" y="1992"/>
              <a:ext cx="16" cy="15"/>
            </a:xfrm>
            <a:custGeom>
              <a:avLst/>
              <a:gdLst>
                <a:gd name="T0" fmla="*/ 0 w 16"/>
                <a:gd name="T1" fmla="*/ 10 h 15"/>
                <a:gd name="T2" fmla="*/ 8 w 16"/>
                <a:gd name="T3" fmla="*/ 15 h 15"/>
                <a:gd name="T4" fmla="*/ 14 w 16"/>
                <a:gd name="T5" fmla="*/ 15 h 15"/>
                <a:gd name="T6" fmla="*/ 14 w 16"/>
                <a:gd name="T7" fmla="*/ 0 h 15"/>
                <a:gd name="T8" fmla="*/ 8 w 16"/>
                <a:gd name="T9" fmla="*/ 0 h 15"/>
                <a:gd name="T10" fmla="*/ 16 w 16"/>
                <a:gd name="T11" fmla="*/ 10 h 15"/>
                <a:gd name="T12" fmla="*/ 0 w 16"/>
                <a:gd name="T13" fmla="*/ 10 h 15"/>
                <a:gd name="T14" fmla="*/ 0 w 16"/>
                <a:gd name="T15" fmla="*/ 15 h 15"/>
                <a:gd name="T16" fmla="*/ 8 w 16"/>
                <a:gd name="T17" fmla="*/ 15 h 15"/>
                <a:gd name="T18" fmla="*/ 0 w 16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0" y="10"/>
                  </a:moveTo>
                  <a:lnTo>
                    <a:pt x="8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6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57" name="Freeform 572"/>
            <p:cNvSpPr>
              <a:spLocks/>
            </p:cNvSpPr>
            <p:nvPr/>
          </p:nvSpPr>
          <p:spPr bwMode="auto">
            <a:xfrm>
              <a:off x="2257" y="1984"/>
              <a:ext cx="16" cy="18"/>
            </a:xfrm>
            <a:custGeom>
              <a:avLst/>
              <a:gdLst>
                <a:gd name="T0" fmla="*/ 8 w 16"/>
                <a:gd name="T1" fmla="*/ 18 h 18"/>
                <a:gd name="T2" fmla="*/ 0 w 16"/>
                <a:gd name="T3" fmla="*/ 8 h 18"/>
                <a:gd name="T4" fmla="*/ 0 w 16"/>
                <a:gd name="T5" fmla="*/ 18 h 18"/>
                <a:gd name="T6" fmla="*/ 16 w 16"/>
                <a:gd name="T7" fmla="*/ 18 h 18"/>
                <a:gd name="T8" fmla="*/ 16 w 16"/>
                <a:gd name="T9" fmla="*/ 8 h 18"/>
                <a:gd name="T10" fmla="*/ 8 w 16"/>
                <a:gd name="T11" fmla="*/ 0 h 18"/>
                <a:gd name="T12" fmla="*/ 16 w 16"/>
                <a:gd name="T13" fmla="*/ 8 h 18"/>
                <a:gd name="T14" fmla="*/ 16 w 16"/>
                <a:gd name="T15" fmla="*/ 0 h 18"/>
                <a:gd name="T16" fmla="*/ 8 w 16"/>
                <a:gd name="T17" fmla="*/ 0 h 18"/>
                <a:gd name="T18" fmla="*/ 8 w 16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8" y="18"/>
                  </a:moveTo>
                  <a:lnTo>
                    <a:pt x="0" y="8"/>
                  </a:lnTo>
                  <a:lnTo>
                    <a:pt x="0" y="18"/>
                  </a:lnTo>
                  <a:lnTo>
                    <a:pt x="16" y="18"/>
                  </a:lnTo>
                  <a:lnTo>
                    <a:pt x="16" y="8"/>
                  </a:lnTo>
                  <a:lnTo>
                    <a:pt x="8" y="0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58" name="Rectangle 573"/>
            <p:cNvSpPr>
              <a:spLocks noChangeArrowheads="1"/>
            </p:cNvSpPr>
            <p:nvPr/>
          </p:nvSpPr>
          <p:spPr bwMode="auto">
            <a:xfrm>
              <a:off x="2257" y="1984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59" name="Rectangle 574"/>
            <p:cNvSpPr>
              <a:spLocks noChangeArrowheads="1"/>
            </p:cNvSpPr>
            <p:nvPr/>
          </p:nvSpPr>
          <p:spPr bwMode="auto">
            <a:xfrm>
              <a:off x="2252" y="1984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60" name="Freeform 575"/>
            <p:cNvSpPr>
              <a:spLocks/>
            </p:cNvSpPr>
            <p:nvPr/>
          </p:nvSpPr>
          <p:spPr bwMode="auto">
            <a:xfrm>
              <a:off x="2237" y="1984"/>
              <a:ext cx="15" cy="18"/>
            </a:xfrm>
            <a:custGeom>
              <a:avLst/>
              <a:gdLst>
                <a:gd name="T0" fmla="*/ 0 w 15"/>
                <a:gd name="T1" fmla="*/ 8 h 18"/>
                <a:gd name="T2" fmla="*/ 8 w 15"/>
                <a:gd name="T3" fmla="*/ 18 h 18"/>
                <a:gd name="T4" fmla="*/ 15 w 15"/>
                <a:gd name="T5" fmla="*/ 18 h 18"/>
                <a:gd name="T6" fmla="*/ 15 w 15"/>
                <a:gd name="T7" fmla="*/ 0 h 18"/>
                <a:gd name="T8" fmla="*/ 8 w 15"/>
                <a:gd name="T9" fmla="*/ 0 h 18"/>
                <a:gd name="T10" fmla="*/ 15 w 15"/>
                <a:gd name="T11" fmla="*/ 8 h 18"/>
                <a:gd name="T12" fmla="*/ 0 w 15"/>
                <a:gd name="T13" fmla="*/ 8 h 18"/>
                <a:gd name="T14" fmla="*/ 0 w 15"/>
                <a:gd name="T15" fmla="*/ 18 h 18"/>
                <a:gd name="T16" fmla="*/ 8 w 15"/>
                <a:gd name="T17" fmla="*/ 18 h 18"/>
                <a:gd name="T18" fmla="*/ 0 w 15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0" y="8"/>
                  </a:moveTo>
                  <a:lnTo>
                    <a:pt x="8" y="18"/>
                  </a:lnTo>
                  <a:lnTo>
                    <a:pt x="15" y="18"/>
                  </a:lnTo>
                  <a:lnTo>
                    <a:pt x="15" y="0"/>
                  </a:lnTo>
                  <a:lnTo>
                    <a:pt x="8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61" name="Freeform 576"/>
            <p:cNvSpPr>
              <a:spLocks/>
            </p:cNvSpPr>
            <p:nvPr/>
          </p:nvSpPr>
          <p:spPr bwMode="auto">
            <a:xfrm>
              <a:off x="2237" y="1979"/>
              <a:ext cx="15" cy="13"/>
            </a:xfrm>
            <a:custGeom>
              <a:avLst/>
              <a:gdLst>
                <a:gd name="T0" fmla="*/ 8 w 15"/>
                <a:gd name="T1" fmla="*/ 13 h 13"/>
                <a:gd name="T2" fmla="*/ 0 w 15"/>
                <a:gd name="T3" fmla="*/ 5 h 13"/>
                <a:gd name="T4" fmla="*/ 0 w 15"/>
                <a:gd name="T5" fmla="*/ 13 h 13"/>
                <a:gd name="T6" fmla="*/ 15 w 15"/>
                <a:gd name="T7" fmla="*/ 13 h 13"/>
                <a:gd name="T8" fmla="*/ 15 w 15"/>
                <a:gd name="T9" fmla="*/ 5 h 13"/>
                <a:gd name="T10" fmla="*/ 8 w 15"/>
                <a:gd name="T11" fmla="*/ 0 h 13"/>
                <a:gd name="T12" fmla="*/ 15 w 15"/>
                <a:gd name="T13" fmla="*/ 5 h 13"/>
                <a:gd name="T14" fmla="*/ 15 w 15"/>
                <a:gd name="T15" fmla="*/ 0 h 13"/>
                <a:gd name="T16" fmla="*/ 8 w 15"/>
                <a:gd name="T17" fmla="*/ 0 h 13"/>
                <a:gd name="T18" fmla="*/ 8 w 15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8" y="13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5" y="13"/>
                  </a:lnTo>
                  <a:lnTo>
                    <a:pt x="15" y="5"/>
                  </a:lnTo>
                  <a:lnTo>
                    <a:pt x="8" y="0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62" name="Rectangle 577"/>
            <p:cNvSpPr>
              <a:spLocks noChangeArrowheads="1"/>
            </p:cNvSpPr>
            <p:nvPr/>
          </p:nvSpPr>
          <p:spPr bwMode="auto">
            <a:xfrm>
              <a:off x="2237" y="1979"/>
              <a:ext cx="11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63" name="Rectangle 578"/>
            <p:cNvSpPr>
              <a:spLocks noChangeArrowheads="1"/>
            </p:cNvSpPr>
            <p:nvPr/>
          </p:nvSpPr>
          <p:spPr bwMode="auto">
            <a:xfrm>
              <a:off x="2223" y="1979"/>
              <a:ext cx="15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64" name="Rectangle 579"/>
            <p:cNvSpPr>
              <a:spLocks noChangeArrowheads="1"/>
            </p:cNvSpPr>
            <p:nvPr/>
          </p:nvSpPr>
          <p:spPr bwMode="auto">
            <a:xfrm>
              <a:off x="2218" y="1979"/>
              <a:ext cx="7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65" name="Freeform 580"/>
            <p:cNvSpPr>
              <a:spLocks/>
            </p:cNvSpPr>
            <p:nvPr/>
          </p:nvSpPr>
          <p:spPr bwMode="auto">
            <a:xfrm>
              <a:off x="2200" y="1979"/>
              <a:ext cx="18" cy="13"/>
            </a:xfrm>
            <a:custGeom>
              <a:avLst/>
              <a:gdLst>
                <a:gd name="T0" fmla="*/ 0 w 18"/>
                <a:gd name="T1" fmla="*/ 5 h 13"/>
                <a:gd name="T2" fmla="*/ 8 w 18"/>
                <a:gd name="T3" fmla="*/ 13 h 13"/>
                <a:gd name="T4" fmla="*/ 18 w 18"/>
                <a:gd name="T5" fmla="*/ 13 h 13"/>
                <a:gd name="T6" fmla="*/ 18 w 18"/>
                <a:gd name="T7" fmla="*/ 0 h 13"/>
                <a:gd name="T8" fmla="*/ 8 w 18"/>
                <a:gd name="T9" fmla="*/ 0 h 13"/>
                <a:gd name="T10" fmla="*/ 18 w 18"/>
                <a:gd name="T11" fmla="*/ 5 h 13"/>
                <a:gd name="T12" fmla="*/ 0 w 18"/>
                <a:gd name="T13" fmla="*/ 5 h 13"/>
                <a:gd name="T14" fmla="*/ 0 w 18"/>
                <a:gd name="T15" fmla="*/ 13 h 13"/>
                <a:gd name="T16" fmla="*/ 8 w 18"/>
                <a:gd name="T17" fmla="*/ 13 h 13"/>
                <a:gd name="T18" fmla="*/ 0 w 18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3"/>
                <a:gd name="T32" fmla="*/ 18 w 1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3">
                  <a:moveTo>
                    <a:pt x="0" y="5"/>
                  </a:moveTo>
                  <a:lnTo>
                    <a:pt x="8" y="13"/>
                  </a:lnTo>
                  <a:lnTo>
                    <a:pt x="18" y="13"/>
                  </a:lnTo>
                  <a:lnTo>
                    <a:pt x="18" y="0"/>
                  </a:lnTo>
                  <a:lnTo>
                    <a:pt x="8" y="0"/>
                  </a:lnTo>
                  <a:lnTo>
                    <a:pt x="18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66" name="Freeform 581"/>
            <p:cNvSpPr>
              <a:spLocks/>
            </p:cNvSpPr>
            <p:nvPr/>
          </p:nvSpPr>
          <p:spPr bwMode="auto">
            <a:xfrm>
              <a:off x="2200" y="1970"/>
              <a:ext cx="18" cy="14"/>
            </a:xfrm>
            <a:custGeom>
              <a:avLst/>
              <a:gdLst>
                <a:gd name="T0" fmla="*/ 8 w 18"/>
                <a:gd name="T1" fmla="*/ 14 h 14"/>
                <a:gd name="T2" fmla="*/ 0 w 18"/>
                <a:gd name="T3" fmla="*/ 9 h 14"/>
                <a:gd name="T4" fmla="*/ 0 w 18"/>
                <a:gd name="T5" fmla="*/ 14 h 14"/>
                <a:gd name="T6" fmla="*/ 18 w 18"/>
                <a:gd name="T7" fmla="*/ 14 h 14"/>
                <a:gd name="T8" fmla="*/ 18 w 18"/>
                <a:gd name="T9" fmla="*/ 9 h 14"/>
                <a:gd name="T10" fmla="*/ 8 w 18"/>
                <a:gd name="T11" fmla="*/ 0 h 14"/>
                <a:gd name="T12" fmla="*/ 18 w 18"/>
                <a:gd name="T13" fmla="*/ 9 h 14"/>
                <a:gd name="T14" fmla="*/ 18 w 18"/>
                <a:gd name="T15" fmla="*/ 0 h 14"/>
                <a:gd name="T16" fmla="*/ 8 w 18"/>
                <a:gd name="T17" fmla="*/ 0 h 14"/>
                <a:gd name="T18" fmla="*/ 8 w 18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8" y="14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8" y="0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67" name="Rectangle 582"/>
            <p:cNvSpPr>
              <a:spLocks noChangeArrowheads="1"/>
            </p:cNvSpPr>
            <p:nvPr/>
          </p:nvSpPr>
          <p:spPr bwMode="auto">
            <a:xfrm>
              <a:off x="2203" y="197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68" name="Rectangle 583"/>
            <p:cNvSpPr>
              <a:spLocks noChangeArrowheads="1"/>
            </p:cNvSpPr>
            <p:nvPr/>
          </p:nvSpPr>
          <p:spPr bwMode="auto">
            <a:xfrm>
              <a:off x="2197" y="197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69" name="Rectangle 584"/>
            <p:cNvSpPr>
              <a:spLocks noChangeArrowheads="1"/>
            </p:cNvSpPr>
            <p:nvPr/>
          </p:nvSpPr>
          <p:spPr bwMode="auto">
            <a:xfrm>
              <a:off x="2188" y="1970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70" name="Freeform 585"/>
            <p:cNvSpPr>
              <a:spLocks/>
            </p:cNvSpPr>
            <p:nvPr/>
          </p:nvSpPr>
          <p:spPr bwMode="auto">
            <a:xfrm>
              <a:off x="2174" y="1970"/>
              <a:ext cx="14" cy="14"/>
            </a:xfrm>
            <a:custGeom>
              <a:avLst/>
              <a:gdLst>
                <a:gd name="T0" fmla="*/ 0 w 14"/>
                <a:gd name="T1" fmla="*/ 9 h 14"/>
                <a:gd name="T2" fmla="*/ 6 w 14"/>
                <a:gd name="T3" fmla="*/ 14 h 14"/>
                <a:gd name="T4" fmla="*/ 14 w 14"/>
                <a:gd name="T5" fmla="*/ 14 h 14"/>
                <a:gd name="T6" fmla="*/ 14 w 14"/>
                <a:gd name="T7" fmla="*/ 0 h 14"/>
                <a:gd name="T8" fmla="*/ 6 w 14"/>
                <a:gd name="T9" fmla="*/ 0 h 14"/>
                <a:gd name="T10" fmla="*/ 14 w 14"/>
                <a:gd name="T11" fmla="*/ 9 h 14"/>
                <a:gd name="T12" fmla="*/ 0 w 14"/>
                <a:gd name="T13" fmla="*/ 9 h 14"/>
                <a:gd name="T14" fmla="*/ 0 w 14"/>
                <a:gd name="T15" fmla="*/ 14 h 14"/>
                <a:gd name="T16" fmla="*/ 6 w 14"/>
                <a:gd name="T17" fmla="*/ 14 h 14"/>
                <a:gd name="T18" fmla="*/ 0 w 14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9"/>
                  </a:moveTo>
                  <a:lnTo>
                    <a:pt x="6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9"/>
                  </a:lnTo>
                  <a:lnTo>
                    <a:pt x="0" y="9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71" name="Freeform 586"/>
            <p:cNvSpPr>
              <a:spLocks/>
            </p:cNvSpPr>
            <p:nvPr/>
          </p:nvSpPr>
          <p:spPr bwMode="auto">
            <a:xfrm>
              <a:off x="2174" y="1964"/>
              <a:ext cx="14" cy="15"/>
            </a:xfrm>
            <a:custGeom>
              <a:avLst/>
              <a:gdLst>
                <a:gd name="T0" fmla="*/ 6 w 14"/>
                <a:gd name="T1" fmla="*/ 15 h 15"/>
                <a:gd name="T2" fmla="*/ 0 w 14"/>
                <a:gd name="T3" fmla="*/ 6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6 h 15"/>
                <a:gd name="T10" fmla="*/ 6 w 14"/>
                <a:gd name="T11" fmla="*/ 0 h 15"/>
                <a:gd name="T12" fmla="*/ 14 w 14"/>
                <a:gd name="T13" fmla="*/ 6 h 15"/>
                <a:gd name="T14" fmla="*/ 14 w 14"/>
                <a:gd name="T15" fmla="*/ 0 h 15"/>
                <a:gd name="T16" fmla="*/ 6 w 14"/>
                <a:gd name="T17" fmla="*/ 0 h 15"/>
                <a:gd name="T18" fmla="*/ 6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15"/>
                  </a:moveTo>
                  <a:lnTo>
                    <a:pt x="0" y="6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72" name="Rectangle 587"/>
            <p:cNvSpPr>
              <a:spLocks noChangeArrowheads="1"/>
            </p:cNvSpPr>
            <p:nvPr/>
          </p:nvSpPr>
          <p:spPr bwMode="auto">
            <a:xfrm>
              <a:off x="2169" y="1965"/>
              <a:ext cx="12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73" name="Rectangle 588"/>
            <p:cNvSpPr>
              <a:spLocks noChangeArrowheads="1"/>
            </p:cNvSpPr>
            <p:nvPr/>
          </p:nvSpPr>
          <p:spPr bwMode="auto">
            <a:xfrm>
              <a:off x="2161" y="196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74" name="Rectangle 589"/>
            <p:cNvSpPr>
              <a:spLocks noChangeArrowheads="1"/>
            </p:cNvSpPr>
            <p:nvPr/>
          </p:nvSpPr>
          <p:spPr bwMode="auto">
            <a:xfrm>
              <a:off x="2154" y="1965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75" name="Rectangle 590"/>
            <p:cNvSpPr>
              <a:spLocks noChangeArrowheads="1"/>
            </p:cNvSpPr>
            <p:nvPr/>
          </p:nvSpPr>
          <p:spPr bwMode="auto">
            <a:xfrm>
              <a:off x="2146" y="196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76" name="Rectangle 591"/>
            <p:cNvSpPr>
              <a:spLocks noChangeArrowheads="1"/>
            </p:cNvSpPr>
            <p:nvPr/>
          </p:nvSpPr>
          <p:spPr bwMode="auto">
            <a:xfrm>
              <a:off x="2140" y="196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77" name="Freeform 592"/>
            <p:cNvSpPr>
              <a:spLocks/>
            </p:cNvSpPr>
            <p:nvPr/>
          </p:nvSpPr>
          <p:spPr bwMode="auto">
            <a:xfrm>
              <a:off x="2127" y="1964"/>
              <a:ext cx="13" cy="15"/>
            </a:xfrm>
            <a:custGeom>
              <a:avLst/>
              <a:gdLst>
                <a:gd name="T0" fmla="*/ 0 w 13"/>
                <a:gd name="T1" fmla="*/ 6 h 15"/>
                <a:gd name="T2" fmla="*/ 5 w 13"/>
                <a:gd name="T3" fmla="*/ 15 h 15"/>
                <a:gd name="T4" fmla="*/ 13 w 13"/>
                <a:gd name="T5" fmla="*/ 15 h 15"/>
                <a:gd name="T6" fmla="*/ 13 w 13"/>
                <a:gd name="T7" fmla="*/ 0 h 15"/>
                <a:gd name="T8" fmla="*/ 5 w 13"/>
                <a:gd name="T9" fmla="*/ 0 h 15"/>
                <a:gd name="T10" fmla="*/ 13 w 13"/>
                <a:gd name="T11" fmla="*/ 6 h 15"/>
                <a:gd name="T12" fmla="*/ 0 w 13"/>
                <a:gd name="T13" fmla="*/ 6 h 15"/>
                <a:gd name="T14" fmla="*/ 0 w 13"/>
                <a:gd name="T15" fmla="*/ 15 h 15"/>
                <a:gd name="T16" fmla="*/ 5 w 13"/>
                <a:gd name="T17" fmla="*/ 15 h 15"/>
                <a:gd name="T18" fmla="*/ 0 w 13"/>
                <a:gd name="T19" fmla="*/ 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6"/>
                  </a:moveTo>
                  <a:lnTo>
                    <a:pt x="5" y="15"/>
                  </a:lnTo>
                  <a:lnTo>
                    <a:pt x="13" y="15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6"/>
                  </a:lnTo>
                  <a:lnTo>
                    <a:pt x="0" y="6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78" name="Freeform 593"/>
            <p:cNvSpPr>
              <a:spLocks/>
            </p:cNvSpPr>
            <p:nvPr/>
          </p:nvSpPr>
          <p:spPr bwMode="auto">
            <a:xfrm>
              <a:off x="2127" y="1955"/>
              <a:ext cx="13" cy="18"/>
            </a:xfrm>
            <a:custGeom>
              <a:avLst/>
              <a:gdLst>
                <a:gd name="T0" fmla="*/ 5 w 13"/>
                <a:gd name="T1" fmla="*/ 18 h 18"/>
                <a:gd name="T2" fmla="*/ 0 w 13"/>
                <a:gd name="T3" fmla="*/ 9 h 18"/>
                <a:gd name="T4" fmla="*/ 0 w 13"/>
                <a:gd name="T5" fmla="*/ 15 h 18"/>
                <a:gd name="T6" fmla="*/ 13 w 13"/>
                <a:gd name="T7" fmla="*/ 15 h 18"/>
                <a:gd name="T8" fmla="*/ 13 w 13"/>
                <a:gd name="T9" fmla="*/ 9 h 18"/>
                <a:gd name="T10" fmla="*/ 5 w 13"/>
                <a:gd name="T11" fmla="*/ 0 h 18"/>
                <a:gd name="T12" fmla="*/ 13 w 13"/>
                <a:gd name="T13" fmla="*/ 9 h 18"/>
                <a:gd name="T14" fmla="*/ 13 w 13"/>
                <a:gd name="T15" fmla="*/ 0 h 18"/>
                <a:gd name="T16" fmla="*/ 5 w 13"/>
                <a:gd name="T17" fmla="*/ 0 h 18"/>
                <a:gd name="T18" fmla="*/ 5 w 13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5" y="18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9"/>
                  </a:lnTo>
                  <a:lnTo>
                    <a:pt x="5" y="0"/>
                  </a:lnTo>
                  <a:lnTo>
                    <a:pt x="13" y="9"/>
                  </a:lnTo>
                  <a:lnTo>
                    <a:pt x="13" y="0"/>
                  </a:lnTo>
                  <a:lnTo>
                    <a:pt x="5" y="0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79" name="Freeform 594"/>
            <p:cNvSpPr>
              <a:spLocks/>
            </p:cNvSpPr>
            <p:nvPr/>
          </p:nvSpPr>
          <p:spPr bwMode="auto">
            <a:xfrm>
              <a:off x="2127" y="1955"/>
              <a:ext cx="5" cy="18"/>
            </a:xfrm>
            <a:custGeom>
              <a:avLst/>
              <a:gdLst>
                <a:gd name="T0" fmla="*/ 0 w 5"/>
                <a:gd name="T1" fmla="*/ 0 h 18"/>
                <a:gd name="T2" fmla="*/ 0 w 5"/>
                <a:gd name="T3" fmla="*/ 18 h 18"/>
                <a:gd name="T4" fmla="*/ 5 w 5"/>
                <a:gd name="T5" fmla="*/ 18 h 18"/>
                <a:gd name="T6" fmla="*/ 5 w 5"/>
                <a:gd name="T7" fmla="*/ 0 h 18"/>
                <a:gd name="T8" fmla="*/ 0 w 5"/>
                <a:gd name="T9" fmla="*/ 0 h 18"/>
                <a:gd name="T10" fmla="*/ 0 w 5"/>
                <a:gd name="T11" fmla="*/ 18 h 18"/>
                <a:gd name="T12" fmla="*/ 0 w 5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8"/>
                <a:gd name="T23" fmla="*/ 5 w 5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8">
                  <a:moveTo>
                    <a:pt x="0" y="0"/>
                  </a:move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80" name="Freeform 595"/>
            <p:cNvSpPr>
              <a:spLocks/>
            </p:cNvSpPr>
            <p:nvPr/>
          </p:nvSpPr>
          <p:spPr bwMode="auto">
            <a:xfrm>
              <a:off x="2127" y="1955"/>
              <a:ext cx="5" cy="18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0 h 18"/>
                <a:gd name="T6" fmla="*/ 0 w 5"/>
                <a:gd name="T7" fmla="*/ 18 h 18"/>
                <a:gd name="T8" fmla="*/ 5 w 5"/>
                <a:gd name="T9" fmla="*/ 18 h 18"/>
                <a:gd name="T10" fmla="*/ 5 w 5"/>
                <a:gd name="T11" fmla="*/ 0 h 18"/>
                <a:gd name="T12" fmla="*/ 5 w 5"/>
                <a:gd name="T13" fmla="*/ 1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8"/>
                <a:gd name="T23" fmla="*/ 5 w 5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8">
                  <a:moveTo>
                    <a:pt x="5" y="18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0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81" name="Freeform 596"/>
            <p:cNvSpPr>
              <a:spLocks/>
            </p:cNvSpPr>
            <p:nvPr/>
          </p:nvSpPr>
          <p:spPr bwMode="auto">
            <a:xfrm>
              <a:off x="2117" y="1955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10 w 18"/>
                <a:gd name="T3" fmla="*/ 18 h 18"/>
                <a:gd name="T4" fmla="*/ 15 w 18"/>
                <a:gd name="T5" fmla="*/ 18 h 18"/>
                <a:gd name="T6" fmla="*/ 15 w 18"/>
                <a:gd name="T7" fmla="*/ 0 h 18"/>
                <a:gd name="T8" fmla="*/ 10 w 18"/>
                <a:gd name="T9" fmla="*/ 0 h 18"/>
                <a:gd name="T10" fmla="*/ 18 w 18"/>
                <a:gd name="T11" fmla="*/ 9 h 18"/>
                <a:gd name="T12" fmla="*/ 0 w 18"/>
                <a:gd name="T13" fmla="*/ 9 h 18"/>
                <a:gd name="T14" fmla="*/ 0 w 18"/>
                <a:gd name="T15" fmla="*/ 18 h 18"/>
                <a:gd name="T16" fmla="*/ 10 w 18"/>
                <a:gd name="T17" fmla="*/ 18 h 18"/>
                <a:gd name="T18" fmla="*/ 0 w 18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8"/>
                <a:gd name="T32" fmla="*/ 18 w 18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8">
                  <a:moveTo>
                    <a:pt x="0" y="9"/>
                  </a:moveTo>
                  <a:lnTo>
                    <a:pt x="10" y="18"/>
                  </a:lnTo>
                  <a:lnTo>
                    <a:pt x="15" y="18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82" name="Freeform 597"/>
            <p:cNvSpPr>
              <a:spLocks/>
            </p:cNvSpPr>
            <p:nvPr/>
          </p:nvSpPr>
          <p:spPr bwMode="auto">
            <a:xfrm>
              <a:off x="2117" y="1950"/>
              <a:ext cx="18" cy="14"/>
            </a:xfrm>
            <a:custGeom>
              <a:avLst/>
              <a:gdLst>
                <a:gd name="T0" fmla="*/ 10 w 18"/>
                <a:gd name="T1" fmla="*/ 14 h 14"/>
                <a:gd name="T2" fmla="*/ 0 w 18"/>
                <a:gd name="T3" fmla="*/ 8 h 14"/>
                <a:gd name="T4" fmla="*/ 0 w 18"/>
                <a:gd name="T5" fmla="*/ 14 h 14"/>
                <a:gd name="T6" fmla="*/ 18 w 18"/>
                <a:gd name="T7" fmla="*/ 14 h 14"/>
                <a:gd name="T8" fmla="*/ 18 w 18"/>
                <a:gd name="T9" fmla="*/ 8 h 14"/>
                <a:gd name="T10" fmla="*/ 10 w 18"/>
                <a:gd name="T11" fmla="*/ 0 h 14"/>
                <a:gd name="T12" fmla="*/ 18 w 18"/>
                <a:gd name="T13" fmla="*/ 8 h 14"/>
                <a:gd name="T14" fmla="*/ 18 w 18"/>
                <a:gd name="T15" fmla="*/ 0 h 14"/>
                <a:gd name="T16" fmla="*/ 10 w 18"/>
                <a:gd name="T17" fmla="*/ 0 h 14"/>
                <a:gd name="T18" fmla="*/ 10 w 18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10" y="14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8" y="14"/>
                  </a:lnTo>
                  <a:lnTo>
                    <a:pt x="18" y="8"/>
                  </a:lnTo>
                  <a:lnTo>
                    <a:pt x="10" y="0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83" name="Rectangle 598"/>
            <p:cNvSpPr>
              <a:spLocks noChangeArrowheads="1"/>
            </p:cNvSpPr>
            <p:nvPr/>
          </p:nvSpPr>
          <p:spPr bwMode="auto">
            <a:xfrm>
              <a:off x="2120" y="1950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84" name="Rectangle 599"/>
            <p:cNvSpPr>
              <a:spLocks noChangeArrowheads="1"/>
            </p:cNvSpPr>
            <p:nvPr/>
          </p:nvSpPr>
          <p:spPr bwMode="auto">
            <a:xfrm>
              <a:off x="2112" y="1950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85" name="Rectangle 600"/>
            <p:cNvSpPr>
              <a:spLocks noChangeArrowheads="1"/>
            </p:cNvSpPr>
            <p:nvPr/>
          </p:nvSpPr>
          <p:spPr bwMode="auto">
            <a:xfrm>
              <a:off x="2106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86" name="Rectangle 601"/>
            <p:cNvSpPr>
              <a:spLocks noChangeArrowheads="1"/>
            </p:cNvSpPr>
            <p:nvPr/>
          </p:nvSpPr>
          <p:spPr bwMode="auto">
            <a:xfrm>
              <a:off x="2098" y="1950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87" name="Rectangle 602"/>
            <p:cNvSpPr>
              <a:spLocks noChangeArrowheads="1"/>
            </p:cNvSpPr>
            <p:nvPr/>
          </p:nvSpPr>
          <p:spPr bwMode="auto">
            <a:xfrm>
              <a:off x="2093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88" name="Rectangle 603"/>
            <p:cNvSpPr>
              <a:spLocks noChangeArrowheads="1"/>
            </p:cNvSpPr>
            <p:nvPr/>
          </p:nvSpPr>
          <p:spPr bwMode="auto">
            <a:xfrm>
              <a:off x="2083" y="1950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89" name="Rectangle 604"/>
            <p:cNvSpPr>
              <a:spLocks noChangeArrowheads="1"/>
            </p:cNvSpPr>
            <p:nvPr/>
          </p:nvSpPr>
          <p:spPr bwMode="auto">
            <a:xfrm>
              <a:off x="2078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0" name="Rectangle 605"/>
            <p:cNvSpPr>
              <a:spLocks noChangeArrowheads="1"/>
            </p:cNvSpPr>
            <p:nvPr/>
          </p:nvSpPr>
          <p:spPr bwMode="auto">
            <a:xfrm>
              <a:off x="2073" y="1950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1" name="Rectangle 606"/>
            <p:cNvSpPr>
              <a:spLocks noChangeArrowheads="1"/>
            </p:cNvSpPr>
            <p:nvPr/>
          </p:nvSpPr>
          <p:spPr bwMode="auto">
            <a:xfrm>
              <a:off x="2056" y="1950"/>
              <a:ext cx="1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2" name="Rectangle 607"/>
            <p:cNvSpPr>
              <a:spLocks noChangeArrowheads="1"/>
            </p:cNvSpPr>
            <p:nvPr/>
          </p:nvSpPr>
          <p:spPr bwMode="auto">
            <a:xfrm>
              <a:off x="2050" y="1950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3" name="Rectangle 608"/>
            <p:cNvSpPr>
              <a:spLocks noChangeArrowheads="1"/>
            </p:cNvSpPr>
            <p:nvPr/>
          </p:nvSpPr>
          <p:spPr bwMode="auto">
            <a:xfrm>
              <a:off x="2044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4" name="Rectangle 609"/>
            <p:cNvSpPr>
              <a:spLocks noChangeArrowheads="1"/>
            </p:cNvSpPr>
            <p:nvPr/>
          </p:nvSpPr>
          <p:spPr bwMode="auto">
            <a:xfrm>
              <a:off x="2036" y="1950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5" name="Rectangle 610"/>
            <p:cNvSpPr>
              <a:spLocks noChangeArrowheads="1"/>
            </p:cNvSpPr>
            <p:nvPr/>
          </p:nvSpPr>
          <p:spPr bwMode="auto">
            <a:xfrm>
              <a:off x="2031" y="1950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6" name="Rectangle 611"/>
            <p:cNvSpPr>
              <a:spLocks noChangeArrowheads="1"/>
            </p:cNvSpPr>
            <p:nvPr/>
          </p:nvSpPr>
          <p:spPr bwMode="auto">
            <a:xfrm>
              <a:off x="2022" y="1950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7" name="Rectangle 612"/>
            <p:cNvSpPr>
              <a:spLocks noChangeArrowheads="1"/>
            </p:cNvSpPr>
            <p:nvPr/>
          </p:nvSpPr>
          <p:spPr bwMode="auto">
            <a:xfrm>
              <a:off x="2016" y="1950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8" name="Rectangle 613"/>
            <p:cNvSpPr>
              <a:spLocks noChangeArrowheads="1"/>
            </p:cNvSpPr>
            <p:nvPr/>
          </p:nvSpPr>
          <p:spPr bwMode="auto">
            <a:xfrm>
              <a:off x="2007" y="1950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399" name="Rectangle 614"/>
            <p:cNvSpPr>
              <a:spLocks noChangeArrowheads="1"/>
            </p:cNvSpPr>
            <p:nvPr/>
          </p:nvSpPr>
          <p:spPr bwMode="auto">
            <a:xfrm>
              <a:off x="2002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0" name="Rectangle 615"/>
            <p:cNvSpPr>
              <a:spLocks noChangeArrowheads="1"/>
            </p:cNvSpPr>
            <p:nvPr/>
          </p:nvSpPr>
          <p:spPr bwMode="auto">
            <a:xfrm>
              <a:off x="1997" y="1950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1" name="Rectangle 616"/>
            <p:cNvSpPr>
              <a:spLocks noChangeArrowheads="1"/>
            </p:cNvSpPr>
            <p:nvPr/>
          </p:nvSpPr>
          <p:spPr bwMode="auto">
            <a:xfrm>
              <a:off x="1988" y="1950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2" name="Rectangle 617"/>
            <p:cNvSpPr>
              <a:spLocks noChangeArrowheads="1"/>
            </p:cNvSpPr>
            <p:nvPr/>
          </p:nvSpPr>
          <p:spPr bwMode="auto">
            <a:xfrm>
              <a:off x="1982" y="1950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3" name="Rectangle 618"/>
            <p:cNvSpPr>
              <a:spLocks noChangeArrowheads="1"/>
            </p:cNvSpPr>
            <p:nvPr/>
          </p:nvSpPr>
          <p:spPr bwMode="auto">
            <a:xfrm>
              <a:off x="1974" y="1950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4" name="Rectangle 619"/>
            <p:cNvSpPr>
              <a:spLocks noChangeArrowheads="1"/>
            </p:cNvSpPr>
            <p:nvPr/>
          </p:nvSpPr>
          <p:spPr bwMode="auto">
            <a:xfrm>
              <a:off x="1965" y="1950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5" name="Rectangle 620"/>
            <p:cNvSpPr>
              <a:spLocks noChangeArrowheads="1"/>
            </p:cNvSpPr>
            <p:nvPr/>
          </p:nvSpPr>
          <p:spPr bwMode="auto">
            <a:xfrm>
              <a:off x="1960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6" name="Rectangle 621"/>
            <p:cNvSpPr>
              <a:spLocks noChangeArrowheads="1"/>
            </p:cNvSpPr>
            <p:nvPr/>
          </p:nvSpPr>
          <p:spPr bwMode="auto">
            <a:xfrm>
              <a:off x="1955" y="1950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7" name="Rectangle 622"/>
            <p:cNvSpPr>
              <a:spLocks noChangeArrowheads="1"/>
            </p:cNvSpPr>
            <p:nvPr/>
          </p:nvSpPr>
          <p:spPr bwMode="auto">
            <a:xfrm>
              <a:off x="1945" y="1950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8" name="Rectangle 623"/>
            <p:cNvSpPr>
              <a:spLocks noChangeArrowheads="1"/>
            </p:cNvSpPr>
            <p:nvPr/>
          </p:nvSpPr>
          <p:spPr bwMode="auto">
            <a:xfrm>
              <a:off x="1940" y="1950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09" name="Rectangle 624"/>
            <p:cNvSpPr>
              <a:spLocks noChangeArrowheads="1"/>
            </p:cNvSpPr>
            <p:nvPr/>
          </p:nvSpPr>
          <p:spPr bwMode="auto">
            <a:xfrm>
              <a:off x="1931" y="1950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10" name="Rectangle 625"/>
            <p:cNvSpPr>
              <a:spLocks noChangeArrowheads="1"/>
            </p:cNvSpPr>
            <p:nvPr/>
          </p:nvSpPr>
          <p:spPr bwMode="auto">
            <a:xfrm>
              <a:off x="1921" y="1950"/>
              <a:ext cx="12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11" name="Rectangle 626"/>
            <p:cNvSpPr>
              <a:spLocks noChangeArrowheads="1"/>
            </p:cNvSpPr>
            <p:nvPr/>
          </p:nvSpPr>
          <p:spPr bwMode="auto">
            <a:xfrm>
              <a:off x="1911" y="1950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12" name="Freeform 627"/>
            <p:cNvSpPr>
              <a:spLocks/>
            </p:cNvSpPr>
            <p:nvPr/>
          </p:nvSpPr>
          <p:spPr bwMode="auto">
            <a:xfrm>
              <a:off x="1898" y="1950"/>
              <a:ext cx="13" cy="14"/>
            </a:xfrm>
            <a:custGeom>
              <a:avLst/>
              <a:gdLst>
                <a:gd name="T0" fmla="*/ 13 w 13"/>
                <a:gd name="T1" fmla="*/ 8 h 14"/>
                <a:gd name="T2" fmla="*/ 8 w 13"/>
                <a:gd name="T3" fmla="*/ 14 h 14"/>
                <a:gd name="T4" fmla="*/ 13 w 13"/>
                <a:gd name="T5" fmla="*/ 14 h 14"/>
                <a:gd name="T6" fmla="*/ 13 w 13"/>
                <a:gd name="T7" fmla="*/ 0 h 14"/>
                <a:gd name="T8" fmla="*/ 8 w 13"/>
                <a:gd name="T9" fmla="*/ 0 h 14"/>
                <a:gd name="T10" fmla="*/ 0 w 13"/>
                <a:gd name="T11" fmla="*/ 8 h 14"/>
                <a:gd name="T12" fmla="*/ 8 w 13"/>
                <a:gd name="T13" fmla="*/ 0 h 14"/>
                <a:gd name="T14" fmla="*/ 0 w 13"/>
                <a:gd name="T15" fmla="*/ 0 h 14"/>
                <a:gd name="T16" fmla="*/ 0 w 13"/>
                <a:gd name="T17" fmla="*/ 8 h 14"/>
                <a:gd name="T18" fmla="*/ 13 w 13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3" y="8"/>
                  </a:moveTo>
                  <a:lnTo>
                    <a:pt x="8" y="14"/>
                  </a:lnTo>
                  <a:lnTo>
                    <a:pt x="13" y="14"/>
                  </a:lnTo>
                  <a:lnTo>
                    <a:pt x="13" y="0"/>
                  </a:lnTo>
                  <a:lnTo>
                    <a:pt x="8" y="0"/>
                  </a:lnTo>
                  <a:lnTo>
                    <a:pt x="0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13" name="Freeform 628"/>
            <p:cNvSpPr>
              <a:spLocks/>
            </p:cNvSpPr>
            <p:nvPr/>
          </p:nvSpPr>
          <p:spPr bwMode="auto">
            <a:xfrm>
              <a:off x="1898" y="1955"/>
              <a:ext cx="13" cy="18"/>
            </a:xfrm>
            <a:custGeom>
              <a:avLst/>
              <a:gdLst>
                <a:gd name="T0" fmla="*/ 8 w 13"/>
                <a:gd name="T1" fmla="*/ 18 h 18"/>
                <a:gd name="T2" fmla="*/ 13 w 13"/>
                <a:gd name="T3" fmla="*/ 9 h 18"/>
                <a:gd name="T4" fmla="*/ 13 w 13"/>
                <a:gd name="T5" fmla="*/ 3 h 18"/>
                <a:gd name="T6" fmla="*/ 0 w 13"/>
                <a:gd name="T7" fmla="*/ 3 h 18"/>
                <a:gd name="T8" fmla="*/ 0 w 13"/>
                <a:gd name="T9" fmla="*/ 9 h 18"/>
                <a:gd name="T10" fmla="*/ 8 w 13"/>
                <a:gd name="T11" fmla="*/ 0 h 18"/>
                <a:gd name="T12" fmla="*/ 8 w 13"/>
                <a:gd name="T13" fmla="*/ 18 h 18"/>
                <a:gd name="T14" fmla="*/ 13 w 13"/>
                <a:gd name="T15" fmla="*/ 18 h 18"/>
                <a:gd name="T16" fmla="*/ 13 w 13"/>
                <a:gd name="T17" fmla="*/ 9 h 18"/>
                <a:gd name="T18" fmla="*/ 8 w 13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8" y="18"/>
                  </a:moveTo>
                  <a:lnTo>
                    <a:pt x="13" y="9"/>
                  </a:lnTo>
                  <a:lnTo>
                    <a:pt x="13" y="3"/>
                  </a:lnTo>
                  <a:lnTo>
                    <a:pt x="0" y="3"/>
                  </a:lnTo>
                  <a:lnTo>
                    <a:pt x="0" y="9"/>
                  </a:lnTo>
                  <a:lnTo>
                    <a:pt x="8" y="0"/>
                  </a:lnTo>
                  <a:lnTo>
                    <a:pt x="8" y="18"/>
                  </a:lnTo>
                  <a:lnTo>
                    <a:pt x="13" y="18"/>
                  </a:lnTo>
                  <a:lnTo>
                    <a:pt x="13" y="9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14" name="Rectangle 629"/>
            <p:cNvSpPr>
              <a:spLocks noChangeArrowheads="1"/>
            </p:cNvSpPr>
            <p:nvPr/>
          </p:nvSpPr>
          <p:spPr bwMode="auto">
            <a:xfrm>
              <a:off x="1898" y="1955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15" name="Rectangle 630"/>
            <p:cNvSpPr>
              <a:spLocks noChangeArrowheads="1"/>
            </p:cNvSpPr>
            <p:nvPr/>
          </p:nvSpPr>
          <p:spPr bwMode="auto">
            <a:xfrm>
              <a:off x="1892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16" name="Rectangle 631"/>
            <p:cNvSpPr>
              <a:spLocks noChangeArrowheads="1"/>
            </p:cNvSpPr>
            <p:nvPr/>
          </p:nvSpPr>
          <p:spPr bwMode="auto">
            <a:xfrm>
              <a:off x="1883" y="195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17" name="Rectangle 632"/>
            <p:cNvSpPr>
              <a:spLocks noChangeArrowheads="1"/>
            </p:cNvSpPr>
            <p:nvPr/>
          </p:nvSpPr>
          <p:spPr bwMode="auto">
            <a:xfrm>
              <a:off x="1877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18" name="Rectangle 633"/>
            <p:cNvSpPr>
              <a:spLocks noChangeArrowheads="1"/>
            </p:cNvSpPr>
            <p:nvPr/>
          </p:nvSpPr>
          <p:spPr bwMode="auto">
            <a:xfrm>
              <a:off x="1864" y="1955"/>
              <a:ext cx="15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19" name="Rectangle 634"/>
            <p:cNvSpPr>
              <a:spLocks noChangeArrowheads="1"/>
            </p:cNvSpPr>
            <p:nvPr/>
          </p:nvSpPr>
          <p:spPr bwMode="auto">
            <a:xfrm>
              <a:off x="1858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0" name="Rectangle 635"/>
            <p:cNvSpPr>
              <a:spLocks noChangeArrowheads="1"/>
            </p:cNvSpPr>
            <p:nvPr/>
          </p:nvSpPr>
          <p:spPr bwMode="auto">
            <a:xfrm>
              <a:off x="1849" y="1955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1" name="Rectangle 636"/>
            <p:cNvSpPr>
              <a:spLocks noChangeArrowheads="1"/>
            </p:cNvSpPr>
            <p:nvPr/>
          </p:nvSpPr>
          <p:spPr bwMode="auto">
            <a:xfrm>
              <a:off x="1835" y="1955"/>
              <a:ext cx="15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2" name="Rectangle 637"/>
            <p:cNvSpPr>
              <a:spLocks noChangeArrowheads="1"/>
            </p:cNvSpPr>
            <p:nvPr/>
          </p:nvSpPr>
          <p:spPr bwMode="auto">
            <a:xfrm>
              <a:off x="1830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3" name="Rectangle 638"/>
            <p:cNvSpPr>
              <a:spLocks noChangeArrowheads="1"/>
            </p:cNvSpPr>
            <p:nvPr/>
          </p:nvSpPr>
          <p:spPr bwMode="auto">
            <a:xfrm>
              <a:off x="1822" y="1955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4" name="Rectangle 639"/>
            <p:cNvSpPr>
              <a:spLocks noChangeArrowheads="1"/>
            </p:cNvSpPr>
            <p:nvPr/>
          </p:nvSpPr>
          <p:spPr bwMode="auto">
            <a:xfrm>
              <a:off x="1807" y="1955"/>
              <a:ext cx="1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5" name="Rectangle 640"/>
            <p:cNvSpPr>
              <a:spLocks noChangeArrowheads="1"/>
            </p:cNvSpPr>
            <p:nvPr/>
          </p:nvSpPr>
          <p:spPr bwMode="auto">
            <a:xfrm>
              <a:off x="1801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6" name="Rectangle 641"/>
            <p:cNvSpPr>
              <a:spLocks noChangeArrowheads="1"/>
            </p:cNvSpPr>
            <p:nvPr/>
          </p:nvSpPr>
          <p:spPr bwMode="auto">
            <a:xfrm>
              <a:off x="1796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7" name="Rectangle 642"/>
            <p:cNvSpPr>
              <a:spLocks noChangeArrowheads="1"/>
            </p:cNvSpPr>
            <p:nvPr/>
          </p:nvSpPr>
          <p:spPr bwMode="auto">
            <a:xfrm>
              <a:off x="1788" y="1955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8" name="Rectangle 643"/>
            <p:cNvSpPr>
              <a:spLocks noChangeArrowheads="1"/>
            </p:cNvSpPr>
            <p:nvPr/>
          </p:nvSpPr>
          <p:spPr bwMode="auto">
            <a:xfrm>
              <a:off x="1781" y="1955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29" name="Rectangle 644"/>
            <p:cNvSpPr>
              <a:spLocks noChangeArrowheads="1"/>
            </p:cNvSpPr>
            <p:nvPr/>
          </p:nvSpPr>
          <p:spPr bwMode="auto">
            <a:xfrm>
              <a:off x="1773" y="1955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0" name="Rectangle 645"/>
            <p:cNvSpPr>
              <a:spLocks noChangeArrowheads="1"/>
            </p:cNvSpPr>
            <p:nvPr/>
          </p:nvSpPr>
          <p:spPr bwMode="auto">
            <a:xfrm>
              <a:off x="1767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1" name="Rectangle 646"/>
            <p:cNvSpPr>
              <a:spLocks noChangeArrowheads="1"/>
            </p:cNvSpPr>
            <p:nvPr/>
          </p:nvSpPr>
          <p:spPr bwMode="auto">
            <a:xfrm>
              <a:off x="1759" y="195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2" name="Rectangle 647"/>
            <p:cNvSpPr>
              <a:spLocks noChangeArrowheads="1"/>
            </p:cNvSpPr>
            <p:nvPr/>
          </p:nvSpPr>
          <p:spPr bwMode="auto">
            <a:xfrm>
              <a:off x="1754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3" name="Rectangle 648"/>
            <p:cNvSpPr>
              <a:spLocks noChangeArrowheads="1"/>
            </p:cNvSpPr>
            <p:nvPr/>
          </p:nvSpPr>
          <p:spPr bwMode="auto">
            <a:xfrm>
              <a:off x="1747" y="1955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4" name="Rectangle 649"/>
            <p:cNvSpPr>
              <a:spLocks noChangeArrowheads="1"/>
            </p:cNvSpPr>
            <p:nvPr/>
          </p:nvSpPr>
          <p:spPr bwMode="auto">
            <a:xfrm>
              <a:off x="1739" y="1955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5" name="Rectangle 650"/>
            <p:cNvSpPr>
              <a:spLocks noChangeArrowheads="1"/>
            </p:cNvSpPr>
            <p:nvPr/>
          </p:nvSpPr>
          <p:spPr bwMode="auto">
            <a:xfrm>
              <a:off x="1725" y="1955"/>
              <a:ext cx="15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6" name="Rectangle 651"/>
            <p:cNvSpPr>
              <a:spLocks noChangeArrowheads="1"/>
            </p:cNvSpPr>
            <p:nvPr/>
          </p:nvSpPr>
          <p:spPr bwMode="auto">
            <a:xfrm>
              <a:off x="1717" y="195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7" name="Rectangle 652"/>
            <p:cNvSpPr>
              <a:spLocks noChangeArrowheads="1"/>
            </p:cNvSpPr>
            <p:nvPr/>
          </p:nvSpPr>
          <p:spPr bwMode="auto">
            <a:xfrm>
              <a:off x="1710" y="1955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8" name="Rectangle 653"/>
            <p:cNvSpPr>
              <a:spLocks noChangeArrowheads="1"/>
            </p:cNvSpPr>
            <p:nvPr/>
          </p:nvSpPr>
          <p:spPr bwMode="auto">
            <a:xfrm>
              <a:off x="1705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39" name="Rectangle 654"/>
            <p:cNvSpPr>
              <a:spLocks noChangeArrowheads="1"/>
            </p:cNvSpPr>
            <p:nvPr/>
          </p:nvSpPr>
          <p:spPr bwMode="auto">
            <a:xfrm>
              <a:off x="1697" y="1955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0" name="Rectangle 655"/>
            <p:cNvSpPr>
              <a:spLocks noChangeArrowheads="1"/>
            </p:cNvSpPr>
            <p:nvPr/>
          </p:nvSpPr>
          <p:spPr bwMode="auto">
            <a:xfrm>
              <a:off x="1691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1" name="Rectangle 656"/>
            <p:cNvSpPr>
              <a:spLocks noChangeArrowheads="1"/>
            </p:cNvSpPr>
            <p:nvPr/>
          </p:nvSpPr>
          <p:spPr bwMode="auto">
            <a:xfrm>
              <a:off x="1683" y="195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2" name="Rectangle 657"/>
            <p:cNvSpPr>
              <a:spLocks noChangeArrowheads="1"/>
            </p:cNvSpPr>
            <p:nvPr/>
          </p:nvSpPr>
          <p:spPr bwMode="auto">
            <a:xfrm>
              <a:off x="1668" y="1955"/>
              <a:ext cx="1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3" name="Rectangle 658"/>
            <p:cNvSpPr>
              <a:spLocks noChangeArrowheads="1"/>
            </p:cNvSpPr>
            <p:nvPr/>
          </p:nvSpPr>
          <p:spPr bwMode="auto">
            <a:xfrm>
              <a:off x="1663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4" name="Rectangle 659"/>
            <p:cNvSpPr>
              <a:spLocks noChangeArrowheads="1"/>
            </p:cNvSpPr>
            <p:nvPr/>
          </p:nvSpPr>
          <p:spPr bwMode="auto">
            <a:xfrm>
              <a:off x="1657" y="1955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5" name="Rectangle 660"/>
            <p:cNvSpPr>
              <a:spLocks noChangeArrowheads="1"/>
            </p:cNvSpPr>
            <p:nvPr/>
          </p:nvSpPr>
          <p:spPr bwMode="auto">
            <a:xfrm>
              <a:off x="1649" y="195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6" name="Rectangle 661"/>
            <p:cNvSpPr>
              <a:spLocks noChangeArrowheads="1"/>
            </p:cNvSpPr>
            <p:nvPr/>
          </p:nvSpPr>
          <p:spPr bwMode="auto">
            <a:xfrm>
              <a:off x="1643" y="1955"/>
              <a:ext cx="8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7" name="Rectangle 662"/>
            <p:cNvSpPr>
              <a:spLocks noChangeArrowheads="1"/>
            </p:cNvSpPr>
            <p:nvPr/>
          </p:nvSpPr>
          <p:spPr bwMode="auto">
            <a:xfrm>
              <a:off x="1634" y="195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8" name="Rectangle 663"/>
            <p:cNvSpPr>
              <a:spLocks noChangeArrowheads="1"/>
            </p:cNvSpPr>
            <p:nvPr/>
          </p:nvSpPr>
          <p:spPr bwMode="auto">
            <a:xfrm>
              <a:off x="1626" y="1955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49" name="Rectangle 664"/>
            <p:cNvSpPr>
              <a:spLocks noChangeArrowheads="1"/>
            </p:cNvSpPr>
            <p:nvPr/>
          </p:nvSpPr>
          <p:spPr bwMode="auto">
            <a:xfrm>
              <a:off x="1615" y="1955"/>
              <a:ext cx="13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50" name="Rectangle 665"/>
            <p:cNvSpPr>
              <a:spLocks noChangeArrowheads="1"/>
            </p:cNvSpPr>
            <p:nvPr/>
          </p:nvSpPr>
          <p:spPr bwMode="auto">
            <a:xfrm>
              <a:off x="1606" y="1955"/>
              <a:ext cx="11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51" name="Freeform 666"/>
            <p:cNvSpPr>
              <a:spLocks/>
            </p:cNvSpPr>
            <p:nvPr/>
          </p:nvSpPr>
          <p:spPr bwMode="auto">
            <a:xfrm>
              <a:off x="1592" y="1955"/>
              <a:ext cx="14" cy="18"/>
            </a:xfrm>
            <a:custGeom>
              <a:avLst/>
              <a:gdLst>
                <a:gd name="T0" fmla="*/ 0 w 14"/>
                <a:gd name="T1" fmla="*/ 9 h 18"/>
                <a:gd name="T2" fmla="*/ 8 w 14"/>
                <a:gd name="T3" fmla="*/ 18 h 18"/>
                <a:gd name="T4" fmla="*/ 14 w 14"/>
                <a:gd name="T5" fmla="*/ 18 h 18"/>
                <a:gd name="T6" fmla="*/ 14 w 14"/>
                <a:gd name="T7" fmla="*/ 0 h 18"/>
                <a:gd name="T8" fmla="*/ 8 w 14"/>
                <a:gd name="T9" fmla="*/ 0 h 18"/>
                <a:gd name="T10" fmla="*/ 14 w 14"/>
                <a:gd name="T11" fmla="*/ 9 h 18"/>
                <a:gd name="T12" fmla="*/ 0 w 14"/>
                <a:gd name="T13" fmla="*/ 9 h 18"/>
                <a:gd name="T14" fmla="*/ 0 w 14"/>
                <a:gd name="T15" fmla="*/ 18 h 18"/>
                <a:gd name="T16" fmla="*/ 8 w 14"/>
                <a:gd name="T17" fmla="*/ 18 h 18"/>
                <a:gd name="T18" fmla="*/ 0 w 14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0" y="9"/>
                  </a:moveTo>
                  <a:lnTo>
                    <a:pt x="8" y="18"/>
                  </a:lnTo>
                  <a:lnTo>
                    <a:pt x="14" y="18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9"/>
                  </a:lnTo>
                  <a:lnTo>
                    <a:pt x="0" y="9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52" name="Freeform 667"/>
            <p:cNvSpPr>
              <a:spLocks/>
            </p:cNvSpPr>
            <p:nvPr/>
          </p:nvSpPr>
          <p:spPr bwMode="auto">
            <a:xfrm>
              <a:off x="1592" y="1950"/>
              <a:ext cx="14" cy="14"/>
            </a:xfrm>
            <a:custGeom>
              <a:avLst/>
              <a:gdLst>
                <a:gd name="T0" fmla="*/ 8 w 14"/>
                <a:gd name="T1" fmla="*/ 14 h 14"/>
                <a:gd name="T2" fmla="*/ 0 w 14"/>
                <a:gd name="T3" fmla="*/ 8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8 h 14"/>
                <a:gd name="T10" fmla="*/ 8 w 14"/>
                <a:gd name="T11" fmla="*/ 0 h 14"/>
                <a:gd name="T12" fmla="*/ 14 w 14"/>
                <a:gd name="T13" fmla="*/ 8 h 14"/>
                <a:gd name="T14" fmla="*/ 14 w 14"/>
                <a:gd name="T15" fmla="*/ 0 h 14"/>
                <a:gd name="T16" fmla="*/ 8 w 14"/>
                <a:gd name="T17" fmla="*/ 0 h 14"/>
                <a:gd name="T18" fmla="*/ 8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8" y="14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8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53" name="Rectangle 668"/>
            <p:cNvSpPr>
              <a:spLocks noChangeArrowheads="1"/>
            </p:cNvSpPr>
            <p:nvPr/>
          </p:nvSpPr>
          <p:spPr bwMode="auto">
            <a:xfrm>
              <a:off x="1592" y="1950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54" name="Rectangle 669"/>
            <p:cNvSpPr>
              <a:spLocks noChangeArrowheads="1"/>
            </p:cNvSpPr>
            <p:nvPr/>
          </p:nvSpPr>
          <p:spPr bwMode="auto">
            <a:xfrm>
              <a:off x="1587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55" name="Rectangle 670"/>
            <p:cNvSpPr>
              <a:spLocks noChangeArrowheads="1"/>
            </p:cNvSpPr>
            <p:nvPr/>
          </p:nvSpPr>
          <p:spPr bwMode="auto">
            <a:xfrm>
              <a:off x="1581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56" name="Rectangle 671"/>
            <p:cNvSpPr>
              <a:spLocks noChangeArrowheads="1"/>
            </p:cNvSpPr>
            <p:nvPr/>
          </p:nvSpPr>
          <p:spPr bwMode="auto">
            <a:xfrm>
              <a:off x="1572" y="1950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57" name="Rectangle 672"/>
            <p:cNvSpPr>
              <a:spLocks noChangeArrowheads="1"/>
            </p:cNvSpPr>
            <p:nvPr/>
          </p:nvSpPr>
          <p:spPr bwMode="auto">
            <a:xfrm>
              <a:off x="1567" y="1950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58" name="Rectangle 673"/>
            <p:cNvSpPr>
              <a:spLocks noChangeArrowheads="1"/>
            </p:cNvSpPr>
            <p:nvPr/>
          </p:nvSpPr>
          <p:spPr bwMode="auto">
            <a:xfrm>
              <a:off x="1558" y="1950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59" name="Rectangle 674"/>
            <p:cNvSpPr>
              <a:spLocks noChangeArrowheads="1"/>
            </p:cNvSpPr>
            <p:nvPr/>
          </p:nvSpPr>
          <p:spPr bwMode="auto">
            <a:xfrm>
              <a:off x="1553" y="195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60" name="Rectangle 675"/>
            <p:cNvSpPr>
              <a:spLocks noChangeArrowheads="1"/>
            </p:cNvSpPr>
            <p:nvPr/>
          </p:nvSpPr>
          <p:spPr bwMode="auto">
            <a:xfrm>
              <a:off x="1543" y="1950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61" name="Rectangle 676"/>
            <p:cNvSpPr>
              <a:spLocks noChangeArrowheads="1"/>
            </p:cNvSpPr>
            <p:nvPr/>
          </p:nvSpPr>
          <p:spPr bwMode="auto">
            <a:xfrm>
              <a:off x="1533" y="1950"/>
              <a:ext cx="12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62" name="Freeform 677"/>
            <p:cNvSpPr>
              <a:spLocks/>
            </p:cNvSpPr>
            <p:nvPr/>
          </p:nvSpPr>
          <p:spPr bwMode="auto">
            <a:xfrm>
              <a:off x="1519" y="1950"/>
              <a:ext cx="14" cy="14"/>
            </a:xfrm>
            <a:custGeom>
              <a:avLst/>
              <a:gdLst>
                <a:gd name="T0" fmla="*/ 0 w 14"/>
                <a:gd name="T1" fmla="*/ 8 h 14"/>
                <a:gd name="T2" fmla="*/ 5 w 14"/>
                <a:gd name="T3" fmla="*/ 14 h 14"/>
                <a:gd name="T4" fmla="*/ 14 w 14"/>
                <a:gd name="T5" fmla="*/ 14 h 14"/>
                <a:gd name="T6" fmla="*/ 14 w 14"/>
                <a:gd name="T7" fmla="*/ 0 h 14"/>
                <a:gd name="T8" fmla="*/ 5 w 14"/>
                <a:gd name="T9" fmla="*/ 0 h 14"/>
                <a:gd name="T10" fmla="*/ 14 w 14"/>
                <a:gd name="T11" fmla="*/ 8 h 14"/>
                <a:gd name="T12" fmla="*/ 0 w 14"/>
                <a:gd name="T13" fmla="*/ 8 h 14"/>
                <a:gd name="T14" fmla="*/ 0 w 14"/>
                <a:gd name="T15" fmla="*/ 14 h 14"/>
                <a:gd name="T16" fmla="*/ 5 w 14"/>
                <a:gd name="T17" fmla="*/ 14 h 14"/>
                <a:gd name="T18" fmla="*/ 0 w 14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8"/>
                  </a:moveTo>
                  <a:lnTo>
                    <a:pt x="5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5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63" name="Freeform 678"/>
            <p:cNvSpPr>
              <a:spLocks/>
            </p:cNvSpPr>
            <p:nvPr/>
          </p:nvSpPr>
          <p:spPr bwMode="auto">
            <a:xfrm>
              <a:off x="1519" y="1945"/>
              <a:ext cx="14" cy="13"/>
            </a:xfrm>
            <a:custGeom>
              <a:avLst/>
              <a:gdLst>
                <a:gd name="T0" fmla="*/ 5 w 14"/>
                <a:gd name="T1" fmla="*/ 13 h 13"/>
                <a:gd name="T2" fmla="*/ 0 w 14"/>
                <a:gd name="T3" fmla="*/ 5 h 13"/>
                <a:gd name="T4" fmla="*/ 0 w 14"/>
                <a:gd name="T5" fmla="*/ 13 h 13"/>
                <a:gd name="T6" fmla="*/ 14 w 14"/>
                <a:gd name="T7" fmla="*/ 13 h 13"/>
                <a:gd name="T8" fmla="*/ 14 w 14"/>
                <a:gd name="T9" fmla="*/ 5 h 13"/>
                <a:gd name="T10" fmla="*/ 5 w 14"/>
                <a:gd name="T11" fmla="*/ 0 h 13"/>
                <a:gd name="T12" fmla="*/ 14 w 14"/>
                <a:gd name="T13" fmla="*/ 5 h 13"/>
                <a:gd name="T14" fmla="*/ 14 w 14"/>
                <a:gd name="T15" fmla="*/ 0 h 13"/>
                <a:gd name="T16" fmla="*/ 5 w 14"/>
                <a:gd name="T17" fmla="*/ 0 h 13"/>
                <a:gd name="T18" fmla="*/ 5 w 14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5" y="13"/>
                  </a:moveTo>
                  <a:lnTo>
                    <a:pt x="0" y="5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5"/>
                  </a:lnTo>
                  <a:lnTo>
                    <a:pt x="5" y="0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5" y="0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64" name="Freeform 679"/>
            <p:cNvSpPr>
              <a:spLocks/>
            </p:cNvSpPr>
            <p:nvPr/>
          </p:nvSpPr>
          <p:spPr bwMode="auto">
            <a:xfrm>
              <a:off x="1510" y="1945"/>
              <a:ext cx="14" cy="13"/>
            </a:xfrm>
            <a:custGeom>
              <a:avLst/>
              <a:gdLst>
                <a:gd name="T0" fmla="*/ 0 w 14"/>
                <a:gd name="T1" fmla="*/ 5 h 13"/>
                <a:gd name="T2" fmla="*/ 9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9 w 14"/>
                <a:gd name="T9" fmla="*/ 0 h 13"/>
                <a:gd name="T10" fmla="*/ 14 w 14"/>
                <a:gd name="T11" fmla="*/ 5 h 13"/>
                <a:gd name="T12" fmla="*/ 0 w 14"/>
                <a:gd name="T13" fmla="*/ 5 h 13"/>
                <a:gd name="T14" fmla="*/ 0 w 14"/>
                <a:gd name="T15" fmla="*/ 13 h 13"/>
                <a:gd name="T16" fmla="*/ 9 w 14"/>
                <a:gd name="T17" fmla="*/ 13 h 13"/>
                <a:gd name="T18" fmla="*/ 0 w 14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5"/>
                  </a:moveTo>
                  <a:lnTo>
                    <a:pt x="9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9" y="1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65" name="Freeform 680"/>
            <p:cNvSpPr>
              <a:spLocks/>
            </p:cNvSpPr>
            <p:nvPr/>
          </p:nvSpPr>
          <p:spPr bwMode="auto">
            <a:xfrm>
              <a:off x="1510" y="1936"/>
              <a:ext cx="14" cy="14"/>
            </a:xfrm>
            <a:custGeom>
              <a:avLst/>
              <a:gdLst>
                <a:gd name="T0" fmla="*/ 9 w 14"/>
                <a:gd name="T1" fmla="*/ 14 h 14"/>
                <a:gd name="T2" fmla="*/ 0 w 14"/>
                <a:gd name="T3" fmla="*/ 9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9 h 14"/>
                <a:gd name="T10" fmla="*/ 9 w 14"/>
                <a:gd name="T11" fmla="*/ 0 h 14"/>
                <a:gd name="T12" fmla="*/ 14 w 14"/>
                <a:gd name="T13" fmla="*/ 9 h 14"/>
                <a:gd name="T14" fmla="*/ 14 w 14"/>
                <a:gd name="T15" fmla="*/ 0 h 14"/>
                <a:gd name="T16" fmla="*/ 9 w 14"/>
                <a:gd name="T17" fmla="*/ 0 h 14"/>
                <a:gd name="T18" fmla="*/ 9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9" y="14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9" y="0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66" name="Rectangle 681"/>
            <p:cNvSpPr>
              <a:spLocks noChangeArrowheads="1"/>
            </p:cNvSpPr>
            <p:nvPr/>
          </p:nvSpPr>
          <p:spPr bwMode="auto">
            <a:xfrm>
              <a:off x="1501" y="1936"/>
              <a:ext cx="1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67" name="Rectangle 682"/>
            <p:cNvSpPr>
              <a:spLocks noChangeArrowheads="1"/>
            </p:cNvSpPr>
            <p:nvPr/>
          </p:nvSpPr>
          <p:spPr bwMode="auto">
            <a:xfrm>
              <a:off x="1496" y="1936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68" name="Freeform 683"/>
            <p:cNvSpPr>
              <a:spLocks/>
            </p:cNvSpPr>
            <p:nvPr/>
          </p:nvSpPr>
          <p:spPr bwMode="auto">
            <a:xfrm>
              <a:off x="1482" y="1936"/>
              <a:ext cx="14" cy="14"/>
            </a:xfrm>
            <a:custGeom>
              <a:avLst/>
              <a:gdLst>
                <a:gd name="T0" fmla="*/ 0 w 14"/>
                <a:gd name="T1" fmla="*/ 9 h 14"/>
                <a:gd name="T2" fmla="*/ 9 w 14"/>
                <a:gd name="T3" fmla="*/ 14 h 14"/>
                <a:gd name="T4" fmla="*/ 14 w 14"/>
                <a:gd name="T5" fmla="*/ 14 h 14"/>
                <a:gd name="T6" fmla="*/ 14 w 14"/>
                <a:gd name="T7" fmla="*/ 0 h 14"/>
                <a:gd name="T8" fmla="*/ 9 w 14"/>
                <a:gd name="T9" fmla="*/ 0 h 14"/>
                <a:gd name="T10" fmla="*/ 14 w 14"/>
                <a:gd name="T11" fmla="*/ 9 h 14"/>
                <a:gd name="T12" fmla="*/ 0 w 14"/>
                <a:gd name="T13" fmla="*/ 9 h 14"/>
                <a:gd name="T14" fmla="*/ 0 w 14"/>
                <a:gd name="T15" fmla="*/ 14 h 14"/>
                <a:gd name="T16" fmla="*/ 9 w 14"/>
                <a:gd name="T17" fmla="*/ 14 h 14"/>
                <a:gd name="T18" fmla="*/ 0 w 14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9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9"/>
                  </a:lnTo>
                  <a:lnTo>
                    <a:pt x="0" y="9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69" name="Rectangle 684"/>
            <p:cNvSpPr>
              <a:spLocks noChangeArrowheads="1"/>
            </p:cNvSpPr>
            <p:nvPr/>
          </p:nvSpPr>
          <p:spPr bwMode="auto">
            <a:xfrm>
              <a:off x="1482" y="1936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70" name="Freeform 685"/>
            <p:cNvSpPr>
              <a:spLocks/>
            </p:cNvSpPr>
            <p:nvPr/>
          </p:nvSpPr>
          <p:spPr bwMode="auto">
            <a:xfrm>
              <a:off x="1482" y="1922"/>
              <a:ext cx="14" cy="17"/>
            </a:xfrm>
            <a:custGeom>
              <a:avLst/>
              <a:gdLst>
                <a:gd name="T0" fmla="*/ 9 w 14"/>
                <a:gd name="T1" fmla="*/ 17 h 17"/>
                <a:gd name="T2" fmla="*/ 0 w 14"/>
                <a:gd name="T3" fmla="*/ 8 h 17"/>
                <a:gd name="T4" fmla="*/ 0 w 14"/>
                <a:gd name="T5" fmla="*/ 14 h 17"/>
                <a:gd name="T6" fmla="*/ 14 w 14"/>
                <a:gd name="T7" fmla="*/ 14 h 17"/>
                <a:gd name="T8" fmla="*/ 14 w 14"/>
                <a:gd name="T9" fmla="*/ 8 h 17"/>
                <a:gd name="T10" fmla="*/ 9 w 14"/>
                <a:gd name="T11" fmla="*/ 0 h 17"/>
                <a:gd name="T12" fmla="*/ 14 w 14"/>
                <a:gd name="T13" fmla="*/ 8 h 17"/>
                <a:gd name="T14" fmla="*/ 14 w 14"/>
                <a:gd name="T15" fmla="*/ 0 h 17"/>
                <a:gd name="T16" fmla="*/ 9 w 14"/>
                <a:gd name="T17" fmla="*/ 0 h 17"/>
                <a:gd name="T18" fmla="*/ 9 w 14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9" y="17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71" name="Rectangle 686"/>
            <p:cNvSpPr>
              <a:spLocks noChangeArrowheads="1"/>
            </p:cNvSpPr>
            <p:nvPr/>
          </p:nvSpPr>
          <p:spPr bwMode="auto">
            <a:xfrm>
              <a:off x="1476" y="1922"/>
              <a:ext cx="1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72" name="Freeform 687"/>
            <p:cNvSpPr>
              <a:spLocks/>
            </p:cNvSpPr>
            <p:nvPr/>
          </p:nvSpPr>
          <p:spPr bwMode="auto">
            <a:xfrm>
              <a:off x="1462" y="1922"/>
              <a:ext cx="14" cy="17"/>
            </a:xfrm>
            <a:custGeom>
              <a:avLst/>
              <a:gdLst>
                <a:gd name="T0" fmla="*/ 0 w 14"/>
                <a:gd name="T1" fmla="*/ 8 h 17"/>
                <a:gd name="T2" fmla="*/ 5 w 14"/>
                <a:gd name="T3" fmla="*/ 17 h 17"/>
                <a:gd name="T4" fmla="*/ 14 w 14"/>
                <a:gd name="T5" fmla="*/ 17 h 17"/>
                <a:gd name="T6" fmla="*/ 14 w 14"/>
                <a:gd name="T7" fmla="*/ 0 h 17"/>
                <a:gd name="T8" fmla="*/ 5 w 14"/>
                <a:gd name="T9" fmla="*/ 0 h 17"/>
                <a:gd name="T10" fmla="*/ 14 w 14"/>
                <a:gd name="T11" fmla="*/ 8 h 17"/>
                <a:gd name="T12" fmla="*/ 0 w 14"/>
                <a:gd name="T13" fmla="*/ 8 h 17"/>
                <a:gd name="T14" fmla="*/ 0 w 14"/>
                <a:gd name="T15" fmla="*/ 17 h 17"/>
                <a:gd name="T16" fmla="*/ 5 w 14"/>
                <a:gd name="T17" fmla="*/ 17 h 17"/>
                <a:gd name="T18" fmla="*/ 0 w 14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8"/>
                  </a:moveTo>
                  <a:lnTo>
                    <a:pt x="5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5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73" name="Freeform 688"/>
            <p:cNvSpPr>
              <a:spLocks/>
            </p:cNvSpPr>
            <p:nvPr/>
          </p:nvSpPr>
          <p:spPr bwMode="auto">
            <a:xfrm>
              <a:off x="1462" y="1913"/>
              <a:ext cx="14" cy="17"/>
            </a:xfrm>
            <a:custGeom>
              <a:avLst/>
              <a:gdLst>
                <a:gd name="T0" fmla="*/ 5 w 14"/>
                <a:gd name="T1" fmla="*/ 17 h 17"/>
                <a:gd name="T2" fmla="*/ 0 w 14"/>
                <a:gd name="T3" fmla="*/ 9 h 17"/>
                <a:gd name="T4" fmla="*/ 0 w 14"/>
                <a:gd name="T5" fmla="*/ 17 h 17"/>
                <a:gd name="T6" fmla="*/ 14 w 14"/>
                <a:gd name="T7" fmla="*/ 17 h 17"/>
                <a:gd name="T8" fmla="*/ 14 w 14"/>
                <a:gd name="T9" fmla="*/ 9 h 17"/>
                <a:gd name="T10" fmla="*/ 5 w 14"/>
                <a:gd name="T11" fmla="*/ 0 h 17"/>
                <a:gd name="T12" fmla="*/ 14 w 14"/>
                <a:gd name="T13" fmla="*/ 9 h 17"/>
                <a:gd name="T14" fmla="*/ 14 w 14"/>
                <a:gd name="T15" fmla="*/ 0 h 17"/>
                <a:gd name="T16" fmla="*/ 5 w 14"/>
                <a:gd name="T17" fmla="*/ 0 h 17"/>
                <a:gd name="T18" fmla="*/ 5 w 14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5" y="17"/>
                  </a:moveTo>
                  <a:lnTo>
                    <a:pt x="0" y="9"/>
                  </a:lnTo>
                  <a:lnTo>
                    <a:pt x="0" y="17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5" y="0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5" y="0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74" name="Freeform 689"/>
            <p:cNvSpPr>
              <a:spLocks/>
            </p:cNvSpPr>
            <p:nvPr/>
          </p:nvSpPr>
          <p:spPr bwMode="auto">
            <a:xfrm>
              <a:off x="1453" y="1913"/>
              <a:ext cx="14" cy="17"/>
            </a:xfrm>
            <a:custGeom>
              <a:avLst/>
              <a:gdLst>
                <a:gd name="T0" fmla="*/ 0 w 14"/>
                <a:gd name="T1" fmla="*/ 9 h 17"/>
                <a:gd name="T2" fmla="*/ 9 w 14"/>
                <a:gd name="T3" fmla="*/ 17 h 17"/>
                <a:gd name="T4" fmla="*/ 14 w 14"/>
                <a:gd name="T5" fmla="*/ 17 h 17"/>
                <a:gd name="T6" fmla="*/ 14 w 14"/>
                <a:gd name="T7" fmla="*/ 0 h 17"/>
                <a:gd name="T8" fmla="*/ 9 w 14"/>
                <a:gd name="T9" fmla="*/ 0 h 17"/>
                <a:gd name="T10" fmla="*/ 14 w 14"/>
                <a:gd name="T11" fmla="*/ 9 h 17"/>
                <a:gd name="T12" fmla="*/ 0 w 14"/>
                <a:gd name="T13" fmla="*/ 9 h 17"/>
                <a:gd name="T14" fmla="*/ 0 w 14"/>
                <a:gd name="T15" fmla="*/ 17 h 17"/>
                <a:gd name="T16" fmla="*/ 9 w 14"/>
                <a:gd name="T17" fmla="*/ 17 h 17"/>
                <a:gd name="T18" fmla="*/ 0 w 14"/>
                <a:gd name="T19" fmla="*/ 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7"/>
                <a:gd name="T32" fmla="*/ 14 w 14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7">
                  <a:moveTo>
                    <a:pt x="0" y="9"/>
                  </a:moveTo>
                  <a:lnTo>
                    <a:pt x="9" y="17"/>
                  </a:lnTo>
                  <a:lnTo>
                    <a:pt x="14" y="17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75" name="Freeform 690"/>
            <p:cNvSpPr>
              <a:spLocks/>
            </p:cNvSpPr>
            <p:nvPr/>
          </p:nvSpPr>
          <p:spPr bwMode="auto">
            <a:xfrm>
              <a:off x="1453" y="1908"/>
              <a:ext cx="14" cy="16"/>
            </a:xfrm>
            <a:custGeom>
              <a:avLst/>
              <a:gdLst>
                <a:gd name="T0" fmla="*/ 9 w 14"/>
                <a:gd name="T1" fmla="*/ 16 h 16"/>
                <a:gd name="T2" fmla="*/ 0 w 14"/>
                <a:gd name="T3" fmla="*/ 8 h 16"/>
                <a:gd name="T4" fmla="*/ 0 w 14"/>
                <a:gd name="T5" fmla="*/ 14 h 16"/>
                <a:gd name="T6" fmla="*/ 14 w 14"/>
                <a:gd name="T7" fmla="*/ 14 h 16"/>
                <a:gd name="T8" fmla="*/ 14 w 14"/>
                <a:gd name="T9" fmla="*/ 8 h 16"/>
                <a:gd name="T10" fmla="*/ 9 w 14"/>
                <a:gd name="T11" fmla="*/ 0 h 16"/>
                <a:gd name="T12" fmla="*/ 14 w 14"/>
                <a:gd name="T13" fmla="*/ 8 h 16"/>
                <a:gd name="T14" fmla="*/ 14 w 14"/>
                <a:gd name="T15" fmla="*/ 0 h 16"/>
                <a:gd name="T16" fmla="*/ 9 w 14"/>
                <a:gd name="T17" fmla="*/ 0 h 16"/>
                <a:gd name="T18" fmla="*/ 9 w 14"/>
                <a:gd name="T19" fmla="*/ 16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6"/>
                <a:gd name="T32" fmla="*/ 14 w 14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6">
                  <a:moveTo>
                    <a:pt x="9" y="16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8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76" name="Rectangle 691"/>
            <p:cNvSpPr>
              <a:spLocks noChangeArrowheads="1"/>
            </p:cNvSpPr>
            <p:nvPr/>
          </p:nvSpPr>
          <p:spPr bwMode="auto">
            <a:xfrm>
              <a:off x="1455" y="1908"/>
              <a:ext cx="8" cy="1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77" name="Freeform 692"/>
            <p:cNvSpPr>
              <a:spLocks/>
            </p:cNvSpPr>
            <p:nvPr/>
          </p:nvSpPr>
          <p:spPr bwMode="auto">
            <a:xfrm>
              <a:off x="1442" y="1908"/>
              <a:ext cx="13" cy="16"/>
            </a:xfrm>
            <a:custGeom>
              <a:avLst/>
              <a:gdLst>
                <a:gd name="T0" fmla="*/ 0 w 13"/>
                <a:gd name="T1" fmla="*/ 8 h 16"/>
                <a:gd name="T2" fmla="*/ 5 w 13"/>
                <a:gd name="T3" fmla="*/ 16 h 16"/>
                <a:gd name="T4" fmla="*/ 13 w 13"/>
                <a:gd name="T5" fmla="*/ 16 h 16"/>
                <a:gd name="T6" fmla="*/ 13 w 13"/>
                <a:gd name="T7" fmla="*/ 0 h 16"/>
                <a:gd name="T8" fmla="*/ 5 w 13"/>
                <a:gd name="T9" fmla="*/ 0 h 16"/>
                <a:gd name="T10" fmla="*/ 13 w 13"/>
                <a:gd name="T11" fmla="*/ 8 h 16"/>
                <a:gd name="T12" fmla="*/ 0 w 13"/>
                <a:gd name="T13" fmla="*/ 8 h 16"/>
                <a:gd name="T14" fmla="*/ 0 w 13"/>
                <a:gd name="T15" fmla="*/ 16 h 16"/>
                <a:gd name="T16" fmla="*/ 5 w 13"/>
                <a:gd name="T17" fmla="*/ 16 h 16"/>
                <a:gd name="T18" fmla="*/ 0 w 13"/>
                <a:gd name="T19" fmla="*/ 8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6"/>
                <a:gd name="T32" fmla="*/ 13 w 13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6">
                  <a:moveTo>
                    <a:pt x="0" y="8"/>
                  </a:moveTo>
                  <a:lnTo>
                    <a:pt x="5" y="16"/>
                  </a:lnTo>
                  <a:lnTo>
                    <a:pt x="13" y="16"/>
                  </a:lnTo>
                  <a:lnTo>
                    <a:pt x="13" y="0"/>
                  </a:lnTo>
                  <a:lnTo>
                    <a:pt x="5" y="0"/>
                  </a:lnTo>
                  <a:lnTo>
                    <a:pt x="13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78" name="Freeform 693"/>
            <p:cNvSpPr>
              <a:spLocks/>
            </p:cNvSpPr>
            <p:nvPr/>
          </p:nvSpPr>
          <p:spPr bwMode="auto">
            <a:xfrm>
              <a:off x="1442" y="1903"/>
              <a:ext cx="13" cy="13"/>
            </a:xfrm>
            <a:custGeom>
              <a:avLst/>
              <a:gdLst>
                <a:gd name="T0" fmla="*/ 5 w 13"/>
                <a:gd name="T1" fmla="*/ 13 h 13"/>
                <a:gd name="T2" fmla="*/ 0 w 13"/>
                <a:gd name="T3" fmla="*/ 8 h 13"/>
                <a:gd name="T4" fmla="*/ 0 w 13"/>
                <a:gd name="T5" fmla="*/ 13 h 13"/>
                <a:gd name="T6" fmla="*/ 13 w 13"/>
                <a:gd name="T7" fmla="*/ 13 h 13"/>
                <a:gd name="T8" fmla="*/ 13 w 13"/>
                <a:gd name="T9" fmla="*/ 8 h 13"/>
                <a:gd name="T10" fmla="*/ 5 w 13"/>
                <a:gd name="T11" fmla="*/ 0 h 13"/>
                <a:gd name="T12" fmla="*/ 13 w 13"/>
                <a:gd name="T13" fmla="*/ 8 h 13"/>
                <a:gd name="T14" fmla="*/ 13 w 13"/>
                <a:gd name="T15" fmla="*/ 0 h 13"/>
                <a:gd name="T16" fmla="*/ 5 w 13"/>
                <a:gd name="T17" fmla="*/ 0 h 13"/>
                <a:gd name="T18" fmla="*/ 5 w 13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5" y="13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3" y="13"/>
                  </a:lnTo>
                  <a:lnTo>
                    <a:pt x="13" y="8"/>
                  </a:lnTo>
                  <a:lnTo>
                    <a:pt x="5" y="0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5" y="0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79" name="Rectangle 694"/>
            <p:cNvSpPr>
              <a:spLocks noChangeArrowheads="1"/>
            </p:cNvSpPr>
            <p:nvPr/>
          </p:nvSpPr>
          <p:spPr bwMode="auto">
            <a:xfrm>
              <a:off x="1442" y="1903"/>
              <a:ext cx="6" cy="14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80" name="Freeform 695"/>
            <p:cNvSpPr>
              <a:spLocks/>
            </p:cNvSpPr>
            <p:nvPr/>
          </p:nvSpPr>
          <p:spPr bwMode="auto">
            <a:xfrm>
              <a:off x="1428" y="1903"/>
              <a:ext cx="14" cy="13"/>
            </a:xfrm>
            <a:custGeom>
              <a:avLst/>
              <a:gdLst>
                <a:gd name="T0" fmla="*/ 0 w 14"/>
                <a:gd name="T1" fmla="*/ 8 h 13"/>
                <a:gd name="T2" fmla="*/ 6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6 w 14"/>
                <a:gd name="T9" fmla="*/ 0 h 13"/>
                <a:gd name="T10" fmla="*/ 14 w 14"/>
                <a:gd name="T11" fmla="*/ 8 h 13"/>
                <a:gd name="T12" fmla="*/ 0 w 14"/>
                <a:gd name="T13" fmla="*/ 8 h 13"/>
                <a:gd name="T14" fmla="*/ 0 w 14"/>
                <a:gd name="T15" fmla="*/ 13 h 13"/>
                <a:gd name="T16" fmla="*/ 6 w 14"/>
                <a:gd name="T17" fmla="*/ 13 h 13"/>
                <a:gd name="T18" fmla="*/ 0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8"/>
                  </a:moveTo>
                  <a:lnTo>
                    <a:pt x="6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81" name="Freeform 696"/>
            <p:cNvSpPr>
              <a:spLocks/>
            </p:cNvSpPr>
            <p:nvPr/>
          </p:nvSpPr>
          <p:spPr bwMode="auto">
            <a:xfrm>
              <a:off x="1428" y="1893"/>
              <a:ext cx="14" cy="18"/>
            </a:xfrm>
            <a:custGeom>
              <a:avLst/>
              <a:gdLst>
                <a:gd name="T0" fmla="*/ 6 w 14"/>
                <a:gd name="T1" fmla="*/ 18 h 18"/>
                <a:gd name="T2" fmla="*/ 0 w 14"/>
                <a:gd name="T3" fmla="*/ 10 h 18"/>
                <a:gd name="T4" fmla="*/ 0 w 14"/>
                <a:gd name="T5" fmla="*/ 18 h 18"/>
                <a:gd name="T6" fmla="*/ 14 w 14"/>
                <a:gd name="T7" fmla="*/ 18 h 18"/>
                <a:gd name="T8" fmla="*/ 14 w 14"/>
                <a:gd name="T9" fmla="*/ 10 h 18"/>
                <a:gd name="T10" fmla="*/ 6 w 14"/>
                <a:gd name="T11" fmla="*/ 0 h 18"/>
                <a:gd name="T12" fmla="*/ 14 w 14"/>
                <a:gd name="T13" fmla="*/ 10 h 18"/>
                <a:gd name="T14" fmla="*/ 14 w 14"/>
                <a:gd name="T15" fmla="*/ 0 h 18"/>
                <a:gd name="T16" fmla="*/ 6 w 14"/>
                <a:gd name="T17" fmla="*/ 0 h 18"/>
                <a:gd name="T18" fmla="*/ 6 w 14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6" y="18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14" y="10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82" name="Rectangle 697"/>
            <p:cNvSpPr>
              <a:spLocks noChangeArrowheads="1"/>
            </p:cNvSpPr>
            <p:nvPr/>
          </p:nvSpPr>
          <p:spPr bwMode="auto">
            <a:xfrm>
              <a:off x="1428" y="1893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83" name="Freeform 698"/>
            <p:cNvSpPr>
              <a:spLocks/>
            </p:cNvSpPr>
            <p:nvPr/>
          </p:nvSpPr>
          <p:spPr bwMode="auto">
            <a:xfrm>
              <a:off x="1411" y="1893"/>
              <a:ext cx="17" cy="18"/>
            </a:xfrm>
            <a:custGeom>
              <a:avLst/>
              <a:gdLst>
                <a:gd name="T0" fmla="*/ 0 w 17"/>
                <a:gd name="T1" fmla="*/ 10 h 18"/>
                <a:gd name="T2" fmla="*/ 8 w 17"/>
                <a:gd name="T3" fmla="*/ 18 h 18"/>
                <a:gd name="T4" fmla="*/ 17 w 17"/>
                <a:gd name="T5" fmla="*/ 18 h 18"/>
                <a:gd name="T6" fmla="*/ 17 w 17"/>
                <a:gd name="T7" fmla="*/ 0 h 18"/>
                <a:gd name="T8" fmla="*/ 8 w 17"/>
                <a:gd name="T9" fmla="*/ 0 h 18"/>
                <a:gd name="T10" fmla="*/ 17 w 17"/>
                <a:gd name="T11" fmla="*/ 10 h 18"/>
                <a:gd name="T12" fmla="*/ 0 w 17"/>
                <a:gd name="T13" fmla="*/ 10 h 18"/>
                <a:gd name="T14" fmla="*/ 0 w 17"/>
                <a:gd name="T15" fmla="*/ 18 h 18"/>
                <a:gd name="T16" fmla="*/ 8 w 17"/>
                <a:gd name="T17" fmla="*/ 18 h 18"/>
                <a:gd name="T18" fmla="*/ 0 w 17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8"/>
                <a:gd name="T32" fmla="*/ 17 w 17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8">
                  <a:moveTo>
                    <a:pt x="0" y="10"/>
                  </a:moveTo>
                  <a:lnTo>
                    <a:pt x="8" y="18"/>
                  </a:lnTo>
                  <a:lnTo>
                    <a:pt x="17" y="18"/>
                  </a:lnTo>
                  <a:lnTo>
                    <a:pt x="17" y="0"/>
                  </a:lnTo>
                  <a:lnTo>
                    <a:pt x="8" y="0"/>
                  </a:lnTo>
                  <a:lnTo>
                    <a:pt x="17" y="10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84" name="Freeform 699"/>
            <p:cNvSpPr>
              <a:spLocks/>
            </p:cNvSpPr>
            <p:nvPr/>
          </p:nvSpPr>
          <p:spPr bwMode="auto">
            <a:xfrm>
              <a:off x="1411" y="1888"/>
              <a:ext cx="17" cy="15"/>
            </a:xfrm>
            <a:custGeom>
              <a:avLst/>
              <a:gdLst>
                <a:gd name="T0" fmla="*/ 8 w 17"/>
                <a:gd name="T1" fmla="*/ 15 h 15"/>
                <a:gd name="T2" fmla="*/ 0 w 17"/>
                <a:gd name="T3" fmla="*/ 5 h 15"/>
                <a:gd name="T4" fmla="*/ 0 w 17"/>
                <a:gd name="T5" fmla="*/ 15 h 15"/>
                <a:gd name="T6" fmla="*/ 17 w 17"/>
                <a:gd name="T7" fmla="*/ 15 h 15"/>
                <a:gd name="T8" fmla="*/ 17 w 17"/>
                <a:gd name="T9" fmla="*/ 5 h 15"/>
                <a:gd name="T10" fmla="*/ 8 w 17"/>
                <a:gd name="T11" fmla="*/ 0 h 15"/>
                <a:gd name="T12" fmla="*/ 17 w 17"/>
                <a:gd name="T13" fmla="*/ 5 h 15"/>
                <a:gd name="T14" fmla="*/ 17 w 17"/>
                <a:gd name="T15" fmla="*/ 0 h 15"/>
                <a:gd name="T16" fmla="*/ 8 w 17"/>
                <a:gd name="T17" fmla="*/ 0 h 15"/>
                <a:gd name="T18" fmla="*/ 8 w 17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5"/>
                <a:gd name="T32" fmla="*/ 17 w 17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5">
                  <a:moveTo>
                    <a:pt x="8" y="15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17" y="15"/>
                  </a:lnTo>
                  <a:lnTo>
                    <a:pt x="17" y="5"/>
                  </a:lnTo>
                  <a:lnTo>
                    <a:pt x="8" y="0"/>
                  </a:lnTo>
                  <a:lnTo>
                    <a:pt x="17" y="5"/>
                  </a:lnTo>
                  <a:lnTo>
                    <a:pt x="17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85" name="Freeform 700"/>
            <p:cNvSpPr>
              <a:spLocks/>
            </p:cNvSpPr>
            <p:nvPr/>
          </p:nvSpPr>
          <p:spPr bwMode="auto">
            <a:xfrm>
              <a:off x="1405" y="1888"/>
              <a:ext cx="16" cy="15"/>
            </a:xfrm>
            <a:custGeom>
              <a:avLst/>
              <a:gdLst>
                <a:gd name="T0" fmla="*/ 0 w 16"/>
                <a:gd name="T1" fmla="*/ 5 h 15"/>
                <a:gd name="T2" fmla="*/ 8 w 16"/>
                <a:gd name="T3" fmla="*/ 15 h 15"/>
                <a:gd name="T4" fmla="*/ 14 w 16"/>
                <a:gd name="T5" fmla="*/ 15 h 15"/>
                <a:gd name="T6" fmla="*/ 14 w 16"/>
                <a:gd name="T7" fmla="*/ 0 h 15"/>
                <a:gd name="T8" fmla="*/ 8 w 16"/>
                <a:gd name="T9" fmla="*/ 0 h 15"/>
                <a:gd name="T10" fmla="*/ 16 w 16"/>
                <a:gd name="T11" fmla="*/ 5 h 15"/>
                <a:gd name="T12" fmla="*/ 0 w 16"/>
                <a:gd name="T13" fmla="*/ 5 h 15"/>
                <a:gd name="T14" fmla="*/ 0 w 16"/>
                <a:gd name="T15" fmla="*/ 15 h 15"/>
                <a:gd name="T16" fmla="*/ 8 w 16"/>
                <a:gd name="T17" fmla="*/ 15 h 15"/>
                <a:gd name="T18" fmla="*/ 0 w 16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0" y="5"/>
                  </a:moveTo>
                  <a:lnTo>
                    <a:pt x="8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6" y="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86" name="Freeform 701"/>
            <p:cNvSpPr>
              <a:spLocks/>
            </p:cNvSpPr>
            <p:nvPr/>
          </p:nvSpPr>
          <p:spPr bwMode="auto">
            <a:xfrm>
              <a:off x="1405" y="1879"/>
              <a:ext cx="16" cy="14"/>
            </a:xfrm>
            <a:custGeom>
              <a:avLst/>
              <a:gdLst>
                <a:gd name="T0" fmla="*/ 8 w 16"/>
                <a:gd name="T1" fmla="*/ 14 h 14"/>
                <a:gd name="T2" fmla="*/ 0 w 16"/>
                <a:gd name="T3" fmla="*/ 9 h 14"/>
                <a:gd name="T4" fmla="*/ 0 w 16"/>
                <a:gd name="T5" fmla="*/ 14 h 14"/>
                <a:gd name="T6" fmla="*/ 16 w 16"/>
                <a:gd name="T7" fmla="*/ 14 h 14"/>
                <a:gd name="T8" fmla="*/ 16 w 16"/>
                <a:gd name="T9" fmla="*/ 9 h 14"/>
                <a:gd name="T10" fmla="*/ 8 w 16"/>
                <a:gd name="T11" fmla="*/ 0 h 14"/>
                <a:gd name="T12" fmla="*/ 16 w 16"/>
                <a:gd name="T13" fmla="*/ 9 h 14"/>
                <a:gd name="T14" fmla="*/ 16 w 16"/>
                <a:gd name="T15" fmla="*/ 0 h 14"/>
                <a:gd name="T16" fmla="*/ 8 w 16"/>
                <a:gd name="T17" fmla="*/ 0 h 14"/>
                <a:gd name="T18" fmla="*/ 8 w 16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8" y="14"/>
                  </a:moveTo>
                  <a:lnTo>
                    <a:pt x="0" y="9"/>
                  </a:lnTo>
                  <a:lnTo>
                    <a:pt x="0" y="14"/>
                  </a:lnTo>
                  <a:lnTo>
                    <a:pt x="16" y="14"/>
                  </a:lnTo>
                  <a:lnTo>
                    <a:pt x="16" y="9"/>
                  </a:lnTo>
                  <a:lnTo>
                    <a:pt x="8" y="0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87" name="Freeform 702"/>
            <p:cNvSpPr>
              <a:spLocks/>
            </p:cNvSpPr>
            <p:nvPr/>
          </p:nvSpPr>
          <p:spPr bwMode="auto">
            <a:xfrm>
              <a:off x="1408" y="1879"/>
              <a:ext cx="5" cy="14"/>
            </a:xfrm>
            <a:custGeom>
              <a:avLst/>
              <a:gdLst>
                <a:gd name="T0" fmla="*/ 0 w 5"/>
                <a:gd name="T1" fmla="*/ 0 h 14"/>
                <a:gd name="T2" fmla="*/ 0 w 5"/>
                <a:gd name="T3" fmla="*/ 14 h 14"/>
                <a:gd name="T4" fmla="*/ 5 w 5"/>
                <a:gd name="T5" fmla="*/ 14 h 14"/>
                <a:gd name="T6" fmla="*/ 5 w 5"/>
                <a:gd name="T7" fmla="*/ 0 h 14"/>
                <a:gd name="T8" fmla="*/ 0 w 5"/>
                <a:gd name="T9" fmla="*/ 0 h 14"/>
                <a:gd name="T10" fmla="*/ 0 w 5"/>
                <a:gd name="T11" fmla="*/ 14 h 14"/>
                <a:gd name="T12" fmla="*/ 0 w 5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4"/>
                <a:gd name="T23" fmla="*/ 5 w 5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4">
                  <a:moveTo>
                    <a:pt x="0" y="0"/>
                  </a:moveTo>
                  <a:lnTo>
                    <a:pt x="0" y="14"/>
                  </a:lnTo>
                  <a:lnTo>
                    <a:pt x="5" y="1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88" name="Freeform 703"/>
            <p:cNvSpPr>
              <a:spLocks/>
            </p:cNvSpPr>
            <p:nvPr/>
          </p:nvSpPr>
          <p:spPr bwMode="auto">
            <a:xfrm>
              <a:off x="1405" y="1879"/>
              <a:ext cx="16" cy="14"/>
            </a:xfrm>
            <a:custGeom>
              <a:avLst/>
              <a:gdLst>
                <a:gd name="T0" fmla="*/ 0 w 16"/>
                <a:gd name="T1" fmla="*/ 9 h 14"/>
                <a:gd name="T2" fmla="*/ 8 w 16"/>
                <a:gd name="T3" fmla="*/ 0 h 14"/>
                <a:gd name="T4" fmla="*/ 3 w 16"/>
                <a:gd name="T5" fmla="*/ 0 h 14"/>
                <a:gd name="T6" fmla="*/ 3 w 16"/>
                <a:gd name="T7" fmla="*/ 14 h 14"/>
                <a:gd name="T8" fmla="*/ 8 w 16"/>
                <a:gd name="T9" fmla="*/ 14 h 14"/>
                <a:gd name="T10" fmla="*/ 16 w 16"/>
                <a:gd name="T11" fmla="*/ 9 h 14"/>
                <a:gd name="T12" fmla="*/ 8 w 16"/>
                <a:gd name="T13" fmla="*/ 14 h 14"/>
                <a:gd name="T14" fmla="*/ 16 w 16"/>
                <a:gd name="T15" fmla="*/ 14 h 14"/>
                <a:gd name="T16" fmla="*/ 16 w 16"/>
                <a:gd name="T17" fmla="*/ 9 h 14"/>
                <a:gd name="T18" fmla="*/ 0 w 16"/>
                <a:gd name="T19" fmla="*/ 9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0" y="9"/>
                  </a:moveTo>
                  <a:lnTo>
                    <a:pt x="8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8" y="14"/>
                  </a:lnTo>
                  <a:lnTo>
                    <a:pt x="16" y="9"/>
                  </a:lnTo>
                  <a:lnTo>
                    <a:pt x="8" y="14"/>
                  </a:lnTo>
                  <a:lnTo>
                    <a:pt x="16" y="14"/>
                  </a:lnTo>
                  <a:lnTo>
                    <a:pt x="16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89" name="Rectangle 704"/>
            <p:cNvSpPr>
              <a:spLocks noChangeArrowheads="1"/>
            </p:cNvSpPr>
            <p:nvPr/>
          </p:nvSpPr>
          <p:spPr bwMode="auto">
            <a:xfrm>
              <a:off x="1405" y="1879"/>
              <a:ext cx="18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90" name="Freeform 705"/>
            <p:cNvSpPr>
              <a:spLocks/>
            </p:cNvSpPr>
            <p:nvPr/>
          </p:nvSpPr>
          <p:spPr bwMode="auto">
            <a:xfrm>
              <a:off x="1405" y="1869"/>
              <a:ext cx="16" cy="13"/>
            </a:xfrm>
            <a:custGeom>
              <a:avLst/>
              <a:gdLst>
                <a:gd name="T0" fmla="*/ 8 w 16"/>
                <a:gd name="T1" fmla="*/ 13 h 13"/>
                <a:gd name="T2" fmla="*/ 0 w 16"/>
                <a:gd name="T3" fmla="*/ 5 h 13"/>
                <a:gd name="T4" fmla="*/ 0 w 16"/>
                <a:gd name="T5" fmla="*/ 10 h 13"/>
                <a:gd name="T6" fmla="*/ 16 w 16"/>
                <a:gd name="T7" fmla="*/ 10 h 13"/>
                <a:gd name="T8" fmla="*/ 16 w 16"/>
                <a:gd name="T9" fmla="*/ 5 h 13"/>
                <a:gd name="T10" fmla="*/ 8 w 16"/>
                <a:gd name="T11" fmla="*/ 0 h 13"/>
                <a:gd name="T12" fmla="*/ 16 w 16"/>
                <a:gd name="T13" fmla="*/ 5 h 13"/>
                <a:gd name="T14" fmla="*/ 16 w 16"/>
                <a:gd name="T15" fmla="*/ 0 h 13"/>
                <a:gd name="T16" fmla="*/ 8 w 16"/>
                <a:gd name="T17" fmla="*/ 0 h 13"/>
                <a:gd name="T18" fmla="*/ 8 w 16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8" y="13"/>
                  </a:moveTo>
                  <a:lnTo>
                    <a:pt x="0" y="5"/>
                  </a:lnTo>
                  <a:lnTo>
                    <a:pt x="0" y="10"/>
                  </a:lnTo>
                  <a:lnTo>
                    <a:pt x="16" y="10"/>
                  </a:lnTo>
                  <a:lnTo>
                    <a:pt x="16" y="5"/>
                  </a:lnTo>
                  <a:lnTo>
                    <a:pt x="8" y="0"/>
                  </a:lnTo>
                  <a:lnTo>
                    <a:pt x="16" y="5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91" name="Rectangle 706"/>
            <p:cNvSpPr>
              <a:spLocks noChangeArrowheads="1"/>
            </p:cNvSpPr>
            <p:nvPr/>
          </p:nvSpPr>
          <p:spPr bwMode="auto">
            <a:xfrm>
              <a:off x="1408" y="186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92" name="Rectangle 707"/>
            <p:cNvSpPr>
              <a:spLocks noChangeArrowheads="1"/>
            </p:cNvSpPr>
            <p:nvPr/>
          </p:nvSpPr>
          <p:spPr bwMode="auto">
            <a:xfrm>
              <a:off x="1400" y="186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93" name="Rectangle 708"/>
            <p:cNvSpPr>
              <a:spLocks noChangeArrowheads="1"/>
            </p:cNvSpPr>
            <p:nvPr/>
          </p:nvSpPr>
          <p:spPr bwMode="auto">
            <a:xfrm>
              <a:off x="1392" y="186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94" name="Freeform 709"/>
            <p:cNvSpPr>
              <a:spLocks/>
            </p:cNvSpPr>
            <p:nvPr/>
          </p:nvSpPr>
          <p:spPr bwMode="auto">
            <a:xfrm>
              <a:off x="1377" y="1869"/>
              <a:ext cx="13" cy="13"/>
            </a:xfrm>
            <a:custGeom>
              <a:avLst/>
              <a:gdLst>
                <a:gd name="T0" fmla="*/ 0 w 13"/>
                <a:gd name="T1" fmla="*/ 5 h 13"/>
                <a:gd name="T2" fmla="*/ 8 w 13"/>
                <a:gd name="T3" fmla="*/ 13 h 13"/>
                <a:gd name="T4" fmla="*/ 13 w 13"/>
                <a:gd name="T5" fmla="*/ 13 h 13"/>
                <a:gd name="T6" fmla="*/ 13 w 13"/>
                <a:gd name="T7" fmla="*/ 0 h 13"/>
                <a:gd name="T8" fmla="*/ 8 w 13"/>
                <a:gd name="T9" fmla="*/ 0 h 13"/>
                <a:gd name="T10" fmla="*/ 13 w 13"/>
                <a:gd name="T11" fmla="*/ 5 h 13"/>
                <a:gd name="T12" fmla="*/ 0 w 13"/>
                <a:gd name="T13" fmla="*/ 5 h 13"/>
                <a:gd name="T14" fmla="*/ 0 w 13"/>
                <a:gd name="T15" fmla="*/ 13 h 13"/>
                <a:gd name="T16" fmla="*/ 8 w 13"/>
                <a:gd name="T17" fmla="*/ 13 h 13"/>
                <a:gd name="T18" fmla="*/ 0 w 13"/>
                <a:gd name="T19" fmla="*/ 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0" y="5"/>
                  </a:moveTo>
                  <a:lnTo>
                    <a:pt x="8" y="13"/>
                  </a:lnTo>
                  <a:lnTo>
                    <a:pt x="13" y="13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5"/>
                  </a:lnTo>
                  <a:lnTo>
                    <a:pt x="0" y="5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95" name="Freeform 710"/>
            <p:cNvSpPr>
              <a:spLocks/>
            </p:cNvSpPr>
            <p:nvPr/>
          </p:nvSpPr>
          <p:spPr bwMode="auto">
            <a:xfrm>
              <a:off x="1377" y="1859"/>
              <a:ext cx="13" cy="15"/>
            </a:xfrm>
            <a:custGeom>
              <a:avLst/>
              <a:gdLst>
                <a:gd name="T0" fmla="*/ 8 w 13"/>
                <a:gd name="T1" fmla="*/ 15 h 15"/>
                <a:gd name="T2" fmla="*/ 0 w 13"/>
                <a:gd name="T3" fmla="*/ 10 h 15"/>
                <a:gd name="T4" fmla="*/ 0 w 13"/>
                <a:gd name="T5" fmla="*/ 15 h 15"/>
                <a:gd name="T6" fmla="*/ 13 w 13"/>
                <a:gd name="T7" fmla="*/ 15 h 15"/>
                <a:gd name="T8" fmla="*/ 13 w 13"/>
                <a:gd name="T9" fmla="*/ 10 h 15"/>
                <a:gd name="T10" fmla="*/ 8 w 13"/>
                <a:gd name="T11" fmla="*/ 0 h 15"/>
                <a:gd name="T12" fmla="*/ 13 w 13"/>
                <a:gd name="T13" fmla="*/ 10 h 15"/>
                <a:gd name="T14" fmla="*/ 13 w 13"/>
                <a:gd name="T15" fmla="*/ 0 h 15"/>
                <a:gd name="T16" fmla="*/ 8 w 13"/>
                <a:gd name="T17" fmla="*/ 0 h 15"/>
                <a:gd name="T18" fmla="*/ 8 w 13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8" y="15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13" y="10"/>
                  </a:lnTo>
                  <a:lnTo>
                    <a:pt x="8" y="0"/>
                  </a:lnTo>
                  <a:lnTo>
                    <a:pt x="13" y="1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96" name="Freeform 711"/>
            <p:cNvSpPr>
              <a:spLocks/>
            </p:cNvSpPr>
            <p:nvPr/>
          </p:nvSpPr>
          <p:spPr bwMode="auto">
            <a:xfrm>
              <a:off x="1371" y="1859"/>
              <a:ext cx="14" cy="15"/>
            </a:xfrm>
            <a:custGeom>
              <a:avLst/>
              <a:gdLst>
                <a:gd name="T0" fmla="*/ 0 w 14"/>
                <a:gd name="T1" fmla="*/ 10 h 15"/>
                <a:gd name="T2" fmla="*/ 6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6 w 14"/>
                <a:gd name="T9" fmla="*/ 0 h 15"/>
                <a:gd name="T10" fmla="*/ 14 w 14"/>
                <a:gd name="T11" fmla="*/ 10 h 15"/>
                <a:gd name="T12" fmla="*/ 0 w 14"/>
                <a:gd name="T13" fmla="*/ 10 h 15"/>
                <a:gd name="T14" fmla="*/ 0 w 14"/>
                <a:gd name="T15" fmla="*/ 15 h 15"/>
                <a:gd name="T16" fmla="*/ 6 w 14"/>
                <a:gd name="T17" fmla="*/ 15 h 15"/>
                <a:gd name="T18" fmla="*/ 0 w 14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0" y="10"/>
                  </a:moveTo>
                  <a:lnTo>
                    <a:pt x="6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97" name="Freeform 712"/>
            <p:cNvSpPr>
              <a:spLocks/>
            </p:cNvSpPr>
            <p:nvPr/>
          </p:nvSpPr>
          <p:spPr bwMode="auto">
            <a:xfrm>
              <a:off x="1371" y="1854"/>
              <a:ext cx="14" cy="15"/>
            </a:xfrm>
            <a:custGeom>
              <a:avLst/>
              <a:gdLst>
                <a:gd name="T0" fmla="*/ 6 w 14"/>
                <a:gd name="T1" fmla="*/ 15 h 15"/>
                <a:gd name="T2" fmla="*/ 0 w 14"/>
                <a:gd name="T3" fmla="*/ 5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5 h 15"/>
                <a:gd name="T10" fmla="*/ 6 w 14"/>
                <a:gd name="T11" fmla="*/ 0 h 15"/>
                <a:gd name="T12" fmla="*/ 14 w 14"/>
                <a:gd name="T13" fmla="*/ 5 h 15"/>
                <a:gd name="T14" fmla="*/ 14 w 14"/>
                <a:gd name="T15" fmla="*/ 0 h 15"/>
                <a:gd name="T16" fmla="*/ 6 w 14"/>
                <a:gd name="T17" fmla="*/ 0 h 15"/>
                <a:gd name="T18" fmla="*/ 6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15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5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98" name="Rectangle 713"/>
            <p:cNvSpPr>
              <a:spLocks noChangeArrowheads="1"/>
            </p:cNvSpPr>
            <p:nvPr/>
          </p:nvSpPr>
          <p:spPr bwMode="auto">
            <a:xfrm>
              <a:off x="1371" y="185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499" name="Rectangle 714"/>
            <p:cNvSpPr>
              <a:spLocks noChangeArrowheads="1"/>
            </p:cNvSpPr>
            <p:nvPr/>
          </p:nvSpPr>
          <p:spPr bwMode="auto">
            <a:xfrm>
              <a:off x="1366" y="1854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00" name="Rectangle 715"/>
            <p:cNvSpPr>
              <a:spLocks noChangeArrowheads="1"/>
            </p:cNvSpPr>
            <p:nvPr/>
          </p:nvSpPr>
          <p:spPr bwMode="auto">
            <a:xfrm>
              <a:off x="1358" y="1854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01" name="Freeform 716"/>
            <p:cNvSpPr>
              <a:spLocks/>
            </p:cNvSpPr>
            <p:nvPr/>
          </p:nvSpPr>
          <p:spPr bwMode="auto">
            <a:xfrm>
              <a:off x="1343" y="1854"/>
              <a:ext cx="13" cy="15"/>
            </a:xfrm>
            <a:custGeom>
              <a:avLst/>
              <a:gdLst>
                <a:gd name="T0" fmla="*/ 0 w 13"/>
                <a:gd name="T1" fmla="*/ 5 h 15"/>
                <a:gd name="T2" fmla="*/ 8 w 13"/>
                <a:gd name="T3" fmla="*/ 15 h 15"/>
                <a:gd name="T4" fmla="*/ 13 w 13"/>
                <a:gd name="T5" fmla="*/ 15 h 15"/>
                <a:gd name="T6" fmla="*/ 13 w 13"/>
                <a:gd name="T7" fmla="*/ 0 h 15"/>
                <a:gd name="T8" fmla="*/ 8 w 13"/>
                <a:gd name="T9" fmla="*/ 0 h 15"/>
                <a:gd name="T10" fmla="*/ 13 w 13"/>
                <a:gd name="T11" fmla="*/ 5 h 15"/>
                <a:gd name="T12" fmla="*/ 0 w 13"/>
                <a:gd name="T13" fmla="*/ 5 h 15"/>
                <a:gd name="T14" fmla="*/ 0 w 13"/>
                <a:gd name="T15" fmla="*/ 15 h 15"/>
                <a:gd name="T16" fmla="*/ 8 w 13"/>
                <a:gd name="T17" fmla="*/ 15 h 15"/>
                <a:gd name="T18" fmla="*/ 0 w 13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5"/>
                  </a:moveTo>
                  <a:lnTo>
                    <a:pt x="8" y="15"/>
                  </a:lnTo>
                  <a:lnTo>
                    <a:pt x="13" y="15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02" name="Rectangle 717"/>
            <p:cNvSpPr>
              <a:spLocks noChangeArrowheads="1"/>
            </p:cNvSpPr>
            <p:nvPr/>
          </p:nvSpPr>
          <p:spPr bwMode="auto">
            <a:xfrm>
              <a:off x="1343" y="1854"/>
              <a:ext cx="16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03" name="Freeform 718"/>
            <p:cNvSpPr>
              <a:spLocks/>
            </p:cNvSpPr>
            <p:nvPr/>
          </p:nvSpPr>
          <p:spPr bwMode="auto">
            <a:xfrm>
              <a:off x="1343" y="1840"/>
              <a:ext cx="13" cy="14"/>
            </a:xfrm>
            <a:custGeom>
              <a:avLst/>
              <a:gdLst>
                <a:gd name="T0" fmla="*/ 8 w 13"/>
                <a:gd name="T1" fmla="*/ 14 h 14"/>
                <a:gd name="T2" fmla="*/ 0 w 13"/>
                <a:gd name="T3" fmla="*/ 6 h 14"/>
                <a:gd name="T4" fmla="*/ 0 w 13"/>
                <a:gd name="T5" fmla="*/ 14 h 14"/>
                <a:gd name="T6" fmla="*/ 13 w 13"/>
                <a:gd name="T7" fmla="*/ 14 h 14"/>
                <a:gd name="T8" fmla="*/ 13 w 13"/>
                <a:gd name="T9" fmla="*/ 6 h 14"/>
                <a:gd name="T10" fmla="*/ 8 w 13"/>
                <a:gd name="T11" fmla="*/ 0 h 14"/>
                <a:gd name="T12" fmla="*/ 13 w 13"/>
                <a:gd name="T13" fmla="*/ 6 h 14"/>
                <a:gd name="T14" fmla="*/ 13 w 13"/>
                <a:gd name="T15" fmla="*/ 0 h 14"/>
                <a:gd name="T16" fmla="*/ 8 w 13"/>
                <a:gd name="T17" fmla="*/ 0 h 14"/>
                <a:gd name="T18" fmla="*/ 8 w 13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8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3" y="14"/>
                  </a:lnTo>
                  <a:lnTo>
                    <a:pt x="13" y="6"/>
                  </a:lnTo>
                  <a:lnTo>
                    <a:pt x="8" y="0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04" name="Rectangle 719"/>
            <p:cNvSpPr>
              <a:spLocks noChangeArrowheads="1"/>
            </p:cNvSpPr>
            <p:nvPr/>
          </p:nvSpPr>
          <p:spPr bwMode="auto">
            <a:xfrm>
              <a:off x="1343" y="1840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05" name="Rectangle 720"/>
            <p:cNvSpPr>
              <a:spLocks noChangeArrowheads="1"/>
            </p:cNvSpPr>
            <p:nvPr/>
          </p:nvSpPr>
          <p:spPr bwMode="auto">
            <a:xfrm>
              <a:off x="1337" y="184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06" name="Rectangle 721"/>
            <p:cNvSpPr>
              <a:spLocks noChangeArrowheads="1"/>
            </p:cNvSpPr>
            <p:nvPr/>
          </p:nvSpPr>
          <p:spPr bwMode="auto">
            <a:xfrm>
              <a:off x="1332" y="1840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07" name="Freeform 722"/>
            <p:cNvSpPr>
              <a:spLocks/>
            </p:cNvSpPr>
            <p:nvPr/>
          </p:nvSpPr>
          <p:spPr bwMode="auto">
            <a:xfrm>
              <a:off x="1317" y="1840"/>
              <a:ext cx="15" cy="14"/>
            </a:xfrm>
            <a:custGeom>
              <a:avLst/>
              <a:gdLst>
                <a:gd name="T0" fmla="*/ 0 w 15"/>
                <a:gd name="T1" fmla="*/ 6 h 14"/>
                <a:gd name="T2" fmla="*/ 5 w 15"/>
                <a:gd name="T3" fmla="*/ 14 h 14"/>
                <a:gd name="T4" fmla="*/ 15 w 15"/>
                <a:gd name="T5" fmla="*/ 14 h 14"/>
                <a:gd name="T6" fmla="*/ 15 w 15"/>
                <a:gd name="T7" fmla="*/ 0 h 14"/>
                <a:gd name="T8" fmla="*/ 5 w 15"/>
                <a:gd name="T9" fmla="*/ 0 h 14"/>
                <a:gd name="T10" fmla="*/ 15 w 15"/>
                <a:gd name="T11" fmla="*/ 6 h 14"/>
                <a:gd name="T12" fmla="*/ 0 w 15"/>
                <a:gd name="T13" fmla="*/ 6 h 14"/>
                <a:gd name="T14" fmla="*/ 0 w 15"/>
                <a:gd name="T15" fmla="*/ 14 h 14"/>
                <a:gd name="T16" fmla="*/ 5 w 15"/>
                <a:gd name="T17" fmla="*/ 14 h 14"/>
                <a:gd name="T18" fmla="*/ 0 w 15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0" y="6"/>
                  </a:moveTo>
                  <a:lnTo>
                    <a:pt x="5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5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08" name="Rectangle 723"/>
            <p:cNvSpPr>
              <a:spLocks noChangeArrowheads="1"/>
            </p:cNvSpPr>
            <p:nvPr/>
          </p:nvSpPr>
          <p:spPr bwMode="auto">
            <a:xfrm>
              <a:off x="1317" y="1840"/>
              <a:ext cx="16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09" name="Freeform 724"/>
            <p:cNvSpPr>
              <a:spLocks/>
            </p:cNvSpPr>
            <p:nvPr/>
          </p:nvSpPr>
          <p:spPr bwMode="auto">
            <a:xfrm>
              <a:off x="1317" y="1825"/>
              <a:ext cx="15" cy="15"/>
            </a:xfrm>
            <a:custGeom>
              <a:avLst/>
              <a:gdLst>
                <a:gd name="T0" fmla="*/ 5 w 15"/>
                <a:gd name="T1" fmla="*/ 15 h 15"/>
                <a:gd name="T2" fmla="*/ 0 w 15"/>
                <a:gd name="T3" fmla="*/ 10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10 h 15"/>
                <a:gd name="T10" fmla="*/ 5 w 15"/>
                <a:gd name="T11" fmla="*/ 0 h 15"/>
                <a:gd name="T12" fmla="*/ 15 w 15"/>
                <a:gd name="T13" fmla="*/ 10 h 15"/>
                <a:gd name="T14" fmla="*/ 15 w 15"/>
                <a:gd name="T15" fmla="*/ 0 h 15"/>
                <a:gd name="T16" fmla="*/ 5 w 15"/>
                <a:gd name="T17" fmla="*/ 0 h 15"/>
                <a:gd name="T18" fmla="*/ 5 w 15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5" y="15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5" y="0"/>
                  </a:lnTo>
                  <a:lnTo>
                    <a:pt x="15" y="10"/>
                  </a:lnTo>
                  <a:lnTo>
                    <a:pt x="15" y="0"/>
                  </a:lnTo>
                  <a:lnTo>
                    <a:pt x="5" y="0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10" name="Rectangle 725"/>
            <p:cNvSpPr>
              <a:spLocks noChangeArrowheads="1"/>
            </p:cNvSpPr>
            <p:nvPr/>
          </p:nvSpPr>
          <p:spPr bwMode="auto">
            <a:xfrm>
              <a:off x="1317" y="1825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11" name="Rectangle 726"/>
            <p:cNvSpPr>
              <a:spLocks noChangeArrowheads="1"/>
            </p:cNvSpPr>
            <p:nvPr/>
          </p:nvSpPr>
          <p:spPr bwMode="auto">
            <a:xfrm>
              <a:off x="1309" y="1825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12" name="Freeform 727"/>
            <p:cNvSpPr>
              <a:spLocks/>
            </p:cNvSpPr>
            <p:nvPr/>
          </p:nvSpPr>
          <p:spPr bwMode="auto">
            <a:xfrm>
              <a:off x="1295" y="1825"/>
              <a:ext cx="14" cy="15"/>
            </a:xfrm>
            <a:custGeom>
              <a:avLst/>
              <a:gdLst>
                <a:gd name="T0" fmla="*/ 0 w 14"/>
                <a:gd name="T1" fmla="*/ 10 h 15"/>
                <a:gd name="T2" fmla="*/ 8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8 w 14"/>
                <a:gd name="T9" fmla="*/ 0 h 15"/>
                <a:gd name="T10" fmla="*/ 14 w 14"/>
                <a:gd name="T11" fmla="*/ 10 h 15"/>
                <a:gd name="T12" fmla="*/ 0 w 14"/>
                <a:gd name="T13" fmla="*/ 10 h 15"/>
                <a:gd name="T14" fmla="*/ 0 w 14"/>
                <a:gd name="T15" fmla="*/ 15 h 15"/>
                <a:gd name="T16" fmla="*/ 8 w 14"/>
                <a:gd name="T17" fmla="*/ 15 h 15"/>
                <a:gd name="T18" fmla="*/ 0 w 14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0" y="10"/>
                  </a:moveTo>
                  <a:lnTo>
                    <a:pt x="8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13" name="Freeform 728"/>
            <p:cNvSpPr>
              <a:spLocks/>
            </p:cNvSpPr>
            <p:nvPr/>
          </p:nvSpPr>
          <p:spPr bwMode="auto">
            <a:xfrm>
              <a:off x="1295" y="1820"/>
              <a:ext cx="14" cy="15"/>
            </a:xfrm>
            <a:custGeom>
              <a:avLst/>
              <a:gdLst>
                <a:gd name="T0" fmla="*/ 8 w 14"/>
                <a:gd name="T1" fmla="*/ 15 h 15"/>
                <a:gd name="T2" fmla="*/ 0 w 14"/>
                <a:gd name="T3" fmla="*/ 5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5 h 15"/>
                <a:gd name="T10" fmla="*/ 8 w 14"/>
                <a:gd name="T11" fmla="*/ 0 h 15"/>
                <a:gd name="T12" fmla="*/ 14 w 14"/>
                <a:gd name="T13" fmla="*/ 5 h 15"/>
                <a:gd name="T14" fmla="*/ 14 w 14"/>
                <a:gd name="T15" fmla="*/ 0 h 15"/>
                <a:gd name="T16" fmla="*/ 8 w 14"/>
                <a:gd name="T17" fmla="*/ 0 h 15"/>
                <a:gd name="T18" fmla="*/ 8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8" y="15"/>
                  </a:moveTo>
                  <a:lnTo>
                    <a:pt x="0" y="5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5"/>
                  </a:lnTo>
                  <a:lnTo>
                    <a:pt x="8" y="0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14" name="Freeform 729"/>
            <p:cNvSpPr>
              <a:spLocks/>
            </p:cNvSpPr>
            <p:nvPr/>
          </p:nvSpPr>
          <p:spPr bwMode="auto">
            <a:xfrm>
              <a:off x="1286" y="1820"/>
              <a:ext cx="17" cy="15"/>
            </a:xfrm>
            <a:custGeom>
              <a:avLst/>
              <a:gdLst>
                <a:gd name="T0" fmla="*/ 0 w 17"/>
                <a:gd name="T1" fmla="*/ 5 h 15"/>
                <a:gd name="T2" fmla="*/ 9 w 17"/>
                <a:gd name="T3" fmla="*/ 15 h 15"/>
                <a:gd name="T4" fmla="*/ 17 w 17"/>
                <a:gd name="T5" fmla="*/ 15 h 15"/>
                <a:gd name="T6" fmla="*/ 17 w 17"/>
                <a:gd name="T7" fmla="*/ 0 h 15"/>
                <a:gd name="T8" fmla="*/ 9 w 17"/>
                <a:gd name="T9" fmla="*/ 0 h 15"/>
                <a:gd name="T10" fmla="*/ 17 w 17"/>
                <a:gd name="T11" fmla="*/ 5 h 15"/>
                <a:gd name="T12" fmla="*/ 0 w 17"/>
                <a:gd name="T13" fmla="*/ 5 h 15"/>
                <a:gd name="T14" fmla="*/ 0 w 17"/>
                <a:gd name="T15" fmla="*/ 15 h 15"/>
                <a:gd name="T16" fmla="*/ 9 w 17"/>
                <a:gd name="T17" fmla="*/ 15 h 15"/>
                <a:gd name="T18" fmla="*/ 0 w 17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5"/>
                <a:gd name="T32" fmla="*/ 17 w 17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5">
                  <a:moveTo>
                    <a:pt x="0" y="5"/>
                  </a:moveTo>
                  <a:lnTo>
                    <a:pt x="9" y="15"/>
                  </a:lnTo>
                  <a:lnTo>
                    <a:pt x="17" y="15"/>
                  </a:lnTo>
                  <a:lnTo>
                    <a:pt x="17" y="0"/>
                  </a:lnTo>
                  <a:lnTo>
                    <a:pt x="9" y="0"/>
                  </a:lnTo>
                  <a:lnTo>
                    <a:pt x="17" y="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15" name="Rectangle 730"/>
            <p:cNvSpPr>
              <a:spLocks noChangeArrowheads="1"/>
            </p:cNvSpPr>
            <p:nvPr/>
          </p:nvSpPr>
          <p:spPr bwMode="auto">
            <a:xfrm>
              <a:off x="1286" y="1820"/>
              <a:ext cx="19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16" name="Freeform 731"/>
            <p:cNvSpPr>
              <a:spLocks/>
            </p:cNvSpPr>
            <p:nvPr/>
          </p:nvSpPr>
          <p:spPr bwMode="auto">
            <a:xfrm>
              <a:off x="1286" y="1806"/>
              <a:ext cx="17" cy="14"/>
            </a:xfrm>
            <a:custGeom>
              <a:avLst/>
              <a:gdLst>
                <a:gd name="T0" fmla="*/ 9 w 17"/>
                <a:gd name="T1" fmla="*/ 14 h 14"/>
                <a:gd name="T2" fmla="*/ 0 w 17"/>
                <a:gd name="T3" fmla="*/ 6 h 14"/>
                <a:gd name="T4" fmla="*/ 0 w 17"/>
                <a:gd name="T5" fmla="*/ 14 h 14"/>
                <a:gd name="T6" fmla="*/ 17 w 17"/>
                <a:gd name="T7" fmla="*/ 14 h 14"/>
                <a:gd name="T8" fmla="*/ 17 w 17"/>
                <a:gd name="T9" fmla="*/ 6 h 14"/>
                <a:gd name="T10" fmla="*/ 9 w 17"/>
                <a:gd name="T11" fmla="*/ 0 h 14"/>
                <a:gd name="T12" fmla="*/ 17 w 17"/>
                <a:gd name="T13" fmla="*/ 6 h 14"/>
                <a:gd name="T14" fmla="*/ 17 w 17"/>
                <a:gd name="T15" fmla="*/ 0 h 14"/>
                <a:gd name="T16" fmla="*/ 9 w 17"/>
                <a:gd name="T17" fmla="*/ 0 h 14"/>
                <a:gd name="T18" fmla="*/ 9 w 17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4"/>
                <a:gd name="T32" fmla="*/ 17 w 17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4">
                  <a:moveTo>
                    <a:pt x="9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7" y="14"/>
                  </a:lnTo>
                  <a:lnTo>
                    <a:pt x="17" y="6"/>
                  </a:lnTo>
                  <a:lnTo>
                    <a:pt x="9" y="0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9" y="0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17" name="Freeform 732"/>
            <p:cNvSpPr>
              <a:spLocks/>
            </p:cNvSpPr>
            <p:nvPr/>
          </p:nvSpPr>
          <p:spPr bwMode="auto">
            <a:xfrm>
              <a:off x="1283" y="1806"/>
              <a:ext cx="12" cy="14"/>
            </a:xfrm>
            <a:custGeom>
              <a:avLst/>
              <a:gdLst>
                <a:gd name="T0" fmla="*/ 0 w 12"/>
                <a:gd name="T1" fmla="*/ 11 h 14"/>
                <a:gd name="T2" fmla="*/ 3 w 12"/>
                <a:gd name="T3" fmla="*/ 14 h 14"/>
                <a:gd name="T4" fmla="*/ 12 w 12"/>
                <a:gd name="T5" fmla="*/ 14 h 14"/>
                <a:gd name="T6" fmla="*/ 12 w 12"/>
                <a:gd name="T7" fmla="*/ 0 h 14"/>
                <a:gd name="T8" fmla="*/ 3 w 12"/>
                <a:gd name="T9" fmla="*/ 0 h 14"/>
                <a:gd name="T10" fmla="*/ 9 w 12"/>
                <a:gd name="T11" fmla="*/ 0 h 14"/>
                <a:gd name="T12" fmla="*/ 0 w 12"/>
                <a:gd name="T13" fmla="*/ 11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14"/>
                <a:gd name="T23" fmla="*/ 12 w 12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14">
                  <a:moveTo>
                    <a:pt x="0" y="11"/>
                  </a:moveTo>
                  <a:lnTo>
                    <a:pt x="3" y="14"/>
                  </a:lnTo>
                  <a:lnTo>
                    <a:pt x="12" y="14"/>
                  </a:lnTo>
                  <a:lnTo>
                    <a:pt x="12" y="0"/>
                  </a:lnTo>
                  <a:lnTo>
                    <a:pt x="3" y="0"/>
                  </a:lnTo>
                  <a:lnTo>
                    <a:pt x="9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18" name="Freeform 733"/>
            <p:cNvSpPr>
              <a:spLocks/>
            </p:cNvSpPr>
            <p:nvPr/>
          </p:nvSpPr>
          <p:spPr bwMode="auto">
            <a:xfrm>
              <a:off x="1278" y="1801"/>
              <a:ext cx="14" cy="16"/>
            </a:xfrm>
            <a:custGeom>
              <a:avLst/>
              <a:gdLst>
                <a:gd name="T0" fmla="*/ 0 w 14"/>
                <a:gd name="T1" fmla="*/ 8 h 16"/>
                <a:gd name="T2" fmla="*/ 5 w 14"/>
                <a:gd name="T3" fmla="*/ 16 h 16"/>
                <a:gd name="T4" fmla="*/ 14 w 14"/>
                <a:gd name="T5" fmla="*/ 5 h 16"/>
                <a:gd name="T6" fmla="*/ 8 w 14"/>
                <a:gd name="T7" fmla="*/ 0 h 16"/>
                <a:gd name="T8" fmla="*/ 0 w 14"/>
                <a:gd name="T9" fmla="*/ 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6"/>
                <a:gd name="T17" fmla="*/ 14 w 14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6">
                  <a:moveTo>
                    <a:pt x="0" y="8"/>
                  </a:moveTo>
                  <a:lnTo>
                    <a:pt x="5" y="16"/>
                  </a:lnTo>
                  <a:lnTo>
                    <a:pt x="14" y="5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19" name="Freeform 734"/>
            <p:cNvSpPr>
              <a:spLocks/>
            </p:cNvSpPr>
            <p:nvPr/>
          </p:nvSpPr>
          <p:spPr bwMode="auto">
            <a:xfrm>
              <a:off x="1267" y="1794"/>
              <a:ext cx="19" cy="15"/>
            </a:xfrm>
            <a:custGeom>
              <a:avLst/>
              <a:gdLst>
                <a:gd name="T0" fmla="*/ 0 w 19"/>
                <a:gd name="T1" fmla="*/ 4 h 15"/>
                <a:gd name="T2" fmla="*/ 2 w 19"/>
                <a:gd name="T3" fmla="*/ 9 h 15"/>
                <a:gd name="T4" fmla="*/ 11 w 19"/>
                <a:gd name="T5" fmla="*/ 15 h 15"/>
                <a:gd name="T6" fmla="*/ 19 w 19"/>
                <a:gd name="T7" fmla="*/ 7 h 15"/>
                <a:gd name="T8" fmla="*/ 13 w 19"/>
                <a:gd name="T9" fmla="*/ 0 h 15"/>
                <a:gd name="T10" fmla="*/ 16 w 19"/>
                <a:gd name="T11" fmla="*/ 4 h 15"/>
                <a:gd name="T12" fmla="*/ 0 w 19"/>
                <a:gd name="T13" fmla="*/ 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5"/>
                <a:gd name="T23" fmla="*/ 19 w 19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5">
                  <a:moveTo>
                    <a:pt x="0" y="4"/>
                  </a:moveTo>
                  <a:lnTo>
                    <a:pt x="2" y="9"/>
                  </a:lnTo>
                  <a:lnTo>
                    <a:pt x="11" y="15"/>
                  </a:lnTo>
                  <a:lnTo>
                    <a:pt x="19" y="7"/>
                  </a:lnTo>
                  <a:lnTo>
                    <a:pt x="13" y="0"/>
                  </a:lnTo>
                  <a:lnTo>
                    <a:pt x="16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20" name="Freeform 735"/>
            <p:cNvSpPr>
              <a:spLocks/>
            </p:cNvSpPr>
            <p:nvPr/>
          </p:nvSpPr>
          <p:spPr bwMode="auto">
            <a:xfrm>
              <a:off x="1267" y="1783"/>
              <a:ext cx="16" cy="18"/>
            </a:xfrm>
            <a:custGeom>
              <a:avLst/>
              <a:gdLst>
                <a:gd name="T0" fmla="*/ 8 w 16"/>
                <a:gd name="T1" fmla="*/ 18 h 18"/>
                <a:gd name="T2" fmla="*/ 0 w 16"/>
                <a:gd name="T3" fmla="*/ 8 h 18"/>
                <a:gd name="T4" fmla="*/ 0 w 16"/>
                <a:gd name="T5" fmla="*/ 15 h 18"/>
                <a:gd name="T6" fmla="*/ 16 w 16"/>
                <a:gd name="T7" fmla="*/ 15 h 18"/>
                <a:gd name="T8" fmla="*/ 16 w 16"/>
                <a:gd name="T9" fmla="*/ 8 h 18"/>
                <a:gd name="T10" fmla="*/ 8 w 16"/>
                <a:gd name="T11" fmla="*/ 0 h 18"/>
                <a:gd name="T12" fmla="*/ 16 w 16"/>
                <a:gd name="T13" fmla="*/ 8 h 18"/>
                <a:gd name="T14" fmla="*/ 16 w 16"/>
                <a:gd name="T15" fmla="*/ 0 h 18"/>
                <a:gd name="T16" fmla="*/ 8 w 16"/>
                <a:gd name="T17" fmla="*/ 0 h 18"/>
                <a:gd name="T18" fmla="*/ 8 w 16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8"/>
                <a:gd name="T32" fmla="*/ 16 w 1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8">
                  <a:moveTo>
                    <a:pt x="8" y="18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16" y="15"/>
                  </a:lnTo>
                  <a:lnTo>
                    <a:pt x="16" y="8"/>
                  </a:lnTo>
                  <a:lnTo>
                    <a:pt x="8" y="0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21" name="Freeform 736"/>
            <p:cNvSpPr>
              <a:spLocks/>
            </p:cNvSpPr>
            <p:nvPr/>
          </p:nvSpPr>
          <p:spPr bwMode="auto">
            <a:xfrm>
              <a:off x="1261" y="1783"/>
              <a:ext cx="14" cy="18"/>
            </a:xfrm>
            <a:custGeom>
              <a:avLst/>
              <a:gdLst>
                <a:gd name="T0" fmla="*/ 0 w 14"/>
                <a:gd name="T1" fmla="*/ 8 h 18"/>
                <a:gd name="T2" fmla="*/ 6 w 14"/>
                <a:gd name="T3" fmla="*/ 18 h 18"/>
                <a:gd name="T4" fmla="*/ 14 w 14"/>
                <a:gd name="T5" fmla="*/ 18 h 18"/>
                <a:gd name="T6" fmla="*/ 14 w 14"/>
                <a:gd name="T7" fmla="*/ 0 h 18"/>
                <a:gd name="T8" fmla="*/ 6 w 14"/>
                <a:gd name="T9" fmla="*/ 0 h 18"/>
                <a:gd name="T10" fmla="*/ 14 w 14"/>
                <a:gd name="T11" fmla="*/ 8 h 18"/>
                <a:gd name="T12" fmla="*/ 0 w 14"/>
                <a:gd name="T13" fmla="*/ 8 h 18"/>
                <a:gd name="T14" fmla="*/ 0 w 14"/>
                <a:gd name="T15" fmla="*/ 18 h 18"/>
                <a:gd name="T16" fmla="*/ 6 w 14"/>
                <a:gd name="T17" fmla="*/ 18 h 18"/>
                <a:gd name="T18" fmla="*/ 0 w 14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0" y="8"/>
                  </a:moveTo>
                  <a:lnTo>
                    <a:pt x="6" y="18"/>
                  </a:lnTo>
                  <a:lnTo>
                    <a:pt x="14" y="18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22" name="Rectangle 737"/>
            <p:cNvSpPr>
              <a:spLocks noChangeArrowheads="1"/>
            </p:cNvSpPr>
            <p:nvPr/>
          </p:nvSpPr>
          <p:spPr bwMode="auto">
            <a:xfrm>
              <a:off x="1261" y="1783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23" name="Rectangle 738"/>
            <p:cNvSpPr>
              <a:spLocks noChangeArrowheads="1"/>
            </p:cNvSpPr>
            <p:nvPr/>
          </p:nvSpPr>
          <p:spPr bwMode="auto">
            <a:xfrm>
              <a:off x="1261" y="1778"/>
              <a:ext cx="15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24" name="Rectangle 739"/>
            <p:cNvSpPr>
              <a:spLocks noChangeArrowheads="1"/>
            </p:cNvSpPr>
            <p:nvPr/>
          </p:nvSpPr>
          <p:spPr bwMode="auto">
            <a:xfrm>
              <a:off x="1261" y="1770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25" name="Rectangle 740"/>
            <p:cNvSpPr>
              <a:spLocks noChangeArrowheads="1"/>
            </p:cNvSpPr>
            <p:nvPr/>
          </p:nvSpPr>
          <p:spPr bwMode="auto">
            <a:xfrm>
              <a:off x="1261" y="1764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26" name="Rectangle 741"/>
            <p:cNvSpPr>
              <a:spLocks noChangeArrowheads="1"/>
            </p:cNvSpPr>
            <p:nvPr/>
          </p:nvSpPr>
          <p:spPr bwMode="auto">
            <a:xfrm>
              <a:off x="1261" y="1755"/>
              <a:ext cx="15" cy="11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27" name="Rectangle 742"/>
            <p:cNvSpPr>
              <a:spLocks noChangeArrowheads="1"/>
            </p:cNvSpPr>
            <p:nvPr/>
          </p:nvSpPr>
          <p:spPr bwMode="auto">
            <a:xfrm>
              <a:off x="1261" y="174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28" name="Rectangle 743"/>
            <p:cNvSpPr>
              <a:spLocks noChangeArrowheads="1"/>
            </p:cNvSpPr>
            <p:nvPr/>
          </p:nvSpPr>
          <p:spPr bwMode="auto">
            <a:xfrm>
              <a:off x="1261" y="1744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29" name="Freeform 744"/>
            <p:cNvSpPr>
              <a:spLocks/>
            </p:cNvSpPr>
            <p:nvPr/>
          </p:nvSpPr>
          <p:spPr bwMode="auto">
            <a:xfrm>
              <a:off x="1260" y="1730"/>
              <a:ext cx="15" cy="14"/>
            </a:xfrm>
            <a:custGeom>
              <a:avLst/>
              <a:gdLst>
                <a:gd name="T0" fmla="*/ 5 w 15"/>
                <a:gd name="T1" fmla="*/ 14 h 14"/>
                <a:gd name="T2" fmla="*/ 0 w 15"/>
                <a:gd name="T3" fmla="*/ 6 h 14"/>
                <a:gd name="T4" fmla="*/ 0 w 15"/>
                <a:gd name="T5" fmla="*/ 14 h 14"/>
                <a:gd name="T6" fmla="*/ 15 w 15"/>
                <a:gd name="T7" fmla="*/ 14 h 14"/>
                <a:gd name="T8" fmla="*/ 15 w 15"/>
                <a:gd name="T9" fmla="*/ 6 h 14"/>
                <a:gd name="T10" fmla="*/ 5 w 15"/>
                <a:gd name="T11" fmla="*/ 0 h 14"/>
                <a:gd name="T12" fmla="*/ 15 w 15"/>
                <a:gd name="T13" fmla="*/ 6 h 14"/>
                <a:gd name="T14" fmla="*/ 15 w 15"/>
                <a:gd name="T15" fmla="*/ 0 h 14"/>
                <a:gd name="T16" fmla="*/ 5 w 15"/>
                <a:gd name="T17" fmla="*/ 0 h 14"/>
                <a:gd name="T18" fmla="*/ 5 w 15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5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6"/>
                  </a:lnTo>
                  <a:lnTo>
                    <a:pt x="5" y="0"/>
                  </a:lnTo>
                  <a:lnTo>
                    <a:pt x="15" y="6"/>
                  </a:lnTo>
                  <a:lnTo>
                    <a:pt x="15" y="0"/>
                  </a:lnTo>
                  <a:lnTo>
                    <a:pt x="5" y="0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30" name="Freeform 745"/>
            <p:cNvSpPr>
              <a:spLocks/>
            </p:cNvSpPr>
            <p:nvPr/>
          </p:nvSpPr>
          <p:spPr bwMode="auto">
            <a:xfrm>
              <a:off x="1254" y="1730"/>
              <a:ext cx="11" cy="14"/>
            </a:xfrm>
            <a:custGeom>
              <a:avLst/>
              <a:gdLst>
                <a:gd name="T0" fmla="*/ 0 w 11"/>
                <a:gd name="T1" fmla="*/ 11 h 14"/>
                <a:gd name="T2" fmla="*/ 6 w 11"/>
                <a:gd name="T3" fmla="*/ 14 h 14"/>
                <a:gd name="T4" fmla="*/ 11 w 11"/>
                <a:gd name="T5" fmla="*/ 14 h 14"/>
                <a:gd name="T6" fmla="*/ 11 w 11"/>
                <a:gd name="T7" fmla="*/ 0 h 14"/>
                <a:gd name="T8" fmla="*/ 6 w 11"/>
                <a:gd name="T9" fmla="*/ 0 h 14"/>
                <a:gd name="T10" fmla="*/ 11 w 11"/>
                <a:gd name="T11" fmla="*/ 0 h 14"/>
                <a:gd name="T12" fmla="*/ 0 w 11"/>
                <a:gd name="T13" fmla="*/ 11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4"/>
                <a:gd name="T23" fmla="*/ 11 w 11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4">
                  <a:moveTo>
                    <a:pt x="0" y="11"/>
                  </a:moveTo>
                  <a:lnTo>
                    <a:pt x="6" y="14"/>
                  </a:lnTo>
                  <a:lnTo>
                    <a:pt x="11" y="14"/>
                  </a:lnTo>
                  <a:lnTo>
                    <a:pt x="11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31" name="Freeform 746"/>
            <p:cNvSpPr>
              <a:spLocks/>
            </p:cNvSpPr>
            <p:nvPr/>
          </p:nvSpPr>
          <p:spPr bwMode="auto">
            <a:xfrm>
              <a:off x="1246" y="1725"/>
              <a:ext cx="19" cy="16"/>
            </a:xfrm>
            <a:custGeom>
              <a:avLst/>
              <a:gdLst>
                <a:gd name="T0" fmla="*/ 0 w 19"/>
                <a:gd name="T1" fmla="*/ 5 h 16"/>
                <a:gd name="T2" fmla="*/ 0 w 19"/>
                <a:gd name="T3" fmla="*/ 11 h 16"/>
                <a:gd name="T4" fmla="*/ 8 w 19"/>
                <a:gd name="T5" fmla="*/ 16 h 16"/>
                <a:gd name="T6" fmla="*/ 19 w 19"/>
                <a:gd name="T7" fmla="*/ 5 h 16"/>
                <a:gd name="T8" fmla="*/ 11 w 19"/>
                <a:gd name="T9" fmla="*/ 0 h 16"/>
                <a:gd name="T10" fmla="*/ 14 w 19"/>
                <a:gd name="T11" fmla="*/ 5 h 16"/>
                <a:gd name="T12" fmla="*/ 0 w 19"/>
                <a:gd name="T13" fmla="*/ 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0" y="5"/>
                  </a:moveTo>
                  <a:lnTo>
                    <a:pt x="0" y="11"/>
                  </a:lnTo>
                  <a:lnTo>
                    <a:pt x="8" y="16"/>
                  </a:lnTo>
                  <a:lnTo>
                    <a:pt x="19" y="5"/>
                  </a:lnTo>
                  <a:lnTo>
                    <a:pt x="11" y="0"/>
                  </a:lnTo>
                  <a:lnTo>
                    <a:pt x="14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32" name="Rectangle 747"/>
            <p:cNvSpPr>
              <a:spLocks noChangeArrowheads="1"/>
            </p:cNvSpPr>
            <p:nvPr/>
          </p:nvSpPr>
          <p:spPr bwMode="auto">
            <a:xfrm>
              <a:off x="1246" y="1722"/>
              <a:ext cx="15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33" name="Rectangle 748"/>
            <p:cNvSpPr>
              <a:spLocks noChangeArrowheads="1"/>
            </p:cNvSpPr>
            <p:nvPr/>
          </p:nvSpPr>
          <p:spPr bwMode="auto">
            <a:xfrm>
              <a:off x="1246" y="1717"/>
              <a:ext cx="15" cy="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34" name="Freeform 749"/>
            <p:cNvSpPr>
              <a:spLocks/>
            </p:cNvSpPr>
            <p:nvPr/>
          </p:nvSpPr>
          <p:spPr bwMode="auto">
            <a:xfrm>
              <a:off x="1246" y="1702"/>
              <a:ext cx="14" cy="15"/>
            </a:xfrm>
            <a:custGeom>
              <a:avLst/>
              <a:gdLst>
                <a:gd name="T0" fmla="*/ 6 w 14"/>
                <a:gd name="T1" fmla="*/ 15 h 15"/>
                <a:gd name="T2" fmla="*/ 0 w 14"/>
                <a:gd name="T3" fmla="*/ 8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8 h 15"/>
                <a:gd name="T10" fmla="*/ 6 w 14"/>
                <a:gd name="T11" fmla="*/ 0 h 15"/>
                <a:gd name="T12" fmla="*/ 14 w 14"/>
                <a:gd name="T13" fmla="*/ 8 h 15"/>
                <a:gd name="T14" fmla="*/ 14 w 14"/>
                <a:gd name="T15" fmla="*/ 0 h 15"/>
                <a:gd name="T16" fmla="*/ 6 w 14"/>
                <a:gd name="T17" fmla="*/ 0 h 15"/>
                <a:gd name="T18" fmla="*/ 6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15"/>
                  </a:moveTo>
                  <a:lnTo>
                    <a:pt x="0" y="8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6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35" name="Freeform 750"/>
            <p:cNvSpPr>
              <a:spLocks/>
            </p:cNvSpPr>
            <p:nvPr/>
          </p:nvSpPr>
          <p:spPr bwMode="auto">
            <a:xfrm>
              <a:off x="1238" y="1702"/>
              <a:ext cx="16" cy="15"/>
            </a:xfrm>
            <a:custGeom>
              <a:avLst/>
              <a:gdLst>
                <a:gd name="T0" fmla="*/ 0 w 16"/>
                <a:gd name="T1" fmla="*/ 8 h 15"/>
                <a:gd name="T2" fmla="*/ 8 w 16"/>
                <a:gd name="T3" fmla="*/ 15 h 15"/>
                <a:gd name="T4" fmla="*/ 14 w 16"/>
                <a:gd name="T5" fmla="*/ 15 h 15"/>
                <a:gd name="T6" fmla="*/ 14 w 16"/>
                <a:gd name="T7" fmla="*/ 0 h 15"/>
                <a:gd name="T8" fmla="*/ 8 w 16"/>
                <a:gd name="T9" fmla="*/ 0 h 15"/>
                <a:gd name="T10" fmla="*/ 16 w 16"/>
                <a:gd name="T11" fmla="*/ 8 h 15"/>
                <a:gd name="T12" fmla="*/ 0 w 16"/>
                <a:gd name="T13" fmla="*/ 8 h 15"/>
                <a:gd name="T14" fmla="*/ 0 w 16"/>
                <a:gd name="T15" fmla="*/ 15 h 15"/>
                <a:gd name="T16" fmla="*/ 8 w 16"/>
                <a:gd name="T17" fmla="*/ 15 h 15"/>
                <a:gd name="T18" fmla="*/ 0 w 16"/>
                <a:gd name="T19" fmla="*/ 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0" y="8"/>
                  </a:moveTo>
                  <a:lnTo>
                    <a:pt x="8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6" y="8"/>
                  </a:lnTo>
                  <a:lnTo>
                    <a:pt x="0" y="8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36" name="Rectangle 751"/>
            <p:cNvSpPr>
              <a:spLocks noChangeArrowheads="1"/>
            </p:cNvSpPr>
            <p:nvPr/>
          </p:nvSpPr>
          <p:spPr bwMode="auto">
            <a:xfrm>
              <a:off x="1238" y="1702"/>
              <a:ext cx="18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37" name="Freeform 752"/>
            <p:cNvSpPr>
              <a:spLocks/>
            </p:cNvSpPr>
            <p:nvPr/>
          </p:nvSpPr>
          <p:spPr bwMode="auto">
            <a:xfrm>
              <a:off x="1238" y="1688"/>
              <a:ext cx="16" cy="14"/>
            </a:xfrm>
            <a:custGeom>
              <a:avLst/>
              <a:gdLst>
                <a:gd name="T0" fmla="*/ 8 w 16"/>
                <a:gd name="T1" fmla="*/ 14 h 14"/>
                <a:gd name="T2" fmla="*/ 0 w 16"/>
                <a:gd name="T3" fmla="*/ 8 h 14"/>
                <a:gd name="T4" fmla="*/ 0 w 16"/>
                <a:gd name="T5" fmla="*/ 14 h 14"/>
                <a:gd name="T6" fmla="*/ 16 w 16"/>
                <a:gd name="T7" fmla="*/ 14 h 14"/>
                <a:gd name="T8" fmla="*/ 16 w 16"/>
                <a:gd name="T9" fmla="*/ 8 h 14"/>
                <a:gd name="T10" fmla="*/ 8 w 16"/>
                <a:gd name="T11" fmla="*/ 0 h 14"/>
                <a:gd name="T12" fmla="*/ 16 w 16"/>
                <a:gd name="T13" fmla="*/ 8 h 14"/>
                <a:gd name="T14" fmla="*/ 16 w 16"/>
                <a:gd name="T15" fmla="*/ 0 h 14"/>
                <a:gd name="T16" fmla="*/ 8 w 16"/>
                <a:gd name="T17" fmla="*/ 0 h 14"/>
                <a:gd name="T18" fmla="*/ 8 w 16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8" y="14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6" y="14"/>
                  </a:lnTo>
                  <a:lnTo>
                    <a:pt x="16" y="8"/>
                  </a:lnTo>
                  <a:lnTo>
                    <a:pt x="8" y="0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38" name="Freeform 753"/>
            <p:cNvSpPr>
              <a:spLocks/>
            </p:cNvSpPr>
            <p:nvPr/>
          </p:nvSpPr>
          <p:spPr bwMode="auto">
            <a:xfrm>
              <a:off x="1231" y="1688"/>
              <a:ext cx="15" cy="14"/>
            </a:xfrm>
            <a:custGeom>
              <a:avLst/>
              <a:gdLst>
                <a:gd name="T0" fmla="*/ 0 w 15"/>
                <a:gd name="T1" fmla="*/ 8 h 14"/>
                <a:gd name="T2" fmla="*/ 10 w 15"/>
                <a:gd name="T3" fmla="*/ 14 h 14"/>
                <a:gd name="T4" fmla="*/ 15 w 15"/>
                <a:gd name="T5" fmla="*/ 14 h 14"/>
                <a:gd name="T6" fmla="*/ 15 w 15"/>
                <a:gd name="T7" fmla="*/ 0 h 14"/>
                <a:gd name="T8" fmla="*/ 10 w 15"/>
                <a:gd name="T9" fmla="*/ 0 h 14"/>
                <a:gd name="T10" fmla="*/ 15 w 15"/>
                <a:gd name="T11" fmla="*/ 8 h 14"/>
                <a:gd name="T12" fmla="*/ 0 w 15"/>
                <a:gd name="T13" fmla="*/ 8 h 14"/>
                <a:gd name="T14" fmla="*/ 0 w 15"/>
                <a:gd name="T15" fmla="*/ 14 h 14"/>
                <a:gd name="T16" fmla="*/ 10 w 15"/>
                <a:gd name="T17" fmla="*/ 14 h 14"/>
                <a:gd name="T18" fmla="*/ 0 w 15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0" y="8"/>
                  </a:moveTo>
                  <a:lnTo>
                    <a:pt x="10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39" name="Rectangle 754"/>
            <p:cNvSpPr>
              <a:spLocks noChangeArrowheads="1"/>
            </p:cNvSpPr>
            <p:nvPr/>
          </p:nvSpPr>
          <p:spPr bwMode="auto">
            <a:xfrm>
              <a:off x="1231" y="1688"/>
              <a:ext cx="17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40" name="Rectangle 755"/>
            <p:cNvSpPr>
              <a:spLocks noChangeArrowheads="1"/>
            </p:cNvSpPr>
            <p:nvPr/>
          </p:nvSpPr>
          <p:spPr bwMode="auto">
            <a:xfrm>
              <a:off x="1231" y="1680"/>
              <a:ext cx="17" cy="10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41" name="Rectangle 756"/>
            <p:cNvSpPr>
              <a:spLocks noChangeArrowheads="1"/>
            </p:cNvSpPr>
            <p:nvPr/>
          </p:nvSpPr>
          <p:spPr bwMode="auto">
            <a:xfrm>
              <a:off x="1231" y="1673"/>
              <a:ext cx="17" cy="8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42" name="Freeform 757"/>
            <p:cNvSpPr>
              <a:spLocks/>
            </p:cNvSpPr>
            <p:nvPr/>
          </p:nvSpPr>
          <p:spPr bwMode="auto">
            <a:xfrm>
              <a:off x="1231" y="1658"/>
              <a:ext cx="15" cy="18"/>
            </a:xfrm>
            <a:custGeom>
              <a:avLst/>
              <a:gdLst>
                <a:gd name="T0" fmla="*/ 10 w 15"/>
                <a:gd name="T1" fmla="*/ 18 h 18"/>
                <a:gd name="T2" fmla="*/ 0 w 15"/>
                <a:gd name="T3" fmla="*/ 10 h 18"/>
                <a:gd name="T4" fmla="*/ 0 w 15"/>
                <a:gd name="T5" fmla="*/ 15 h 18"/>
                <a:gd name="T6" fmla="*/ 15 w 15"/>
                <a:gd name="T7" fmla="*/ 15 h 18"/>
                <a:gd name="T8" fmla="*/ 15 w 15"/>
                <a:gd name="T9" fmla="*/ 10 h 18"/>
                <a:gd name="T10" fmla="*/ 10 w 15"/>
                <a:gd name="T11" fmla="*/ 0 h 18"/>
                <a:gd name="T12" fmla="*/ 15 w 15"/>
                <a:gd name="T13" fmla="*/ 10 h 18"/>
                <a:gd name="T14" fmla="*/ 15 w 15"/>
                <a:gd name="T15" fmla="*/ 0 h 18"/>
                <a:gd name="T16" fmla="*/ 10 w 15"/>
                <a:gd name="T17" fmla="*/ 0 h 18"/>
                <a:gd name="T18" fmla="*/ 10 w 15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8"/>
                <a:gd name="T32" fmla="*/ 15 w 15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8">
                  <a:moveTo>
                    <a:pt x="10" y="18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43" name="Rectangle 758"/>
            <p:cNvSpPr>
              <a:spLocks noChangeArrowheads="1"/>
            </p:cNvSpPr>
            <p:nvPr/>
          </p:nvSpPr>
          <p:spPr bwMode="auto">
            <a:xfrm>
              <a:off x="1231" y="1660"/>
              <a:ext cx="11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44" name="Freeform 759"/>
            <p:cNvSpPr>
              <a:spLocks/>
            </p:cNvSpPr>
            <p:nvPr/>
          </p:nvSpPr>
          <p:spPr bwMode="auto">
            <a:xfrm>
              <a:off x="1218" y="1658"/>
              <a:ext cx="13" cy="18"/>
            </a:xfrm>
            <a:custGeom>
              <a:avLst/>
              <a:gdLst>
                <a:gd name="T0" fmla="*/ 0 w 13"/>
                <a:gd name="T1" fmla="*/ 10 h 18"/>
                <a:gd name="T2" fmla="*/ 8 w 13"/>
                <a:gd name="T3" fmla="*/ 18 h 18"/>
                <a:gd name="T4" fmla="*/ 13 w 13"/>
                <a:gd name="T5" fmla="*/ 18 h 18"/>
                <a:gd name="T6" fmla="*/ 13 w 13"/>
                <a:gd name="T7" fmla="*/ 0 h 18"/>
                <a:gd name="T8" fmla="*/ 8 w 13"/>
                <a:gd name="T9" fmla="*/ 0 h 18"/>
                <a:gd name="T10" fmla="*/ 13 w 13"/>
                <a:gd name="T11" fmla="*/ 10 h 18"/>
                <a:gd name="T12" fmla="*/ 0 w 13"/>
                <a:gd name="T13" fmla="*/ 10 h 18"/>
                <a:gd name="T14" fmla="*/ 0 w 13"/>
                <a:gd name="T15" fmla="*/ 18 h 18"/>
                <a:gd name="T16" fmla="*/ 8 w 13"/>
                <a:gd name="T17" fmla="*/ 18 h 18"/>
                <a:gd name="T18" fmla="*/ 0 w 13"/>
                <a:gd name="T19" fmla="*/ 1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8"/>
                <a:gd name="T32" fmla="*/ 13 w 1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8">
                  <a:moveTo>
                    <a:pt x="0" y="10"/>
                  </a:moveTo>
                  <a:lnTo>
                    <a:pt x="8" y="18"/>
                  </a:lnTo>
                  <a:lnTo>
                    <a:pt x="13" y="18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10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45" name="Freeform 760"/>
            <p:cNvSpPr>
              <a:spLocks/>
            </p:cNvSpPr>
            <p:nvPr/>
          </p:nvSpPr>
          <p:spPr bwMode="auto">
            <a:xfrm>
              <a:off x="1218" y="1656"/>
              <a:ext cx="13" cy="12"/>
            </a:xfrm>
            <a:custGeom>
              <a:avLst/>
              <a:gdLst>
                <a:gd name="T0" fmla="*/ 3 w 13"/>
                <a:gd name="T1" fmla="*/ 9 h 12"/>
                <a:gd name="T2" fmla="*/ 0 w 13"/>
                <a:gd name="T3" fmla="*/ 2 h 12"/>
                <a:gd name="T4" fmla="*/ 0 w 13"/>
                <a:gd name="T5" fmla="*/ 12 h 12"/>
                <a:gd name="T6" fmla="*/ 13 w 13"/>
                <a:gd name="T7" fmla="*/ 12 h 12"/>
                <a:gd name="T8" fmla="*/ 13 w 13"/>
                <a:gd name="T9" fmla="*/ 2 h 12"/>
                <a:gd name="T10" fmla="*/ 13 w 13"/>
                <a:gd name="T11" fmla="*/ 0 h 12"/>
                <a:gd name="T12" fmla="*/ 3 w 13"/>
                <a:gd name="T13" fmla="*/ 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2"/>
                <a:gd name="T23" fmla="*/ 13 w 13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2">
                  <a:moveTo>
                    <a:pt x="3" y="9"/>
                  </a:moveTo>
                  <a:lnTo>
                    <a:pt x="0" y="2"/>
                  </a:lnTo>
                  <a:lnTo>
                    <a:pt x="0" y="12"/>
                  </a:lnTo>
                  <a:lnTo>
                    <a:pt x="13" y="1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46" name="Freeform 761"/>
            <p:cNvSpPr>
              <a:spLocks/>
            </p:cNvSpPr>
            <p:nvPr/>
          </p:nvSpPr>
          <p:spPr bwMode="auto">
            <a:xfrm>
              <a:off x="1212" y="1647"/>
              <a:ext cx="19" cy="18"/>
            </a:xfrm>
            <a:custGeom>
              <a:avLst/>
              <a:gdLst>
                <a:gd name="T0" fmla="*/ 0 w 19"/>
                <a:gd name="T1" fmla="*/ 6 h 18"/>
                <a:gd name="T2" fmla="*/ 0 w 19"/>
                <a:gd name="T3" fmla="*/ 11 h 18"/>
                <a:gd name="T4" fmla="*/ 9 w 19"/>
                <a:gd name="T5" fmla="*/ 18 h 18"/>
                <a:gd name="T6" fmla="*/ 19 w 19"/>
                <a:gd name="T7" fmla="*/ 9 h 18"/>
                <a:gd name="T8" fmla="*/ 11 w 19"/>
                <a:gd name="T9" fmla="*/ 0 h 18"/>
                <a:gd name="T10" fmla="*/ 14 w 19"/>
                <a:gd name="T11" fmla="*/ 6 h 18"/>
                <a:gd name="T12" fmla="*/ 0 w 19"/>
                <a:gd name="T13" fmla="*/ 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8"/>
                <a:gd name="T23" fmla="*/ 19 w 19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8">
                  <a:moveTo>
                    <a:pt x="0" y="6"/>
                  </a:moveTo>
                  <a:lnTo>
                    <a:pt x="0" y="11"/>
                  </a:lnTo>
                  <a:lnTo>
                    <a:pt x="9" y="18"/>
                  </a:lnTo>
                  <a:lnTo>
                    <a:pt x="19" y="9"/>
                  </a:lnTo>
                  <a:lnTo>
                    <a:pt x="11" y="0"/>
                  </a:lnTo>
                  <a:lnTo>
                    <a:pt x="14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47" name="Freeform 762"/>
            <p:cNvSpPr>
              <a:spLocks/>
            </p:cNvSpPr>
            <p:nvPr/>
          </p:nvSpPr>
          <p:spPr bwMode="auto">
            <a:xfrm>
              <a:off x="1212" y="1639"/>
              <a:ext cx="14" cy="14"/>
            </a:xfrm>
            <a:custGeom>
              <a:avLst/>
              <a:gdLst>
                <a:gd name="T0" fmla="*/ 6 w 14"/>
                <a:gd name="T1" fmla="*/ 14 h 14"/>
                <a:gd name="T2" fmla="*/ 0 w 14"/>
                <a:gd name="T3" fmla="*/ 6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6 h 14"/>
                <a:gd name="T10" fmla="*/ 6 w 14"/>
                <a:gd name="T11" fmla="*/ 0 h 14"/>
                <a:gd name="T12" fmla="*/ 14 w 14"/>
                <a:gd name="T13" fmla="*/ 6 h 14"/>
                <a:gd name="T14" fmla="*/ 14 w 14"/>
                <a:gd name="T15" fmla="*/ 0 h 14"/>
                <a:gd name="T16" fmla="*/ 6 w 14"/>
                <a:gd name="T17" fmla="*/ 0 h 14"/>
                <a:gd name="T18" fmla="*/ 6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6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48" name="Freeform 763"/>
            <p:cNvSpPr>
              <a:spLocks/>
            </p:cNvSpPr>
            <p:nvPr/>
          </p:nvSpPr>
          <p:spPr bwMode="auto">
            <a:xfrm>
              <a:off x="1204" y="1639"/>
              <a:ext cx="14" cy="14"/>
            </a:xfrm>
            <a:custGeom>
              <a:avLst/>
              <a:gdLst>
                <a:gd name="T0" fmla="*/ 0 w 14"/>
                <a:gd name="T1" fmla="*/ 6 h 14"/>
                <a:gd name="T2" fmla="*/ 8 w 14"/>
                <a:gd name="T3" fmla="*/ 14 h 14"/>
                <a:gd name="T4" fmla="*/ 14 w 14"/>
                <a:gd name="T5" fmla="*/ 14 h 14"/>
                <a:gd name="T6" fmla="*/ 14 w 14"/>
                <a:gd name="T7" fmla="*/ 0 h 14"/>
                <a:gd name="T8" fmla="*/ 8 w 14"/>
                <a:gd name="T9" fmla="*/ 0 h 14"/>
                <a:gd name="T10" fmla="*/ 14 w 14"/>
                <a:gd name="T11" fmla="*/ 6 h 14"/>
                <a:gd name="T12" fmla="*/ 0 w 14"/>
                <a:gd name="T13" fmla="*/ 6 h 14"/>
                <a:gd name="T14" fmla="*/ 0 w 14"/>
                <a:gd name="T15" fmla="*/ 14 h 14"/>
                <a:gd name="T16" fmla="*/ 8 w 14"/>
                <a:gd name="T17" fmla="*/ 14 h 14"/>
                <a:gd name="T18" fmla="*/ 0 w 14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6"/>
                  </a:moveTo>
                  <a:lnTo>
                    <a:pt x="8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49" name="Rectangle 764"/>
            <p:cNvSpPr>
              <a:spLocks noChangeArrowheads="1"/>
            </p:cNvSpPr>
            <p:nvPr/>
          </p:nvSpPr>
          <p:spPr bwMode="auto">
            <a:xfrm>
              <a:off x="1204" y="1639"/>
              <a:ext cx="15" cy="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50" name="Freeform 765"/>
            <p:cNvSpPr>
              <a:spLocks/>
            </p:cNvSpPr>
            <p:nvPr/>
          </p:nvSpPr>
          <p:spPr bwMode="auto">
            <a:xfrm>
              <a:off x="1204" y="1624"/>
              <a:ext cx="14" cy="15"/>
            </a:xfrm>
            <a:custGeom>
              <a:avLst/>
              <a:gdLst>
                <a:gd name="T0" fmla="*/ 8 w 14"/>
                <a:gd name="T1" fmla="*/ 15 h 15"/>
                <a:gd name="T2" fmla="*/ 0 w 14"/>
                <a:gd name="T3" fmla="*/ 7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7 h 15"/>
                <a:gd name="T10" fmla="*/ 8 w 14"/>
                <a:gd name="T11" fmla="*/ 0 h 15"/>
                <a:gd name="T12" fmla="*/ 14 w 14"/>
                <a:gd name="T13" fmla="*/ 7 h 15"/>
                <a:gd name="T14" fmla="*/ 14 w 14"/>
                <a:gd name="T15" fmla="*/ 0 h 15"/>
                <a:gd name="T16" fmla="*/ 8 w 14"/>
                <a:gd name="T17" fmla="*/ 0 h 15"/>
                <a:gd name="T18" fmla="*/ 8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8" y="15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51" name="Freeform 766"/>
            <p:cNvSpPr>
              <a:spLocks/>
            </p:cNvSpPr>
            <p:nvPr/>
          </p:nvSpPr>
          <p:spPr bwMode="auto">
            <a:xfrm>
              <a:off x="1192" y="1624"/>
              <a:ext cx="20" cy="15"/>
            </a:xfrm>
            <a:custGeom>
              <a:avLst/>
              <a:gdLst>
                <a:gd name="T0" fmla="*/ 0 w 20"/>
                <a:gd name="T1" fmla="*/ 7 h 15"/>
                <a:gd name="T2" fmla="*/ 6 w 20"/>
                <a:gd name="T3" fmla="*/ 15 h 15"/>
                <a:gd name="T4" fmla="*/ 20 w 20"/>
                <a:gd name="T5" fmla="*/ 15 h 15"/>
                <a:gd name="T6" fmla="*/ 20 w 20"/>
                <a:gd name="T7" fmla="*/ 0 h 15"/>
                <a:gd name="T8" fmla="*/ 6 w 20"/>
                <a:gd name="T9" fmla="*/ 0 h 15"/>
                <a:gd name="T10" fmla="*/ 15 w 20"/>
                <a:gd name="T11" fmla="*/ 7 h 15"/>
                <a:gd name="T12" fmla="*/ 0 w 20"/>
                <a:gd name="T13" fmla="*/ 7 h 15"/>
                <a:gd name="T14" fmla="*/ 0 w 20"/>
                <a:gd name="T15" fmla="*/ 15 h 15"/>
                <a:gd name="T16" fmla="*/ 6 w 20"/>
                <a:gd name="T17" fmla="*/ 15 h 15"/>
                <a:gd name="T18" fmla="*/ 0 w 20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5"/>
                <a:gd name="T32" fmla="*/ 20 w 20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5">
                  <a:moveTo>
                    <a:pt x="0" y="7"/>
                  </a:moveTo>
                  <a:lnTo>
                    <a:pt x="6" y="15"/>
                  </a:lnTo>
                  <a:lnTo>
                    <a:pt x="20" y="15"/>
                  </a:lnTo>
                  <a:lnTo>
                    <a:pt x="20" y="0"/>
                  </a:lnTo>
                  <a:lnTo>
                    <a:pt x="6" y="0"/>
                  </a:lnTo>
                  <a:lnTo>
                    <a:pt x="15" y="7"/>
                  </a:lnTo>
                  <a:lnTo>
                    <a:pt x="0" y="7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52" name="Freeform 767"/>
            <p:cNvSpPr>
              <a:spLocks/>
            </p:cNvSpPr>
            <p:nvPr/>
          </p:nvSpPr>
          <p:spPr bwMode="auto">
            <a:xfrm>
              <a:off x="1192" y="1619"/>
              <a:ext cx="15" cy="15"/>
            </a:xfrm>
            <a:custGeom>
              <a:avLst/>
              <a:gdLst>
                <a:gd name="T0" fmla="*/ 6 w 15"/>
                <a:gd name="T1" fmla="*/ 15 h 15"/>
                <a:gd name="T2" fmla="*/ 0 w 15"/>
                <a:gd name="T3" fmla="*/ 5 h 15"/>
                <a:gd name="T4" fmla="*/ 0 w 15"/>
                <a:gd name="T5" fmla="*/ 12 h 15"/>
                <a:gd name="T6" fmla="*/ 15 w 15"/>
                <a:gd name="T7" fmla="*/ 12 h 15"/>
                <a:gd name="T8" fmla="*/ 15 w 15"/>
                <a:gd name="T9" fmla="*/ 5 h 15"/>
                <a:gd name="T10" fmla="*/ 6 w 15"/>
                <a:gd name="T11" fmla="*/ 0 h 15"/>
                <a:gd name="T12" fmla="*/ 15 w 15"/>
                <a:gd name="T13" fmla="*/ 5 h 15"/>
                <a:gd name="T14" fmla="*/ 15 w 15"/>
                <a:gd name="T15" fmla="*/ 0 h 15"/>
                <a:gd name="T16" fmla="*/ 6 w 15"/>
                <a:gd name="T17" fmla="*/ 0 h 15"/>
                <a:gd name="T18" fmla="*/ 6 w 15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6" y="15"/>
                  </a:moveTo>
                  <a:lnTo>
                    <a:pt x="0" y="5"/>
                  </a:lnTo>
                  <a:lnTo>
                    <a:pt x="0" y="12"/>
                  </a:lnTo>
                  <a:lnTo>
                    <a:pt x="15" y="12"/>
                  </a:lnTo>
                  <a:lnTo>
                    <a:pt x="15" y="5"/>
                  </a:lnTo>
                  <a:lnTo>
                    <a:pt x="6" y="0"/>
                  </a:lnTo>
                  <a:lnTo>
                    <a:pt x="15" y="5"/>
                  </a:lnTo>
                  <a:lnTo>
                    <a:pt x="15" y="0"/>
                  </a:lnTo>
                  <a:lnTo>
                    <a:pt x="6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53" name="Freeform 768"/>
            <p:cNvSpPr>
              <a:spLocks/>
            </p:cNvSpPr>
            <p:nvPr/>
          </p:nvSpPr>
          <p:spPr bwMode="auto">
            <a:xfrm>
              <a:off x="1184" y="1619"/>
              <a:ext cx="14" cy="15"/>
            </a:xfrm>
            <a:custGeom>
              <a:avLst/>
              <a:gdLst>
                <a:gd name="T0" fmla="*/ 0 w 14"/>
                <a:gd name="T1" fmla="*/ 5 h 15"/>
                <a:gd name="T2" fmla="*/ 8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8 w 14"/>
                <a:gd name="T9" fmla="*/ 0 h 15"/>
                <a:gd name="T10" fmla="*/ 14 w 14"/>
                <a:gd name="T11" fmla="*/ 5 h 15"/>
                <a:gd name="T12" fmla="*/ 0 w 14"/>
                <a:gd name="T13" fmla="*/ 5 h 15"/>
                <a:gd name="T14" fmla="*/ 0 w 14"/>
                <a:gd name="T15" fmla="*/ 15 h 15"/>
                <a:gd name="T16" fmla="*/ 8 w 14"/>
                <a:gd name="T17" fmla="*/ 15 h 15"/>
                <a:gd name="T18" fmla="*/ 0 w 14"/>
                <a:gd name="T19" fmla="*/ 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0" y="5"/>
                  </a:moveTo>
                  <a:lnTo>
                    <a:pt x="8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5"/>
                  </a:lnTo>
                  <a:lnTo>
                    <a:pt x="0" y="5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54" name="Freeform 769"/>
            <p:cNvSpPr>
              <a:spLocks/>
            </p:cNvSpPr>
            <p:nvPr/>
          </p:nvSpPr>
          <p:spPr bwMode="auto">
            <a:xfrm>
              <a:off x="1184" y="1611"/>
              <a:ext cx="14" cy="13"/>
            </a:xfrm>
            <a:custGeom>
              <a:avLst/>
              <a:gdLst>
                <a:gd name="T0" fmla="*/ 8 w 14"/>
                <a:gd name="T1" fmla="*/ 13 h 13"/>
                <a:gd name="T2" fmla="*/ 0 w 14"/>
                <a:gd name="T3" fmla="*/ 8 h 13"/>
                <a:gd name="T4" fmla="*/ 0 w 14"/>
                <a:gd name="T5" fmla="*/ 13 h 13"/>
                <a:gd name="T6" fmla="*/ 14 w 14"/>
                <a:gd name="T7" fmla="*/ 13 h 13"/>
                <a:gd name="T8" fmla="*/ 14 w 14"/>
                <a:gd name="T9" fmla="*/ 8 h 13"/>
                <a:gd name="T10" fmla="*/ 8 w 14"/>
                <a:gd name="T11" fmla="*/ 0 h 13"/>
                <a:gd name="T12" fmla="*/ 14 w 14"/>
                <a:gd name="T13" fmla="*/ 8 h 13"/>
                <a:gd name="T14" fmla="*/ 14 w 14"/>
                <a:gd name="T15" fmla="*/ 0 h 13"/>
                <a:gd name="T16" fmla="*/ 8 w 14"/>
                <a:gd name="T17" fmla="*/ 0 h 13"/>
                <a:gd name="T18" fmla="*/ 8 w 14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8" y="13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8" y="0"/>
                  </a:lnTo>
                  <a:lnTo>
                    <a:pt x="14" y="8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55" name="Freeform 770"/>
            <p:cNvSpPr>
              <a:spLocks/>
            </p:cNvSpPr>
            <p:nvPr/>
          </p:nvSpPr>
          <p:spPr bwMode="auto">
            <a:xfrm>
              <a:off x="1176" y="1611"/>
              <a:ext cx="16" cy="13"/>
            </a:xfrm>
            <a:custGeom>
              <a:avLst/>
              <a:gdLst>
                <a:gd name="T0" fmla="*/ 0 w 16"/>
                <a:gd name="T1" fmla="*/ 8 h 13"/>
                <a:gd name="T2" fmla="*/ 8 w 16"/>
                <a:gd name="T3" fmla="*/ 13 h 13"/>
                <a:gd name="T4" fmla="*/ 16 w 16"/>
                <a:gd name="T5" fmla="*/ 13 h 13"/>
                <a:gd name="T6" fmla="*/ 16 w 16"/>
                <a:gd name="T7" fmla="*/ 0 h 13"/>
                <a:gd name="T8" fmla="*/ 8 w 16"/>
                <a:gd name="T9" fmla="*/ 0 h 13"/>
                <a:gd name="T10" fmla="*/ 16 w 16"/>
                <a:gd name="T11" fmla="*/ 8 h 13"/>
                <a:gd name="T12" fmla="*/ 0 w 16"/>
                <a:gd name="T13" fmla="*/ 8 h 13"/>
                <a:gd name="T14" fmla="*/ 0 w 16"/>
                <a:gd name="T15" fmla="*/ 13 h 13"/>
                <a:gd name="T16" fmla="*/ 8 w 16"/>
                <a:gd name="T17" fmla="*/ 13 h 13"/>
                <a:gd name="T18" fmla="*/ 0 w 16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3"/>
                <a:gd name="T32" fmla="*/ 16 w 16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3">
                  <a:moveTo>
                    <a:pt x="0" y="8"/>
                  </a:moveTo>
                  <a:lnTo>
                    <a:pt x="8" y="13"/>
                  </a:lnTo>
                  <a:lnTo>
                    <a:pt x="16" y="13"/>
                  </a:lnTo>
                  <a:lnTo>
                    <a:pt x="16" y="0"/>
                  </a:lnTo>
                  <a:lnTo>
                    <a:pt x="8" y="0"/>
                  </a:lnTo>
                  <a:lnTo>
                    <a:pt x="16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56" name="Rectangle 771"/>
            <p:cNvSpPr>
              <a:spLocks noChangeArrowheads="1"/>
            </p:cNvSpPr>
            <p:nvPr/>
          </p:nvSpPr>
          <p:spPr bwMode="auto">
            <a:xfrm>
              <a:off x="1176" y="1611"/>
              <a:ext cx="17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57" name="Freeform 772"/>
            <p:cNvSpPr>
              <a:spLocks/>
            </p:cNvSpPr>
            <p:nvPr/>
          </p:nvSpPr>
          <p:spPr bwMode="auto">
            <a:xfrm>
              <a:off x="1176" y="1597"/>
              <a:ext cx="16" cy="14"/>
            </a:xfrm>
            <a:custGeom>
              <a:avLst/>
              <a:gdLst>
                <a:gd name="T0" fmla="*/ 8 w 16"/>
                <a:gd name="T1" fmla="*/ 14 h 14"/>
                <a:gd name="T2" fmla="*/ 0 w 16"/>
                <a:gd name="T3" fmla="*/ 8 h 14"/>
                <a:gd name="T4" fmla="*/ 0 w 16"/>
                <a:gd name="T5" fmla="*/ 14 h 14"/>
                <a:gd name="T6" fmla="*/ 16 w 16"/>
                <a:gd name="T7" fmla="*/ 14 h 14"/>
                <a:gd name="T8" fmla="*/ 16 w 16"/>
                <a:gd name="T9" fmla="*/ 8 h 14"/>
                <a:gd name="T10" fmla="*/ 8 w 16"/>
                <a:gd name="T11" fmla="*/ 0 h 14"/>
                <a:gd name="T12" fmla="*/ 16 w 16"/>
                <a:gd name="T13" fmla="*/ 8 h 14"/>
                <a:gd name="T14" fmla="*/ 16 w 16"/>
                <a:gd name="T15" fmla="*/ 0 h 14"/>
                <a:gd name="T16" fmla="*/ 8 w 16"/>
                <a:gd name="T17" fmla="*/ 0 h 14"/>
                <a:gd name="T18" fmla="*/ 8 w 16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4"/>
                <a:gd name="T32" fmla="*/ 16 w 16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4">
                  <a:moveTo>
                    <a:pt x="8" y="14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6" y="14"/>
                  </a:lnTo>
                  <a:lnTo>
                    <a:pt x="16" y="8"/>
                  </a:lnTo>
                  <a:lnTo>
                    <a:pt x="8" y="0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58" name="Rectangle 773"/>
            <p:cNvSpPr>
              <a:spLocks noChangeArrowheads="1"/>
            </p:cNvSpPr>
            <p:nvPr/>
          </p:nvSpPr>
          <p:spPr bwMode="auto">
            <a:xfrm>
              <a:off x="1176" y="1597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59" name="Freeform 774"/>
            <p:cNvSpPr>
              <a:spLocks/>
            </p:cNvSpPr>
            <p:nvPr/>
          </p:nvSpPr>
          <p:spPr bwMode="auto">
            <a:xfrm>
              <a:off x="1161" y="1597"/>
              <a:ext cx="18" cy="14"/>
            </a:xfrm>
            <a:custGeom>
              <a:avLst/>
              <a:gdLst>
                <a:gd name="T0" fmla="*/ 0 w 18"/>
                <a:gd name="T1" fmla="*/ 8 h 14"/>
                <a:gd name="T2" fmla="*/ 9 w 18"/>
                <a:gd name="T3" fmla="*/ 14 h 14"/>
                <a:gd name="T4" fmla="*/ 15 w 18"/>
                <a:gd name="T5" fmla="*/ 14 h 14"/>
                <a:gd name="T6" fmla="*/ 15 w 18"/>
                <a:gd name="T7" fmla="*/ 0 h 14"/>
                <a:gd name="T8" fmla="*/ 9 w 18"/>
                <a:gd name="T9" fmla="*/ 0 h 14"/>
                <a:gd name="T10" fmla="*/ 18 w 18"/>
                <a:gd name="T11" fmla="*/ 8 h 14"/>
                <a:gd name="T12" fmla="*/ 0 w 18"/>
                <a:gd name="T13" fmla="*/ 8 h 14"/>
                <a:gd name="T14" fmla="*/ 0 w 18"/>
                <a:gd name="T15" fmla="*/ 14 h 14"/>
                <a:gd name="T16" fmla="*/ 9 w 18"/>
                <a:gd name="T17" fmla="*/ 14 h 14"/>
                <a:gd name="T18" fmla="*/ 0 w 18"/>
                <a:gd name="T19" fmla="*/ 8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4"/>
                <a:gd name="T32" fmla="*/ 18 w 18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4">
                  <a:moveTo>
                    <a:pt x="0" y="8"/>
                  </a:moveTo>
                  <a:lnTo>
                    <a:pt x="9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60" name="Freeform 775"/>
            <p:cNvSpPr>
              <a:spLocks/>
            </p:cNvSpPr>
            <p:nvPr/>
          </p:nvSpPr>
          <p:spPr bwMode="auto">
            <a:xfrm>
              <a:off x="1161" y="1590"/>
              <a:ext cx="18" cy="15"/>
            </a:xfrm>
            <a:custGeom>
              <a:avLst/>
              <a:gdLst>
                <a:gd name="T0" fmla="*/ 9 w 18"/>
                <a:gd name="T1" fmla="*/ 15 h 15"/>
                <a:gd name="T2" fmla="*/ 0 w 18"/>
                <a:gd name="T3" fmla="*/ 10 h 15"/>
                <a:gd name="T4" fmla="*/ 0 w 18"/>
                <a:gd name="T5" fmla="*/ 15 h 15"/>
                <a:gd name="T6" fmla="*/ 18 w 18"/>
                <a:gd name="T7" fmla="*/ 15 h 15"/>
                <a:gd name="T8" fmla="*/ 18 w 18"/>
                <a:gd name="T9" fmla="*/ 10 h 15"/>
                <a:gd name="T10" fmla="*/ 9 w 18"/>
                <a:gd name="T11" fmla="*/ 0 h 15"/>
                <a:gd name="T12" fmla="*/ 18 w 18"/>
                <a:gd name="T13" fmla="*/ 10 h 15"/>
                <a:gd name="T14" fmla="*/ 18 w 18"/>
                <a:gd name="T15" fmla="*/ 0 h 15"/>
                <a:gd name="T16" fmla="*/ 9 w 18"/>
                <a:gd name="T17" fmla="*/ 0 h 15"/>
                <a:gd name="T18" fmla="*/ 9 w 18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9" y="15"/>
                  </a:moveTo>
                  <a:lnTo>
                    <a:pt x="0" y="10"/>
                  </a:lnTo>
                  <a:lnTo>
                    <a:pt x="0" y="15"/>
                  </a:lnTo>
                  <a:lnTo>
                    <a:pt x="18" y="15"/>
                  </a:lnTo>
                  <a:lnTo>
                    <a:pt x="18" y="10"/>
                  </a:lnTo>
                  <a:lnTo>
                    <a:pt x="9" y="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9" y="0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61" name="Freeform 776"/>
            <p:cNvSpPr>
              <a:spLocks/>
            </p:cNvSpPr>
            <p:nvPr/>
          </p:nvSpPr>
          <p:spPr bwMode="auto">
            <a:xfrm>
              <a:off x="1155" y="1590"/>
              <a:ext cx="18" cy="15"/>
            </a:xfrm>
            <a:custGeom>
              <a:avLst/>
              <a:gdLst>
                <a:gd name="T0" fmla="*/ 0 w 18"/>
                <a:gd name="T1" fmla="*/ 10 h 15"/>
                <a:gd name="T2" fmla="*/ 6 w 18"/>
                <a:gd name="T3" fmla="*/ 15 h 15"/>
                <a:gd name="T4" fmla="*/ 15 w 18"/>
                <a:gd name="T5" fmla="*/ 15 h 15"/>
                <a:gd name="T6" fmla="*/ 15 w 18"/>
                <a:gd name="T7" fmla="*/ 0 h 15"/>
                <a:gd name="T8" fmla="*/ 6 w 18"/>
                <a:gd name="T9" fmla="*/ 0 h 15"/>
                <a:gd name="T10" fmla="*/ 18 w 18"/>
                <a:gd name="T11" fmla="*/ 10 h 15"/>
                <a:gd name="T12" fmla="*/ 0 w 18"/>
                <a:gd name="T13" fmla="*/ 10 h 15"/>
                <a:gd name="T14" fmla="*/ 0 w 18"/>
                <a:gd name="T15" fmla="*/ 15 h 15"/>
                <a:gd name="T16" fmla="*/ 6 w 18"/>
                <a:gd name="T17" fmla="*/ 15 h 15"/>
                <a:gd name="T18" fmla="*/ 0 w 18"/>
                <a:gd name="T19" fmla="*/ 1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5"/>
                <a:gd name="T32" fmla="*/ 18 w 18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5">
                  <a:moveTo>
                    <a:pt x="0" y="10"/>
                  </a:moveTo>
                  <a:lnTo>
                    <a:pt x="6" y="15"/>
                  </a:lnTo>
                  <a:lnTo>
                    <a:pt x="15" y="15"/>
                  </a:lnTo>
                  <a:lnTo>
                    <a:pt x="15" y="0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62" name="Freeform 777"/>
            <p:cNvSpPr>
              <a:spLocks/>
            </p:cNvSpPr>
            <p:nvPr/>
          </p:nvSpPr>
          <p:spPr bwMode="auto">
            <a:xfrm>
              <a:off x="1155" y="1582"/>
              <a:ext cx="18" cy="18"/>
            </a:xfrm>
            <a:custGeom>
              <a:avLst/>
              <a:gdLst>
                <a:gd name="T0" fmla="*/ 6 w 18"/>
                <a:gd name="T1" fmla="*/ 18 h 18"/>
                <a:gd name="T2" fmla="*/ 0 w 18"/>
                <a:gd name="T3" fmla="*/ 8 h 18"/>
                <a:gd name="T4" fmla="*/ 0 w 18"/>
                <a:gd name="T5" fmla="*/ 18 h 18"/>
                <a:gd name="T6" fmla="*/ 18 w 18"/>
                <a:gd name="T7" fmla="*/ 18 h 18"/>
                <a:gd name="T8" fmla="*/ 18 w 18"/>
                <a:gd name="T9" fmla="*/ 8 h 18"/>
                <a:gd name="T10" fmla="*/ 6 w 18"/>
                <a:gd name="T11" fmla="*/ 0 h 18"/>
                <a:gd name="T12" fmla="*/ 18 w 18"/>
                <a:gd name="T13" fmla="*/ 8 h 18"/>
                <a:gd name="T14" fmla="*/ 18 w 18"/>
                <a:gd name="T15" fmla="*/ 0 h 18"/>
                <a:gd name="T16" fmla="*/ 6 w 18"/>
                <a:gd name="T17" fmla="*/ 0 h 18"/>
                <a:gd name="T18" fmla="*/ 6 w 18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18"/>
                <a:gd name="T32" fmla="*/ 18 w 18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18">
                  <a:moveTo>
                    <a:pt x="6" y="18"/>
                  </a:moveTo>
                  <a:lnTo>
                    <a:pt x="0" y="8"/>
                  </a:lnTo>
                  <a:lnTo>
                    <a:pt x="0" y="18"/>
                  </a:lnTo>
                  <a:lnTo>
                    <a:pt x="18" y="18"/>
                  </a:lnTo>
                  <a:lnTo>
                    <a:pt x="18" y="8"/>
                  </a:lnTo>
                  <a:lnTo>
                    <a:pt x="6" y="0"/>
                  </a:lnTo>
                  <a:lnTo>
                    <a:pt x="18" y="8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63" name="Freeform 778"/>
            <p:cNvSpPr>
              <a:spLocks/>
            </p:cNvSpPr>
            <p:nvPr/>
          </p:nvSpPr>
          <p:spPr bwMode="auto">
            <a:xfrm>
              <a:off x="1147" y="1582"/>
              <a:ext cx="17" cy="18"/>
            </a:xfrm>
            <a:custGeom>
              <a:avLst/>
              <a:gdLst>
                <a:gd name="T0" fmla="*/ 0 w 17"/>
                <a:gd name="T1" fmla="*/ 8 h 18"/>
                <a:gd name="T2" fmla="*/ 8 w 17"/>
                <a:gd name="T3" fmla="*/ 18 h 18"/>
                <a:gd name="T4" fmla="*/ 14 w 17"/>
                <a:gd name="T5" fmla="*/ 18 h 18"/>
                <a:gd name="T6" fmla="*/ 14 w 17"/>
                <a:gd name="T7" fmla="*/ 0 h 18"/>
                <a:gd name="T8" fmla="*/ 8 w 17"/>
                <a:gd name="T9" fmla="*/ 0 h 18"/>
                <a:gd name="T10" fmla="*/ 17 w 17"/>
                <a:gd name="T11" fmla="*/ 8 h 18"/>
                <a:gd name="T12" fmla="*/ 0 w 17"/>
                <a:gd name="T13" fmla="*/ 8 h 18"/>
                <a:gd name="T14" fmla="*/ 0 w 17"/>
                <a:gd name="T15" fmla="*/ 18 h 18"/>
                <a:gd name="T16" fmla="*/ 8 w 17"/>
                <a:gd name="T17" fmla="*/ 18 h 18"/>
                <a:gd name="T18" fmla="*/ 0 w 17"/>
                <a:gd name="T19" fmla="*/ 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8"/>
                <a:gd name="T32" fmla="*/ 17 w 17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8">
                  <a:moveTo>
                    <a:pt x="0" y="8"/>
                  </a:moveTo>
                  <a:lnTo>
                    <a:pt x="8" y="18"/>
                  </a:lnTo>
                  <a:lnTo>
                    <a:pt x="14" y="18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7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64" name="Freeform 779"/>
            <p:cNvSpPr>
              <a:spLocks/>
            </p:cNvSpPr>
            <p:nvPr/>
          </p:nvSpPr>
          <p:spPr bwMode="auto">
            <a:xfrm>
              <a:off x="1147" y="1577"/>
              <a:ext cx="17" cy="13"/>
            </a:xfrm>
            <a:custGeom>
              <a:avLst/>
              <a:gdLst>
                <a:gd name="T0" fmla="*/ 8 w 17"/>
                <a:gd name="T1" fmla="*/ 13 h 13"/>
                <a:gd name="T2" fmla="*/ 0 w 17"/>
                <a:gd name="T3" fmla="*/ 8 h 13"/>
                <a:gd name="T4" fmla="*/ 0 w 17"/>
                <a:gd name="T5" fmla="*/ 13 h 13"/>
                <a:gd name="T6" fmla="*/ 17 w 17"/>
                <a:gd name="T7" fmla="*/ 13 h 13"/>
                <a:gd name="T8" fmla="*/ 17 w 17"/>
                <a:gd name="T9" fmla="*/ 8 h 13"/>
                <a:gd name="T10" fmla="*/ 8 w 17"/>
                <a:gd name="T11" fmla="*/ 0 h 13"/>
                <a:gd name="T12" fmla="*/ 17 w 17"/>
                <a:gd name="T13" fmla="*/ 8 h 13"/>
                <a:gd name="T14" fmla="*/ 17 w 17"/>
                <a:gd name="T15" fmla="*/ 0 h 13"/>
                <a:gd name="T16" fmla="*/ 8 w 17"/>
                <a:gd name="T17" fmla="*/ 0 h 13"/>
                <a:gd name="T18" fmla="*/ 8 w 17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3"/>
                <a:gd name="T32" fmla="*/ 17 w 17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3">
                  <a:moveTo>
                    <a:pt x="8" y="13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8" y="0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8" y="0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65" name="Rectangle 780"/>
            <p:cNvSpPr>
              <a:spLocks noChangeArrowheads="1"/>
            </p:cNvSpPr>
            <p:nvPr/>
          </p:nvSpPr>
          <p:spPr bwMode="auto">
            <a:xfrm>
              <a:off x="1150" y="1577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66" name="Freeform 781"/>
            <p:cNvSpPr>
              <a:spLocks/>
            </p:cNvSpPr>
            <p:nvPr/>
          </p:nvSpPr>
          <p:spPr bwMode="auto">
            <a:xfrm>
              <a:off x="1136" y="1577"/>
              <a:ext cx="14" cy="13"/>
            </a:xfrm>
            <a:custGeom>
              <a:avLst/>
              <a:gdLst>
                <a:gd name="T0" fmla="*/ 0 w 14"/>
                <a:gd name="T1" fmla="*/ 8 h 13"/>
                <a:gd name="T2" fmla="*/ 6 w 14"/>
                <a:gd name="T3" fmla="*/ 13 h 13"/>
                <a:gd name="T4" fmla="*/ 14 w 14"/>
                <a:gd name="T5" fmla="*/ 13 h 13"/>
                <a:gd name="T6" fmla="*/ 14 w 14"/>
                <a:gd name="T7" fmla="*/ 0 h 13"/>
                <a:gd name="T8" fmla="*/ 6 w 14"/>
                <a:gd name="T9" fmla="*/ 0 h 13"/>
                <a:gd name="T10" fmla="*/ 14 w 14"/>
                <a:gd name="T11" fmla="*/ 8 h 13"/>
                <a:gd name="T12" fmla="*/ 0 w 14"/>
                <a:gd name="T13" fmla="*/ 8 h 13"/>
                <a:gd name="T14" fmla="*/ 0 w 14"/>
                <a:gd name="T15" fmla="*/ 13 h 13"/>
                <a:gd name="T16" fmla="*/ 6 w 14"/>
                <a:gd name="T17" fmla="*/ 13 h 13"/>
                <a:gd name="T18" fmla="*/ 0 w 14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3"/>
                <a:gd name="T32" fmla="*/ 14 w 14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3">
                  <a:moveTo>
                    <a:pt x="0" y="8"/>
                  </a:moveTo>
                  <a:lnTo>
                    <a:pt x="6" y="13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67" name="Rectangle 782"/>
            <p:cNvSpPr>
              <a:spLocks noChangeArrowheads="1"/>
            </p:cNvSpPr>
            <p:nvPr/>
          </p:nvSpPr>
          <p:spPr bwMode="auto">
            <a:xfrm>
              <a:off x="1136" y="1577"/>
              <a:ext cx="15" cy="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68" name="Freeform 783"/>
            <p:cNvSpPr>
              <a:spLocks/>
            </p:cNvSpPr>
            <p:nvPr/>
          </p:nvSpPr>
          <p:spPr bwMode="auto">
            <a:xfrm>
              <a:off x="1136" y="1563"/>
              <a:ext cx="14" cy="14"/>
            </a:xfrm>
            <a:custGeom>
              <a:avLst/>
              <a:gdLst>
                <a:gd name="T0" fmla="*/ 6 w 14"/>
                <a:gd name="T1" fmla="*/ 14 h 14"/>
                <a:gd name="T2" fmla="*/ 0 w 14"/>
                <a:gd name="T3" fmla="*/ 6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6 h 14"/>
                <a:gd name="T10" fmla="*/ 6 w 14"/>
                <a:gd name="T11" fmla="*/ 0 h 14"/>
                <a:gd name="T12" fmla="*/ 14 w 14"/>
                <a:gd name="T13" fmla="*/ 6 h 14"/>
                <a:gd name="T14" fmla="*/ 14 w 14"/>
                <a:gd name="T15" fmla="*/ 0 h 14"/>
                <a:gd name="T16" fmla="*/ 6 w 14"/>
                <a:gd name="T17" fmla="*/ 0 h 14"/>
                <a:gd name="T18" fmla="*/ 6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6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4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69" name="Freeform 784"/>
            <p:cNvSpPr>
              <a:spLocks/>
            </p:cNvSpPr>
            <p:nvPr/>
          </p:nvSpPr>
          <p:spPr bwMode="auto">
            <a:xfrm>
              <a:off x="1127" y="1563"/>
              <a:ext cx="15" cy="14"/>
            </a:xfrm>
            <a:custGeom>
              <a:avLst/>
              <a:gdLst>
                <a:gd name="T0" fmla="*/ 0 w 15"/>
                <a:gd name="T1" fmla="*/ 6 h 14"/>
                <a:gd name="T2" fmla="*/ 9 w 15"/>
                <a:gd name="T3" fmla="*/ 14 h 14"/>
                <a:gd name="T4" fmla="*/ 15 w 15"/>
                <a:gd name="T5" fmla="*/ 14 h 14"/>
                <a:gd name="T6" fmla="*/ 15 w 15"/>
                <a:gd name="T7" fmla="*/ 0 h 14"/>
                <a:gd name="T8" fmla="*/ 9 w 15"/>
                <a:gd name="T9" fmla="*/ 0 h 14"/>
                <a:gd name="T10" fmla="*/ 15 w 15"/>
                <a:gd name="T11" fmla="*/ 6 h 14"/>
                <a:gd name="T12" fmla="*/ 0 w 15"/>
                <a:gd name="T13" fmla="*/ 6 h 14"/>
                <a:gd name="T14" fmla="*/ 0 w 15"/>
                <a:gd name="T15" fmla="*/ 14 h 14"/>
                <a:gd name="T16" fmla="*/ 9 w 15"/>
                <a:gd name="T17" fmla="*/ 14 h 14"/>
                <a:gd name="T18" fmla="*/ 0 w 15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4"/>
                <a:gd name="T32" fmla="*/ 15 w 15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4">
                  <a:moveTo>
                    <a:pt x="0" y="6"/>
                  </a:moveTo>
                  <a:lnTo>
                    <a:pt x="9" y="14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9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70" name="Freeform 785"/>
            <p:cNvSpPr>
              <a:spLocks/>
            </p:cNvSpPr>
            <p:nvPr/>
          </p:nvSpPr>
          <p:spPr bwMode="auto">
            <a:xfrm>
              <a:off x="1127" y="1554"/>
              <a:ext cx="15" cy="15"/>
            </a:xfrm>
            <a:custGeom>
              <a:avLst/>
              <a:gdLst>
                <a:gd name="T0" fmla="*/ 9 w 15"/>
                <a:gd name="T1" fmla="*/ 15 h 15"/>
                <a:gd name="T2" fmla="*/ 0 w 15"/>
                <a:gd name="T3" fmla="*/ 9 h 15"/>
                <a:gd name="T4" fmla="*/ 0 w 15"/>
                <a:gd name="T5" fmla="*/ 15 h 15"/>
                <a:gd name="T6" fmla="*/ 15 w 15"/>
                <a:gd name="T7" fmla="*/ 15 h 15"/>
                <a:gd name="T8" fmla="*/ 15 w 15"/>
                <a:gd name="T9" fmla="*/ 9 h 15"/>
                <a:gd name="T10" fmla="*/ 9 w 15"/>
                <a:gd name="T11" fmla="*/ 0 h 15"/>
                <a:gd name="T12" fmla="*/ 15 w 15"/>
                <a:gd name="T13" fmla="*/ 9 h 15"/>
                <a:gd name="T14" fmla="*/ 15 w 15"/>
                <a:gd name="T15" fmla="*/ 0 h 15"/>
                <a:gd name="T16" fmla="*/ 9 w 15"/>
                <a:gd name="T17" fmla="*/ 0 h 15"/>
                <a:gd name="T18" fmla="*/ 9 w 15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5"/>
                <a:gd name="T32" fmla="*/ 15 w 15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5">
                  <a:moveTo>
                    <a:pt x="9" y="15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5" y="15"/>
                  </a:lnTo>
                  <a:lnTo>
                    <a:pt x="15" y="9"/>
                  </a:lnTo>
                  <a:lnTo>
                    <a:pt x="9" y="0"/>
                  </a:lnTo>
                  <a:lnTo>
                    <a:pt x="15" y="9"/>
                  </a:lnTo>
                  <a:lnTo>
                    <a:pt x="15" y="0"/>
                  </a:lnTo>
                  <a:lnTo>
                    <a:pt x="9" y="0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71" name="Freeform 786"/>
            <p:cNvSpPr>
              <a:spLocks/>
            </p:cNvSpPr>
            <p:nvPr/>
          </p:nvSpPr>
          <p:spPr bwMode="auto">
            <a:xfrm>
              <a:off x="1113" y="1554"/>
              <a:ext cx="23" cy="15"/>
            </a:xfrm>
            <a:custGeom>
              <a:avLst/>
              <a:gdLst>
                <a:gd name="T0" fmla="*/ 0 w 23"/>
                <a:gd name="T1" fmla="*/ 9 h 15"/>
                <a:gd name="T2" fmla="*/ 9 w 23"/>
                <a:gd name="T3" fmla="*/ 15 h 15"/>
                <a:gd name="T4" fmla="*/ 23 w 23"/>
                <a:gd name="T5" fmla="*/ 15 h 15"/>
                <a:gd name="T6" fmla="*/ 23 w 23"/>
                <a:gd name="T7" fmla="*/ 0 h 15"/>
                <a:gd name="T8" fmla="*/ 9 w 23"/>
                <a:gd name="T9" fmla="*/ 0 h 15"/>
                <a:gd name="T10" fmla="*/ 17 w 23"/>
                <a:gd name="T11" fmla="*/ 9 h 15"/>
                <a:gd name="T12" fmla="*/ 0 w 23"/>
                <a:gd name="T13" fmla="*/ 9 h 15"/>
                <a:gd name="T14" fmla="*/ 0 w 23"/>
                <a:gd name="T15" fmla="*/ 15 h 15"/>
                <a:gd name="T16" fmla="*/ 9 w 23"/>
                <a:gd name="T17" fmla="*/ 15 h 15"/>
                <a:gd name="T18" fmla="*/ 0 w 23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15"/>
                <a:gd name="T32" fmla="*/ 23 w 2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15">
                  <a:moveTo>
                    <a:pt x="0" y="9"/>
                  </a:moveTo>
                  <a:lnTo>
                    <a:pt x="9" y="15"/>
                  </a:lnTo>
                  <a:lnTo>
                    <a:pt x="23" y="15"/>
                  </a:lnTo>
                  <a:lnTo>
                    <a:pt x="23" y="0"/>
                  </a:lnTo>
                  <a:lnTo>
                    <a:pt x="9" y="0"/>
                  </a:lnTo>
                  <a:lnTo>
                    <a:pt x="17" y="9"/>
                  </a:lnTo>
                  <a:lnTo>
                    <a:pt x="0" y="9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72" name="Freeform 787"/>
            <p:cNvSpPr>
              <a:spLocks/>
            </p:cNvSpPr>
            <p:nvPr/>
          </p:nvSpPr>
          <p:spPr bwMode="auto">
            <a:xfrm>
              <a:off x="1113" y="1548"/>
              <a:ext cx="17" cy="18"/>
            </a:xfrm>
            <a:custGeom>
              <a:avLst/>
              <a:gdLst>
                <a:gd name="T0" fmla="*/ 9 w 17"/>
                <a:gd name="T1" fmla="*/ 18 h 18"/>
                <a:gd name="T2" fmla="*/ 0 w 17"/>
                <a:gd name="T3" fmla="*/ 6 h 18"/>
                <a:gd name="T4" fmla="*/ 0 w 17"/>
                <a:gd name="T5" fmla="*/ 15 h 18"/>
                <a:gd name="T6" fmla="*/ 17 w 17"/>
                <a:gd name="T7" fmla="*/ 15 h 18"/>
                <a:gd name="T8" fmla="*/ 17 w 17"/>
                <a:gd name="T9" fmla="*/ 6 h 18"/>
                <a:gd name="T10" fmla="*/ 9 w 17"/>
                <a:gd name="T11" fmla="*/ 0 h 18"/>
                <a:gd name="T12" fmla="*/ 17 w 17"/>
                <a:gd name="T13" fmla="*/ 6 h 18"/>
                <a:gd name="T14" fmla="*/ 17 w 17"/>
                <a:gd name="T15" fmla="*/ 0 h 18"/>
                <a:gd name="T16" fmla="*/ 9 w 17"/>
                <a:gd name="T17" fmla="*/ 0 h 18"/>
                <a:gd name="T18" fmla="*/ 9 w 17"/>
                <a:gd name="T19" fmla="*/ 1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18"/>
                <a:gd name="T32" fmla="*/ 17 w 17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18">
                  <a:moveTo>
                    <a:pt x="9" y="18"/>
                  </a:moveTo>
                  <a:lnTo>
                    <a:pt x="0" y="6"/>
                  </a:lnTo>
                  <a:lnTo>
                    <a:pt x="0" y="15"/>
                  </a:lnTo>
                  <a:lnTo>
                    <a:pt x="17" y="15"/>
                  </a:lnTo>
                  <a:lnTo>
                    <a:pt x="17" y="6"/>
                  </a:lnTo>
                  <a:lnTo>
                    <a:pt x="9" y="0"/>
                  </a:lnTo>
                  <a:lnTo>
                    <a:pt x="17" y="6"/>
                  </a:lnTo>
                  <a:lnTo>
                    <a:pt x="17" y="0"/>
                  </a:lnTo>
                  <a:lnTo>
                    <a:pt x="9" y="0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73" name="Rectangle 788"/>
            <p:cNvSpPr>
              <a:spLocks noChangeArrowheads="1"/>
            </p:cNvSpPr>
            <p:nvPr/>
          </p:nvSpPr>
          <p:spPr bwMode="auto">
            <a:xfrm>
              <a:off x="1116" y="1548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74" name="Rectangle 789"/>
            <p:cNvSpPr>
              <a:spLocks noChangeArrowheads="1"/>
            </p:cNvSpPr>
            <p:nvPr/>
          </p:nvSpPr>
          <p:spPr bwMode="auto">
            <a:xfrm>
              <a:off x="1108" y="1548"/>
              <a:ext cx="9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75" name="Freeform 790"/>
            <p:cNvSpPr>
              <a:spLocks/>
            </p:cNvSpPr>
            <p:nvPr/>
          </p:nvSpPr>
          <p:spPr bwMode="auto">
            <a:xfrm>
              <a:off x="1088" y="1548"/>
              <a:ext cx="20" cy="18"/>
            </a:xfrm>
            <a:custGeom>
              <a:avLst/>
              <a:gdLst>
                <a:gd name="T0" fmla="*/ 0 w 20"/>
                <a:gd name="T1" fmla="*/ 6 h 18"/>
                <a:gd name="T2" fmla="*/ 5 w 20"/>
                <a:gd name="T3" fmla="*/ 18 h 18"/>
                <a:gd name="T4" fmla="*/ 20 w 20"/>
                <a:gd name="T5" fmla="*/ 18 h 18"/>
                <a:gd name="T6" fmla="*/ 20 w 20"/>
                <a:gd name="T7" fmla="*/ 0 h 18"/>
                <a:gd name="T8" fmla="*/ 5 w 20"/>
                <a:gd name="T9" fmla="*/ 0 h 18"/>
                <a:gd name="T10" fmla="*/ 15 w 20"/>
                <a:gd name="T11" fmla="*/ 6 h 18"/>
                <a:gd name="T12" fmla="*/ 0 w 20"/>
                <a:gd name="T13" fmla="*/ 6 h 18"/>
                <a:gd name="T14" fmla="*/ 0 w 20"/>
                <a:gd name="T15" fmla="*/ 18 h 18"/>
                <a:gd name="T16" fmla="*/ 5 w 20"/>
                <a:gd name="T17" fmla="*/ 18 h 18"/>
                <a:gd name="T18" fmla="*/ 0 w 20"/>
                <a:gd name="T19" fmla="*/ 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0" y="6"/>
                  </a:moveTo>
                  <a:lnTo>
                    <a:pt x="5" y="18"/>
                  </a:lnTo>
                  <a:lnTo>
                    <a:pt x="20" y="18"/>
                  </a:lnTo>
                  <a:lnTo>
                    <a:pt x="20" y="0"/>
                  </a:lnTo>
                  <a:lnTo>
                    <a:pt x="5" y="0"/>
                  </a:lnTo>
                  <a:lnTo>
                    <a:pt x="15" y="6"/>
                  </a:lnTo>
                  <a:lnTo>
                    <a:pt x="0" y="6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76" name="Freeform 791"/>
            <p:cNvSpPr>
              <a:spLocks/>
            </p:cNvSpPr>
            <p:nvPr/>
          </p:nvSpPr>
          <p:spPr bwMode="auto">
            <a:xfrm>
              <a:off x="1088" y="1540"/>
              <a:ext cx="15" cy="17"/>
            </a:xfrm>
            <a:custGeom>
              <a:avLst/>
              <a:gdLst>
                <a:gd name="T0" fmla="*/ 5 w 15"/>
                <a:gd name="T1" fmla="*/ 17 h 17"/>
                <a:gd name="T2" fmla="*/ 0 w 15"/>
                <a:gd name="T3" fmla="*/ 8 h 17"/>
                <a:gd name="T4" fmla="*/ 0 w 15"/>
                <a:gd name="T5" fmla="*/ 14 h 17"/>
                <a:gd name="T6" fmla="*/ 15 w 15"/>
                <a:gd name="T7" fmla="*/ 14 h 17"/>
                <a:gd name="T8" fmla="*/ 15 w 15"/>
                <a:gd name="T9" fmla="*/ 8 h 17"/>
                <a:gd name="T10" fmla="*/ 5 w 15"/>
                <a:gd name="T11" fmla="*/ 0 h 17"/>
                <a:gd name="T12" fmla="*/ 15 w 15"/>
                <a:gd name="T13" fmla="*/ 8 h 17"/>
                <a:gd name="T14" fmla="*/ 15 w 15"/>
                <a:gd name="T15" fmla="*/ 0 h 17"/>
                <a:gd name="T16" fmla="*/ 5 w 15"/>
                <a:gd name="T17" fmla="*/ 0 h 17"/>
                <a:gd name="T18" fmla="*/ 5 w 15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5" y="17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15" y="14"/>
                  </a:lnTo>
                  <a:lnTo>
                    <a:pt x="15" y="8"/>
                  </a:lnTo>
                  <a:lnTo>
                    <a:pt x="5" y="0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5" y="0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77" name="Rectangle 792"/>
            <p:cNvSpPr>
              <a:spLocks noChangeArrowheads="1"/>
            </p:cNvSpPr>
            <p:nvPr/>
          </p:nvSpPr>
          <p:spPr bwMode="auto">
            <a:xfrm>
              <a:off x="1088" y="1540"/>
              <a:ext cx="6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78" name="Rectangle 793"/>
            <p:cNvSpPr>
              <a:spLocks noChangeArrowheads="1"/>
            </p:cNvSpPr>
            <p:nvPr/>
          </p:nvSpPr>
          <p:spPr bwMode="auto">
            <a:xfrm>
              <a:off x="1082" y="1540"/>
              <a:ext cx="7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79" name="Rectangle 794"/>
            <p:cNvSpPr>
              <a:spLocks noChangeArrowheads="1"/>
            </p:cNvSpPr>
            <p:nvPr/>
          </p:nvSpPr>
          <p:spPr bwMode="auto">
            <a:xfrm>
              <a:off x="1074" y="1540"/>
              <a:ext cx="10" cy="19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80" name="Freeform 795"/>
            <p:cNvSpPr>
              <a:spLocks/>
            </p:cNvSpPr>
            <p:nvPr/>
          </p:nvSpPr>
          <p:spPr bwMode="auto">
            <a:xfrm>
              <a:off x="1059" y="1540"/>
              <a:ext cx="15" cy="17"/>
            </a:xfrm>
            <a:custGeom>
              <a:avLst/>
              <a:gdLst>
                <a:gd name="T0" fmla="*/ 0 w 15"/>
                <a:gd name="T1" fmla="*/ 8 h 17"/>
                <a:gd name="T2" fmla="*/ 10 w 15"/>
                <a:gd name="T3" fmla="*/ 17 h 17"/>
                <a:gd name="T4" fmla="*/ 15 w 15"/>
                <a:gd name="T5" fmla="*/ 17 h 17"/>
                <a:gd name="T6" fmla="*/ 15 w 15"/>
                <a:gd name="T7" fmla="*/ 0 h 17"/>
                <a:gd name="T8" fmla="*/ 10 w 15"/>
                <a:gd name="T9" fmla="*/ 0 h 17"/>
                <a:gd name="T10" fmla="*/ 15 w 15"/>
                <a:gd name="T11" fmla="*/ 8 h 17"/>
                <a:gd name="T12" fmla="*/ 0 w 15"/>
                <a:gd name="T13" fmla="*/ 8 h 17"/>
                <a:gd name="T14" fmla="*/ 0 w 15"/>
                <a:gd name="T15" fmla="*/ 17 h 17"/>
                <a:gd name="T16" fmla="*/ 10 w 15"/>
                <a:gd name="T17" fmla="*/ 17 h 17"/>
                <a:gd name="T18" fmla="*/ 0 w 15"/>
                <a:gd name="T19" fmla="*/ 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7"/>
                <a:gd name="T32" fmla="*/ 15 w 15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7">
                  <a:moveTo>
                    <a:pt x="0" y="8"/>
                  </a:moveTo>
                  <a:lnTo>
                    <a:pt x="10" y="17"/>
                  </a:lnTo>
                  <a:lnTo>
                    <a:pt x="15" y="17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5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81" name="Freeform 796"/>
            <p:cNvSpPr>
              <a:spLocks/>
            </p:cNvSpPr>
            <p:nvPr/>
          </p:nvSpPr>
          <p:spPr bwMode="auto">
            <a:xfrm>
              <a:off x="1059" y="1535"/>
              <a:ext cx="15" cy="13"/>
            </a:xfrm>
            <a:custGeom>
              <a:avLst/>
              <a:gdLst>
                <a:gd name="T0" fmla="*/ 10 w 15"/>
                <a:gd name="T1" fmla="*/ 13 h 13"/>
                <a:gd name="T2" fmla="*/ 0 w 15"/>
                <a:gd name="T3" fmla="*/ 8 h 13"/>
                <a:gd name="T4" fmla="*/ 0 w 15"/>
                <a:gd name="T5" fmla="*/ 13 h 13"/>
                <a:gd name="T6" fmla="*/ 15 w 15"/>
                <a:gd name="T7" fmla="*/ 13 h 13"/>
                <a:gd name="T8" fmla="*/ 15 w 15"/>
                <a:gd name="T9" fmla="*/ 8 h 13"/>
                <a:gd name="T10" fmla="*/ 10 w 15"/>
                <a:gd name="T11" fmla="*/ 0 h 13"/>
                <a:gd name="T12" fmla="*/ 15 w 15"/>
                <a:gd name="T13" fmla="*/ 8 h 13"/>
                <a:gd name="T14" fmla="*/ 15 w 15"/>
                <a:gd name="T15" fmla="*/ 0 h 13"/>
                <a:gd name="T16" fmla="*/ 10 w 15"/>
                <a:gd name="T17" fmla="*/ 0 h 13"/>
                <a:gd name="T18" fmla="*/ 10 w 15"/>
                <a:gd name="T19" fmla="*/ 13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3"/>
                <a:gd name="T32" fmla="*/ 15 w 1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3">
                  <a:moveTo>
                    <a:pt x="10" y="13"/>
                  </a:moveTo>
                  <a:lnTo>
                    <a:pt x="0" y="8"/>
                  </a:lnTo>
                  <a:lnTo>
                    <a:pt x="0" y="13"/>
                  </a:lnTo>
                  <a:lnTo>
                    <a:pt x="15" y="13"/>
                  </a:lnTo>
                  <a:lnTo>
                    <a:pt x="15" y="8"/>
                  </a:lnTo>
                  <a:lnTo>
                    <a:pt x="10" y="0"/>
                  </a:lnTo>
                  <a:lnTo>
                    <a:pt x="15" y="8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10" y="1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82" name="Rectangle 797"/>
            <p:cNvSpPr>
              <a:spLocks noChangeArrowheads="1"/>
            </p:cNvSpPr>
            <p:nvPr/>
          </p:nvSpPr>
          <p:spPr bwMode="auto">
            <a:xfrm>
              <a:off x="1059" y="1535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83" name="Rectangle 798"/>
            <p:cNvSpPr>
              <a:spLocks noChangeArrowheads="1"/>
            </p:cNvSpPr>
            <p:nvPr/>
          </p:nvSpPr>
          <p:spPr bwMode="auto">
            <a:xfrm>
              <a:off x="1051" y="1535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84" name="Rectangle 799"/>
            <p:cNvSpPr>
              <a:spLocks noChangeArrowheads="1"/>
            </p:cNvSpPr>
            <p:nvPr/>
          </p:nvSpPr>
          <p:spPr bwMode="auto">
            <a:xfrm>
              <a:off x="1037" y="1535"/>
              <a:ext cx="15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85" name="Rectangle 800"/>
            <p:cNvSpPr>
              <a:spLocks noChangeArrowheads="1"/>
            </p:cNvSpPr>
            <p:nvPr/>
          </p:nvSpPr>
          <p:spPr bwMode="auto">
            <a:xfrm>
              <a:off x="1032" y="153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86" name="Rectangle 801"/>
            <p:cNvSpPr>
              <a:spLocks noChangeArrowheads="1"/>
            </p:cNvSpPr>
            <p:nvPr/>
          </p:nvSpPr>
          <p:spPr bwMode="auto">
            <a:xfrm>
              <a:off x="1025" y="1535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87" name="Rectangle 802"/>
            <p:cNvSpPr>
              <a:spLocks noChangeArrowheads="1"/>
            </p:cNvSpPr>
            <p:nvPr/>
          </p:nvSpPr>
          <p:spPr bwMode="auto">
            <a:xfrm>
              <a:off x="1017" y="1535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88" name="Rectangle 803"/>
            <p:cNvSpPr>
              <a:spLocks noChangeArrowheads="1"/>
            </p:cNvSpPr>
            <p:nvPr/>
          </p:nvSpPr>
          <p:spPr bwMode="auto">
            <a:xfrm>
              <a:off x="1012" y="1535"/>
              <a:ext cx="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89" name="Rectangle 804"/>
            <p:cNvSpPr>
              <a:spLocks noChangeArrowheads="1"/>
            </p:cNvSpPr>
            <p:nvPr/>
          </p:nvSpPr>
          <p:spPr bwMode="auto">
            <a:xfrm>
              <a:off x="1003" y="1535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90" name="Rectangle 805"/>
            <p:cNvSpPr>
              <a:spLocks noChangeArrowheads="1"/>
            </p:cNvSpPr>
            <p:nvPr/>
          </p:nvSpPr>
          <p:spPr bwMode="auto">
            <a:xfrm>
              <a:off x="998" y="1535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91" name="Rectangle 806"/>
            <p:cNvSpPr>
              <a:spLocks noChangeArrowheads="1"/>
            </p:cNvSpPr>
            <p:nvPr/>
          </p:nvSpPr>
          <p:spPr bwMode="auto">
            <a:xfrm>
              <a:off x="991" y="1535"/>
              <a:ext cx="8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92" name="Rectangle 807"/>
            <p:cNvSpPr>
              <a:spLocks noChangeArrowheads="1"/>
            </p:cNvSpPr>
            <p:nvPr/>
          </p:nvSpPr>
          <p:spPr bwMode="auto">
            <a:xfrm>
              <a:off x="983" y="1535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93" name="Freeform 808"/>
            <p:cNvSpPr>
              <a:spLocks/>
            </p:cNvSpPr>
            <p:nvPr/>
          </p:nvSpPr>
          <p:spPr bwMode="auto">
            <a:xfrm>
              <a:off x="970" y="1535"/>
              <a:ext cx="13" cy="13"/>
            </a:xfrm>
            <a:custGeom>
              <a:avLst/>
              <a:gdLst>
                <a:gd name="T0" fmla="*/ 0 w 13"/>
                <a:gd name="T1" fmla="*/ 8 h 13"/>
                <a:gd name="T2" fmla="*/ 8 w 13"/>
                <a:gd name="T3" fmla="*/ 13 h 13"/>
                <a:gd name="T4" fmla="*/ 13 w 13"/>
                <a:gd name="T5" fmla="*/ 13 h 13"/>
                <a:gd name="T6" fmla="*/ 13 w 13"/>
                <a:gd name="T7" fmla="*/ 0 h 13"/>
                <a:gd name="T8" fmla="*/ 8 w 13"/>
                <a:gd name="T9" fmla="*/ 0 h 13"/>
                <a:gd name="T10" fmla="*/ 13 w 13"/>
                <a:gd name="T11" fmla="*/ 8 h 13"/>
                <a:gd name="T12" fmla="*/ 0 w 13"/>
                <a:gd name="T13" fmla="*/ 8 h 13"/>
                <a:gd name="T14" fmla="*/ 0 w 13"/>
                <a:gd name="T15" fmla="*/ 13 h 13"/>
                <a:gd name="T16" fmla="*/ 8 w 13"/>
                <a:gd name="T17" fmla="*/ 13 h 13"/>
                <a:gd name="T18" fmla="*/ 0 w 13"/>
                <a:gd name="T19" fmla="*/ 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0" y="8"/>
                  </a:moveTo>
                  <a:lnTo>
                    <a:pt x="8" y="13"/>
                  </a:lnTo>
                  <a:lnTo>
                    <a:pt x="13" y="13"/>
                  </a:lnTo>
                  <a:lnTo>
                    <a:pt x="13" y="0"/>
                  </a:lnTo>
                  <a:lnTo>
                    <a:pt x="8" y="0"/>
                  </a:lnTo>
                  <a:lnTo>
                    <a:pt x="13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94" name="Freeform 809"/>
            <p:cNvSpPr>
              <a:spLocks/>
            </p:cNvSpPr>
            <p:nvPr/>
          </p:nvSpPr>
          <p:spPr bwMode="auto">
            <a:xfrm>
              <a:off x="970" y="1529"/>
              <a:ext cx="13" cy="14"/>
            </a:xfrm>
            <a:custGeom>
              <a:avLst/>
              <a:gdLst>
                <a:gd name="T0" fmla="*/ 8 w 13"/>
                <a:gd name="T1" fmla="*/ 14 h 14"/>
                <a:gd name="T2" fmla="*/ 0 w 13"/>
                <a:gd name="T3" fmla="*/ 6 h 14"/>
                <a:gd name="T4" fmla="*/ 0 w 13"/>
                <a:gd name="T5" fmla="*/ 14 h 14"/>
                <a:gd name="T6" fmla="*/ 13 w 13"/>
                <a:gd name="T7" fmla="*/ 14 h 14"/>
                <a:gd name="T8" fmla="*/ 13 w 13"/>
                <a:gd name="T9" fmla="*/ 6 h 14"/>
                <a:gd name="T10" fmla="*/ 8 w 13"/>
                <a:gd name="T11" fmla="*/ 0 h 14"/>
                <a:gd name="T12" fmla="*/ 13 w 13"/>
                <a:gd name="T13" fmla="*/ 6 h 14"/>
                <a:gd name="T14" fmla="*/ 13 w 13"/>
                <a:gd name="T15" fmla="*/ 0 h 14"/>
                <a:gd name="T16" fmla="*/ 8 w 13"/>
                <a:gd name="T17" fmla="*/ 0 h 14"/>
                <a:gd name="T18" fmla="*/ 8 w 13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8" y="14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13" y="14"/>
                  </a:lnTo>
                  <a:lnTo>
                    <a:pt x="13" y="6"/>
                  </a:lnTo>
                  <a:lnTo>
                    <a:pt x="8" y="0"/>
                  </a:lnTo>
                  <a:lnTo>
                    <a:pt x="13" y="6"/>
                  </a:lnTo>
                  <a:lnTo>
                    <a:pt x="13" y="0"/>
                  </a:lnTo>
                  <a:lnTo>
                    <a:pt x="8" y="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95" name="Rectangle 810"/>
            <p:cNvSpPr>
              <a:spLocks noChangeArrowheads="1"/>
            </p:cNvSpPr>
            <p:nvPr/>
          </p:nvSpPr>
          <p:spPr bwMode="auto">
            <a:xfrm>
              <a:off x="970" y="152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96" name="Rectangle 811"/>
            <p:cNvSpPr>
              <a:spLocks noChangeArrowheads="1"/>
            </p:cNvSpPr>
            <p:nvPr/>
          </p:nvSpPr>
          <p:spPr bwMode="auto">
            <a:xfrm>
              <a:off x="964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97" name="Rectangle 812"/>
            <p:cNvSpPr>
              <a:spLocks noChangeArrowheads="1"/>
            </p:cNvSpPr>
            <p:nvPr/>
          </p:nvSpPr>
          <p:spPr bwMode="auto">
            <a:xfrm>
              <a:off x="957" y="152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98" name="Rectangle 813"/>
            <p:cNvSpPr>
              <a:spLocks noChangeArrowheads="1"/>
            </p:cNvSpPr>
            <p:nvPr/>
          </p:nvSpPr>
          <p:spPr bwMode="auto">
            <a:xfrm>
              <a:off x="949" y="1529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599" name="Rectangle 814"/>
            <p:cNvSpPr>
              <a:spLocks noChangeArrowheads="1"/>
            </p:cNvSpPr>
            <p:nvPr/>
          </p:nvSpPr>
          <p:spPr bwMode="auto">
            <a:xfrm>
              <a:off x="944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0" name="Rectangle 815"/>
            <p:cNvSpPr>
              <a:spLocks noChangeArrowheads="1"/>
            </p:cNvSpPr>
            <p:nvPr/>
          </p:nvSpPr>
          <p:spPr bwMode="auto">
            <a:xfrm>
              <a:off x="936" y="152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1" name="Rectangle 816"/>
            <p:cNvSpPr>
              <a:spLocks noChangeArrowheads="1"/>
            </p:cNvSpPr>
            <p:nvPr/>
          </p:nvSpPr>
          <p:spPr bwMode="auto">
            <a:xfrm>
              <a:off x="926" y="1529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2" name="Rectangle 817"/>
            <p:cNvSpPr>
              <a:spLocks noChangeArrowheads="1"/>
            </p:cNvSpPr>
            <p:nvPr/>
          </p:nvSpPr>
          <p:spPr bwMode="auto">
            <a:xfrm>
              <a:off x="921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3" name="Rectangle 818"/>
            <p:cNvSpPr>
              <a:spLocks noChangeArrowheads="1"/>
            </p:cNvSpPr>
            <p:nvPr/>
          </p:nvSpPr>
          <p:spPr bwMode="auto">
            <a:xfrm>
              <a:off x="913" y="152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4" name="Rectangle 819"/>
            <p:cNvSpPr>
              <a:spLocks noChangeArrowheads="1"/>
            </p:cNvSpPr>
            <p:nvPr/>
          </p:nvSpPr>
          <p:spPr bwMode="auto">
            <a:xfrm>
              <a:off x="902" y="1529"/>
              <a:ext cx="12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5" name="Rectangle 820"/>
            <p:cNvSpPr>
              <a:spLocks noChangeArrowheads="1"/>
            </p:cNvSpPr>
            <p:nvPr/>
          </p:nvSpPr>
          <p:spPr bwMode="auto">
            <a:xfrm>
              <a:off x="892" y="1529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6" name="Rectangle 821"/>
            <p:cNvSpPr>
              <a:spLocks noChangeArrowheads="1"/>
            </p:cNvSpPr>
            <p:nvPr/>
          </p:nvSpPr>
          <p:spPr bwMode="auto">
            <a:xfrm>
              <a:off x="887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7" name="Rectangle 822"/>
            <p:cNvSpPr>
              <a:spLocks noChangeArrowheads="1"/>
            </p:cNvSpPr>
            <p:nvPr/>
          </p:nvSpPr>
          <p:spPr bwMode="auto">
            <a:xfrm>
              <a:off x="873" y="1529"/>
              <a:ext cx="15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8" name="Rectangle 823"/>
            <p:cNvSpPr>
              <a:spLocks noChangeArrowheads="1"/>
            </p:cNvSpPr>
            <p:nvPr/>
          </p:nvSpPr>
          <p:spPr bwMode="auto">
            <a:xfrm>
              <a:off x="868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09" name="Rectangle 824"/>
            <p:cNvSpPr>
              <a:spLocks noChangeArrowheads="1"/>
            </p:cNvSpPr>
            <p:nvPr/>
          </p:nvSpPr>
          <p:spPr bwMode="auto">
            <a:xfrm>
              <a:off x="858" y="1529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0" name="Rectangle 825"/>
            <p:cNvSpPr>
              <a:spLocks noChangeArrowheads="1"/>
            </p:cNvSpPr>
            <p:nvPr/>
          </p:nvSpPr>
          <p:spPr bwMode="auto">
            <a:xfrm>
              <a:off x="845" y="1529"/>
              <a:ext cx="15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1" name="Rectangle 826"/>
            <p:cNvSpPr>
              <a:spLocks noChangeArrowheads="1"/>
            </p:cNvSpPr>
            <p:nvPr/>
          </p:nvSpPr>
          <p:spPr bwMode="auto">
            <a:xfrm>
              <a:off x="837" y="152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2" name="Rectangle 827"/>
            <p:cNvSpPr>
              <a:spLocks noChangeArrowheads="1"/>
            </p:cNvSpPr>
            <p:nvPr/>
          </p:nvSpPr>
          <p:spPr bwMode="auto">
            <a:xfrm>
              <a:off x="831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3" name="Rectangle 828"/>
            <p:cNvSpPr>
              <a:spLocks noChangeArrowheads="1"/>
            </p:cNvSpPr>
            <p:nvPr/>
          </p:nvSpPr>
          <p:spPr bwMode="auto">
            <a:xfrm>
              <a:off x="824" y="152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4" name="Rectangle 829"/>
            <p:cNvSpPr>
              <a:spLocks noChangeArrowheads="1"/>
            </p:cNvSpPr>
            <p:nvPr/>
          </p:nvSpPr>
          <p:spPr bwMode="auto">
            <a:xfrm>
              <a:off x="816" y="1529"/>
              <a:ext cx="10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5" name="Rectangle 830"/>
            <p:cNvSpPr>
              <a:spLocks noChangeArrowheads="1"/>
            </p:cNvSpPr>
            <p:nvPr/>
          </p:nvSpPr>
          <p:spPr bwMode="auto">
            <a:xfrm>
              <a:off x="811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6" name="Rectangle 831"/>
            <p:cNvSpPr>
              <a:spLocks noChangeArrowheads="1"/>
            </p:cNvSpPr>
            <p:nvPr/>
          </p:nvSpPr>
          <p:spPr bwMode="auto">
            <a:xfrm>
              <a:off x="803" y="152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7" name="Rectangle 832"/>
            <p:cNvSpPr>
              <a:spLocks noChangeArrowheads="1"/>
            </p:cNvSpPr>
            <p:nvPr/>
          </p:nvSpPr>
          <p:spPr bwMode="auto">
            <a:xfrm>
              <a:off x="788" y="1529"/>
              <a:ext cx="16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8" name="Rectangle 833"/>
            <p:cNvSpPr>
              <a:spLocks noChangeArrowheads="1"/>
            </p:cNvSpPr>
            <p:nvPr/>
          </p:nvSpPr>
          <p:spPr bwMode="auto">
            <a:xfrm>
              <a:off x="782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19" name="Freeform 834"/>
            <p:cNvSpPr>
              <a:spLocks/>
            </p:cNvSpPr>
            <p:nvPr/>
          </p:nvSpPr>
          <p:spPr bwMode="auto">
            <a:xfrm>
              <a:off x="777" y="1529"/>
              <a:ext cx="5" cy="14"/>
            </a:xfrm>
            <a:custGeom>
              <a:avLst/>
              <a:gdLst>
                <a:gd name="T0" fmla="*/ 0 w 5"/>
                <a:gd name="T1" fmla="*/ 0 h 14"/>
                <a:gd name="T2" fmla="*/ 0 w 5"/>
                <a:gd name="T3" fmla="*/ 14 h 14"/>
                <a:gd name="T4" fmla="*/ 5 w 5"/>
                <a:gd name="T5" fmla="*/ 14 h 14"/>
                <a:gd name="T6" fmla="*/ 5 w 5"/>
                <a:gd name="T7" fmla="*/ 0 h 14"/>
                <a:gd name="T8" fmla="*/ 0 w 5"/>
                <a:gd name="T9" fmla="*/ 0 h 14"/>
                <a:gd name="T10" fmla="*/ 0 w 5"/>
                <a:gd name="T11" fmla="*/ 14 h 14"/>
                <a:gd name="T12" fmla="*/ 0 w 5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4"/>
                <a:gd name="T23" fmla="*/ 5 w 5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4">
                  <a:moveTo>
                    <a:pt x="0" y="0"/>
                  </a:moveTo>
                  <a:lnTo>
                    <a:pt x="0" y="14"/>
                  </a:lnTo>
                  <a:lnTo>
                    <a:pt x="5" y="1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20" name="Freeform 835"/>
            <p:cNvSpPr>
              <a:spLocks/>
            </p:cNvSpPr>
            <p:nvPr/>
          </p:nvSpPr>
          <p:spPr bwMode="auto">
            <a:xfrm>
              <a:off x="777" y="1529"/>
              <a:ext cx="5" cy="14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0 h 14"/>
                <a:gd name="T4" fmla="*/ 0 w 5"/>
                <a:gd name="T5" fmla="*/ 0 h 14"/>
                <a:gd name="T6" fmla="*/ 0 w 5"/>
                <a:gd name="T7" fmla="*/ 14 h 14"/>
                <a:gd name="T8" fmla="*/ 5 w 5"/>
                <a:gd name="T9" fmla="*/ 14 h 14"/>
                <a:gd name="T10" fmla="*/ 5 w 5"/>
                <a:gd name="T11" fmla="*/ 0 h 14"/>
                <a:gd name="T12" fmla="*/ 5 w 5"/>
                <a:gd name="T13" fmla="*/ 1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4"/>
                <a:gd name="T23" fmla="*/ 5 w 5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4">
                  <a:moveTo>
                    <a:pt x="5" y="14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0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21" name="Rectangle 836"/>
            <p:cNvSpPr>
              <a:spLocks noChangeArrowheads="1"/>
            </p:cNvSpPr>
            <p:nvPr/>
          </p:nvSpPr>
          <p:spPr bwMode="auto">
            <a:xfrm>
              <a:off x="777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22" name="Rectangle 837"/>
            <p:cNvSpPr>
              <a:spLocks noChangeArrowheads="1"/>
            </p:cNvSpPr>
            <p:nvPr/>
          </p:nvSpPr>
          <p:spPr bwMode="auto">
            <a:xfrm>
              <a:off x="769" y="1529"/>
              <a:ext cx="9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23" name="Rectangle 838"/>
            <p:cNvSpPr>
              <a:spLocks noChangeArrowheads="1"/>
            </p:cNvSpPr>
            <p:nvPr/>
          </p:nvSpPr>
          <p:spPr bwMode="auto">
            <a:xfrm>
              <a:off x="763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24" name="Rectangle 839"/>
            <p:cNvSpPr>
              <a:spLocks noChangeArrowheads="1"/>
            </p:cNvSpPr>
            <p:nvPr/>
          </p:nvSpPr>
          <p:spPr bwMode="auto">
            <a:xfrm>
              <a:off x="754" y="1529"/>
              <a:ext cx="11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25" name="Rectangle 840"/>
            <p:cNvSpPr>
              <a:spLocks noChangeArrowheads="1"/>
            </p:cNvSpPr>
            <p:nvPr/>
          </p:nvSpPr>
          <p:spPr bwMode="auto">
            <a:xfrm>
              <a:off x="748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26" name="Rectangle 841"/>
            <p:cNvSpPr>
              <a:spLocks noChangeArrowheads="1"/>
            </p:cNvSpPr>
            <p:nvPr/>
          </p:nvSpPr>
          <p:spPr bwMode="auto">
            <a:xfrm>
              <a:off x="743" y="1529"/>
              <a:ext cx="7" cy="15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27" name="Freeform 842"/>
            <p:cNvSpPr>
              <a:spLocks/>
            </p:cNvSpPr>
            <p:nvPr/>
          </p:nvSpPr>
          <p:spPr bwMode="auto">
            <a:xfrm>
              <a:off x="729" y="1529"/>
              <a:ext cx="14" cy="14"/>
            </a:xfrm>
            <a:custGeom>
              <a:avLst/>
              <a:gdLst>
                <a:gd name="T0" fmla="*/ 0 w 14"/>
                <a:gd name="T1" fmla="*/ 6 h 14"/>
                <a:gd name="T2" fmla="*/ 6 w 14"/>
                <a:gd name="T3" fmla="*/ 14 h 14"/>
                <a:gd name="T4" fmla="*/ 14 w 14"/>
                <a:gd name="T5" fmla="*/ 14 h 14"/>
                <a:gd name="T6" fmla="*/ 14 w 14"/>
                <a:gd name="T7" fmla="*/ 0 h 14"/>
                <a:gd name="T8" fmla="*/ 6 w 14"/>
                <a:gd name="T9" fmla="*/ 0 h 14"/>
                <a:gd name="T10" fmla="*/ 14 w 14"/>
                <a:gd name="T11" fmla="*/ 6 h 14"/>
                <a:gd name="T12" fmla="*/ 0 w 14"/>
                <a:gd name="T13" fmla="*/ 6 h 14"/>
                <a:gd name="T14" fmla="*/ 0 w 14"/>
                <a:gd name="T15" fmla="*/ 14 h 14"/>
                <a:gd name="T16" fmla="*/ 6 w 14"/>
                <a:gd name="T17" fmla="*/ 14 h 14"/>
                <a:gd name="T18" fmla="*/ 0 w 14"/>
                <a:gd name="T19" fmla="*/ 6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6"/>
                  </a:moveTo>
                  <a:lnTo>
                    <a:pt x="6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6" y="0"/>
                  </a:lnTo>
                  <a:lnTo>
                    <a:pt x="14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28" name="Freeform 843"/>
            <p:cNvSpPr>
              <a:spLocks/>
            </p:cNvSpPr>
            <p:nvPr/>
          </p:nvSpPr>
          <p:spPr bwMode="auto">
            <a:xfrm>
              <a:off x="729" y="1520"/>
              <a:ext cx="14" cy="15"/>
            </a:xfrm>
            <a:custGeom>
              <a:avLst/>
              <a:gdLst>
                <a:gd name="T0" fmla="*/ 6 w 14"/>
                <a:gd name="T1" fmla="*/ 15 h 15"/>
                <a:gd name="T2" fmla="*/ 0 w 14"/>
                <a:gd name="T3" fmla="*/ 9 h 15"/>
                <a:gd name="T4" fmla="*/ 0 w 14"/>
                <a:gd name="T5" fmla="*/ 15 h 15"/>
                <a:gd name="T6" fmla="*/ 14 w 14"/>
                <a:gd name="T7" fmla="*/ 15 h 15"/>
                <a:gd name="T8" fmla="*/ 14 w 14"/>
                <a:gd name="T9" fmla="*/ 9 h 15"/>
                <a:gd name="T10" fmla="*/ 6 w 14"/>
                <a:gd name="T11" fmla="*/ 0 h 15"/>
                <a:gd name="T12" fmla="*/ 14 w 14"/>
                <a:gd name="T13" fmla="*/ 9 h 15"/>
                <a:gd name="T14" fmla="*/ 14 w 14"/>
                <a:gd name="T15" fmla="*/ 0 h 15"/>
                <a:gd name="T16" fmla="*/ 6 w 14"/>
                <a:gd name="T17" fmla="*/ 0 h 15"/>
                <a:gd name="T18" fmla="*/ 6 w 14"/>
                <a:gd name="T19" fmla="*/ 1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6" y="15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14" y="15"/>
                  </a:lnTo>
                  <a:lnTo>
                    <a:pt x="14" y="9"/>
                  </a:lnTo>
                  <a:lnTo>
                    <a:pt x="6" y="0"/>
                  </a:lnTo>
                  <a:lnTo>
                    <a:pt x="14" y="9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29" name="Rectangle 844"/>
            <p:cNvSpPr>
              <a:spLocks noChangeArrowheads="1"/>
            </p:cNvSpPr>
            <p:nvPr/>
          </p:nvSpPr>
          <p:spPr bwMode="auto">
            <a:xfrm>
              <a:off x="729" y="152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0" name="Rectangle 845"/>
            <p:cNvSpPr>
              <a:spLocks noChangeArrowheads="1"/>
            </p:cNvSpPr>
            <p:nvPr/>
          </p:nvSpPr>
          <p:spPr bwMode="auto">
            <a:xfrm>
              <a:off x="720" y="1520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1" name="Rectangle 846"/>
            <p:cNvSpPr>
              <a:spLocks noChangeArrowheads="1"/>
            </p:cNvSpPr>
            <p:nvPr/>
          </p:nvSpPr>
          <p:spPr bwMode="auto">
            <a:xfrm>
              <a:off x="712" y="1520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2" name="Rectangle 847"/>
            <p:cNvSpPr>
              <a:spLocks noChangeArrowheads="1"/>
            </p:cNvSpPr>
            <p:nvPr/>
          </p:nvSpPr>
          <p:spPr bwMode="auto">
            <a:xfrm>
              <a:off x="706" y="152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3" name="Rectangle 848"/>
            <p:cNvSpPr>
              <a:spLocks noChangeArrowheads="1"/>
            </p:cNvSpPr>
            <p:nvPr/>
          </p:nvSpPr>
          <p:spPr bwMode="auto">
            <a:xfrm>
              <a:off x="700" y="1520"/>
              <a:ext cx="8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4" name="Rectangle 849"/>
            <p:cNvSpPr>
              <a:spLocks noChangeArrowheads="1"/>
            </p:cNvSpPr>
            <p:nvPr/>
          </p:nvSpPr>
          <p:spPr bwMode="auto">
            <a:xfrm>
              <a:off x="691" y="1520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5" name="Rectangle 850"/>
            <p:cNvSpPr>
              <a:spLocks noChangeArrowheads="1"/>
            </p:cNvSpPr>
            <p:nvPr/>
          </p:nvSpPr>
          <p:spPr bwMode="auto">
            <a:xfrm>
              <a:off x="686" y="152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6" name="Rectangle 851"/>
            <p:cNvSpPr>
              <a:spLocks noChangeArrowheads="1"/>
            </p:cNvSpPr>
            <p:nvPr/>
          </p:nvSpPr>
          <p:spPr bwMode="auto">
            <a:xfrm>
              <a:off x="678" y="1520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7" name="Rectangle 852"/>
            <p:cNvSpPr>
              <a:spLocks noChangeArrowheads="1"/>
            </p:cNvSpPr>
            <p:nvPr/>
          </p:nvSpPr>
          <p:spPr bwMode="auto">
            <a:xfrm>
              <a:off x="672" y="152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8" name="Rectangle 853"/>
            <p:cNvSpPr>
              <a:spLocks noChangeArrowheads="1"/>
            </p:cNvSpPr>
            <p:nvPr/>
          </p:nvSpPr>
          <p:spPr bwMode="auto">
            <a:xfrm>
              <a:off x="663" y="1520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39" name="Rectangle 854"/>
            <p:cNvSpPr>
              <a:spLocks noChangeArrowheads="1"/>
            </p:cNvSpPr>
            <p:nvPr/>
          </p:nvSpPr>
          <p:spPr bwMode="auto">
            <a:xfrm>
              <a:off x="658" y="1520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40" name="Rectangle 855"/>
            <p:cNvSpPr>
              <a:spLocks noChangeArrowheads="1"/>
            </p:cNvSpPr>
            <p:nvPr/>
          </p:nvSpPr>
          <p:spPr bwMode="auto">
            <a:xfrm>
              <a:off x="652" y="1520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41" name="Rectangle 856"/>
            <p:cNvSpPr>
              <a:spLocks noChangeArrowheads="1"/>
            </p:cNvSpPr>
            <p:nvPr/>
          </p:nvSpPr>
          <p:spPr bwMode="auto">
            <a:xfrm>
              <a:off x="644" y="1520"/>
              <a:ext cx="9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42" name="Rectangle 857"/>
            <p:cNvSpPr>
              <a:spLocks noChangeArrowheads="1"/>
            </p:cNvSpPr>
            <p:nvPr/>
          </p:nvSpPr>
          <p:spPr bwMode="auto">
            <a:xfrm>
              <a:off x="639" y="1520"/>
              <a:ext cx="6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43" name="Rectangle 858"/>
            <p:cNvSpPr>
              <a:spLocks noChangeArrowheads="1"/>
            </p:cNvSpPr>
            <p:nvPr/>
          </p:nvSpPr>
          <p:spPr bwMode="auto">
            <a:xfrm>
              <a:off x="629" y="1520"/>
              <a:ext cx="11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44" name="Freeform 859"/>
            <p:cNvSpPr>
              <a:spLocks/>
            </p:cNvSpPr>
            <p:nvPr/>
          </p:nvSpPr>
          <p:spPr bwMode="auto">
            <a:xfrm>
              <a:off x="615" y="1520"/>
              <a:ext cx="14" cy="15"/>
            </a:xfrm>
            <a:custGeom>
              <a:avLst/>
              <a:gdLst>
                <a:gd name="T0" fmla="*/ 0 w 14"/>
                <a:gd name="T1" fmla="*/ 9 h 15"/>
                <a:gd name="T2" fmla="*/ 9 w 14"/>
                <a:gd name="T3" fmla="*/ 15 h 15"/>
                <a:gd name="T4" fmla="*/ 14 w 14"/>
                <a:gd name="T5" fmla="*/ 15 h 15"/>
                <a:gd name="T6" fmla="*/ 14 w 14"/>
                <a:gd name="T7" fmla="*/ 0 h 15"/>
                <a:gd name="T8" fmla="*/ 9 w 14"/>
                <a:gd name="T9" fmla="*/ 0 h 15"/>
                <a:gd name="T10" fmla="*/ 14 w 14"/>
                <a:gd name="T11" fmla="*/ 9 h 15"/>
                <a:gd name="T12" fmla="*/ 0 w 14"/>
                <a:gd name="T13" fmla="*/ 9 h 15"/>
                <a:gd name="T14" fmla="*/ 0 w 14"/>
                <a:gd name="T15" fmla="*/ 15 h 15"/>
                <a:gd name="T16" fmla="*/ 9 w 14"/>
                <a:gd name="T17" fmla="*/ 15 h 15"/>
                <a:gd name="T18" fmla="*/ 0 w 14"/>
                <a:gd name="T19" fmla="*/ 9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5"/>
                <a:gd name="T32" fmla="*/ 14 w 1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5">
                  <a:moveTo>
                    <a:pt x="0" y="9"/>
                  </a:moveTo>
                  <a:lnTo>
                    <a:pt x="9" y="15"/>
                  </a:lnTo>
                  <a:lnTo>
                    <a:pt x="14" y="15"/>
                  </a:lnTo>
                  <a:lnTo>
                    <a:pt x="14" y="0"/>
                  </a:lnTo>
                  <a:lnTo>
                    <a:pt x="9" y="0"/>
                  </a:lnTo>
                  <a:lnTo>
                    <a:pt x="14" y="9"/>
                  </a:lnTo>
                  <a:lnTo>
                    <a:pt x="0" y="9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45" name="Freeform 860"/>
            <p:cNvSpPr>
              <a:spLocks/>
            </p:cNvSpPr>
            <p:nvPr/>
          </p:nvSpPr>
          <p:spPr bwMode="auto">
            <a:xfrm>
              <a:off x="615" y="1515"/>
              <a:ext cx="14" cy="14"/>
            </a:xfrm>
            <a:custGeom>
              <a:avLst/>
              <a:gdLst>
                <a:gd name="T0" fmla="*/ 9 w 14"/>
                <a:gd name="T1" fmla="*/ 14 h 14"/>
                <a:gd name="T2" fmla="*/ 0 w 14"/>
                <a:gd name="T3" fmla="*/ 5 h 14"/>
                <a:gd name="T4" fmla="*/ 0 w 14"/>
                <a:gd name="T5" fmla="*/ 14 h 14"/>
                <a:gd name="T6" fmla="*/ 14 w 14"/>
                <a:gd name="T7" fmla="*/ 14 h 14"/>
                <a:gd name="T8" fmla="*/ 14 w 14"/>
                <a:gd name="T9" fmla="*/ 5 h 14"/>
                <a:gd name="T10" fmla="*/ 9 w 14"/>
                <a:gd name="T11" fmla="*/ 0 h 14"/>
                <a:gd name="T12" fmla="*/ 14 w 14"/>
                <a:gd name="T13" fmla="*/ 5 h 14"/>
                <a:gd name="T14" fmla="*/ 14 w 14"/>
                <a:gd name="T15" fmla="*/ 0 h 14"/>
                <a:gd name="T16" fmla="*/ 9 w 14"/>
                <a:gd name="T17" fmla="*/ 0 h 14"/>
                <a:gd name="T18" fmla="*/ 9 w 14"/>
                <a:gd name="T19" fmla="*/ 1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9" y="14"/>
                  </a:moveTo>
                  <a:lnTo>
                    <a:pt x="0" y="5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5"/>
                  </a:lnTo>
                  <a:lnTo>
                    <a:pt x="9" y="0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46" name="Rectangle 861"/>
            <p:cNvSpPr>
              <a:spLocks noChangeArrowheads="1"/>
            </p:cNvSpPr>
            <p:nvPr/>
          </p:nvSpPr>
          <p:spPr bwMode="auto">
            <a:xfrm>
              <a:off x="618" y="1515"/>
              <a:ext cx="7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47" name="Rectangle 862"/>
            <p:cNvSpPr>
              <a:spLocks noChangeArrowheads="1"/>
            </p:cNvSpPr>
            <p:nvPr/>
          </p:nvSpPr>
          <p:spPr bwMode="auto">
            <a:xfrm>
              <a:off x="610" y="1515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rgbClr val="008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48" name="Rectangle 863"/>
            <p:cNvSpPr>
              <a:spLocks noChangeArrowheads="1"/>
            </p:cNvSpPr>
            <p:nvPr/>
          </p:nvSpPr>
          <p:spPr bwMode="auto">
            <a:xfrm>
              <a:off x="601" y="1515"/>
              <a:ext cx="10" cy="16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rgbClr val="008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49" name="Freeform 864"/>
            <p:cNvSpPr>
              <a:spLocks/>
            </p:cNvSpPr>
            <p:nvPr/>
          </p:nvSpPr>
          <p:spPr bwMode="auto">
            <a:xfrm>
              <a:off x="587" y="1515"/>
              <a:ext cx="14" cy="14"/>
            </a:xfrm>
            <a:custGeom>
              <a:avLst/>
              <a:gdLst>
                <a:gd name="T0" fmla="*/ 0 w 14"/>
                <a:gd name="T1" fmla="*/ 5 h 14"/>
                <a:gd name="T2" fmla="*/ 8 w 14"/>
                <a:gd name="T3" fmla="*/ 14 h 14"/>
                <a:gd name="T4" fmla="*/ 14 w 14"/>
                <a:gd name="T5" fmla="*/ 14 h 14"/>
                <a:gd name="T6" fmla="*/ 14 w 14"/>
                <a:gd name="T7" fmla="*/ 0 h 14"/>
                <a:gd name="T8" fmla="*/ 8 w 14"/>
                <a:gd name="T9" fmla="*/ 0 h 14"/>
                <a:gd name="T10" fmla="*/ 14 w 14"/>
                <a:gd name="T11" fmla="*/ 5 h 14"/>
                <a:gd name="T12" fmla="*/ 0 w 14"/>
                <a:gd name="T13" fmla="*/ 5 h 14"/>
                <a:gd name="T14" fmla="*/ 0 w 14"/>
                <a:gd name="T15" fmla="*/ 14 h 14"/>
                <a:gd name="T16" fmla="*/ 8 w 14"/>
                <a:gd name="T17" fmla="*/ 14 h 14"/>
                <a:gd name="T18" fmla="*/ 0 w 14"/>
                <a:gd name="T19" fmla="*/ 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4"/>
                <a:gd name="T32" fmla="*/ 14 w 14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4">
                  <a:moveTo>
                    <a:pt x="0" y="5"/>
                  </a:moveTo>
                  <a:lnTo>
                    <a:pt x="8" y="14"/>
                  </a:lnTo>
                  <a:lnTo>
                    <a:pt x="14" y="14"/>
                  </a:lnTo>
                  <a:lnTo>
                    <a:pt x="14" y="0"/>
                  </a:lnTo>
                  <a:lnTo>
                    <a:pt x="8" y="0"/>
                  </a:lnTo>
                  <a:lnTo>
                    <a:pt x="14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50" name="Freeform 865"/>
            <p:cNvSpPr>
              <a:spLocks/>
            </p:cNvSpPr>
            <p:nvPr/>
          </p:nvSpPr>
          <p:spPr bwMode="auto">
            <a:xfrm>
              <a:off x="587" y="1515"/>
              <a:ext cx="14" cy="5"/>
            </a:xfrm>
            <a:custGeom>
              <a:avLst/>
              <a:gdLst>
                <a:gd name="T0" fmla="*/ 8 w 14"/>
                <a:gd name="T1" fmla="*/ 0 h 5"/>
                <a:gd name="T2" fmla="*/ 0 w 14"/>
                <a:gd name="T3" fmla="*/ 0 h 5"/>
                <a:gd name="T4" fmla="*/ 0 w 14"/>
                <a:gd name="T5" fmla="*/ 5 h 5"/>
                <a:gd name="T6" fmla="*/ 14 w 14"/>
                <a:gd name="T7" fmla="*/ 5 h 5"/>
                <a:gd name="T8" fmla="*/ 14 w 14"/>
                <a:gd name="T9" fmla="*/ 0 h 5"/>
                <a:gd name="T10" fmla="*/ 8 w 1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5"/>
                <a:gd name="T20" fmla="*/ 14 w 1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5">
                  <a:moveTo>
                    <a:pt x="8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4" y="5"/>
                  </a:lnTo>
                  <a:lnTo>
                    <a:pt x="1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51" name="Freeform 866"/>
            <p:cNvSpPr>
              <a:spLocks/>
            </p:cNvSpPr>
            <p:nvPr/>
          </p:nvSpPr>
          <p:spPr bwMode="auto">
            <a:xfrm>
              <a:off x="2414" y="1642"/>
              <a:ext cx="178" cy="685"/>
            </a:xfrm>
            <a:custGeom>
              <a:avLst/>
              <a:gdLst>
                <a:gd name="T0" fmla="*/ 0 w 178"/>
                <a:gd name="T1" fmla="*/ 678 h 685"/>
                <a:gd name="T2" fmla="*/ 0 w 178"/>
                <a:gd name="T3" fmla="*/ 665 h 685"/>
                <a:gd name="T4" fmla="*/ 6 w 178"/>
                <a:gd name="T5" fmla="*/ 659 h 685"/>
                <a:gd name="T6" fmla="*/ 6 w 178"/>
                <a:gd name="T7" fmla="*/ 642 h 685"/>
                <a:gd name="T8" fmla="*/ 11 w 178"/>
                <a:gd name="T9" fmla="*/ 636 h 685"/>
                <a:gd name="T10" fmla="*/ 11 w 178"/>
                <a:gd name="T11" fmla="*/ 623 h 685"/>
                <a:gd name="T12" fmla="*/ 21 w 178"/>
                <a:gd name="T13" fmla="*/ 617 h 685"/>
                <a:gd name="T14" fmla="*/ 21 w 178"/>
                <a:gd name="T15" fmla="*/ 602 h 685"/>
                <a:gd name="T16" fmla="*/ 26 w 178"/>
                <a:gd name="T17" fmla="*/ 594 h 685"/>
                <a:gd name="T18" fmla="*/ 26 w 178"/>
                <a:gd name="T19" fmla="*/ 579 h 685"/>
                <a:gd name="T20" fmla="*/ 34 w 178"/>
                <a:gd name="T21" fmla="*/ 574 h 685"/>
                <a:gd name="T22" fmla="*/ 34 w 178"/>
                <a:gd name="T23" fmla="*/ 560 h 685"/>
                <a:gd name="T24" fmla="*/ 40 w 178"/>
                <a:gd name="T25" fmla="*/ 552 h 685"/>
                <a:gd name="T26" fmla="*/ 45 w 178"/>
                <a:gd name="T27" fmla="*/ 545 h 685"/>
                <a:gd name="T28" fmla="*/ 45 w 178"/>
                <a:gd name="T29" fmla="*/ 532 h 685"/>
                <a:gd name="T30" fmla="*/ 55 w 178"/>
                <a:gd name="T31" fmla="*/ 526 h 685"/>
                <a:gd name="T32" fmla="*/ 55 w 178"/>
                <a:gd name="T33" fmla="*/ 512 h 685"/>
                <a:gd name="T34" fmla="*/ 63 w 178"/>
                <a:gd name="T35" fmla="*/ 503 h 685"/>
                <a:gd name="T36" fmla="*/ 68 w 178"/>
                <a:gd name="T37" fmla="*/ 498 h 685"/>
                <a:gd name="T38" fmla="*/ 68 w 178"/>
                <a:gd name="T39" fmla="*/ 484 h 685"/>
                <a:gd name="T40" fmla="*/ 68 w 178"/>
                <a:gd name="T41" fmla="*/ 469 h 685"/>
                <a:gd name="T42" fmla="*/ 76 w 178"/>
                <a:gd name="T43" fmla="*/ 456 h 685"/>
                <a:gd name="T44" fmla="*/ 76 w 178"/>
                <a:gd name="T45" fmla="*/ 444 h 685"/>
                <a:gd name="T46" fmla="*/ 82 w 178"/>
                <a:gd name="T47" fmla="*/ 427 h 685"/>
                <a:gd name="T48" fmla="*/ 82 w 178"/>
                <a:gd name="T49" fmla="*/ 417 h 685"/>
                <a:gd name="T50" fmla="*/ 89 w 178"/>
                <a:gd name="T51" fmla="*/ 402 h 685"/>
                <a:gd name="T52" fmla="*/ 89 w 178"/>
                <a:gd name="T53" fmla="*/ 388 h 685"/>
                <a:gd name="T54" fmla="*/ 89 w 178"/>
                <a:gd name="T55" fmla="*/ 373 h 685"/>
                <a:gd name="T56" fmla="*/ 89 w 178"/>
                <a:gd name="T57" fmla="*/ 360 h 685"/>
                <a:gd name="T58" fmla="*/ 89 w 178"/>
                <a:gd name="T59" fmla="*/ 346 h 685"/>
                <a:gd name="T60" fmla="*/ 89 w 178"/>
                <a:gd name="T61" fmla="*/ 331 h 685"/>
                <a:gd name="T62" fmla="*/ 89 w 178"/>
                <a:gd name="T63" fmla="*/ 318 h 685"/>
                <a:gd name="T64" fmla="*/ 89 w 178"/>
                <a:gd name="T65" fmla="*/ 303 h 685"/>
                <a:gd name="T66" fmla="*/ 89 w 178"/>
                <a:gd name="T67" fmla="*/ 292 h 685"/>
                <a:gd name="T68" fmla="*/ 89 w 178"/>
                <a:gd name="T69" fmla="*/ 278 h 685"/>
                <a:gd name="T70" fmla="*/ 89 w 178"/>
                <a:gd name="T71" fmla="*/ 263 h 685"/>
                <a:gd name="T72" fmla="*/ 89 w 178"/>
                <a:gd name="T73" fmla="*/ 250 h 685"/>
                <a:gd name="T74" fmla="*/ 82 w 178"/>
                <a:gd name="T75" fmla="*/ 244 h 685"/>
                <a:gd name="T76" fmla="*/ 82 w 178"/>
                <a:gd name="T77" fmla="*/ 229 h 685"/>
                <a:gd name="T78" fmla="*/ 82 w 178"/>
                <a:gd name="T79" fmla="*/ 213 h 685"/>
                <a:gd name="T80" fmla="*/ 82 w 178"/>
                <a:gd name="T81" fmla="*/ 201 h 685"/>
                <a:gd name="T82" fmla="*/ 82 w 178"/>
                <a:gd name="T83" fmla="*/ 187 h 685"/>
                <a:gd name="T84" fmla="*/ 82 w 178"/>
                <a:gd name="T85" fmla="*/ 172 h 685"/>
                <a:gd name="T86" fmla="*/ 82 w 178"/>
                <a:gd name="T87" fmla="*/ 159 h 685"/>
                <a:gd name="T88" fmla="*/ 82 w 178"/>
                <a:gd name="T89" fmla="*/ 145 h 685"/>
                <a:gd name="T90" fmla="*/ 82 w 178"/>
                <a:gd name="T91" fmla="*/ 130 h 685"/>
                <a:gd name="T92" fmla="*/ 82 w 178"/>
                <a:gd name="T93" fmla="*/ 119 h 685"/>
                <a:gd name="T94" fmla="*/ 82 w 178"/>
                <a:gd name="T95" fmla="*/ 102 h 685"/>
                <a:gd name="T96" fmla="*/ 82 w 178"/>
                <a:gd name="T97" fmla="*/ 88 h 685"/>
                <a:gd name="T98" fmla="*/ 82 w 178"/>
                <a:gd name="T99" fmla="*/ 77 h 685"/>
                <a:gd name="T100" fmla="*/ 82 w 178"/>
                <a:gd name="T101" fmla="*/ 62 h 685"/>
                <a:gd name="T102" fmla="*/ 89 w 178"/>
                <a:gd name="T103" fmla="*/ 54 h 685"/>
                <a:gd name="T104" fmla="*/ 89 w 178"/>
                <a:gd name="T105" fmla="*/ 43 h 685"/>
                <a:gd name="T106" fmla="*/ 97 w 178"/>
                <a:gd name="T107" fmla="*/ 34 h 685"/>
                <a:gd name="T108" fmla="*/ 102 w 178"/>
                <a:gd name="T109" fmla="*/ 29 h 685"/>
                <a:gd name="T110" fmla="*/ 110 w 178"/>
                <a:gd name="T111" fmla="*/ 20 h 685"/>
                <a:gd name="T112" fmla="*/ 116 w 178"/>
                <a:gd name="T113" fmla="*/ 14 h 685"/>
                <a:gd name="T114" fmla="*/ 131 w 178"/>
                <a:gd name="T115" fmla="*/ 14 h 685"/>
                <a:gd name="T116" fmla="*/ 136 w 178"/>
                <a:gd name="T117" fmla="*/ 5 h 685"/>
                <a:gd name="T118" fmla="*/ 150 w 178"/>
                <a:gd name="T119" fmla="*/ 5 h 685"/>
                <a:gd name="T120" fmla="*/ 167 w 178"/>
                <a:gd name="T121" fmla="*/ 5 h 685"/>
                <a:gd name="T122" fmla="*/ 170 w 178"/>
                <a:gd name="T123" fmla="*/ 0 h 68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8"/>
                <a:gd name="T187" fmla="*/ 0 h 685"/>
                <a:gd name="T188" fmla="*/ 178 w 178"/>
                <a:gd name="T189" fmla="*/ 685 h 68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8" h="685">
                  <a:moveTo>
                    <a:pt x="0" y="685"/>
                  </a:moveTo>
                  <a:lnTo>
                    <a:pt x="0" y="678"/>
                  </a:lnTo>
                  <a:lnTo>
                    <a:pt x="0" y="670"/>
                  </a:lnTo>
                  <a:lnTo>
                    <a:pt x="0" y="665"/>
                  </a:lnTo>
                  <a:lnTo>
                    <a:pt x="0" y="659"/>
                  </a:lnTo>
                  <a:lnTo>
                    <a:pt x="6" y="659"/>
                  </a:lnTo>
                  <a:lnTo>
                    <a:pt x="6" y="651"/>
                  </a:lnTo>
                  <a:lnTo>
                    <a:pt x="6" y="642"/>
                  </a:lnTo>
                  <a:lnTo>
                    <a:pt x="6" y="636"/>
                  </a:lnTo>
                  <a:lnTo>
                    <a:pt x="11" y="636"/>
                  </a:lnTo>
                  <a:lnTo>
                    <a:pt x="11" y="628"/>
                  </a:lnTo>
                  <a:lnTo>
                    <a:pt x="11" y="623"/>
                  </a:lnTo>
                  <a:lnTo>
                    <a:pt x="11" y="617"/>
                  </a:lnTo>
                  <a:lnTo>
                    <a:pt x="21" y="617"/>
                  </a:lnTo>
                  <a:lnTo>
                    <a:pt x="21" y="608"/>
                  </a:lnTo>
                  <a:lnTo>
                    <a:pt x="21" y="602"/>
                  </a:lnTo>
                  <a:lnTo>
                    <a:pt x="21" y="594"/>
                  </a:lnTo>
                  <a:lnTo>
                    <a:pt x="26" y="594"/>
                  </a:lnTo>
                  <a:lnTo>
                    <a:pt x="26" y="589"/>
                  </a:lnTo>
                  <a:lnTo>
                    <a:pt x="26" y="579"/>
                  </a:lnTo>
                  <a:lnTo>
                    <a:pt x="26" y="574"/>
                  </a:lnTo>
                  <a:lnTo>
                    <a:pt x="34" y="574"/>
                  </a:lnTo>
                  <a:lnTo>
                    <a:pt x="34" y="569"/>
                  </a:lnTo>
                  <a:lnTo>
                    <a:pt x="34" y="560"/>
                  </a:lnTo>
                  <a:lnTo>
                    <a:pt x="40" y="560"/>
                  </a:lnTo>
                  <a:lnTo>
                    <a:pt x="40" y="552"/>
                  </a:lnTo>
                  <a:lnTo>
                    <a:pt x="40" y="545"/>
                  </a:lnTo>
                  <a:lnTo>
                    <a:pt x="45" y="545"/>
                  </a:lnTo>
                  <a:lnTo>
                    <a:pt x="45" y="540"/>
                  </a:lnTo>
                  <a:lnTo>
                    <a:pt x="45" y="532"/>
                  </a:lnTo>
                  <a:lnTo>
                    <a:pt x="55" y="532"/>
                  </a:lnTo>
                  <a:lnTo>
                    <a:pt x="55" y="526"/>
                  </a:lnTo>
                  <a:lnTo>
                    <a:pt x="55" y="518"/>
                  </a:lnTo>
                  <a:lnTo>
                    <a:pt x="55" y="512"/>
                  </a:lnTo>
                  <a:lnTo>
                    <a:pt x="63" y="512"/>
                  </a:lnTo>
                  <a:lnTo>
                    <a:pt x="63" y="503"/>
                  </a:lnTo>
                  <a:lnTo>
                    <a:pt x="68" y="503"/>
                  </a:lnTo>
                  <a:lnTo>
                    <a:pt x="68" y="498"/>
                  </a:lnTo>
                  <a:lnTo>
                    <a:pt x="68" y="493"/>
                  </a:lnTo>
                  <a:lnTo>
                    <a:pt x="68" y="484"/>
                  </a:lnTo>
                  <a:lnTo>
                    <a:pt x="68" y="478"/>
                  </a:lnTo>
                  <a:lnTo>
                    <a:pt x="68" y="469"/>
                  </a:lnTo>
                  <a:lnTo>
                    <a:pt x="68" y="464"/>
                  </a:lnTo>
                  <a:lnTo>
                    <a:pt x="76" y="456"/>
                  </a:lnTo>
                  <a:lnTo>
                    <a:pt x="76" y="450"/>
                  </a:lnTo>
                  <a:lnTo>
                    <a:pt x="76" y="444"/>
                  </a:lnTo>
                  <a:lnTo>
                    <a:pt x="82" y="436"/>
                  </a:lnTo>
                  <a:lnTo>
                    <a:pt x="82" y="427"/>
                  </a:lnTo>
                  <a:lnTo>
                    <a:pt x="82" y="422"/>
                  </a:lnTo>
                  <a:lnTo>
                    <a:pt x="82" y="417"/>
                  </a:lnTo>
                  <a:lnTo>
                    <a:pt x="82" y="407"/>
                  </a:lnTo>
                  <a:lnTo>
                    <a:pt x="89" y="402"/>
                  </a:lnTo>
                  <a:lnTo>
                    <a:pt x="89" y="393"/>
                  </a:lnTo>
                  <a:lnTo>
                    <a:pt x="89" y="388"/>
                  </a:lnTo>
                  <a:lnTo>
                    <a:pt x="89" y="380"/>
                  </a:lnTo>
                  <a:lnTo>
                    <a:pt x="89" y="373"/>
                  </a:lnTo>
                  <a:lnTo>
                    <a:pt x="89" y="368"/>
                  </a:lnTo>
                  <a:lnTo>
                    <a:pt x="89" y="360"/>
                  </a:lnTo>
                  <a:lnTo>
                    <a:pt x="89" y="354"/>
                  </a:lnTo>
                  <a:lnTo>
                    <a:pt x="89" y="346"/>
                  </a:lnTo>
                  <a:lnTo>
                    <a:pt x="89" y="337"/>
                  </a:lnTo>
                  <a:lnTo>
                    <a:pt x="89" y="331"/>
                  </a:lnTo>
                  <a:lnTo>
                    <a:pt x="89" y="326"/>
                  </a:lnTo>
                  <a:lnTo>
                    <a:pt x="89" y="318"/>
                  </a:lnTo>
                  <a:lnTo>
                    <a:pt x="89" y="312"/>
                  </a:lnTo>
                  <a:lnTo>
                    <a:pt x="89" y="303"/>
                  </a:lnTo>
                  <a:lnTo>
                    <a:pt x="89" y="297"/>
                  </a:lnTo>
                  <a:lnTo>
                    <a:pt x="89" y="292"/>
                  </a:lnTo>
                  <a:lnTo>
                    <a:pt x="89" y="284"/>
                  </a:lnTo>
                  <a:lnTo>
                    <a:pt x="89" y="278"/>
                  </a:lnTo>
                  <a:lnTo>
                    <a:pt x="89" y="269"/>
                  </a:lnTo>
                  <a:lnTo>
                    <a:pt x="89" y="263"/>
                  </a:lnTo>
                  <a:lnTo>
                    <a:pt x="89" y="255"/>
                  </a:lnTo>
                  <a:lnTo>
                    <a:pt x="89" y="250"/>
                  </a:lnTo>
                  <a:lnTo>
                    <a:pt x="89" y="244"/>
                  </a:lnTo>
                  <a:lnTo>
                    <a:pt x="82" y="244"/>
                  </a:lnTo>
                  <a:lnTo>
                    <a:pt x="82" y="235"/>
                  </a:lnTo>
                  <a:lnTo>
                    <a:pt x="82" y="229"/>
                  </a:lnTo>
                  <a:lnTo>
                    <a:pt x="82" y="221"/>
                  </a:lnTo>
                  <a:lnTo>
                    <a:pt x="82" y="213"/>
                  </a:lnTo>
                  <a:lnTo>
                    <a:pt x="82" y="206"/>
                  </a:lnTo>
                  <a:lnTo>
                    <a:pt x="82" y="201"/>
                  </a:lnTo>
                  <a:lnTo>
                    <a:pt x="82" y="193"/>
                  </a:lnTo>
                  <a:lnTo>
                    <a:pt x="82" y="187"/>
                  </a:lnTo>
                  <a:lnTo>
                    <a:pt x="82" y="179"/>
                  </a:lnTo>
                  <a:lnTo>
                    <a:pt x="82" y="172"/>
                  </a:lnTo>
                  <a:lnTo>
                    <a:pt x="82" y="167"/>
                  </a:lnTo>
                  <a:lnTo>
                    <a:pt x="82" y="159"/>
                  </a:lnTo>
                  <a:lnTo>
                    <a:pt x="82" y="153"/>
                  </a:lnTo>
                  <a:lnTo>
                    <a:pt x="82" y="145"/>
                  </a:lnTo>
                  <a:lnTo>
                    <a:pt x="82" y="138"/>
                  </a:lnTo>
                  <a:lnTo>
                    <a:pt x="82" y="130"/>
                  </a:lnTo>
                  <a:lnTo>
                    <a:pt x="82" y="122"/>
                  </a:lnTo>
                  <a:lnTo>
                    <a:pt x="82" y="119"/>
                  </a:lnTo>
                  <a:lnTo>
                    <a:pt x="82" y="111"/>
                  </a:lnTo>
                  <a:lnTo>
                    <a:pt x="82" y="102"/>
                  </a:lnTo>
                  <a:lnTo>
                    <a:pt x="82" y="96"/>
                  </a:lnTo>
                  <a:lnTo>
                    <a:pt x="82" y="88"/>
                  </a:lnTo>
                  <a:lnTo>
                    <a:pt x="82" y="83"/>
                  </a:lnTo>
                  <a:lnTo>
                    <a:pt x="82" y="77"/>
                  </a:lnTo>
                  <a:lnTo>
                    <a:pt x="82" y="68"/>
                  </a:lnTo>
                  <a:lnTo>
                    <a:pt x="82" y="62"/>
                  </a:lnTo>
                  <a:lnTo>
                    <a:pt x="89" y="62"/>
                  </a:lnTo>
                  <a:lnTo>
                    <a:pt x="89" y="54"/>
                  </a:lnTo>
                  <a:lnTo>
                    <a:pt x="89" y="49"/>
                  </a:lnTo>
                  <a:lnTo>
                    <a:pt x="89" y="43"/>
                  </a:lnTo>
                  <a:lnTo>
                    <a:pt x="97" y="43"/>
                  </a:lnTo>
                  <a:lnTo>
                    <a:pt x="97" y="34"/>
                  </a:lnTo>
                  <a:lnTo>
                    <a:pt x="97" y="29"/>
                  </a:lnTo>
                  <a:lnTo>
                    <a:pt x="102" y="29"/>
                  </a:lnTo>
                  <a:lnTo>
                    <a:pt x="102" y="20"/>
                  </a:lnTo>
                  <a:lnTo>
                    <a:pt x="110" y="20"/>
                  </a:lnTo>
                  <a:lnTo>
                    <a:pt x="116" y="20"/>
                  </a:lnTo>
                  <a:lnTo>
                    <a:pt x="116" y="14"/>
                  </a:lnTo>
                  <a:lnTo>
                    <a:pt x="125" y="14"/>
                  </a:lnTo>
                  <a:lnTo>
                    <a:pt x="131" y="14"/>
                  </a:lnTo>
                  <a:lnTo>
                    <a:pt x="131" y="5"/>
                  </a:lnTo>
                  <a:lnTo>
                    <a:pt x="136" y="5"/>
                  </a:lnTo>
                  <a:lnTo>
                    <a:pt x="144" y="5"/>
                  </a:lnTo>
                  <a:lnTo>
                    <a:pt x="150" y="5"/>
                  </a:lnTo>
                  <a:lnTo>
                    <a:pt x="159" y="5"/>
                  </a:lnTo>
                  <a:lnTo>
                    <a:pt x="167" y="5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8" y="0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52" name="Freeform 867"/>
            <p:cNvSpPr>
              <a:spLocks/>
            </p:cNvSpPr>
            <p:nvPr/>
          </p:nvSpPr>
          <p:spPr bwMode="auto">
            <a:xfrm>
              <a:off x="2406" y="2354"/>
              <a:ext cx="209" cy="284"/>
            </a:xfrm>
            <a:custGeom>
              <a:avLst/>
              <a:gdLst>
                <a:gd name="T0" fmla="*/ 0 w 209"/>
                <a:gd name="T1" fmla="*/ 7 h 284"/>
                <a:gd name="T2" fmla="*/ 0 w 209"/>
                <a:gd name="T3" fmla="*/ 21 h 284"/>
                <a:gd name="T4" fmla="*/ 0 w 209"/>
                <a:gd name="T5" fmla="*/ 34 h 284"/>
                <a:gd name="T6" fmla="*/ 0 w 209"/>
                <a:gd name="T7" fmla="*/ 49 h 284"/>
                <a:gd name="T8" fmla="*/ 0 w 209"/>
                <a:gd name="T9" fmla="*/ 63 h 284"/>
                <a:gd name="T10" fmla="*/ 0 w 209"/>
                <a:gd name="T11" fmla="*/ 78 h 284"/>
                <a:gd name="T12" fmla="*/ 0 w 209"/>
                <a:gd name="T13" fmla="*/ 91 h 284"/>
                <a:gd name="T14" fmla="*/ 0 w 209"/>
                <a:gd name="T15" fmla="*/ 105 h 284"/>
                <a:gd name="T16" fmla="*/ 0 w 209"/>
                <a:gd name="T17" fmla="*/ 117 h 284"/>
                <a:gd name="T18" fmla="*/ 8 w 209"/>
                <a:gd name="T19" fmla="*/ 125 h 284"/>
                <a:gd name="T20" fmla="*/ 8 w 209"/>
                <a:gd name="T21" fmla="*/ 139 h 284"/>
                <a:gd name="T22" fmla="*/ 14 w 209"/>
                <a:gd name="T23" fmla="*/ 145 h 284"/>
                <a:gd name="T24" fmla="*/ 14 w 209"/>
                <a:gd name="T25" fmla="*/ 159 h 284"/>
                <a:gd name="T26" fmla="*/ 19 w 209"/>
                <a:gd name="T27" fmla="*/ 164 h 284"/>
                <a:gd name="T28" fmla="*/ 29 w 209"/>
                <a:gd name="T29" fmla="*/ 173 h 284"/>
                <a:gd name="T30" fmla="*/ 34 w 209"/>
                <a:gd name="T31" fmla="*/ 182 h 284"/>
                <a:gd name="T32" fmla="*/ 42 w 209"/>
                <a:gd name="T33" fmla="*/ 188 h 284"/>
                <a:gd name="T34" fmla="*/ 48 w 209"/>
                <a:gd name="T35" fmla="*/ 196 h 284"/>
                <a:gd name="T36" fmla="*/ 53 w 209"/>
                <a:gd name="T37" fmla="*/ 201 h 284"/>
                <a:gd name="T38" fmla="*/ 63 w 209"/>
                <a:gd name="T39" fmla="*/ 207 h 284"/>
                <a:gd name="T40" fmla="*/ 76 w 209"/>
                <a:gd name="T41" fmla="*/ 207 h 284"/>
                <a:gd name="T42" fmla="*/ 84 w 209"/>
                <a:gd name="T43" fmla="*/ 216 h 284"/>
                <a:gd name="T44" fmla="*/ 90 w 209"/>
                <a:gd name="T45" fmla="*/ 221 h 284"/>
                <a:gd name="T46" fmla="*/ 105 w 209"/>
                <a:gd name="T47" fmla="*/ 221 h 284"/>
                <a:gd name="T48" fmla="*/ 110 w 209"/>
                <a:gd name="T49" fmla="*/ 230 h 284"/>
                <a:gd name="T50" fmla="*/ 118 w 209"/>
                <a:gd name="T51" fmla="*/ 235 h 284"/>
                <a:gd name="T52" fmla="*/ 133 w 209"/>
                <a:gd name="T53" fmla="*/ 235 h 284"/>
                <a:gd name="T54" fmla="*/ 139 w 209"/>
                <a:gd name="T55" fmla="*/ 245 h 284"/>
                <a:gd name="T56" fmla="*/ 152 w 209"/>
                <a:gd name="T57" fmla="*/ 245 h 284"/>
                <a:gd name="T58" fmla="*/ 158 w 209"/>
                <a:gd name="T59" fmla="*/ 250 h 284"/>
                <a:gd name="T60" fmla="*/ 167 w 209"/>
                <a:gd name="T61" fmla="*/ 255 h 284"/>
                <a:gd name="T62" fmla="*/ 178 w 209"/>
                <a:gd name="T63" fmla="*/ 255 h 284"/>
                <a:gd name="T64" fmla="*/ 178 w 209"/>
                <a:gd name="T65" fmla="*/ 272 h 284"/>
                <a:gd name="T66" fmla="*/ 186 w 209"/>
                <a:gd name="T67" fmla="*/ 278 h 284"/>
                <a:gd name="T68" fmla="*/ 196 w 209"/>
                <a:gd name="T69" fmla="*/ 284 h 284"/>
                <a:gd name="T70" fmla="*/ 209 w 209"/>
                <a:gd name="T71" fmla="*/ 284 h 2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9"/>
                <a:gd name="T109" fmla="*/ 0 h 284"/>
                <a:gd name="T110" fmla="*/ 209 w 209"/>
                <a:gd name="T111" fmla="*/ 284 h 28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9" h="284">
                  <a:moveTo>
                    <a:pt x="0" y="0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0" y="83"/>
                  </a:lnTo>
                  <a:lnTo>
                    <a:pt x="0" y="91"/>
                  </a:lnTo>
                  <a:lnTo>
                    <a:pt x="0" y="97"/>
                  </a:lnTo>
                  <a:lnTo>
                    <a:pt x="0" y="105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25"/>
                  </a:lnTo>
                  <a:lnTo>
                    <a:pt x="8" y="125"/>
                  </a:lnTo>
                  <a:lnTo>
                    <a:pt x="8" y="131"/>
                  </a:lnTo>
                  <a:lnTo>
                    <a:pt x="8" y="139"/>
                  </a:lnTo>
                  <a:lnTo>
                    <a:pt x="8" y="145"/>
                  </a:lnTo>
                  <a:lnTo>
                    <a:pt x="14" y="145"/>
                  </a:lnTo>
                  <a:lnTo>
                    <a:pt x="14" y="154"/>
                  </a:lnTo>
                  <a:lnTo>
                    <a:pt x="14" y="159"/>
                  </a:lnTo>
                  <a:lnTo>
                    <a:pt x="19" y="159"/>
                  </a:lnTo>
                  <a:lnTo>
                    <a:pt x="19" y="164"/>
                  </a:lnTo>
                  <a:lnTo>
                    <a:pt x="29" y="164"/>
                  </a:lnTo>
                  <a:lnTo>
                    <a:pt x="29" y="173"/>
                  </a:lnTo>
                  <a:lnTo>
                    <a:pt x="29" y="182"/>
                  </a:lnTo>
                  <a:lnTo>
                    <a:pt x="34" y="182"/>
                  </a:lnTo>
                  <a:lnTo>
                    <a:pt x="42" y="182"/>
                  </a:lnTo>
                  <a:lnTo>
                    <a:pt x="42" y="188"/>
                  </a:lnTo>
                  <a:lnTo>
                    <a:pt x="48" y="188"/>
                  </a:lnTo>
                  <a:lnTo>
                    <a:pt x="48" y="196"/>
                  </a:lnTo>
                  <a:lnTo>
                    <a:pt x="53" y="196"/>
                  </a:lnTo>
                  <a:lnTo>
                    <a:pt x="53" y="201"/>
                  </a:lnTo>
                  <a:lnTo>
                    <a:pt x="63" y="201"/>
                  </a:lnTo>
                  <a:lnTo>
                    <a:pt x="63" y="207"/>
                  </a:lnTo>
                  <a:lnTo>
                    <a:pt x="71" y="207"/>
                  </a:lnTo>
                  <a:lnTo>
                    <a:pt x="76" y="207"/>
                  </a:lnTo>
                  <a:lnTo>
                    <a:pt x="76" y="216"/>
                  </a:lnTo>
                  <a:lnTo>
                    <a:pt x="84" y="216"/>
                  </a:lnTo>
                  <a:lnTo>
                    <a:pt x="90" y="216"/>
                  </a:lnTo>
                  <a:lnTo>
                    <a:pt x="90" y="221"/>
                  </a:lnTo>
                  <a:lnTo>
                    <a:pt x="97" y="221"/>
                  </a:lnTo>
                  <a:lnTo>
                    <a:pt x="105" y="221"/>
                  </a:lnTo>
                  <a:lnTo>
                    <a:pt x="105" y="230"/>
                  </a:lnTo>
                  <a:lnTo>
                    <a:pt x="110" y="230"/>
                  </a:lnTo>
                  <a:lnTo>
                    <a:pt x="118" y="230"/>
                  </a:lnTo>
                  <a:lnTo>
                    <a:pt x="118" y="235"/>
                  </a:lnTo>
                  <a:lnTo>
                    <a:pt x="124" y="235"/>
                  </a:lnTo>
                  <a:lnTo>
                    <a:pt x="133" y="235"/>
                  </a:lnTo>
                  <a:lnTo>
                    <a:pt x="139" y="235"/>
                  </a:lnTo>
                  <a:lnTo>
                    <a:pt x="139" y="245"/>
                  </a:lnTo>
                  <a:lnTo>
                    <a:pt x="144" y="245"/>
                  </a:lnTo>
                  <a:lnTo>
                    <a:pt x="152" y="245"/>
                  </a:lnTo>
                  <a:lnTo>
                    <a:pt x="152" y="250"/>
                  </a:lnTo>
                  <a:lnTo>
                    <a:pt x="158" y="250"/>
                  </a:lnTo>
                  <a:lnTo>
                    <a:pt x="167" y="250"/>
                  </a:lnTo>
                  <a:lnTo>
                    <a:pt x="167" y="255"/>
                  </a:lnTo>
                  <a:lnTo>
                    <a:pt x="175" y="255"/>
                  </a:lnTo>
                  <a:lnTo>
                    <a:pt x="178" y="255"/>
                  </a:lnTo>
                  <a:lnTo>
                    <a:pt x="178" y="264"/>
                  </a:lnTo>
                  <a:lnTo>
                    <a:pt x="178" y="272"/>
                  </a:lnTo>
                  <a:lnTo>
                    <a:pt x="186" y="272"/>
                  </a:lnTo>
                  <a:lnTo>
                    <a:pt x="186" y="278"/>
                  </a:lnTo>
                  <a:lnTo>
                    <a:pt x="196" y="278"/>
                  </a:lnTo>
                  <a:lnTo>
                    <a:pt x="196" y="284"/>
                  </a:lnTo>
                  <a:lnTo>
                    <a:pt x="201" y="284"/>
                  </a:lnTo>
                  <a:lnTo>
                    <a:pt x="209" y="284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53" name="Freeform 868"/>
            <p:cNvSpPr>
              <a:spLocks/>
            </p:cNvSpPr>
            <p:nvPr/>
          </p:nvSpPr>
          <p:spPr bwMode="auto">
            <a:xfrm>
              <a:off x="2490" y="1795"/>
              <a:ext cx="136" cy="91"/>
            </a:xfrm>
            <a:custGeom>
              <a:avLst/>
              <a:gdLst>
                <a:gd name="T0" fmla="*/ 0 w 136"/>
                <a:gd name="T1" fmla="*/ 91 h 91"/>
                <a:gd name="T2" fmla="*/ 6 w 136"/>
                <a:gd name="T3" fmla="*/ 91 h 91"/>
                <a:gd name="T4" fmla="*/ 13 w 136"/>
                <a:gd name="T5" fmla="*/ 91 h 91"/>
                <a:gd name="T6" fmla="*/ 13 w 136"/>
                <a:gd name="T7" fmla="*/ 82 h 91"/>
                <a:gd name="T8" fmla="*/ 21 w 136"/>
                <a:gd name="T9" fmla="*/ 82 h 91"/>
                <a:gd name="T10" fmla="*/ 21 w 136"/>
                <a:gd name="T11" fmla="*/ 76 h 91"/>
                <a:gd name="T12" fmla="*/ 26 w 136"/>
                <a:gd name="T13" fmla="*/ 76 h 91"/>
                <a:gd name="T14" fmla="*/ 34 w 136"/>
                <a:gd name="T15" fmla="*/ 76 h 91"/>
                <a:gd name="T16" fmla="*/ 34 w 136"/>
                <a:gd name="T17" fmla="*/ 68 h 91"/>
                <a:gd name="T18" fmla="*/ 40 w 136"/>
                <a:gd name="T19" fmla="*/ 68 h 91"/>
                <a:gd name="T20" fmla="*/ 49 w 136"/>
                <a:gd name="T21" fmla="*/ 68 h 91"/>
                <a:gd name="T22" fmla="*/ 49 w 136"/>
                <a:gd name="T23" fmla="*/ 60 h 91"/>
                <a:gd name="T24" fmla="*/ 55 w 136"/>
                <a:gd name="T25" fmla="*/ 60 h 91"/>
                <a:gd name="T26" fmla="*/ 60 w 136"/>
                <a:gd name="T27" fmla="*/ 60 h 91"/>
                <a:gd name="T28" fmla="*/ 60 w 136"/>
                <a:gd name="T29" fmla="*/ 53 h 91"/>
                <a:gd name="T30" fmla="*/ 68 w 136"/>
                <a:gd name="T31" fmla="*/ 53 h 91"/>
                <a:gd name="T32" fmla="*/ 74 w 136"/>
                <a:gd name="T33" fmla="*/ 53 h 91"/>
                <a:gd name="T34" fmla="*/ 74 w 136"/>
                <a:gd name="T35" fmla="*/ 48 h 91"/>
                <a:gd name="T36" fmla="*/ 83 w 136"/>
                <a:gd name="T37" fmla="*/ 48 h 91"/>
                <a:gd name="T38" fmla="*/ 91 w 136"/>
                <a:gd name="T39" fmla="*/ 48 h 91"/>
                <a:gd name="T40" fmla="*/ 94 w 136"/>
                <a:gd name="T41" fmla="*/ 40 h 91"/>
                <a:gd name="T42" fmla="*/ 102 w 136"/>
                <a:gd name="T43" fmla="*/ 40 h 91"/>
                <a:gd name="T44" fmla="*/ 102 w 136"/>
                <a:gd name="T45" fmla="*/ 34 h 91"/>
                <a:gd name="T46" fmla="*/ 112 w 136"/>
                <a:gd name="T47" fmla="*/ 34 h 91"/>
                <a:gd name="T48" fmla="*/ 117 w 136"/>
                <a:gd name="T49" fmla="*/ 34 h 91"/>
                <a:gd name="T50" fmla="*/ 117 w 136"/>
                <a:gd name="T51" fmla="*/ 26 h 91"/>
                <a:gd name="T52" fmla="*/ 125 w 136"/>
                <a:gd name="T53" fmla="*/ 26 h 91"/>
                <a:gd name="T54" fmla="*/ 125 w 136"/>
                <a:gd name="T55" fmla="*/ 19 h 91"/>
                <a:gd name="T56" fmla="*/ 131 w 136"/>
                <a:gd name="T57" fmla="*/ 19 h 91"/>
                <a:gd name="T58" fmla="*/ 131 w 136"/>
                <a:gd name="T59" fmla="*/ 14 h 91"/>
                <a:gd name="T60" fmla="*/ 131 w 136"/>
                <a:gd name="T61" fmla="*/ 6 h 91"/>
                <a:gd name="T62" fmla="*/ 136 w 136"/>
                <a:gd name="T63" fmla="*/ 6 h 91"/>
                <a:gd name="T64" fmla="*/ 136 w 136"/>
                <a:gd name="T65" fmla="*/ 0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91"/>
                <a:gd name="T101" fmla="*/ 136 w 136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91">
                  <a:moveTo>
                    <a:pt x="0" y="91"/>
                  </a:moveTo>
                  <a:lnTo>
                    <a:pt x="6" y="91"/>
                  </a:lnTo>
                  <a:lnTo>
                    <a:pt x="13" y="91"/>
                  </a:lnTo>
                  <a:lnTo>
                    <a:pt x="13" y="82"/>
                  </a:lnTo>
                  <a:lnTo>
                    <a:pt x="21" y="82"/>
                  </a:lnTo>
                  <a:lnTo>
                    <a:pt x="21" y="76"/>
                  </a:lnTo>
                  <a:lnTo>
                    <a:pt x="26" y="76"/>
                  </a:lnTo>
                  <a:lnTo>
                    <a:pt x="34" y="76"/>
                  </a:lnTo>
                  <a:lnTo>
                    <a:pt x="34" y="68"/>
                  </a:lnTo>
                  <a:lnTo>
                    <a:pt x="40" y="68"/>
                  </a:lnTo>
                  <a:lnTo>
                    <a:pt x="49" y="68"/>
                  </a:lnTo>
                  <a:lnTo>
                    <a:pt x="49" y="60"/>
                  </a:lnTo>
                  <a:lnTo>
                    <a:pt x="55" y="60"/>
                  </a:lnTo>
                  <a:lnTo>
                    <a:pt x="60" y="60"/>
                  </a:lnTo>
                  <a:lnTo>
                    <a:pt x="60" y="53"/>
                  </a:lnTo>
                  <a:lnTo>
                    <a:pt x="68" y="53"/>
                  </a:lnTo>
                  <a:lnTo>
                    <a:pt x="74" y="53"/>
                  </a:lnTo>
                  <a:lnTo>
                    <a:pt x="74" y="48"/>
                  </a:lnTo>
                  <a:lnTo>
                    <a:pt x="83" y="48"/>
                  </a:lnTo>
                  <a:lnTo>
                    <a:pt x="91" y="48"/>
                  </a:lnTo>
                  <a:lnTo>
                    <a:pt x="94" y="40"/>
                  </a:lnTo>
                  <a:lnTo>
                    <a:pt x="102" y="40"/>
                  </a:lnTo>
                  <a:lnTo>
                    <a:pt x="102" y="34"/>
                  </a:lnTo>
                  <a:lnTo>
                    <a:pt x="112" y="34"/>
                  </a:lnTo>
                  <a:lnTo>
                    <a:pt x="117" y="34"/>
                  </a:lnTo>
                  <a:lnTo>
                    <a:pt x="117" y="26"/>
                  </a:lnTo>
                  <a:lnTo>
                    <a:pt x="125" y="26"/>
                  </a:lnTo>
                  <a:lnTo>
                    <a:pt x="125" y="19"/>
                  </a:lnTo>
                  <a:lnTo>
                    <a:pt x="131" y="19"/>
                  </a:lnTo>
                  <a:lnTo>
                    <a:pt x="131" y="14"/>
                  </a:lnTo>
                  <a:lnTo>
                    <a:pt x="131" y="6"/>
                  </a:lnTo>
                  <a:lnTo>
                    <a:pt x="136" y="6"/>
                  </a:lnTo>
                  <a:lnTo>
                    <a:pt x="136" y="0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54" name="Freeform 869"/>
            <p:cNvSpPr>
              <a:spLocks/>
            </p:cNvSpPr>
            <p:nvPr/>
          </p:nvSpPr>
          <p:spPr bwMode="auto">
            <a:xfrm>
              <a:off x="2482" y="2030"/>
              <a:ext cx="99" cy="81"/>
            </a:xfrm>
            <a:custGeom>
              <a:avLst/>
              <a:gdLst>
                <a:gd name="T0" fmla="*/ 99 w 99"/>
                <a:gd name="T1" fmla="*/ 0 h 81"/>
                <a:gd name="T2" fmla="*/ 99 w 99"/>
                <a:gd name="T3" fmla="*/ 5 h 81"/>
                <a:gd name="T4" fmla="*/ 91 w 99"/>
                <a:gd name="T5" fmla="*/ 5 h 81"/>
                <a:gd name="T6" fmla="*/ 91 w 99"/>
                <a:gd name="T7" fmla="*/ 14 h 81"/>
                <a:gd name="T8" fmla="*/ 82 w 99"/>
                <a:gd name="T9" fmla="*/ 14 h 81"/>
                <a:gd name="T10" fmla="*/ 76 w 99"/>
                <a:gd name="T11" fmla="*/ 14 h 81"/>
                <a:gd name="T12" fmla="*/ 68 w 99"/>
                <a:gd name="T13" fmla="*/ 19 h 81"/>
                <a:gd name="T14" fmla="*/ 63 w 99"/>
                <a:gd name="T15" fmla="*/ 19 h 81"/>
                <a:gd name="T16" fmla="*/ 57 w 99"/>
                <a:gd name="T17" fmla="*/ 19 h 81"/>
                <a:gd name="T18" fmla="*/ 48 w 99"/>
                <a:gd name="T19" fmla="*/ 19 h 81"/>
                <a:gd name="T20" fmla="*/ 42 w 99"/>
                <a:gd name="T21" fmla="*/ 19 h 81"/>
                <a:gd name="T22" fmla="*/ 42 w 99"/>
                <a:gd name="T23" fmla="*/ 29 h 81"/>
                <a:gd name="T24" fmla="*/ 34 w 99"/>
                <a:gd name="T25" fmla="*/ 29 h 81"/>
                <a:gd name="T26" fmla="*/ 29 w 99"/>
                <a:gd name="T27" fmla="*/ 29 h 81"/>
                <a:gd name="T28" fmla="*/ 29 w 99"/>
                <a:gd name="T29" fmla="*/ 34 h 81"/>
                <a:gd name="T30" fmla="*/ 21 w 99"/>
                <a:gd name="T31" fmla="*/ 34 h 81"/>
                <a:gd name="T32" fmla="*/ 21 w 99"/>
                <a:gd name="T33" fmla="*/ 39 h 81"/>
                <a:gd name="T34" fmla="*/ 14 w 99"/>
                <a:gd name="T35" fmla="*/ 39 h 81"/>
                <a:gd name="T36" fmla="*/ 14 w 99"/>
                <a:gd name="T37" fmla="*/ 48 h 81"/>
                <a:gd name="T38" fmla="*/ 14 w 99"/>
                <a:gd name="T39" fmla="*/ 56 h 81"/>
                <a:gd name="T40" fmla="*/ 14 w 99"/>
                <a:gd name="T41" fmla="*/ 62 h 81"/>
                <a:gd name="T42" fmla="*/ 8 w 99"/>
                <a:gd name="T43" fmla="*/ 62 h 81"/>
                <a:gd name="T44" fmla="*/ 8 w 99"/>
                <a:gd name="T45" fmla="*/ 68 h 81"/>
                <a:gd name="T46" fmla="*/ 8 w 99"/>
                <a:gd name="T47" fmla="*/ 76 h 81"/>
                <a:gd name="T48" fmla="*/ 8 w 99"/>
                <a:gd name="T49" fmla="*/ 81 h 81"/>
                <a:gd name="T50" fmla="*/ 0 w 99"/>
                <a:gd name="T51" fmla="*/ 81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9"/>
                <a:gd name="T79" fmla="*/ 0 h 81"/>
                <a:gd name="T80" fmla="*/ 99 w 99"/>
                <a:gd name="T81" fmla="*/ 81 h 8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9" h="81">
                  <a:moveTo>
                    <a:pt x="99" y="0"/>
                  </a:moveTo>
                  <a:lnTo>
                    <a:pt x="99" y="5"/>
                  </a:lnTo>
                  <a:lnTo>
                    <a:pt x="91" y="5"/>
                  </a:lnTo>
                  <a:lnTo>
                    <a:pt x="91" y="14"/>
                  </a:lnTo>
                  <a:lnTo>
                    <a:pt x="82" y="14"/>
                  </a:lnTo>
                  <a:lnTo>
                    <a:pt x="76" y="14"/>
                  </a:lnTo>
                  <a:lnTo>
                    <a:pt x="68" y="19"/>
                  </a:lnTo>
                  <a:lnTo>
                    <a:pt x="63" y="19"/>
                  </a:lnTo>
                  <a:lnTo>
                    <a:pt x="57" y="19"/>
                  </a:lnTo>
                  <a:lnTo>
                    <a:pt x="48" y="19"/>
                  </a:lnTo>
                  <a:lnTo>
                    <a:pt x="42" y="19"/>
                  </a:lnTo>
                  <a:lnTo>
                    <a:pt x="42" y="29"/>
                  </a:lnTo>
                  <a:lnTo>
                    <a:pt x="34" y="29"/>
                  </a:lnTo>
                  <a:lnTo>
                    <a:pt x="29" y="29"/>
                  </a:lnTo>
                  <a:lnTo>
                    <a:pt x="29" y="34"/>
                  </a:lnTo>
                  <a:lnTo>
                    <a:pt x="21" y="34"/>
                  </a:lnTo>
                  <a:lnTo>
                    <a:pt x="21" y="39"/>
                  </a:lnTo>
                  <a:lnTo>
                    <a:pt x="14" y="39"/>
                  </a:lnTo>
                  <a:lnTo>
                    <a:pt x="14" y="48"/>
                  </a:lnTo>
                  <a:lnTo>
                    <a:pt x="14" y="56"/>
                  </a:lnTo>
                  <a:lnTo>
                    <a:pt x="14" y="62"/>
                  </a:lnTo>
                  <a:lnTo>
                    <a:pt x="8" y="62"/>
                  </a:lnTo>
                  <a:lnTo>
                    <a:pt x="8" y="68"/>
                  </a:lnTo>
                  <a:lnTo>
                    <a:pt x="8" y="76"/>
                  </a:lnTo>
                  <a:lnTo>
                    <a:pt x="8" y="81"/>
                  </a:lnTo>
                  <a:lnTo>
                    <a:pt x="0" y="81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55" name="Freeform 870"/>
            <p:cNvSpPr>
              <a:spLocks/>
            </p:cNvSpPr>
            <p:nvPr/>
          </p:nvSpPr>
          <p:spPr bwMode="auto">
            <a:xfrm>
              <a:off x="2370" y="2493"/>
              <a:ext cx="36" cy="139"/>
            </a:xfrm>
            <a:custGeom>
              <a:avLst/>
              <a:gdLst>
                <a:gd name="T0" fmla="*/ 36 w 36"/>
                <a:gd name="T1" fmla="*/ 0 h 139"/>
                <a:gd name="T2" fmla="*/ 36 w 36"/>
                <a:gd name="T3" fmla="*/ 6 h 139"/>
                <a:gd name="T4" fmla="*/ 36 w 36"/>
                <a:gd name="T5" fmla="*/ 15 h 139"/>
                <a:gd name="T6" fmla="*/ 36 w 36"/>
                <a:gd name="T7" fmla="*/ 20 h 139"/>
                <a:gd name="T8" fmla="*/ 36 w 36"/>
                <a:gd name="T9" fmla="*/ 25 h 139"/>
                <a:gd name="T10" fmla="*/ 36 w 36"/>
                <a:gd name="T11" fmla="*/ 34 h 139"/>
                <a:gd name="T12" fmla="*/ 36 w 36"/>
                <a:gd name="T13" fmla="*/ 43 h 139"/>
                <a:gd name="T14" fmla="*/ 36 w 36"/>
                <a:gd name="T15" fmla="*/ 49 h 139"/>
                <a:gd name="T16" fmla="*/ 36 w 36"/>
                <a:gd name="T17" fmla="*/ 57 h 139"/>
                <a:gd name="T18" fmla="*/ 36 w 36"/>
                <a:gd name="T19" fmla="*/ 62 h 139"/>
                <a:gd name="T20" fmla="*/ 36 w 36"/>
                <a:gd name="T21" fmla="*/ 68 h 139"/>
                <a:gd name="T22" fmla="*/ 36 w 36"/>
                <a:gd name="T23" fmla="*/ 77 h 139"/>
                <a:gd name="T24" fmla="*/ 31 w 36"/>
                <a:gd name="T25" fmla="*/ 77 h 139"/>
                <a:gd name="T26" fmla="*/ 31 w 36"/>
                <a:gd name="T27" fmla="*/ 82 h 139"/>
                <a:gd name="T28" fmla="*/ 21 w 36"/>
                <a:gd name="T29" fmla="*/ 82 h 139"/>
                <a:gd name="T30" fmla="*/ 21 w 36"/>
                <a:gd name="T31" fmla="*/ 91 h 139"/>
                <a:gd name="T32" fmla="*/ 21 w 36"/>
                <a:gd name="T33" fmla="*/ 96 h 139"/>
                <a:gd name="T34" fmla="*/ 16 w 36"/>
                <a:gd name="T35" fmla="*/ 96 h 139"/>
                <a:gd name="T36" fmla="*/ 16 w 36"/>
                <a:gd name="T37" fmla="*/ 106 h 139"/>
                <a:gd name="T38" fmla="*/ 16 w 36"/>
                <a:gd name="T39" fmla="*/ 111 h 139"/>
                <a:gd name="T40" fmla="*/ 8 w 36"/>
                <a:gd name="T41" fmla="*/ 111 h 139"/>
                <a:gd name="T42" fmla="*/ 8 w 36"/>
                <a:gd name="T43" fmla="*/ 116 h 139"/>
                <a:gd name="T44" fmla="*/ 8 w 36"/>
                <a:gd name="T45" fmla="*/ 125 h 139"/>
                <a:gd name="T46" fmla="*/ 8 w 36"/>
                <a:gd name="T47" fmla="*/ 133 h 139"/>
                <a:gd name="T48" fmla="*/ 0 w 36"/>
                <a:gd name="T49" fmla="*/ 133 h 139"/>
                <a:gd name="T50" fmla="*/ 0 w 36"/>
                <a:gd name="T51" fmla="*/ 139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6"/>
                <a:gd name="T79" fmla="*/ 0 h 139"/>
                <a:gd name="T80" fmla="*/ 36 w 36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6" h="139">
                  <a:moveTo>
                    <a:pt x="36" y="0"/>
                  </a:moveTo>
                  <a:lnTo>
                    <a:pt x="36" y="6"/>
                  </a:lnTo>
                  <a:lnTo>
                    <a:pt x="36" y="15"/>
                  </a:lnTo>
                  <a:lnTo>
                    <a:pt x="36" y="20"/>
                  </a:lnTo>
                  <a:lnTo>
                    <a:pt x="36" y="25"/>
                  </a:lnTo>
                  <a:lnTo>
                    <a:pt x="36" y="34"/>
                  </a:lnTo>
                  <a:lnTo>
                    <a:pt x="36" y="43"/>
                  </a:lnTo>
                  <a:lnTo>
                    <a:pt x="36" y="49"/>
                  </a:lnTo>
                  <a:lnTo>
                    <a:pt x="36" y="57"/>
                  </a:lnTo>
                  <a:lnTo>
                    <a:pt x="36" y="62"/>
                  </a:lnTo>
                  <a:lnTo>
                    <a:pt x="36" y="68"/>
                  </a:lnTo>
                  <a:lnTo>
                    <a:pt x="36" y="77"/>
                  </a:lnTo>
                  <a:lnTo>
                    <a:pt x="31" y="77"/>
                  </a:lnTo>
                  <a:lnTo>
                    <a:pt x="31" y="82"/>
                  </a:lnTo>
                  <a:lnTo>
                    <a:pt x="21" y="82"/>
                  </a:lnTo>
                  <a:lnTo>
                    <a:pt x="21" y="91"/>
                  </a:lnTo>
                  <a:lnTo>
                    <a:pt x="21" y="96"/>
                  </a:lnTo>
                  <a:lnTo>
                    <a:pt x="16" y="96"/>
                  </a:lnTo>
                  <a:lnTo>
                    <a:pt x="16" y="106"/>
                  </a:lnTo>
                  <a:lnTo>
                    <a:pt x="16" y="111"/>
                  </a:lnTo>
                  <a:lnTo>
                    <a:pt x="8" y="111"/>
                  </a:lnTo>
                  <a:lnTo>
                    <a:pt x="8" y="116"/>
                  </a:lnTo>
                  <a:lnTo>
                    <a:pt x="8" y="125"/>
                  </a:lnTo>
                  <a:lnTo>
                    <a:pt x="8" y="133"/>
                  </a:lnTo>
                  <a:lnTo>
                    <a:pt x="0" y="133"/>
                  </a:lnTo>
                  <a:lnTo>
                    <a:pt x="0" y="139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56" name="Freeform 871"/>
            <p:cNvSpPr>
              <a:spLocks/>
            </p:cNvSpPr>
            <p:nvPr/>
          </p:nvSpPr>
          <p:spPr bwMode="auto">
            <a:xfrm>
              <a:off x="2414" y="2369"/>
              <a:ext cx="150" cy="34"/>
            </a:xfrm>
            <a:custGeom>
              <a:avLst/>
              <a:gdLst>
                <a:gd name="T0" fmla="*/ 0 w 150"/>
                <a:gd name="T1" fmla="*/ 0 h 34"/>
                <a:gd name="T2" fmla="*/ 6 w 150"/>
                <a:gd name="T3" fmla="*/ 0 h 34"/>
                <a:gd name="T4" fmla="*/ 6 w 150"/>
                <a:gd name="T5" fmla="*/ 6 h 34"/>
                <a:gd name="T6" fmla="*/ 11 w 150"/>
                <a:gd name="T7" fmla="*/ 6 h 34"/>
                <a:gd name="T8" fmla="*/ 11 w 150"/>
                <a:gd name="T9" fmla="*/ 14 h 34"/>
                <a:gd name="T10" fmla="*/ 21 w 150"/>
                <a:gd name="T11" fmla="*/ 14 h 34"/>
                <a:gd name="T12" fmla="*/ 21 w 150"/>
                <a:gd name="T13" fmla="*/ 19 h 34"/>
                <a:gd name="T14" fmla="*/ 26 w 150"/>
                <a:gd name="T15" fmla="*/ 19 h 34"/>
                <a:gd name="T16" fmla="*/ 26 w 150"/>
                <a:gd name="T17" fmla="*/ 26 h 34"/>
                <a:gd name="T18" fmla="*/ 34 w 150"/>
                <a:gd name="T19" fmla="*/ 26 h 34"/>
                <a:gd name="T20" fmla="*/ 40 w 150"/>
                <a:gd name="T21" fmla="*/ 26 h 34"/>
                <a:gd name="T22" fmla="*/ 40 w 150"/>
                <a:gd name="T23" fmla="*/ 34 h 34"/>
                <a:gd name="T24" fmla="*/ 45 w 150"/>
                <a:gd name="T25" fmla="*/ 34 h 34"/>
                <a:gd name="T26" fmla="*/ 55 w 150"/>
                <a:gd name="T27" fmla="*/ 34 h 34"/>
                <a:gd name="T28" fmla="*/ 63 w 150"/>
                <a:gd name="T29" fmla="*/ 34 h 34"/>
                <a:gd name="T30" fmla="*/ 68 w 150"/>
                <a:gd name="T31" fmla="*/ 34 h 34"/>
                <a:gd name="T32" fmla="*/ 76 w 150"/>
                <a:gd name="T33" fmla="*/ 34 h 34"/>
                <a:gd name="T34" fmla="*/ 82 w 150"/>
                <a:gd name="T35" fmla="*/ 34 h 34"/>
                <a:gd name="T36" fmla="*/ 89 w 150"/>
                <a:gd name="T37" fmla="*/ 34 h 34"/>
                <a:gd name="T38" fmla="*/ 97 w 150"/>
                <a:gd name="T39" fmla="*/ 34 h 34"/>
                <a:gd name="T40" fmla="*/ 102 w 150"/>
                <a:gd name="T41" fmla="*/ 34 h 34"/>
                <a:gd name="T42" fmla="*/ 110 w 150"/>
                <a:gd name="T43" fmla="*/ 34 h 34"/>
                <a:gd name="T44" fmla="*/ 116 w 150"/>
                <a:gd name="T45" fmla="*/ 34 h 34"/>
                <a:gd name="T46" fmla="*/ 125 w 150"/>
                <a:gd name="T47" fmla="*/ 34 h 34"/>
                <a:gd name="T48" fmla="*/ 131 w 150"/>
                <a:gd name="T49" fmla="*/ 34 h 34"/>
                <a:gd name="T50" fmla="*/ 136 w 150"/>
                <a:gd name="T51" fmla="*/ 34 h 34"/>
                <a:gd name="T52" fmla="*/ 144 w 150"/>
                <a:gd name="T53" fmla="*/ 34 h 34"/>
                <a:gd name="T54" fmla="*/ 144 w 150"/>
                <a:gd name="T55" fmla="*/ 26 h 34"/>
                <a:gd name="T56" fmla="*/ 150 w 150"/>
                <a:gd name="T57" fmla="*/ 19 h 3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0"/>
                <a:gd name="T88" fmla="*/ 0 h 34"/>
                <a:gd name="T89" fmla="*/ 150 w 150"/>
                <a:gd name="T90" fmla="*/ 34 h 3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0" h="34"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11" y="6"/>
                  </a:lnTo>
                  <a:lnTo>
                    <a:pt x="11" y="14"/>
                  </a:lnTo>
                  <a:lnTo>
                    <a:pt x="21" y="14"/>
                  </a:lnTo>
                  <a:lnTo>
                    <a:pt x="21" y="19"/>
                  </a:lnTo>
                  <a:lnTo>
                    <a:pt x="26" y="19"/>
                  </a:lnTo>
                  <a:lnTo>
                    <a:pt x="26" y="26"/>
                  </a:lnTo>
                  <a:lnTo>
                    <a:pt x="34" y="26"/>
                  </a:lnTo>
                  <a:lnTo>
                    <a:pt x="40" y="26"/>
                  </a:lnTo>
                  <a:lnTo>
                    <a:pt x="40" y="34"/>
                  </a:lnTo>
                  <a:lnTo>
                    <a:pt x="45" y="34"/>
                  </a:lnTo>
                  <a:lnTo>
                    <a:pt x="55" y="34"/>
                  </a:lnTo>
                  <a:lnTo>
                    <a:pt x="63" y="34"/>
                  </a:lnTo>
                  <a:lnTo>
                    <a:pt x="68" y="34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9" y="34"/>
                  </a:lnTo>
                  <a:lnTo>
                    <a:pt x="97" y="34"/>
                  </a:lnTo>
                  <a:lnTo>
                    <a:pt x="102" y="34"/>
                  </a:lnTo>
                  <a:lnTo>
                    <a:pt x="110" y="34"/>
                  </a:lnTo>
                  <a:lnTo>
                    <a:pt x="116" y="34"/>
                  </a:lnTo>
                  <a:lnTo>
                    <a:pt x="125" y="34"/>
                  </a:lnTo>
                  <a:lnTo>
                    <a:pt x="131" y="34"/>
                  </a:lnTo>
                  <a:lnTo>
                    <a:pt x="136" y="34"/>
                  </a:lnTo>
                  <a:lnTo>
                    <a:pt x="144" y="34"/>
                  </a:lnTo>
                  <a:lnTo>
                    <a:pt x="144" y="26"/>
                  </a:lnTo>
                  <a:lnTo>
                    <a:pt x="150" y="19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57" name="Freeform 872"/>
            <p:cNvSpPr>
              <a:spLocks/>
            </p:cNvSpPr>
            <p:nvPr/>
          </p:nvSpPr>
          <p:spPr bwMode="auto">
            <a:xfrm>
              <a:off x="508" y="1198"/>
              <a:ext cx="34" cy="105"/>
            </a:xfrm>
            <a:custGeom>
              <a:avLst/>
              <a:gdLst>
                <a:gd name="T0" fmla="*/ 34 w 34"/>
                <a:gd name="T1" fmla="*/ 0 h 105"/>
                <a:gd name="T2" fmla="*/ 34 w 34"/>
                <a:gd name="T3" fmla="*/ 6 h 105"/>
                <a:gd name="T4" fmla="*/ 34 w 34"/>
                <a:gd name="T5" fmla="*/ 14 h 105"/>
                <a:gd name="T6" fmla="*/ 34 w 34"/>
                <a:gd name="T7" fmla="*/ 23 h 105"/>
                <a:gd name="T8" fmla="*/ 34 w 34"/>
                <a:gd name="T9" fmla="*/ 26 h 105"/>
                <a:gd name="T10" fmla="*/ 27 w 34"/>
                <a:gd name="T11" fmla="*/ 26 h 105"/>
                <a:gd name="T12" fmla="*/ 27 w 34"/>
                <a:gd name="T13" fmla="*/ 34 h 105"/>
                <a:gd name="T14" fmla="*/ 27 w 34"/>
                <a:gd name="T15" fmla="*/ 42 h 105"/>
                <a:gd name="T16" fmla="*/ 27 w 34"/>
                <a:gd name="T17" fmla="*/ 48 h 105"/>
                <a:gd name="T18" fmla="*/ 19 w 34"/>
                <a:gd name="T19" fmla="*/ 48 h 105"/>
                <a:gd name="T20" fmla="*/ 19 w 34"/>
                <a:gd name="T21" fmla="*/ 57 h 105"/>
                <a:gd name="T22" fmla="*/ 19 w 34"/>
                <a:gd name="T23" fmla="*/ 63 h 105"/>
                <a:gd name="T24" fmla="*/ 19 w 34"/>
                <a:gd name="T25" fmla="*/ 71 h 105"/>
                <a:gd name="T26" fmla="*/ 14 w 34"/>
                <a:gd name="T27" fmla="*/ 71 h 105"/>
                <a:gd name="T28" fmla="*/ 14 w 34"/>
                <a:gd name="T29" fmla="*/ 76 h 105"/>
                <a:gd name="T30" fmla="*/ 14 w 34"/>
                <a:gd name="T31" fmla="*/ 82 h 105"/>
                <a:gd name="T32" fmla="*/ 8 w 34"/>
                <a:gd name="T33" fmla="*/ 82 h 105"/>
                <a:gd name="T34" fmla="*/ 8 w 34"/>
                <a:gd name="T35" fmla="*/ 91 h 105"/>
                <a:gd name="T36" fmla="*/ 8 w 34"/>
                <a:gd name="T37" fmla="*/ 97 h 105"/>
                <a:gd name="T38" fmla="*/ 0 w 34"/>
                <a:gd name="T39" fmla="*/ 97 h 105"/>
                <a:gd name="T40" fmla="*/ 0 w 34"/>
                <a:gd name="T41" fmla="*/ 105 h 1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"/>
                <a:gd name="T64" fmla="*/ 0 h 105"/>
                <a:gd name="T65" fmla="*/ 34 w 34"/>
                <a:gd name="T66" fmla="*/ 105 h 10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" h="105">
                  <a:moveTo>
                    <a:pt x="34" y="0"/>
                  </a:moveTo>
                  <a:lnTo>
                    <a:pt x="34" y="6"/>
                  </a:lnTo>
                  <a:lnTo>
                    <a:pt x="34" y="14"/>
                  </a:lnTo>
                  <a:lnTo>
                    <a:pt x="34" y="23"/>
                  </a:lnTo>
                  <a:lnTo>
                    <a:pt x="34" y="26"/>
                  </a:lnTo>
                  <a:lnTo>
                    <a:pt x="27" y="26"/>
                  </a:lnTo>
                  <a:lnTo>
                    <a:pt x="27" y="34"/>
                  </a:lnTo>
                  <a:lnTo>
                    <a:pt x="27" y="42"/>
                  </a:lnTo>
                  <a:lnTo>
                    <a:pt x="27" y="48"/>
                  </a:lnTo>
                  <a:lnTo>
                    <a:pt x="19" y="48"/>
                  </a:lnTo>
                  <a:lnTo>
                    <a:pt x="19" y="57"/>
                  </a:lnTo>
                  <a:lnTo>
                    <a:pt x="19" y="63"/>
                  </a:lnTo>
                  <a:lnTo>
                    <a:pt x="19" y="71"/>
                  </a:lnTo>
                  <a:lnTo>
                    <a:pt x="14" y="71"/>
                  </a:lnTo>
                  <a:lnTo>
                    <a:pt x="14" y="76"/>
                  </a:lnTo>
                  <a:lnTo>
                    <a:pt x="14" y="82"/>
                  </a:lnTo>
                  <a:lnTo>
                    <a:pt x="8" y="82"/>
                  </a:lnTo>
                  <a:lnTo>
                    <a:pt x="8" y="91"/>
                  </a:lnTo>
                  <a:lnTo>
                    <a:pt x="8" y="97"/>
                  </a:lnTo>
                  <a:lnTo>
                    <a:pt x="0" y="97"/>
                  </a:lnTo>
                  <a:lnTo>
                    <a:pt x="0" y="105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58" name="Freeform 873"/>
            <p:cNvSpPr>
              <a:spLocks/>
            </p:cNvSpPr>
            <p:nvPr/>
          </p:nvSpPr>
          <p:spPr bwMode="auto">
            <a:xfrm>
              <a:off x="468" y="1232"/>
              <a:ext cx="130" cy="506"/>
            </a:xfrm>
            <a:custGeom>
              <a:avLst/>
              <a:gdLst>
                <a:gd name="T0" fmla="*/ 0 w 130"/>
                <a:gd name="T1" fmla="*/ 8 h 506"/>
                <a:gd name="T2" fmla="*/ 0 w 130"/>
                <a:gd name="T3" fmla="*/ 23 h 506"/>
                <a:gd name="T4" fmla="*/ 6 w 130"/>
                <a:gd name="T5" fmla="*/ 37 h 506"/>
                <a:gd name="T6" fmla="*/ 15 w 130"/>
                <a:gd name="T7" fmla="*/ 42 h 506"/>
                <a:gd name="T8" fmla="*/ 20 w 130"/>
                <a:gd name="T9" fmla="*/ 48 h 506"/>
                <a:gd name="T10" fmla="*/ 25 w 130"/>
                <a:gd name="T11" fmla="*/ 57 h 506"/>
                <a:gd name="T12" fmla="*/ 34 w 130"/>
                <a:gd name="T13" fmla="*/ 63 h 506"/>
                <a:gd name="T14" fmla="*/ 40 w 130"/>
                <a:gd name="T15" fmla="*/ 71 h 506"/>
                <a:gd name="T16" fmla="*/ 48 w 130"/>
                <a:gd name="T17" fmla="*/ 76 h 506"/>
                <a:gd name="T18" fmla="*/ 54 w 130"/>
                <a:gd name="T19" fmla="*/ 84 h 506"/>
                <a:gd name="T20" fmla="*/ 59 w 130"/>
                <a:gd name="T21" fmla="*/ 91 h 506"/>
                <a:gd name="T22" fmla="*/ 67 w 130"/>
                <a:gd name="T23" fmla="*/ 99 h 506"/>
                <a:gd name="T24" fmla="*/ 74 w 130"/>
                <a:gd name="T25" fmla="*/ 105 h 506"/>
                <a:gd name="T26" fmla="*/ 82 w 130"/>
                <a:gd name="T27" fmla="*/ 113 h 506"/>
                <a:gd name="T28" fmla="*/ 90 w 130"/>
                <a:gd name="T29" fmla="*/ 125 h 506"/>
                <a:gd name="T30" fmla="*/ 96 w 130"/>
                <a:gd name="T31" fmla="*/ 133 h 506"/>
                <a:gd name="T32" fmla="*/ 101 w 130"/>
                <a:gd name="T33" fmla="*/ 139 h 506"/>
                <a:gd name="T34" fmla="*/ 111 w 130"/>
                <a:gd name="T35" fmla="*/ 147 h 506"/>
                <a:gd name="T36" fmla="*/ 116 w 130"/>
                <a:gd name="T37" fmla="*/ 152 h 506"/>
                <a:gd name="T38" fmla="*/ 124 w 130"/>
                <a:gd name="T39" fmla="*/ 162 h 506"/>
                <a:gd name="T40" fmla="*/ 124 w 130"/>
                <a:gd name="T41" fmla="*/ 173 h 506"/>
                <a:gd name="T42" fmla="*/ 124 w 130"/>
                <a:gd name="T43" fmla="*/ 186 h 506"/>
                <a:gd name="T44" fmla="*/ 124 w 130"/>
                <a:gd name="T45" fmla="*/ 204 h 506"/>
                <a:gd name="T46" fmla="*/ 124 w 130"/>
                <a:gd name="T47" fmla="*/ 215 h 506"/>
                <a:gd name="T48" fmla="*/ 124 w 130"/>
                <a:gd name="T49" fmla="*/ 230 h 506"/>
                <a:gd name="T50" fmla="*/ 124 w 130"/>
                <a:gd name="T51" fmla="*/ 243 h 506"/>
                <a:gd name="T52" fmla="*/ 124 w 130"/>
                <a:gd name="T53" fmla="*/ 257 h 506"/>
                <a:gd name="T54" fmla="*/ 124 w 130"/>
                <a:gd name="T55" fmla="*/ 272 h 506"/>
                <a:gd name="T56" fmla="*/ 124 w 130"/>
                <a:gd name="T57" fmla="*/ 285 h 506"/>
                <a:gd name="T58" fmla="*/ 124 w 130"/>
                <a:gd name="T59" fmla="*/ 285 h 506"/>
                <a:gd name="T60" fmla="*/ 111 w 130"/>
                <a:gd name="T61" fmla="*/ 285 h 506"/>
                <a:gd name="T62" fmla="*/ 96 w 130"/>
                <a:gd name="T63" fmla="*/ 285 h 506"/>
                <a:gd name="T64" fmla="*/ 82 w 130"/>
                <a:gd name="T65" fmla="*/ 285 h 506"/>
                <a:gd name="T66" fmla="*/ 67 w 130"/>
                <a:gd name="T67" fmla="*/ 285 h 506"/>
                <a:gd name="T68" fmla="*/ 54 w 130"/>
                <a:gd name="T69" fmla="*/ 285 h 506"/>
                <a:gd name="T70" fmla="*/ 48 w 130"/>
                <a:gd name="T71" fmla="*/ 291 h 506"/>
                <a:gd name="T72" fmla="*/ 40 w 130"/>
                <a:gd name="T73" fmla="*/ 297 h 506"/>
                <a:gd name="T74" fmla="*/ 34 w 130"/>
                <a:gd name="T75" fmla="*/ 306 h 506"/>
                <a:gd name="T76" fmla="*/ 25 w 130"/>
                <a:gd name="T77" fmla="*/ 314 h 506"/>
                <a:gd name="T78" fmla="*/ 20 w 130"/>
                <a:gd name="T79" fmla="*/ 319 h 506"/>
                <a:gd name="T80" fmla="*/ 15 w 130"/>
                <a:gd name="T81" fmla="*/ 329 h 506"/>
                <a:gd name="T82" fmla="*/ 15 w 130"/>
                <a:gd name="T83" fmla="*/ 339 h 506"/>
                <a:gd name="T84" fmla="*/ 6 w 130"/>
                <a:gd name="T85" fmla="*/ 348 h 506"/>
                <a:gd name="T86" fmla="*/ 6 w 130"/>
                <a:gd name="T87" fmla="*/ 363 h 506"/>
                <a:gd name="T88" fmla="*/ 6 w 130"/>
                <a:gd name="T89" fmla="*/ 373 h 506"/>
                <a:gd name="T90" fmla="*/ 6 w 130"/>
                <a:gd name="T91" fmla="*/ 387 h 506"/>
                <a:gd name="T92" fmla="*/ 6 w 130"/>
                <a:gd name="T93" fmla="*/ 402 h 506"/>
                <a:gd name="T94" fmla="*/ 6 w 130"/>
                <a:gd name="T95" fmla="*/ 415 h 506"/>
                <a:gd name="T96" fmla="*/ 6 w 130"/>
                <a:gd name="T97" fmla="*/ 430 h 506"/>
                <a:gd name="T98" fmla="*/ 6 w 130"/>
                <a:gd name="T99" fmla="*/ 444 h 506"/>
                <a:gd name="T100" fmla="*/ 6 w 130"/>
                <a:gd name="T101" fmla="*/ 459 h 506"/>
                <a:gd name="T102" fmla="*/ 6 w 130"/>
                <a:gd name="T103" fmla="*/ 472 h 506"/>
                <a:gd name="T104" fmla="*/ 6 w 130"/>
                <a:gd name="T105" fmla="*/ 487 h 506"/>
                <a:gd name="T106" fmla="*/ 6 w 130"/>
                <a:gd name="T107" fmla="*/ 498 h 506"/>
                <a:gd name="T108" fmla="*/ 15 w 130"/>
                <a:gd name="T109" fmla="*/ 506 h 5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0"/>
                <a:gd name="T166" fmla="*/ 0 h 506"/>
                <a:gd name="T167" fmla="*/ 130 w 130"/>
                <a:gd name="T168" fmla="*/ 506 h 5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0" h="506">
                  <a:moveTo>
                    <a:pt x="0" y="0"/>
                  </a:moveTo>
                  <a:lnTo>
                    <a:pt x="0" y="8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6" y="29"/>
                  </a:lnTo>
                  <a:lnTo>
                    <a:pt x="6" y="37"/>
                  </a:lnTo>
                  <a:lnTo>
                    <a:pt x="6" y="42"/>
                  </a:lnTo>
                  <a:lnTo>
                    <a:pt x="15" y="42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0" y="57"/>
                  </a:lnTo>
                  <a:lnTo>
                    <a:pt x="25" y="57"/>
                  </a:lnTo>
                  <a:lnTo>
                    <a:pt x="25" y="63"/>
                  </a:lnTo>
                  <a:lnTo>
                    <a:pt x="34" y="63"/>
                  </a:lnTo>
                  <a:lnTo>
                    <a:pt x="40" y="63"/>
                  </a:lnTo>
                  <a:lnTo>
                    <a:pt x="40" y="71"/>
                  </a:lnTo>
                  <a:lnTo>
                    <a:pt x="48" y="71"/>
                  </a:lnTo>
                  <a:lnTo>
                    <a:pt x="48" y="76"/>
                  </a:lnTo>
                  <a:lnTo>
                    <a:pt x="54" y="76"/>
                  </a:lnTo>
                  <a:lnTo>
                    <a:pt x="54" y="84"/>
                  </a:lnTo>
                  <a:lnTo>
                    <a:pt x="59" y="84"/>
                  </a:lnTo>
                  <a:lnTo>
                    <a:pt x="59" y="91"/>
                  </a:lnTo>
                  <a:lnTo>
                    <a:pt x="67" y="91"/>
                  </a:lnTo>
                  <a:lnTo>
                    <a:pt x="67" y="99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82" y="105"/>
                  </a:lnTo>
                  <a:lnTo>
                    <a:pt x="82" y="113"/>
                  </a:lnTo>
                  <a:lnTo>
                    <a:pt x="90" y="118"/>
                  </a:lnTo>
                  <a:lnTo>
                    <a:pt x="90" y="125"/>
                  </a:lnTo>
                  <a:lnTo>
                    <a:pt x="96" y="125"/>
                  </a:lnTo>
                  <a:lnTo>
                    <a:pt x="96" y="133"/>
                  </a:lnTo>
                  <a:lnTo>
                    <a:pt x="101" y="133"/>
                  </a:lnTo>
                  <a:lnTo>
                    <a:pt x="101" y="139"/>
                  </a:lnTo>
                  <a:lnTo>
                    <a:pt x="111" y="139"/>
                  </a:lnTo>
                  <a:lnTo>
                    <a:pt x="111" y="147"/>
                  </a:lnTo>
                  <a:lnTo>
                    <a:pt x="116" y="147"/>
                  </a:lnTo>
                  <a:lnTo>
                    <a:pt x="116" y="152"/>
                  </a:lnTo>
                  <a:lnTo>
                    <a:pt x="116" y="162"/>
                  </a:lnTo>
                  <a:lnTo>
                    <a:pt x="124" y="162"/>
                  </a:lnTo>
                  <a:lnTo>
                    <a:pt x="124" y="167"/>
                  </a:lnTo>
                  <a:lnTo>
                    <a:pt x="124" y="173"/>
                  </a:lnTo>
                  <a:lnTo>
                    <a:pt x="124" y="181"/>
                  </a:lnTo>
                  <a:lnTo>
                    <a:pt x="124" y="186"/>
                  </a:lnTo>
                  <a:lnTo>
                    <a:pt x="124" y="196"/>
                  </a:lnTo>
                  <a:lnTo>
                    <a:pt x="124" y="204"/>
                  </a:lnTo>
                  <a:lnTo>
                    <a:pt x="124" y="209"/>
                  </a:lnTo>
                  <a:lnTo>
                    <a:pt x="124" y="215"/>
                  </a:lnTo>
                  <a:lnTo>
                    <a:pt x="124" y="223"/>
                  </a:lnTo>
                  <a:lnTo>
                    <a:pt x="124" y="230"/>
                  </a:lnTo>
                  <a:lnTo>
                    <a:pt x="124" y="238"/>
                  </a:lnTo>
                  <a:lnTo>
                    <a:pt x="124" y="243"/>
                  </a:lnTo>
                  <a:lnTo>
                    <a:pt x="124" y="249"/>
                  </a:lnTo>
                  <a:lnTo>
                    <a:pt x="124" y="257"/>
                  </a:lnTo>
                  <a:lnTo>
                    <a:pt x="124" y="264"/>
                  </a:lnTo>
                  <a:lnTo>
                    <a:pt x="124" y="272"/>
                  </a:lnTo>
                  <a:lnTo>
                    <a:pt x="124" y="277"/>
                  </a:lnTo>
                  <a:lnTo>
                    <a:pt x="124" y="285"/>
                  </a:lnTo>
                  <a:lnTo>
                    <a:pt x="130" y="285"/>
                  </a:lnTo>
                  <a:lnTo>
                    <a:pt x="124" y="285"/>
                  </a:lnTo>
                  <a:lnTo>
                    <a:pt x="116" y="285"/>
                  </a:lnTo>
                  <a:lnTo>
                    <a:pt x="111" y="285"/>
                  </a:lnTo>
                  <a:lnTo>
                    <a:pt x="101" y="285"/>
                  </a:lnTo>
                  <a:lnTo>
                    <a:pt x="96" y="285"/>
                  </a:lnTo>
                  <a:lnTo>
                    <a:pt x="90" y="285"/>
                  </a:lnTo>
                  <a:lnTo>
                    <a:pt x="82" y="285"/>
                  </a:lnTo>
                  <a:lnTo>
                    <a:pt x="74" y="285"/>
                  </a:lnTo>
                  <a:lnTo>
                    <a:pt x="67" y="285"/>
                  </a:lnTo>
                  <a:lnTo>
                    <a:pt x="59" y="285"/>
                  </a:lnTo>
                  <a:lnTo>
                    <a:pt x="54" y="285"/>
                  </a:lnTo>
                  <a:lnTo>
                    <a:pt x="48" y="285"/>
                  </a:lnTo>
                  <a:lnTo>
                    <a:pt x="48" y="291"/>
                  </a:lnTo>
                  <a:lnTo>
                    <a:pt x="40" y="291"/>
                  </a:lnTo>
                  <a:lnTo>
                    <a:pt x="40" y="297"/>
                  </a:lnTo>
                  <a:lnTo>
                    <a:pt x="34" y="297"/>
                  </a:lnTo>
                  <a:lnTo>
                    <a:pt x="34" y="306"/>
                  </a:lnTo>
                  <a:lnTo>
                    <a:pt x="25" y="306"/>
                  </a:lnTo>
                  <a:lnTo>
                    <a:pt x="25" y="314"/>
                  </a:lnTo>
                  <a:lnTo>
                    <a:pt x="20" y="314"/>
                  </a:lnTo>
                  <a:lnTo>
                    <a:pt x="20" y="319"/>
                  </a:lnTo>
                  <a:lnTo>
                    <a:pt x="20" y="329"/>
                  </a:lnTo>
                  <a:lnTo>
                    <a:pt x="15" y="329"/>
                  </a:lnTo>
                  <a:lnTo>
                    <a:pt x="15" y="334"/>
                  </a:lnTo>
                  <a:lnTo>
                    <a:pt x="15" y="339"/>
                  </a:lnTo>
                  <a:lnTo>
                    <a:pt x="6" y="339"/>
                  </a:lnTo>
                  <a:lnTo>
                    <a:pt x="6" y="348"/>
                  </a:lnTo>
                  <a:lnTo>
                    <a:pt x="6" y="353"/>
                  </a:lnTo>
                  <a:lnTo>
                    <a:pt x="6" y="363"/>
                  </a:lnTo>
                  <a:lnTo>
                    <a:pt x="6" y="368"/>
                  </a:lnTo>
                  <a:lnTo>
                    <a:pt x="6" y="373"/>
                  </a:lnTo>
                  <a:lnTo>
                    <a:pt x="6" y="382"/>
                  </a:lnTo>
                  <a:lnTo>
                    <a:pt x="6" y="387"/>
                  </a:lnTo>
                  <a:lnTo>
                    <a:pt x="6" y="396"/>
                  </a:lnTo>
                  <a:lnTo>
                    <a:pt x="6" y="402"/>
                  </a:lnTo>
                  <a:lnTo>
                    <a:pt x="6" y="410"/>
                  </a:lnTo>
                  <a:lnTo>
                    <a:pt x="6" y="415"/>
                  </a:lnTo>
                  <a:lnTo>
                    <a:pt x="6" y="424"/>
                  </a:lnTo>
                  <a:lnTo>
                    <a:pt x="6" y="430"/>
                  </a:lnTo>
                  <a:lnTo>
                    <a:pt x="6" y="439"/>
                  </a:lnTo>
                  <a:lnTo>
                    <a:pt x="6" y="444"/>
                  </a:lnTo>
                  <a:lnTo>
                    <a:pt x="6" y="453"/>
                  </a:lnTo>
                  <a:lnTo>
                    <a:pt x="6" y="459"/>
                  </a:lnTo>
                  <a:lnTo>
                    <a:pt x="6" y="464"/>
                  </a:lnTo>
                  <a:lnTo>
                    <a:pt x="6" y="472"/>
                  </a:lnTo>
                  <a:lnTo>
                    <a:pt x="6" y="478"/>
                  </a:lnTo>
                  <a:lnTo>
                    <a:pt x="6" y="487"/>
                  </a:lnTo>
                  <a:lnTo>
                    <a:pt x="6" y="493"/>
                  </a:lnTo>
                  <a:lnTo>
                    <a:pt x="6" y="498"/>
                  </a:lnTo>
                  <a:lnTo>
                    <a:pt x="6" y="506"/>
                  </a:lnTo>
                  <a:lnTo>
                    <a:pt x="15" y="506"/>
                  </a:lnTo>
                  <a:lnTo>
                    <a:pt x="15" y="498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59" name="Freeform 874"/>
            <p:cNvSpPr>
              <a:spLocks/>
            </p:cNvSpPr>
            <p:nvPr/>
          </p:nvSpPr>
          <p:spPr bwMode="auto">
            <a:xfrm>
              <a:off x="474" y="1628"/>
              <a:ext cx="84" cy="82"/>
            </a:xfrm>
            <a:custGeom>
              <a:avLst/>
              <a:gdLst>
                <a:gd name="T0" fmla="*/ 0 w 84"/>
                <a:gd name="T1" fmla="*/ 0 h 82"/>
                <a:gd name="T2" fmla="*/ 0 w 84"/>
                <a:gd name="T3" fmla="*/ 6 h 82"/>
                <a:gd name="T4" fmla="*/ 0 w 84"/>
                <a:gd name="T5" fmla="*/ 14 h 82"/>
                <a:gd name="T6" fmla="*/ 0 w 84"/>
                <a:gd name="T7" fmla="*/ 19 h 82"/>
                <a:gd name="T8" fmla="*/ 0 w 84"/>
                <a:gd name="T9" fmla="*/ 28 h 82"/>
                <a:gd name="T10" fmla="*/ 9 w 84"/>
                <a:gd name="T11" fmla="*/ 28 h 82"/>
                <a:gd name="T12" fmla="*/ 9 w 84"/>
                <a:gd name="T13" fmla="*/ 34 h 82"/>
                <a:gd name="T14" fmla="*/ 14 w 84"/>
                <a:gd name="T15" fmla="*/ 34 h 82"/>
                <a:gd name="T16" fmla="*/ 14 w 84"/>
                <a:gd name="T17" fmla="*/ 43 h 82"/>
                <a:gd name="T18" fmla="*/ 19 w 84"/>
                <a:gd name="T19" fmla="*/ 43 h 82"/>
                <a:gd name="T20" fmla="*/ 28 w 84"/>
                <a:gd name="T21" fmla="*/ 43 h 82"/>
                <a:gd name="T22" fmla="*/ 28 w 84"/>
                <a:gd name="T23" fmla="*/ 48 h 82"/>
                <a:gd name="T24" fmla="*/ 34 w 84"/>
                <a:gd name="T25" fmla="*/ 48 h 82"/>
                <a:gd name="T26" fmla="*/ 42 w 84"/>
                <a:gd name="T27" fmla="*/ 48 h 82"/>
                <a:gd name="T28" fmla="*/ 48 w 84"/>
                <a:gd name="T29" fmla="*/ 48 h 82"/>
                <a:gd name="T30" fmla="*/ 53 w 84"/>
                <a:gd name="T31" fmla="*/ 48 h 82"/>
                <a:gd name="T32" fmla="*/ 53 w 84"/>
                <a:gd name="T33" fmla="*/ 57 h 82"/>
                <a:gd name="T34" fmla="*/ 61 w 84"/>
                <a:gd name="T35" fmla="*/ 57 h 82"/>
                <a:gd name="T36" fmla="*/ 61 w 84"/>
                <a:gd name="T37" fmla="*/ 63 h 82"/>
                <a:gd name="T38" fmla="*/ 68 w 84"/>
                <a:gd name="T39" fmla="*/ 63 h 82"/>
                <a:gd name="T40" fmla="*/ 68 w 84"/>
                <a:gd name="T41" fmla="*/ 68 h 82"/>
                <a:gd name="T42" fmla="*/ 76 w 84"/>
                <a:gd name="T43" fmla="*/ 68 h 82"/>
                <a:gd name="T44" fmla="*/ 76 w 84"/>
                <a:gd name="T45" fmla="*/ 76 h 82"/>
                <a:gd name="T46" fmla="*/ 76 w 84"/>
                <a:gd name="T47" fmla="*/ 82 h 82"/>
                <a:gd name="T48" fmla="*/ 84 w 84"/>
                <a:gd name="T49" fmla="*/ 82 h 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4"/>
                <a:gd name="T76" fmla="*/ 0 h 82"/>
                <a:gd name="T77" fmla="*/ 84 w 84"/>
                <a:gd name="T78" fmla="*/ 82 h 8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4" h="82">
                  <a:moveTo>
                    <a:pt x="0" y="0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34"/>
                  </a:lnTo>
                  <a:lnTo>
                    <a:pt x="14" y="34"/>
                  </a:lnTo>
                  <a:lnTo>
                    <a:pt x="14" y="43"/>
                  </a:lnTo>
                  <a:lnTo>
                    <a:pt x="19" y="43"/>
                  </a:lnTo>
                  <a:lnTo>
                    <a:pt x="28" y="43"/>
                  </a:lnTo>
                  <a:lnTo>
                    <a:pt x="28" y="48"/>
                  </a:lnTo>
                  <a:lnTo>
                    <a:pt x="34" y="48"/>
                  </a:lnTo>
                  <a:lnTo>
                    <a:pt x="42" y="48"/>
                  </a:lnTo>
                  <a:lnTo>
                    <a:pt x="48" y="48"/>
                  </a:lnTo>
                  <a:lnTo>
                    <a:pt x="53" y="48"/>
                  </a:lnTo>
                  <a:lnTo>
                    <a:pt x="53" y="57"/>
                  </a:lnTo>
                  <a:lnTo>
                    <a:pt x="61" y="57"/>
                  </a:lnTo>
                  <a:lnTo>
                    <a:pt x="61" y="63"/>
                  </a:lnTo>
                  <a:lnTo>
                    <a:pt x="68" y="63"/>
                  </a:lnTo>
                  <a:lnTo>
                    <a:pt x="68" y="68"/>
                  </a:lnTo>
                  <a:lnTo>
                    <a:pt x="76" y="68"/>
                  </a:lnTo>
                  <a:lnTo>
                    <a:pt x="76" y="76"/>
                  </a:lnTo>
                  <a:lnTo>
                    <a:pt x="76" y="82"/>
                  </a:lnTo>
                  <a:lnTo>
                    <a:pt x="84" y="82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0" name="Freeform 875"/>
            <p:cNvSpPr>
              <a:spLocks/>
            </p:cNvSpPr>
            <p:nvPr/>
          </p:nvSpPr>
          <p:spPr bwMode="auto">
            <a:xfrm>
              <a:off x="834" y="810"/>
              <a:ext cx="76" cy="41"/>
            </a:xfrm>
            <a:custGeom>
              <a:avLst/>
              <a:gdLst>
                <a:gd name="T0" fmla="*/ 0 w 76"/>
                <a:gd name="T1" fmla="*/ 41 h 41"/>
                <a:gd name="T2" fmla="*/ 0 w 76"/>
                <a:gd name="T3" fmla="*/ 34 h 41"/>
                <a:gd name="T4" fmla="*/ 0 w 76"/>
                <a:gd name="T5" fmla="*/ 29 h 41"/>
                <a:gd name="T6" fmla="*/ 8 w 76"/>
                <a:gd name="T7" fmla="*/ 29 h 41"/>
                <a:gd name="T8" fmla="*/ 8 w 76"/>
                <a:gd name="T9" fmla="*/ 21 h 41"/>
                <a:gd name="T10" fmla="*/ 13 w 76"/>
                <a:gd name="T11" fmla="*/ 21 h 41"/>
                <a:gd name="T12" fmla="*/ 22 w 76"/>
                <a:gd name="T13" fmla="*/ 21 h 41"/>
                <a:gd name="T14" fmla="*/ 22 w 76"/>
                <a:gd name="T15" fmla="*/ 15 h 41"/>
                <a:gd name="T16" fmla="*/ 27 w 76"/>
                <a:gd name="T17" fmla="*/ 15 h 41"/>
                <a:gd name="T18" fmla="*/ 34 w 76"/>
                <a:gd name="T19" fmla="*/ 15 h 41"/>
                <a:gd name="T20" fmla="*/ 42 w 76"/>
                <a:gd name="T21" fmla="*/ 15 h 41"/>
                <a:gd name="T22" fmla="*/ 42 w 76"/>
                <a:gd name="T23" fmla="*/ 10 h 41"/>
                <a:gd name="T24" fmla="*/ 47 w 76"/>
                <a:gd name="T25" fmla="*/ 10 h 41"/>
                <a:gd name="T26" fmla="*/ 56 w 76"/>
                <a:gd name="T27" fmla="*/ 10 h 41"/>
                <a:gd name="T28" fmla="*/ 61 w 76"/>
                <a:gd name="T29" fmla="*/ 10 h 41"/>
                <a:gd name="T30" fmla="*/ 61 w 76"/>
                <a:gd name="T31" fmla="*/ 0 h 41"/>
                <a:gd name="T32" fmla="*/ 68 w 76"/>
                <a:gd name="T33" fmla="*/ 0 h 41"/>
                <a:gd name="T34" fmla="*/ 76 w 76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41"/>
                <a:gd name="T56" fmla="*/ 76 w 76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41">
                  <a:moveTo>
                    <a:pt x="0" y="41"/>
                  </a:moveTo>
                  <a:lnTo>
                    <a:pt x="0" y="34"/>
                  </a:lnTo>
                  <a:lnTo>
                    <a:pt x="0" y="29"/>
                  </a:lnTo>
                  <a:lnTo>
                    <a:pt x="8" y="29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22" y="21"/>
                  </a:lnTo>
                  <a:lnTo>
                    <a:pt x="22" y="15"/>
                  </a:lnTo>
                  <a:lnTo>
                    <a:pt x="27" y="15"/>
                  </a:lnTo>
                  <a:lnTo>
                    <a:pt x="34" y="15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7" y="10"/>
                  </a:lnTo>
                  <a:lnTo>
                    <a:pt x="56" y="10"/>
                  </a:lnTo>
                  <a:lnTo>
                    <a:pt x="61" y="10"/>
                  </a:lnTo>
                  <a:lnTo>
                    <a:pt x="61" y="0"/>
                  </a:lnTo>
                  <a:lnTo>
                    <a:pt x="68" y="0"/>
                  </a:lnTo>
                  <a:lnTo>
                    <a:pt x="76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1" name="Freeform 876"/>
            <p:cNvSpPr>
              <a:spLocks/>
            </p:cNvSpPr>
            <p:nvPr/>
          </p:nvSpPr>
          <p:spPr bwMode="auto">
            <a:xfrm>
              <a:off x="613" y="888"/>
              <a:ext cx="214" cy="96"/>
            </a:xfrm>
            <a:custGeom>
              <a:avLst/>
              <a:gdLst>
                <a:gd name="T0" fmla="*/ 214 w 214"/>
                <a:gd name="T1" fmla="*/ 42 h 96"/>
                <a:gd name="T2" fmla="*/ 214 w 214"/>
                <a:gd name="T3" fmla="*/ 34 h 96"/>
                <a:gd name="T4" fmla="*/ 214 w 214"/>
                <a:gd name="T5" fmla="*/ 28 h 96"/>
                <a:gd name="T6" fmla="*/ 214 w 214"/>
                <a:gd name="T7" fmla="*/ 19 h 96"/>
                <a:gd name="T8" fmla="*/ 206 w 214"/>
                <a:gd name="T9" fmla="*/ 19 h 96"/>
                <a:gd name="T10" fmla="*/ 206 w 214"/>
                <a:gd name="T11" fmla="*/ 11 h 96"/>
                <a:gd name="T12" fmla="*/ 201 w 214"/>
                <a:gd name="T13" fmla="*/ 11 h 96"/>
                <a:gd name="T14" fmla="*/ 201 w 214"/>
                <a:gd name="T15" fmla="*/ 8 h 96"/>
                <a:gd name="T16" fmla="*/ 195 w 214"/>
                <a:gd name="T17" fmla="*/ 8 h 96"/>
                <a:gd name="T18" fmla="*/ 195 w 214"/>
                <a:gd name="T19" fmla="*/ 0 h 96"/>
                <a:gd name="T20" fmla="*/ 187 w 214"/>
                <a:gd name="T21" fmla="*/ 0 h 96"/>
                <a:gd name="T22" fmla="*/ 180 w 214"/>
                <a:gd name="T23" fmla="*/ 0 h 96"/>
                <a:gd name="T24" fmla="*/ 172 w 214"/>
                <a:gd name="T25" fmla="*/ 0 h 96"/>
                <a:gd name="T26" fmla="*/ 164 w 214"/>
                <a:gd name="T27" fmla="*/ 0 h 96"/>
                <a:gd name="T28" fmla="*/ 159 w 214"/>
                <a:gd name="T29" fmla="*/ 0 h 96"/>
                <a:gd name="T30" fmla="*/ 159 w 214"/>
                <a:gd name="T31" fmla="*/ 8 h 96"/>
                <a:gd name="T32" fmla="*/ 153 w 214"/>
                <a:gd name="T33" fmla="*/ 8 h 96"/>
                <a:gd name="T34" fmla="*/ 144 w 214"/>
                <a:gd name="T35" fmla="*/ 8 h 96"/>
                <a:gd name="T36" fmla="*/ 144 w 214"/>
                <a:gd name="T37" fmla="*/ 11 h 96"/>
                <a:gd name="T38" fmla="*/ 138 w 214"/>
                <a:gd name="T39" fmla="*/ 11 h 96"/>
                <a:gd name="T40" fmla="*/ 138 w 214"/>
                <a:gd name="T41" fmla="*/ 19 h 96"/>
                <a:gd name="T42" fmla="*/ 138 w 214"/>
                <a:gd name="T43" fmla="*/ 28 h 96"/>
                <a:gd name="T44" fmla="*/ 130 w 214"/>
                <a:gd name="T45" fmla="*/ 28 h 96"/>
                <a:gd name="T46" fmla="*/ 130 w 214"/>
                <a:gd name="T47" fmla="*/ 34 h 96"/>
                <a:gd name="T48" fmla="*/ 130 w 214"/>
                <a:gd name="T49" fmla="*/ 42 h 96"/>
                <a:gd name="T50" fmla="*/ 125 w 214"/>
                <a:gd name="T51" fmla="*/ 42 h 96"/>
                <a:gd name="T52" fmla="*/ 125 w 214"/>
                <a:gd name="T53" fmla="*/ 47 h 96"/>
                <a:gd name="T54" fmla="*/ 119 w 214"/>
                <a:gd name="T55" fmla="*/ 47 h 96"/>
                <a:gd name="T56" fmla="*/ 119 w 214"/>
                <a:gd name="T57" fmla="*/ 55 h 96"/>
                <a:gd name="T58" fmla="*/ 119 w 214"/>
                <a:gd name="T59" fmla="*/ 62 h 96"/>
                <a:gd name="T60" fmla="*/ 110 w 214"/>
                <a:gd name="T61" fmla="*/ 62 h 96"/>
                <a:gd name="T62" fmla="*/ 110 w 214"/>
                <a:gd name="T63" fmla="*/ 68 h 96"/>
                <a:gd name="T64" fmla="*/ 110 w 214"/>
                <a:gd name="T65" fmla="*/ 76 h 96"/>
                <a:gd name="T66" fmla="*/ 104 w 214"/>
                <a:gd name="T67" fmla="*/ 76 h 96"/>
                <a:gd name="T68" fmla="*/ 96 w 214"/>
                <a:gd name="T69" fmla="*/ 76 h 96"/>
                <a:gd name="T70" fmla="*/ 96 w 214"/>
                <a:gd name="T71" fmla="*/ 81 h 96"/>
                <a:gd name="T72" fmla="*/ 89 w 214"/>
                <a:gd name="T73" fmla="*/ 81 h 96"/>
                <a:gd name="T74" fmla="*/ 89 w 214"/>
                <a:gd name="T75" fmla="*/ 87 h 96"/>
                <a:gd name="T76" fmla="*/ 81 w 214"/>
                <a:gd name="T77" fmla="*/ 87 h 96"/>
                <a:gd name="T78" fmla="*/ 76 w 214"/>
                <a:gd name="T79" fmla="*/ 87 h 96"/>
                <a:gd name="T80" fmla="*/ 70 w 214"/>
                <a:gd name="T81" fmla="*/ 96 h 96"/>
                <a:gd name="T82" fmla="*/ 62 w 214"/>
                <a:gd name="T83" fmla="*/ 96 h 96"/>
                <a:gd name="T84" fmla="*/ 53 w 214"/>
                <a:gd name="T85" fmla="*/ 96 h 96"/>
                <a:gd name="T86" fmla="*/ 47 w 214"/>
                <a:gd name="T87" fmla="*/ 96 h 96"/>
                <a:gd name="T88" fmla="*/ 39 w 214"/>
                <a:gd name="T89" fmla="*/ 96 h 96"/>
                <a:gd name="T90" fmla="*/ 34 w 214"/>
                <a:gd name="T91" fmla="*/ 96 h 96"/>
                <a:gd name="T92" fmla="*/ 28 w 214"/>
                <a:gd name="T93" fmla="*/ 96 h 96"/>
                <a:gd name="T94" fmla="*/ 19 w 214"/>
                <a:gd name="T95" fmla="*/ 96 h 96"/>
                <a:gd name="T96" fmla="*/ 13 w 214"/>
                <a:gd name="T97" fmla="*/ 96 h 96"/>
                <a:gd name="T98" fmla="*/ 5 w 214"/>
                <a:gd name="T99" fmla="*/ 96 h 96"/>
                <a:gd name="T100" fmla="*/ 0 w 214"/>
                <a:gd name="T101" fmla="*/ 96 h 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4"/>
                <a:gd name="T154" fmla="*/ 0 h 96"/>
                <a:gd name="T155" fmla="*/ 214 w 214"/>
                <a:gd name="T156" fmla="*/ 96 h 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4" h="96">
                  <a:moveTo>
                    <a:pt x="214" y="42"/>
                  </a:moveTo>
                  <a:lnTo>
                    <a:pt x="214" y="34"/>
                  </a:lnTo>
                  <a:lnTo>
                    <a:pt x="214" y="28"/>
                  </a:lnTo>
                  <a:lnTo>
                    <a:pt x="214" y="19"/>
                  </a:lnTo>
                  <a:lnTo>
                    <a:pt x="206" y="19"/>
                  </a:lnTo>
                  <a:lnTo>
                    <a:pt x="206" y="11"/>
                  </a:lnTo>
                  <a:lnTo>
                    <a:pt x="201" y="11"/>
                  </a:lnTo>
                  <a:lnTo>
                    <a:pt x="201" y="8"/>
                  </a:lnTo>
                  <a:lnTo>
                    <a:pt x="195" y="8"/>
                  </a:lnTo>
                  <a:lnTo>
                    <a:pt x="195" y="0"/>
                  </a:lnTo>
                  <a:lnTo>
                    <a:pt x="187" y="0"/>
                  </a:lnTo>
                  <a:lnTo>
                    <a:pt x="180" y="0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9" y="8"/>
                  </a:lnTo>
                  <a:lnTo>
                    <a:pt x="153" y="8"/>
                  </a:lnTo>
                  <a:lnTo>
                    <a:pt x="144" y="8"/>
                  </a:lnTo>
                  <a:lnTo>
                    <a:pt x="144" y="11"/>
                  </a:lnTo>
                  <a:lnTo>
                    <a:pt x="138" y="11"/>
                  </a:lnTo>
                  <a:lnTo>
                    <a:pt x="138" y="19"/>
                  </a:lnTo>
                  <a:lnTo>
                    <a:pt x="138" y="28"/>
                  </a:lnTo>
                  <a:lnTo>
                    <a:pt x="130" y="28"/>
                  </a:lnTo>
                  <a:lnTo>
                    <a:pt x="130" y="34"/>
                  </a:lnTo>
                  <a:lnTo>
                    <a:pt x="130" y="42"/>
                  </a:lnTo>
                  <a:lnTo>
                    <a:pt x="125" y="42"/>
                  </a:lnTo>
                  <a:lnTo>
                    <a:pt x="125" y="47"/>
                  </a:lnTo>
                  <a:lnTo>
                    <a:pt x="119" y="47"/>
                  </a:lnTo>
                  <a:lnTo>
                    <a:pt x="119" y="55"/>
                  </a:lnTo>
                  <a:lnTo>
                    <a:pt x="119" y="62"/>
                  </a:lnTo>
                  <a:lnTo>
                    <a:pt x="110" y="62"/>
                  </a:lnTo>
                  <a:lnTo>
                    <a:pt x="110" y="68"/>
                  </a:lnTo>
                  <a:lnTo>
                    <a:pt x="110" y="76"/>
                  </a:lnTo>
                  <a:lnTo>
                    <a:pt x="104" y="76"/>
                  </a:lnTo>
                  <a:lnTo>
                    <a:pt x="96" y="76"/>
                  </a:lnTo>
                  <a:lnTo>
                    <a:pt x="96" y="81"/>
                  </a:lnTo>
                  <a:lnTo>
                    <a:pt x="89" y="81"/>
                  </a:lnTo>
                  <a:lnTo>
                    <a:pt x="89" y="87"/>
                  </a:lnTo>
                  <a:lnTo>
                    <a:pt x="81" y="87"/>
                  </a:lnTo>
                  <a:lnTo>
                    <a:pt x="76" y="87"/>
                  </a:lnTo>
                  <a:lnTo>
                    <a:pt x="70" y="96"/>
                  </a:lnTo>
                  <a:lnTo>
                    <a:pt x="62" y="96"/>
                  </a:lnTo>
                  <a:lnTo>
                    <a:pt x="53" y="96"/>
                  </a:lnTo>
                  <a:lnTo>
                    <a:pt x="47" y="96"/>
                  </a:lnTo>
                  <a:lnTo>
                    <a:pt x="39" y="96"/>
                  </a:lnTo>
                  <a:lnTo>
                    <a:pt x="34" y="96"/>
                  </a:lnTo>
                  <a:lnTo>
                    <a:pt x="28" y="96"/>
                  </a:lnTo>
                  <a:lnTo>
                    <a:pt x="19" y="96"/>
                  </a:lnTo>
                  <a:lnTo>
                    <a:pt x="13" y="96"/>
                  </a:lnTo>
                  <a:lnTo>
                    <a:pt x="5" y="96"/>
                  </a:lnTo>
                  <a:lnTo>
                    <a:pt x="0" y="96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2" name="Freeform 877"/>
            <p:cNvSpPr>
              <a:spLocks/>
            </p:cNvSpPr>
            <p:nvPr/>
          </p:nvSpPr>
          <p:spPr bwMode="auto">
            <a:xfrm>
              <a:off x="666" y="984"/>
              <a:ext cx="23" cy="90"/>
            </a:xfrm>
            <a:custGeom>
              <a:avLst/>
              <a:gdLst>
                <a:gd name="T0" fmla="*/ 23 w 23"/>
                <a:gd name="T1" fmla="*/ 0 h 90"/>
                <a:gd name="T2" fmla="*/ 17 w 23"/>
                <a:gd name="T3" fmla="*/ 5 h 90"/>
                <a:gd name="T4" fmla="*/ 17 w 23"/>
                <a:gd name="T5" fmla="*/ 14 h 90"/>
                <a:gd name="T6" fmla="*/ 9 w 23"/>
                <a:gd name="T7" fmla="*/ 14 h 90"/>
                <a:gd name="T8" fmla="*/ 9 w 23"/>
                <a:gd name="T9" fmla="*/ 22 h 90"/>
                <a:gd name="T10" fmla="*/ 9 w 23"/>
                <a:gd name="T11" fmla="*/ 27 h 90"/>
                <a:gd name="T12" fmla="*/ 9 w 23"/>
                <a:gd name="T13" fmla="*/ 37 h 90"/>
                <a:gd name="T14" fmla="*/ 0 w 23"/>
                <a:gd name="T15" fmla="*/ 37 h 90"/>
                <a:gd name="T16" fmla="*/ 0 w 23"/>
                <a:gd name="T17" fmla="*/ 42 h 90"/>
                <a:gd name="T18" fmla="*/ 0 w 23"/>
                <a:gd name="T19" fmla="*/ 48 h 90"/>
                <a:gd name="T20" fmla="*/ 0 w 23"/>
                <a:gd name="T21" fmla="*/ 56 h 90"/>
                <a:gd name="T22" fmla="*/ 0 w 23"/>
                <a:gd name="T23" fmla="*/ 61 h 90"/>
                <a:gd name="T24" fmla="*/ 0 w 23"/>
                <a:gd name="T25" fmla="*/ 71 h 90"/>
                <a:gd name="T26" fmla="*/ 0 w 23"/>
                <a:gd name="T27" fmla="*/ 76 h 90"/>
                <a:gd name="T28" fmla="*/ 0 w 23"/>
                <a:gd name="T29" fmla="*/ 84 h 90"/>
                <a:gd name="T30" fmla="*/ 0 w 23"/>
                <a:gd name="T31" fmla="*/ 90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90"/>
                <a:gd name="T50" fmla="*/ 23 w 23"/>
                <a:gd name="T51" fmla="*/ 90 h 9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90">
                  <a:moveTo>
                    <a:pt x="23" y="0"/>
                  </a:moveTo>
                  <a:lnTo>
                    <a:pt x="17" y="5"/>
                  </a:lnTo>
                  <a:lnTo>
                    <a:pt x="17" y="14"/>
                  </a:lnTo>
                  <a:lnTo>
                    <a:pt x="9" y="14"/>
                  </a:lnTo>
                  <a:lnTo>
                    <a:pt x="9" y="22"/>
                  </a:lnTo>
                  <a:lnTo>
                    <a:pt x="9" y="27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0" y="71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3" name="Freeform 878"/>
            <p:cNvSpPr>
              <a:spLocks/>
            </p:cNvSpPr>
            <p:nvPr/>
          </p:nvSpPr>
          <p:spPr bwMode="auto">
            <a:xfrm>
              <a:off x="1520" y="825"/>
              <a:ext cx="57" cy="283"/>
            </a:xfrm>
            <a:custGeom>
              <a:avLst/>
              <a:gdLst>
                <a:gd name="T0" fmla="*/ 34 w 57"/>
                <a:gd name="T1" fmla="*/ 283 h 283"/>
                <a:gd name="T2" fmla="*/ 40 w 57"/>
                <a:gd name="T3" fmla="*/ 283 h 283"/>
                <a:gd name="T4" fmla="*/ 40 w 57"/>
                <a:gd name="T5" fmla="*/ 274 h 283"/>
                <a:gd name="T6" fmla="*/ 40 w 57"/>
                <a:gd name="T7" fmla="*/ 269 h 283"/>
                <a:gd name="T8" fmla="*/ 49 w 57"/>
                <a:gd name="T9" fmla="*/ 264 h 283"/>
                <a:gd name="T10" fmla="*/ 49 w 57"/>
                <a:gd name="T11" fmla="*/ 254 h 283"/>
                <a:gd name="T12" fmla="*/ 49 w 57"/>
                <a:gd name="T13" fmla="*/ 249 h 283"/>
                <a:gd name="T14" fmla="*/ 57 w 57"/>
                <a:gd name="T15" fmla="*/ 249 h 283"/>
                <a:gd name="T16" fmla="*/ 57 w 57"/>
                <a:gd name="T17" fmla="*/ 243 h 283"/>
                <a:gd name="T18" fmla="*/ 57 w 57"/>
                <a:gd name="T19" fmla="*/ 235 h 283"/>
                <a:gd name="T20" fmla="*/ 57 w 57"/>
                <a:gd name="T21" fmla="*/ 230 h 283"/>
                <a:gd name="T22" fmla="*/ 57 w 57"/>
                <a:gd name="T23" fmla="*/ 220 h 283"/>
                <a:gd name="T24" fmla="*/ 57 w 57"/>
                <a:gd name="T25" fmla="*/ 215 h 283"/>
                <a:gd name="T26" fmla="*/ 57 w 57"/>
                <a:gd name="T27" fmla="*/ 207 h 283"/>
                <a:gd name="T28" fmla="*/ 57 w 57"/>
                <a:gd name="T29" fmla="*/ 201 h 283"/>
                <a:gd name="T30" fmla="*/ 57 w 57"/>
                <a:gd name="T31" fmla="*/ 196 h 283"/>
                <a:gd name="T32" fmla="*/ 49 w 57"/>
                <a:gd name="T33" fmla="*/ 196 h 283"/>
                <a:gd name="T34" fmla="*/ 49 w 57"/>
                <a:gd name="T35" fmla="*/ 186 h 283"/>
                <a:gd name="T36" fmla="*/ 49 w 57"/>
                <a:gd name="T37" fmla="*/ 181 h 283"/>
                <a:gd name="T38" fmla="*/ 49 w 57"/>
                <a:gd name="T39" fmla="*/ 173 h 283"/>
                <a:gd name="T40" fmla="*/ 40 w 57"/>
                <a:gd name="T41" fmla="*/ 173 h 283"/>
                <a:gd name="T42" fmla="*/ 40 w 57"/>
                <a:gd name="T43" fmla="*/ 164 h 283"/>
                <a:gd name="T44" fmla="*/ 40 w 57"/>
                <a:gd name="T45" fmla="*/ 159 h 283"/>
                <a:gd name="T46" fmla="*/ 34 w 57"/>
                <a:gd name="T47" fmla="*/ 159 h 283"/>
                <a:gd name="T48" fmla="*/ 34 w 57"/>
                <a:gd name="T49" fmla="*/ 150 h 283"/>
                <a:gd name="T50" fmla="*/ 34 w 57"/>
                <a:gd name="T51" fmla="*/ 144 h 283"/>
                <a:gd name="T52" fmla="*/ 34 w 57"/>
                <a:gd name="T53" fmla="*/ 139 h 283"/>
                <a:gd name="T54" fmla="*/ 26 w 57"/>
                <a:gd name="T55" fmla="*/ 139 h 283"/>
                <a:gd name="T56" fmla="*/ 26 w 57"/>
                <a:gd name="T57" fmla="*/ 131 h 283"/>
                <a:gd name="T58" fmla="*/ 26 w 57"/>
                <a:gd name="T59" fmla="*/ 125 h 283"/>
                <a:gd name="T60" fmla="*/ 21 w 57"/>
                <a:gd name="T61" fmla="*/ 125 h 283"/>
                <a:gd name="T62" fmla="*/ 21 w 57"/>
                <a:gd name="T63" fmla="*/ 118 h 283"/>
                <a:gd name="T64" fmla="*/ 21 w 57"/>
                <a:gd name="T65" fmla="*/ 110 h 283"/>
                <a:gd name="T66" fmla="*/ 13 w 57"/>
                <a:gd name="T67" fmla="*/ 110 h 283"/>
                <a:gd name="T68" fmla="*/ 6 w 57"/>
                <a:gd name="T69" fmla="*/ 110 h 283"/>
                <a:gd name="T70" fmla="*/ 6 w 57"/>
                <a:gd name="T71" fmla="*/ 105 h 283"/>
                <a:gd name="T72" fmla="*/ 6 w 57"/>
                <a:gd name="T73" fmla="*/ 97 h 283"/>
                <a:gd name="T74" fmla="*/ 0 w 57"/>
                <a:gd name="T75" fmla="*/ 97 h 283"/>
                <a:gd name="T76" fmla="*/ 0 w 57"/>
                <a:gd name="T77" fmla="*/ 91 h 283"/>
                <a:gd name="T78" fmla="*/ 0 w 57"/>
                <a:gd name="T79" fmla="*/ 82 h 283"/>
                <a:gd name="T80" fmla="*/ 0 w 57"/>
                <a:gd name="T81" fmla="*/ 74 h 283"/>
                <a:gd name="T82" fmla="*/ 0 w 57"/>
                <a:gd name="T83" fmla="*/ 71 h 283"/>
                <a:gd name="T84" fmla="*/ 0 w 57"/>
                <a:gd name="T85" fmla="*/ 63 h 283"/>
                <a:gd name="T86" fmla="*/ 0 w 57"/>
                <a:gd name="T87" fmla="*/ 53 h 283"/>
                <a:gd name="T88" fmla="*/ 0 w 57"/>
                <a:gd name="T89" fmla="*/ 48 h 283"/>
                <a:gd name="T90" fmla="*/ 0 w 57"/>
                <a:gd name="T91" fmla="*/ 40 h 283"/>
                <a:gd name="T92" fmla="*/ 0 w 57"/>
                <a:gd name="T93" fmla="*/ 34 h 283"/>
                <a:gd name="T94" fmla="*/ 0 w 57"/>
                <a:gd name="T95" fmla="*/ 26 h 283"/>
                <a:gd name="T96" fmla="*/ 0 w 57"/>
                <a:gd name="T97" fmla="*/ 19 h 283"/>
                <a:gd name="T98" fmla="*/ 0 w 57"/>
                <a:gd name="T99" fmla="*/ 14 h 283"/>
                <a:gd name="T100" fmla="*/ 0 w 57"/>
                <a:gd name="T101" fmla="*/ 6 h 283"/>
                <a:gd name="T102" fmla="*/ 0 w 57"/>
                <a:gd name="T103" fmla="*/ 0 h 283"/>
                <a:gd name="T104" fmla="*/ 6 w 57"/>
                <a:gd name="T105" fmla="*/ 0 h 2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7"/>
                <a:gd name="T160" fmla="*/ 0 h 283"/>
                <a:gd name="T161" fmla="*/ 57 w 57"/>
                <a:gd name="T162" fmla="*/ 283 h 28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7" h="283">
                  <a:moveTo>
                    <a:pt x="34" y="283"/>
                  </a:moveTo>
                  <a:lnTo>
                    <a:pt x="40" y="283"/>
                  </a:lnTo>
                  <a:lnTo>
                    <a:pt x="40" y="274"/>
                  </a:lnTo>
                  <a:lnTo>
                    <a:pt x="40" y="269"/>
                  </a:lnTo>
                  <a:lnTo>
                    <a:pt x="49" y="264"/>
                  </a:lnTo>
                  <a:lnTo>
                    <a:pt x="49" y="254"/>
                  </a:lnTo>
                  <a:lnTo>
                    <a:pt x="49" y="249"/>
                  </a:lnTo>
                  <a:lnTo>
                    <a:pt x="57" y="249"/>
                  </a:lnTo>
                  <a:lnTo>
                    <a:pt x="57" y="243"/>
                  </a:lnTo>
                  <a:lnTo>
                    <a:pt x="57" y="235"/>
                  </a:lnTo>
                  <a:lnTo>
                    <a:pt x="57" y="230"/>
                  </a:lnTo>
                  <a:lnTo>
                    <a:pt x="57" y="220"/>
                  </a:lnTo>
                  <a:lnTo>
                    <a:pt x="57" y="215"/>
                  </a:lnTo>
                  <a:lnTo>
                    <a:pt x="57" y="207"/>
                  </a:lnTo>
                  <a:lnTo>
                    <a:pt x="57" y="201"/>
                  </a:lnTo>
                  <a:lnTo>
                    <a:pt x="57" y="196"/>
                  </a:lnTo>
                  <a:lnTo>
                    <a:pt x="49" y="196"/>
                  </a:lnTo>
                  <a:lnTo>
                    <a:pt x="49" y="186"/>
                  </a:lnTo>
                  <a:lnTo>
                    <a:pt x="49" y="181"/>
                  </a:lnTo>
                  <a:lnTo>
                    <a:pt x="49" y="173"/>
                  </a:lnTo>
                  <a:lnTo>
                    <a:pt x="40" y="173"/>
                  </a:lnTo>
                  <a:lnTo>
                    <a:pt x="40" y="164"/>
                  </a:lnTo>
                  <a:lnTo>
                    <a:pt x="40" y="159"/>
                  </a:lnTo>
                  <a:lnTo>
                    <a:pt x="34" y="159"/>
                  </a:lnTo>
                  <a:lnTo>
                    <a:pt x="34" y="150"/>
                  </a:lnTo>
                  <a:lnTo>
                    <a:pt x="34" y="144"/>
                  </a:lnTo>
                  <a:lnTo>
                    <a:pt x="34" y="139"/>
                  </a:lnTo>
                  <a:lnTo>
                    <a:pt x="26" y="139"/>
                  </a:lnTo>
                  <a:lnTo>
                    <a:pt x="26" y="131"/>
                  </a:lnTo>
                  <a:lnTo>
                    <a:pt x="26" y="125"/>
                  </a:lnTo>
                  <a:lnTo>
                    <a:pt x="21" y="125"/>
                  </a:lnTo>
                  <a:lnTo>
                    <a:pt x="21" y="118"/>
                  </a:lnTo>
                  <a:lnTo>
                    <a:pt x="21" y="110"/>
                  </a:lnTo>
                  <a:lnTo>
                    <a:pt x="13" y="110"/>
                  </a:lnTo>
                  <a:lnTo>
                    <a:pt x="6" y="110"/>
                  </a:lnTo>
                  <a:lnTo>
                    <a:pt x="6" y="105"/>
                  </a:lnTo>
                  <a:lnTo>
                    <a:pt x="6" y="97"/>
                  </a:lnTo>
                  <a:lnTo>
                    <a:pt x="0" y="97"/>
                  </a:lnTo>
                  <a:lnTo>
                    <a:pt x="0" y="91"/>
                  </a:lnTo>
                  <a:lnTo>
                    <a:pt x="0" y="82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0" y="63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4" name="Freeform 879"/>
            <p:cNvSpPr>
              <a:spLocks/>
            </p:cNvSpPr>
            <p:nvPr/>
          </p:nvSpPr>
          <p:spPr bwMode="auto">
            <a:xfrm>
              <a:off x="1560" y="820"/>
              <a:ext cx="91" cy="115"/>
            </a:xfrm>
            <a:custGeom>
              <a:avLst/>
              <a:gdLst>
                <a:gd name="T0" fmla="*/ 0 w 91"/>
                <a:gd name="T1" fmla="*/ 115 h 115"/>
                <a:gd name="T2" fmla="*/ 9 w 91"/>
                <a:gd name="T3" fmla="*/ 110 h 115"/>
                <a:gd name="T4" fmla="*/ 9 w 91"/>
                <a:gd name="T5" fmla="*/ 102 h 115"/>
                <a:gd name="T6" fmla="*/ 17 w 91"/>
                <a:gd name="T7" fmla="*/ 102 h 115"/>
                <a:gd name="T8" fmla="*/ 17 w 91"/>
                <a:gd name="T9" fmla="*/ 96 h 115"/>
                <a:gd name="T10" fmla="*/ 23 w 91"/>
                <a:gd name="T11" fmla="*/ 96 h 115"/>
                <a:gd name="T12" fmla="*/ 23 w 91"/>
                <a:gd name="T13" fmla="*/ 87 h 115"/>
                <a:gd name="T14" fmla="*/ 28 w 91"/>
                <a:gd name="T15" fmla="*/ 87 h 115"/>
                <a:gd name="T16" fmla="*/ 28 w 91"/>
                <a:gd name="T17" fmla="*/ 79 h 115"/>
                <a:gd name="T18" fmla="*/ 38 w 91"/>
                <a:gd name="T19" fmla="*/ 79 h 115"/>
                <a:gd name="T20" fmla="*/ 38 w 91"/>
                <a:gd name="T21" fmla="*/ 76 h 115"/>
                <a:gd name="T22" fmla="*/ 43 w 91"/>
                <a:gd name="T23" fmla="*/ 76 h 115"/>
                <a:gd name="T24" fmla="*/ 51 w 91"/>
                <a:gd name="T25" fmla="*/ 76 h 115"/>
                <a:gd name="T26" fmla="*/ 51 w 91"/>
                <a:gd name="T27" fmla="*/ 68 h 115"/>
                <a:gd name="T28" fmla="*/ 57 w 91"/>
                <a:gd name="T29" fmla="*/ 68 h 115"/>
                <a:gd name="T30" fmla="*/ 57 w 91"/>
                <a:gd name="T31" fmla="*/ 58 h 115"/>
                <a:gd name="T32" fmla="*/ 62 w 91"/>
                <a:gd name="T33" fmla="*/ 58 h 115"/>
                <a:gd name="T34" fmla="*/ 62 w 91"/>
                <a:gd name="T35" fmla="*/ 53 h 115"/>
                <a:gd name="T36" fmla="*/ 62 w 91"/>
                <a:gd name="T37" fmla="*/ 45 h 115"/>
                <a:gd name="T38" fmla="*/ 72 w 91"/>
                <a:gd name="T39" fmla="*/ 45 h 115"/>
                <a:gd name="T40" fmla="*/ 72 w 91"/>
                <a:gd name="T41" fmla="*/ 39 h 115"/>
                <a:gd name="T42" fmla="*/ 77 w 91"/>
                <a:gd name="T43" fmla="*/ 39 h 115"/>
                <a:gd name="T44" fmla="*/ 77 w 91"/>
                <a:gd name="T45" fmla="*/ 31 h 115"/>
                <a:gd name="T46" fmla="*/ 77 w 91"/>
                <a:gd name="T47" fmla="*/ 24 h 115"/>
                <a:gd name="T48" fmla="*/ 77 w 91"/>
                <a:gd name="T49" fmla="*/ 19 h 115"/>
                <a:gd name="T50" fmla="*/ 85 w 91"/>
                <a:gd name="T51" fmla="*/ 19 h 115"/>
                <a:gd name="T52" fmla="*/ 85 w 91"/>
                <a:gd name="T53" fmla="*/ 11 h 115"/>
                <a:gd name="T54" fmla="*/ 85 w 91"/>
                <a:gd name="T55" fmla="*/ 5 h 115"/>
                <a:gd name="T56" fmla="*/ 91 w 91"/>
                <a:gd name="T57" fmla="*/ 5 h 115"/>
                <a:gd name="T58" fmla="*/ 91 w 91"/>
                <a:gd name="T59" fmla="*/ 0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1"/>
                <a:gd name="T91" fmla="*/ 0 h 115"/>
                <a:gd name="T92" fmla="*/ 91 w 91"/>
                <a:gd name="T93" fmla="*/ 115 h 1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1" h="115">
                  <a:moveTo>
                    <a:pt x="0" y="115"/>
                  </a:moveTo>
                  <a:lnTo>
                    <a:pt x="9" y="110"/>
                  </a:lnTo>
                  <a:lnTo>
                    <a:pt x="9" y="102"/>
                  </a:lnTo>
                  <a:lnTo>
                    <a:pt x="17" y="102"/>
                  </a:lnTo>
                  <a:lnTo>
                    <a:pt x="17" y="96"/>
                  </a:lnTo>
                  <a:lnTo>
                    <a:pt x="23" y="96"/>
                  </a:lnTo>
                  <a:lnTo>
                    <a:pt x="23" y="87"/>
                  </a:lnTo>
                  <a:lnTo>
                    <a:pt x="28" y="87"/>
                  </a:lnTo>
                  <a:lnTo>
                    <a:pt x="28" y="79"/>
                  </a:lnTo>
                  <a:lnTo>
                    <a:pt x="38" y="79"/>
                  </a:lnTo>
                  <a:lnTo>
                    <a:pt x="38" y="76"/>
                  </a:lnTo>
                  <a:lnTo>
                    <a:pt x="43" y="76"/>
                  </a:lnTo>
                  <a:lnTo>
                    <a:pt x="51" y="76"/>
                  </a:lnTo>
                  <a:lnTo>
                    <a:pt x="51" y="68"/>
                  </a:lnTo>
                  <a:lnTo>
                    <a:pt x="57" y="68"/>
                  </a:lnTo>
                  <a:lnTo>
                    <a:pt x="57" y="58"/>
                  </a:lnTo>
                  <a:lnTo>
                    <a:pt x="62" y="58"/>
                  </a:lnTo>
                  <a:lnTo>
                    <a:pt x="62" y="53"/>
                  </a:lnTo>
                  <a:lnTo>
                    <a:pt x="62" y="45"/>
                  </a:lnTo>
                  <a:lnTo>
                    <a:pt x="72" y="45"/>
                  </a:lnTo>
                  <a:lnTo>
                    <a:pt x="72" y="39"/>
                  </a:lnTo>
                  <a:lnTo>
                    <a:pt x="77" y="39"/>
                  </a:lnTo>
                  <a:lnTo>
                    <a:pt x="77" y="31"/>
                  </a:lnTo>
                  <a:lnTo>
                    <a:pt x="77" y="24"/>
                  </a:lnTo>
                  <a:lnTo>
                    <a:pt x="77" y="19"/>
                  </a:lnTo>
                  <a:lnTo>
                    <a:pt x="85" y="19"/>
                  </a:lnTo>
                  <a:lnTo>
                    <a:pt x="85" y="11"/>
                  </a:lnTo>
                  <a:lnTo>
                    <a:pt x="85" y="5"/>
                  </a:lnTo>
                  <a:lnTo>
                    <a:pt x="91" y="5"/>
                  </a:lnTo>
                  <a:lnTo>
                    <a:pt x="91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5" name="Freeform 880"/>
            <p:cNvSpPr>
              <a:spLocks/>
            </p:cNvSpPr>
            <p:nvPr/>
          </p:nvSpPr>
          <p:spPr bwMode="auto">
            <a:xfrm>
              <a:off x="1770" y="851"/>
              <a:ext cx="296" cy="99"/>
            </a:xfrm>
            <a:custGeom>
              <a:avLst/>
              <a:gdLst>
                <a:gd name="T0" fmla="*/ 0 w 296"/>
                <a:gd name="T1" fmla="*/ 79 h 99"/>
                <a:gd name="T2" fmla="*/ 5 w 296"/>
                <a:gd name="T3" fmla="*/ 79 h 99"/>
                <a:gd name="T4" fmla="*/ 14 w 296"/>
                <a:gd name="T5" fmla="*/ 79 h 99"/>
                <a:gd name="T6" fmla="*/ 19 w 296"/>
                <a:gd name="T7" fmla="*/ 79 h 99"/>
                <a:gd name="T8" fmla="*/ 24 w 296"/>
                <a:gd name="T9" fmla="*/ 79 h 99"/>
                <a:gd name="T10" fmla="*/ 34 w 296"/>
                <a:gd name="T11" fmla="*/ 79 h 99"/>
                <a:gd name="T12" fmla="*/ 42 w 296"/>
                <a:gd name="T13" fmla="*/ 79 h 99"/>
                <a:gd name="T14" fmla="*/ 48 w 296"/>
                <a:gd name="T15" fmla="*/ 79 h 99"/>
                <a:gd name="T16" fmla="*/ 56 w 296"/>
                <a:gd name="T17" fmla="*/ 79 h 99"/>
                <a:gd name="T18" fmla="*/ 61 w 296"/>
                <a:gd name="T19" fmla="*/ 79 h 99"/>
                <a:gd name="T20" fmla="*/ 68 w 296"/>
                <a:gd name="T21" fmla="*/ 79 h 99"/>
                <a:gd name="T22" fmla="*/ 76 w 296"/>
                <a:gd name="T23" fmla="*/ 79 h 99"/>
                <a:gd name="T24" fmla="*/ 81 w 296"/>
                <a:gd name="T25" fmla="*/ 79 h 99"/>
                <a:gd name="T26" fmla="*/ 90 w 296"/>
                <a:gd name="T27" fmla="*/ 79 h 99"/>
                <a:gd name="T28" fmla="*/ 95 w 296"/>
                <a:gd name="T29" fmla="*/ 79 h 99"/>
                <a:gd name="T30" fmla="*/ 102 w 296"/>
                <a:gd name="T31" fmla="*/ 79 h 99"/>
                <a:gd name="T32" fmla="*/ 110 w 296"/>
                <a:gd name="T33" fmla="*/ 79 h 99"/>
                <a:gd name="T34" fmla="*/ 115 w 296"/>
                <a:gd name="T35" fmla="*/ 79 h 99"/>
                <a:gd name="T36" fmla="*/ 115 w 296"/>
                <a:gd name="T37" fmla="*/ 84 h 99"/>
                <a:gd name="T38" fmla="*/ 123 w 296"/>
                <a:gd name="T39" fmla="*/ 84 h 99"/>
                <a:gd name="T40" fmla="*/ 133 w 296"/>
                <a:gd name="T41" fmla="*/ 84 h 99"/>
                <a:gd name="T42" fmla="*/ 138 w 296"/>
                <a:gd name="T43" fmla="*/ 84 h 99"/>
                <a:gd name="T44" fmla="*/ 144 w 296"/>
                <a:gd name="T45" fmla="*/ 84 h 99"/>
                <a:gd name="T46" fmla="*/ 152 w 296"/>
                <a:gd name="T47" fmla="*/ 84 h 99"/>
                <a:gd name="T48" fmla="*/ 152 w 296"/>
                <a:gd name="T49" fmla="*/ 92 h 99"/>
                <a:gd name="T50" fmla="*/ 157 w 296"/>
                <a:gd name="T51" fmla="*/ 92 h 99"/>
                <a:gd name="T52" fmla="*/ 167 w 296"/>
                <a:gd name="T53" fmla="*/ 92 h 99"/>
                <a:gd name="T54" fmla="*/ 172 w 296"/>
                <a:gd name="T55" fmla="*/ 92 h 99"/>
                <a:gd name="T56" fmla="*/ 172 w 296"/>
                <a:gd name="T57" fmla="*/ 99 h 99"/>
                <a:gd name="T58" fmla="*/ 180 w 296"/>
                <a:gd name="T59" fmla="*/ 99 h 99"/>
                <a:gd name="T60" fmla="*/ 186 w 296"/>
                <a:gd name="T61" fmla="*/ 99 h 99"/>
                <a:gd name="T62" fmla="*/ 191 w 296"/>
                <a:gd name="T63" fmla="*/ 99 h 99"/>
                <a:gd name="T64" fmla="*/ 201 w 296"/>
                <a:gd name="T65" fmla="*/ 99 h 99"/>
                <a:gd name="T66" fmla="*/ 206 w 296"/>
                <a:gd name="T67" fmla="*/ 99 h 99"/>
                <a:gd name="T68" fmla="*/ 214 w 296"/>
                <a:gd name="T69" fmla="*/ 99 h 99"/>
                <a:gd name="T70" fmla="*/ 220 w 296"/>
                <a:gd name="T71" fmla="*/ 99 h 99"/>
                <a:gd name="T72" fmla="*/ 225 w 296"/>
                <a:gd name="T73" fmla="*/ 99 h 99"/>
                <a:gd name="T74" fmla="*/ 235 w 296"/>
                <a:gd name="T75" fmla="*/ 99 h 99"/>
                <a:gd name="T76" fmla="*/ 240 w 296"/>
                <a:gd name="T77" fmla="*/ 99 h 99"/>
                <a:gd name="T78" fmla="*/ 240 w 296"/>
                <a:gd name="T79" fmla="*/ 92 h 99"/>
                <a:gd name="T80" fmla="*/ 248 w 296"/>
                <a:gd name="T81" fmla="*/ 92 h 99"/>
                <a:gd name="T82" fmla="*/ 248 w 296"/>
                <a:gd name="T83" fmla="*/ 84 h 99"/>
                <a:gd name="T84" fmla="*/ 256 w 296"/>
                <a:gd name="T85" fmla="*/ 84 h 99"/>
                <a:gd name="T86" fmla="*/ 256 w 296"/>
                <a:gd name="T87" fmla="*/ 79 h 99"/>
                <a:gd name="T88" fmla="*/ 262 w 296"/>
                <a:gd name="T89" fmla="*/ 79 h 99"/>
                <a:gd name="T90" fmla="*/ 262 w 296"/>
                <a:gd name="T91" fmla="*/ 71 h 99"/>
                <a:gd name="T92" fmla="*/ 269 w 296"/>
                <a:gd name="T93" fmla="*/ 71 h 99"/>
                <a:gd name="T94" fmla="*/ 269 w 296"/>
                <a:gd name="T95" fmla="*/ 65 h 99"/>
                <a:gd name="T96" fmla="*/ 277 w 296"/>
                <a:gd name="T97" fmla="*/ 56 h 99"/>
                <a:gd name="T98" fmla="*/ 277 w 296"/>
                <a:gd name="T99" fmla="*/ 48 h 99"/>
                <a:gd name="T100" fmla="*/ 282 w 296"/>
                <a:gd name="T101" fmla="*/ 48 h 99"/>
                <a:gd name="T102" fmla="*/ 282 w 296"/>
                <a:gd name="T103" fmla="*/ 45 h 99"/>
                <a:gd name="T104" fmla="*/ 282 w 296"/>
                <a:gd name="T105" fmla="*/ 37 h 99"/>
                <a:gd name="T106" fmla="*/ 290 w 296"/>
                <a:gd name="T107" fmla="*/ 37 h 99"/>
                <a:gd name="T108" fmla="*/ 290 w 296"/>
                <a:gd name="T109" fmla="*/ 27 h 99"/>
                <a:gd name="T110" fmla="*/ 290 w 296"/>
                <a:gd name="T111" fmla="*/ 22 h 99"/>
                <a:gd name="T112" fmla="*/ 290 w 296"/>
                <a:gd name="T113" fmla="*/ 14 h 99"/>
                <a:gd name="T114" fmla="*/ 296 w 296"/>
                <a:gd name="T115" fmla="*/ 14 h 99"/>
                <a:gd name="T116" fmla="*/ 296 w 296"/>
                <a:gd name="T117" fmla="*/ 8 h 99"/>
                <a:gd name="T118" fmla="*/ 296 w 296"/>
                <a:gd name="T119" fmla="*/ 0 h 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6"/>
                <a:gd name="T181" fmla="*/ 0 h 99"/>
                <a:gd name="T182" fmla="*/ 296 w 296"/>
                <a:gd name="T183" fmla="*/ 99 h 9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6" h="99">
                  <a:moveTo>
                    <a:pt x="0" y="79"/>
                  </a:moveTo>
                  <a:lnTo>
                    <a:pt x="5" y="79"/>
                  </a:lnTo>
                  <a:lnTo>
                    <a:pt x="14" y="79"/>
                  </a:lnTo>
                  <a:lnTo>
                    <a:pt x="19" y="79"/>
                  </a:lnTo>
                  <a:lnTo>
                    <a:pt x="24" y="79"/>
                  </a:lnTo>
                  <a:lnTo>
                    <a:pt x="34" y="79"/>
                  </a:lnTo>
                  <a:lnTo>
                    <a:pt x="42" y="79"/>
                  </a:lnTo>
                  <a:lnTo>
                    <a:pt x="48" y="79"/>
                  </a:lnTo>
                  <a:lnTo>
                    <a:pt x="56" y="79"/>
                  </a:lnTo>
                  <a:lnTo>
                    <a:pt x="61" y="79"/>
                  </a:lnTo>
                  <a:lnTo>
                    <a:pt x="68" y="79"/>
                  </a:lnTo>
                  <a:lnTo>
                    <a:pt x="76" y="79"/>
                  </a:lnTo>
                  <a:lnTo>
                    <a:pt x="81" y="79"/>
                  </a:lnTo>
                  <a:lnTo>
                    <a:pt x="90" y="79"/>
                  </a:lnTo>
                  <a:lnTo>
                    <a:pt x="95" y="79"/>
                  </a:lnTo>
                  <a:lnTo>
                    <a:pt x="102" y="79"/>
                  </a:lnTo>
                  <a:lnTo>
                    <a:pt x="110" y="79"/>
                  </a:lnTo>
                  <a:lnTo>
                    <a:pt x="115" y="79"/>
                  </a:lnTo>
                  <a:lnTo>
                    <a:pt x="115" y="84"/>
                  </a:lnTo>
                  <a:lnTo>
                    <a:pt x="123" y="84"/>
                  </a:lnTo>
                  <a:lnTo>
                    <a:pt x="133" y="84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52" y="84"/>
                  </a:lnTo>
                  <a:lnTo>
                    <a:pt x="152" y="92"/>
                  </a:lnTo>
                  <a:lnTo>
                    <a:pt x="157" y="92"/>
                  </a:lnTo>
                  <a:lnTo>
                    <a:pt x="167" y="92"/>
                  </a:lnTo>
                  <a:lnTo>
                    <a:pt x="172" y="92"/>
                  </a:lnTo>
                  <a:lnTo>
                    <a:pt x="172" y="99"/>
                  </a:lnTo>
                  <a:lnTo>
                    <a:pt x="180" y="99"/>
                  </a:lnTo>
                  <a:lnTo>
                    <a:pt x="186" y="99"/>
                  </a:lnTo>
                  <a:lnTo>
                    <a:pt x="191" y="99"/>
                  </a:lnTo>
                  <a:lnTo>
                    <a:pt x="201" y="99"/>
                  </a:lnTo>
                  <a:lnTo>
                    <a:pt x="206" y="99"/>
                  </a:lnTo>
                  <a:lnTo>
                    <a:pt x="214" y="99"/>
                  </a:lnTo>
                  <a:lnTo>
                    <a:pt x="220" y="99"/>
                  </a:lnTo>
                  <a:lnTo>
                    <a:pt x="225" y="99"/>
                  </a:lnTo>
                  <a:lnTo>
                    <a:pt x="235" y="99"/>
                  </a:lnTo>
                  <a:lnTo>
                    <a:pt x="240" y="99"/>
                  </a:lnTo>
                  <a:lnTo>
                    <a:pt x="240" y="92"/>
                  </a:lnTo>
                  <a:lnTo>
                    <a:pt x="248" y="92"/>
                  </a:lnTo>
                  <a:lnTo>
                    <a:pt x="248" y="84"/>
                  </a:lnTo>
                  <a:lnTo>
                    <a:pt x="256" y="84"/>
                  </a:lnTo>
                  <a:lnTo>
                    <a:pt x="256" y="79"/>
                  </a:lnTo>
                  <a:lnTo>
                    <a:pt x="262" y="79"/>
                  </a:lnTo>
                  <a:lnTo>
                    <a:pt x="262" y="71"/>
                  </a:lnTo>
                  <a:lnTo>
                    <a:pt x="269" y="71"/>
                  </a:lnTo>
                  <a:lnTo>
                    <a:pt x="269" y="65"/>
                  </a:lnTo>
                  <a:lnTo>
                    <a:pt x="277" y="56"/>
                  </a:lnTo>
                  <a:lnTo>
                    <a:pt x="277" y="48"/>
                  </a:lnTo>
                  <a:lnTo>
                    <a:pt x="282" y="48"/>
                  </a:lnTo>
                  <a:lnTo>
                    <a:pt x="282" y="45"/>
                  </a:lnTo>
                  <a:lnTo>
                    <a:pt x="282" y="37"/>
                  </a:lnTo>
                  <a:lnTo>
                    <a:pt x="290" y="37"/>
                  </a:lnTo>
                  <a:lnTo>
                    <a:pt x="290" y="27"/>
                  </a:lnTo>
                  <a:lnTo>
                    <a:pt x="290" y="22"/>
                  </a:lnTo>
                  <a:lnTo>
                    <a:pt x="290" y="14"/>
                  </a:lnTo>
                  <a:lnTo>
                    <a:pt x="296" y="14"/>
                  </a:lnTo>
                  <a:lnTo>
                    <a:pt x="296" y="8"/>
                  </a:lnTo>
                  <a:lnTo>
                    <a:pt x="296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6" name="Freeform 881"/>
            <p:cNvSpPr>
              <a:spLocks/>
            </p:cNvSpPr>
            <p:nvPr/>
          </p:nvSpPr>
          <p:spPr bwMode="auto">
            <a:xfrm>
              <a:off x="1990" y="964"/>
              <a:ext cx="125" cy="68"/>
            </a:xfrm>
            <a:custGeom>
              <a:avLst/>
              <a:gdLst>
                <a:gd name="T0" fmla="*/ 0 w 125"/>
                <a:gd name="T1" fmla="*/ 0 h 68"/>
                <a:gd name="T2" fmla="*/ 5 w 125"/>
                <a:gd name="T3" fmla="*/ 0 h 68"/>
                <a:gd name="T4" fmla="*/ 5 w 125"/>
                <a:gd name="T5" fmla="*/ 5 h 68"/>
                <a:gd name="T6" fmla="*/ 15 w 125"/>
                <a:gd name="T7" fmla="*/ 5 h 68"/>
                <a:gd name="T8" fmla="*/ 20 w 125"/>
                <a:gd name="T9" fmla="*/ 5 h 68"/>
                <a:gd name="T10" fmla="*/ 20 w 125"/>
                <a:gd name="T11" fmla="*/ 11 h 68"/>
                <a:gd name="T12" fmla="*/ 28 w 125"/>
                <a:gd name="T13" fmla="*/ 11 h 68"/>
                <a:gd name="T14" fmla="*/ 36 w 125"/>
                <a:gd name="T15" fmla="*/ 20 h 68"/>
                <a:gd name="T16" fmla="*/ 42 w 125"/>
                <a:gd name="T17" fmla="*/ 20 h 68"/>
                <a:gd name="T18" fmla="*/ 49 w 125"/>
                <a:gd name="T19" fmla="*/ 20 h 68"/>
                <a:gd name="T20" fmla="*/ 57 w 125"/>
                <a:gd name="T21" fmla="*/ 25 h 68"/>
                <a:gd name="T22" fmla="*/ 62 w 125"/>
                <a:gd name="T23" fmla="*/ 25 h 68"/>
                <a:gd name="T24" fmla="*/ 70 w 125"/>
                <a:gd name="T25" fmla="*/ 25 h 68"/>
                <a:gd name="T26" fmla="*/ 76 w 125"/>
                <a:gd name="T27" fmla="*/ 25 h 68"/>
                <a:gd name="T28" fmla="*/ 76 w 125"/>
                <a:gd name="T29" fmla="*/ 34 h 68"/>
                <a:gd name="T30" fmla="*/ 85 w 125"/>
                <a:gd name="T31" fmla="*/ 34 h 68"/>
                <a:gd name="T32" fmla="*/ 85 w 125"/>
                <a:gd name="T33" fmla="*/ 42 h 68"/>
                <a:gd name="T34" fmla="*/ 91 w 125"/>
                <a:gd name="T35" fmla="*/ 42 h 68"/>
                <a:gd name="T36" fmla="*/ 96 w 125"/>
                <a:gd name="T37" fmla="*/ 47 h 68"/>
                <a:gd name="T38" fmla="*/ 104 w 125"/>
                <a:gd name="T39" fmla="*/ 47 h 68"/>
                <a:gd name="T40" fmla="*/ 110 w 125"/>
                <a:gd name="T41" fmla="*/ 57 h 68"/>
                <a:gd name="T42" fmla="*/ 110 w 125"/>
                <a:gd name="T43" fmla="*/ 62 h 68"/>
                <a:gd name="T44" fmla="*/ 119 w 125"/>
                <a:gd name="T45" fmla="*/ 62 h 68"/>
                <a:gd name="T46" fmla="*/ 119 w 125"/>
                <a:gd name="T47" fmla="*/ 68 h 68"/>
                <a:gd name="T48" fmla="*/ 125 w 125"/>
                <a:gd name="T49" fmla="*/ 68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5"/>
                <a:gd name="T76" fmla="*/ 0 h 68"/>
                <a:gd name="T77" fmla="*/ 125 w 125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5" h="68">
                  <a:moveTo>
                    <a:pt x="0" y="0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0" y="11"/>
                  </a:lnTo>
                  <a:lnTo>
                    <a:pt x="28" y="11"/>
                  </a:lnTo>
                  <a:lnTo>
                    <a:pt x="36" y="20"/>
                  </a:lnTo>
                  <a:lnTo>
                    <a:pt x="42" y="20"/>
                  </a:lnTo>
                  <a:lnTo>
                    <a:pt x="49" y="20"/>
                  </a:lnTo>
                  <a:lnTo>
                    <a:pt x="57" y="25"/>
                  </a:lnTo>
                  <a:lnTo>
                    <a:pt x="62" y="25"/>
                  </a:lnTo>
                  <a:lnTo>
                    <a:pt x="70" y="25"/>
                  </a:lnTo>
                  <a:lnTo>
                    <a:pt x="76" y="25"/>
                  </a:lnTo>
                  <a:lnTo>
                    <a:pt x="76" y="34"/>
                  </a:lnTo>
                  <a:lnTo>
                    <a:pt x="85" y="34"/>
                  </a:lnTo>
                  <a:lnTo>
                    <a:pt x="85" y="42"/>
                  </a:lnTo>
                  <a:lnTo>
                    <a:pt x="91" y="42"/>
                  </a:lnTo>
                  <a:lnTo>
                    <a:pt x="96" y="47"/>
                  </a:lnTo>
                  <a:lnTo>
                    <a:pt x="104" y="47"/>
                  </a:lnTo>
                  <a:lnTo>
                    <a:pt x="110" y="57"/>
                  </a:lnTo>
                  <a:lnTo>
                    <a:pt x="110" y="62"/>
                  </a:lnTo>
                  <a:lnTo>
                    <a:pt x="119" y="62"/>
                  </a:lnTo>
                  <a:lnTo>
                    <a:pt x="119" y="68"/>
                  </a:lnTo>
                  <a:lnTo>
                    <a:pt x="125" y="68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7" name="Freeform 882"/>
            <p:cNvSpPr>
              <a:spLocks/>
            </p:cNvSpPr>
            <p:nvPr/>
          </p:nvSpPr>
          <p:spPr bwMode="auto">
            <a:xfrm>
              <a:off x="1651" y="1099"/>
              <a:ext cx="305" cy="79"/>
            </a:xfrm>
            <a:custGeom>
              <a:avLst/>
              <a:gdLst>
                <a:gd name="T0" fmla="*/ 0 w 305"/>
                <a:gd name="T1" fmla="*/ 79 h 79"/>
                <a:gd name="T2" fmla="*/ 0 w 305"/>
                <a:gd name="T3" fmla="*/ 71 h 79"/>
                <a:gd name="T4" fmla="*/ 5 w 305"/>
                <a:gd name="T5" fmla="*/ 71 h 79"/>
                <a:gd name="T6" fmla="*/ 5 w 305"/>
                <a:gd name="T7" fmla="*/ 65 h 79"/>
                <a:gd name="T8" fmla="*/ 15 w 305"/>
                <a:gd name="T9" fmla="*/ 65 h 79"/>
                <a:gd name="T10" fmla="*/ 15 w 305"/>
                <a:gd name="T11" fmla="*/ 57 h 79"/>
                <a:gd name="T12" fmla="*/ 20 w 305"/>
                <a:gd name="T13" fmla="*/ 57 h 79"/>
                <a:gd name="T14" fmla="*/ 28 w 305"/>
                <a:gd name="T15" fmla="*/ 57 h 79"/>
                <a:gd name="T16" fmla="*/ 28 w 305"/>
                <a:gd name="T17" fmla="*/ 51 h 79"/>
                <a:gd name="T18" fmla="*/ 36 w 305"/>
                <a:gd name="T19" fmla="*/ 51 h 79"/>
                <a:gd name="T20" fmla="*/ 36 w 305"/>
                <a:gd name="T21" fmla="*/ 45 h 79"/>
                <a:gd name="T22" fmla="*/ 36 w 305"/>
                <a:gd name="T23" fmla="*/ 37 h 79"/>
                <a:gd name="T24" fmla="*/ 42 w 305"/>
                <a:gd name="T25" fmla="*/ 37 h 79"/>
                <a:gd name="T26" fmla="*/ 42 w 305"/>
                <a:gd name="T27" fmla="*/ 32 h 79"/>
                <a:gd name="T28" fmla="*/ 51 w 305"/>
                <a:gd name="T29" fmla="*/ 32 h 79"/>
                <a:gd name="T30" fmla="*/ 57 w 305"/>
                <a:gd name="T31" fmla="*/ 32 h 79"/>
                <a:gd name="T32" fmla="*/ 57 w 305"/>
                <a:gd name="T33" fmla="*/ 23 h 79"/>
                <a:gd name="T34" fmla="*/ 62 w 305"/>
                <a:gd name="T35" fmla="*/ 23 h 79"/>
                <a:gd name="T36" fmla="*/ 62 w 305"/>
                <a:gd name="T37" fmla="*/ 17 h 79"/>
                <a:gd name="T38" fmla="*/ 70 w 305"/>
                <a:gd name="T39" fmla="*/ 17 h 79"/>
                <a:gd name="T40" fmla="*/ 76 w 305"/>
                <a:gd name="T41" fmla="*/ 17 h 79"/>
                <a:gd name="T42" fmla="*/ 76 w 305"/>
                <a:gd name="T43" fmla="*/ 9 h 79"/>
                <a:gd name="T44" fmla="*/ 85 w 305"/>
                <a:gd name="T45" fmla="*/ 9 h 79"/>
                <a:gd name="T46" fmla="*/ 91 w 305"/>
                <a:gd name="T47" fmla="*/ 9 h 79"/>
                <a:gd name="T48" fmla="*/ 96 w 305"/>
                <a:gd name="T49" fmla="*/ 9 h 79"/>
                <a:gd name="T50" fmla="*/ 104 w 305"/>
                <a:gd name="T51" fmla="*/ 9 h 79"/>
                <a:gd name="T52" fmla="*/ 110 w 305"/>
                <a:gd name="T53" fmla="*/ 9 h 79"/>
                <a:gd name="T54" fmla="*/ 119 w 305"/>
                <a:gd name="T55" fmla="*/ 9 h 79"/>
                <a:gd name="T56" fmla="*/ 124 w 305"/>
                <a:gd name="T57" fmla="*/ 9 h 79"/>
                <a:gd name="T58" fmla="*/ 133 w 305"/>
                <a:gd name="T59" fmla="*/ 9 h 79"/>
                <a:gd name="T60" fmla="*/ 138 w 305"/>
                <a:gd name="T61" fmla="*/ 9 h 79"/>
                <a:gd name="T62" fmla="*/ 143 w 305"/>
                <a:gd name="T63" fmla="*/ 9 h 79"/>
                <a:gd name="T64" fmla="*/ 153 w 305"/>
                <a:gd name="T65" fmla="*/ 9 h 79"/>
                <a:gd name="T66" fmla="*/ 161 w 305"/>
                <a:gd name="T67" fmla="*/ 9 h 79"/>
                <a:gd name="T68" fmla="*/ 167 w 305"/>
                <a:gd name="T69" fmla="*/ 9 h 79"/>
                <a:gd name="T70" fmla="*/ 175 w 305"/>
                <a:gd name="T71" fmla="*/ 9 h 79"/>
                <a:gd name="T72" fmla="*/ 180 w 305"/>
                <a:gd name="T73" fmla="*/ 9 h 79"/>
                <a:gd name="T74" fmla="*/ 187 w 305"/>
                <a:gd name="T75" fmla="*/ 9 h 79"/>
                <a:gd name="T76" fmla="*/ 195 w 305"/>
                <a:gd name="T77" fmla="*/ 9 h 79"/>
                <a:gd name="T78" fmla="*/ 200 w 305"/>
                <a:gd name="T79" fmla="*/ 9 h 79"/>
                <a:gd name="T80" fmla="*/ 209 w 305"/>
                <a:gd name="T81" fmla="*/ 9 h 79"/>
                <a:gd name="T82" fmla="*/ 214 w 305"/>
                <a:gd name="T83" fmla="*/ 9 h 79"/>
                <a:gd name="T84" fmla="*/ 221 w 305"/>
                <a:gd name="T85" fmla="*/ 9 h 79"/>
                <a:gd name="T86" fmla="*/ 229 w 305"/>
                <a:gd name="T87" fmla="*/ 9 h 79"/>
                <a:gd name="T88" fmla="*/ 234 w 305"/>
                <a:gd name="T89" fmla="*/ 9 h 79"/>
                <a:gd name="T90" fmla="*/ 242 w 305"/>
                <a:gd name="T91" fmla="*/ 9 h 79"/>
                <a:gd name="T92" fmla="*/ 252 w 305"/>
                <a:gd name="T93" fmla="*/ 9 h 79"/>
                <a:gd name="T94" fmla="*/ 257 w 305"/>
                <a:gd name="T95" fmla="*/ 9 h 79"/>
                <a:gd name="T96" fmla="*/ 263 w 305"/>
                <a:gd name="T97" fmla="*/ 9 h 79"/>
                <a:gd name="T98" fmla="*/ 276 w 305"/>
                <a:gd name="T99" fmla="*/ 9 h 79"/>
                <a:gd name="T100" fmla="*/ 286 w 305"/>
                <a:gd name="T101" fmla="*/ 9 h 79"/>
                <a:gd name="T102" fmla="*/ 291 w 305"/>
                <a:gd name="T103" fmla="*/ 9 h 79"/>
                <a:gd name="T104" fmla="*/ 299 w 305"/>
                <a:gd name="T105" fmla="*/ 9 h 79"/>
                <a:gd name="T106" fmla="*/ 305 w 305"/>
                <a:gd name="T107" fmla="*/ 9 h 79"/>
                <a:gd name="T108" fmla="*/ 305 w 305"/>
                <a:gd name="T109" fmla="*/ 0 h 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5"/>
                <a:gd name="T166" fmla="*/ 0 h 79"/>
                <a:gd name="T167" fmla="*/ 305 w 305"/>
                <a:gd name="T168" fmla="*/ 79 h 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5" h="79">
                  <a:moveTo>
                    <a:pt x="0" y="79"/>
                  </a:moveTo>
                  <a:lnTo>
                    <a:pt x="0" y="71"/>
                  </a:lnTo>
                  <a:lnTo>
                    <a:pt x="5" y="71"/>
                  </a:lnTo>
                  <a:lnTo>
                    <a:pt x="5" y="65"/>
                  </a:lnTo>
                  <a:lnTo>
                    <a:pt x="15" y="65"/>
                  </a:lnTo>
                  <a:lnTo>
                    <a:pt x="15" y="57"/>
                  </a:lnTo>
                  <a:lnTo>
                    <a:pt x="20" y="57"/>
                  </a:lnTo>
                  <a:lnTo>
                    <a:pt x="28" y="57"/>
                  </a:lnTo>
                  <a:lnTo>
                    <a:pt x="28" y="51"/>
                  </a:lnTo>
                  <a:lnTo>
                    <a:pt x="36" y="51"/>
                  </a:lnTo>
                  <a:lnTo>
                    <a:pt x="36" y="45"/>
                  </a:lnTo>
                  <a:lnTo>
                    <a:pt x="36" y="37"/>
                  </a:lnTo>
                  <a:lnTo>
                    <a:pt x="42" y="37"/>
                  </a:lnTo>
                  <a:lnTo>
                    <a:pt x="42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57" y="23"/>
                  </a:lnTo>
                  <a:lnTo>
                    <a:pt x="62" y="23"/>
                  </a:lnTo>
                  <a:lnTo>
                    <a:pt x="62" y="17"/>
                  </a:lnTo>
                  <a:lnTo>
                    <a:pt x="70" y="17"/>
                  </a:lnTo>
                  <a:lnTo>
                    <a:pt x="76" y="17"/>
                  </a:lnTo>
                  <a:lnTo>
                    <a:pt x="76" y="9"/>
                  </a:lnTo>
                  <a:lnTo>
                    <a:pt x="85" y="9"/>
                  </a:lnTo>
                  <a:lnTo>
                    <a:pt x="91" y="9"/>
                  </a:lnTo>
                  <a:lnTo>
                    <a:pt x="96" y="9"/>
                  </a:lnTo>
                  <a:lnTo>
                    <a:pt x="104" y="9"/>
                  </a:lnTo>
                  <a:lnTo>
                    <a:pt x="110" y="9"/>
                  </a:lnTo>
                  <a:lnTo>
                    <a:pt x="119" y="9"/>
                  </a:lnTo>
                  <a:lnTo>
                    <a:pt x="124" y="9"/>
                  </a:lnTo>
                  <a:lnTo>
                    <a:pt x="133" y="9"/>
                  </a:lnTo>
                  <a:lnTo>
                    <a:pt x="138" y="9"/>
                  </a:lnTo>
                  <a:lnTo>
                    <a:pt x="143" y="9"/>
                  </a:lnTo>
                  <a:lnTo>
                    <a:pt x="153" y="9"/>
                  </a:lnTo>
                  <a:lnTo>
                    <a:pt x="161" y="9"/>
                  </a:lnTo>
                  <a:lnTo>
                    <a:pt x="167" y="9"/>
                  </a:lnTo>
                  <a:lnTo>
                    <a:pt x="175" y="9"/>
                  </a:lnTo>
                  <a:lnTo>
                    <a:pt x="180" y="9"/>
                  </a:lnTo>
                  <a:lnTo>
                    <a:pt x="187" y="9"/>
                  </a:lnTo>
                  <a:lnTo>
                    <a:pt x="195" y="9"/>
                  </a:lnTo>
                  <a:lnTo>
                    <a:pt x="200" y="9"/>
                  </a:lnTo>
                  <a:lnTo>
                    <a:pt x="209" y="9"/>
                  </a:lnTo>
                  <a:lnTo>
                    <a:pt x="214" y="9"/>
                  </a:lnTo>
                  <a:lnTo>
                    <a:pt x="221" y="9"/>
                  </a:lnTo>
                  <a:lnTo>
                    <a:pt x="229" y="9"/>
                  </a:lnTo>
                  <a:lnTo>
                    <a:pt x="234" y="9"/>
                  </a:lnTo>
                  <a:lnTo>
                    <a:pt x="242" y="9"/>
                  </a:lnTo>
                  <a:lnTo>
                    <a:pt x="252" y="9"/>
                  </a:lnTo>
                  <a:lnTo>
                    <a:pt x="257" y="9"/>
                  </a:lnTo>
                  <a:lnTo>
                    <a:pt x="263" y="9"/>
                  </a:lnTo>
                  <a:lnTo>
                    <a:pt x="276" y="9"/>
                  </a:lnTo>
                  <a:lnTo>
                    <a:pt x="286" y="9"/>
                  </a:lnTo>
                  <a:lnTo>
                    <a:pt x="291" y="9"/>
                  </a:lnTo>
                  <a:lnTo>
                    <a:pt x="299" y="9"/>
                  </a:lnTo>
                  <a:lnTo>
                    <a:pt x="305" y="9"/>
                  </a:lnTo>
                  <a:lnTo>
                    <a:pt x="305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8" name="Freeform 883"/>
            <p:cNvSpPr>
              <a:spLocks/>
            </p:cNvSpPr>
            <p:nvPr/>
          </p:nvSpPr>
          <p:spPr bwMode="auto">
            <a:xfrm>
              <a:off x="1831" y="1011"/>
              <a:ext cx="96" cy="83"/>
            </a:xfrm>
            <a:custGeom>
              <a:avLst/>
              <a:gdLst>
                <a:gd name="T0" fmla="*/ 0 w 96"/>
                <a:gd name="T1" fmla="*/ 83 h 83"/>
                <a:gd name="T2" fmla="*/ 7 w 96"/>
                <a:gd name="T3" fmla="*/ 78 h 83"/>
                <a:gd name="T4" fmla="*/ 7 w 96"/>
                <a:gd name="T5" fmla="*/ 68 h 83"/>
                <a:gd name="T6" fmla="*/ 15 w 96"/>
                <a:gd name="T7" fmla="*/ 68 h 83"/>
                <a:gd name="T8" fmla="*/ 15 w 96"/>
                <a:gd name="T9" fmla="*/ 63 h 83"/>
                <a:gd name="T10" fmla="*/ 20 w 96"/>
                <a:gd name="T11" fmla="*/ 63 h 83"/>
                <a:gd name="T12" fmla="*/ 20 w 96"/>
                <a:gd name="T13" fmla="*/ 57 h 83"/>
                <a:gd name="T14" fmla="*/ 20 w 96"/>
                <a:gd name="T15" fmla="*/ 49 h 83"/>
                <a:gd name="T16" fmla="*/ 29 w 96"/>
                <a:gd name="T17" fmla="*/ 49 h 83"/>
                <a:gd name="T18" fmla="*/ 29 w 96"/>
                <a:gd name="T19" fmla="*/ 44 h 83"/>
                <a:gd name="T20" fmla="*/ 34 w 96"/>
                <a:gd name="T21" fmla="*/ 44 h 83"/>
                <a:gd name="T22" fmla="*/ 34 w 96"/>
                <a:gd name="T23" fmla="*/ 34 h 83"/>
                <a:gd name="T24" fmla="*/ 41 w 96"/>
                <a:gd name="T25" fmla="*/ 34 h 83"/>
                <a:gd name="T26" fmla="*/ 41 w 96"/>
                <a:gd name="T27" fmla="*/ 29 h 83"/>
                <a:gd name="T28" fmla="*/ 41 w 96"/>
                <a:gd name="T29" fmla="*/ 21 h 83"/>
                <a:gd name="T30" fmla="*/ 49 w 96"/>
                <a:gd name="T31" fmla="*/ 21 h 83"/>
                <a:gd name="T32" fmla="*/ 49 w 96"/>
                <a:gd name="T33" fmla="*/ 15 h 83"/>
                <a:gd name="T34" fmla="*/ 54 w 96"/>
                <a:gd name="T35" fmla="*/ 15 h 83"/>
                <a:gd name="T36" fmla="*/ 62 w 96"/>
                <a:gd name="T37" fmla="*/ 15 h 83"/>
                <a:gd name="T38" fmla="*/ 72 w 96"/>
                <a:gd name="T39" fmla="*/ 15 h 83"/>
                <a:gd name="T40" fmla="*/ 72 w 96"/>
                <a:gd name="T41" fmla="*/ 10 h 83"/>
                <a:gd name="T42" fmla="*/ 77 w 96"/>
                <a:gd name="T43" fmla="*/ 10 h 83"/>
                <a:gd name="T44" fmla="*/ 83 w 96"/>
                <a:gd name="T45" fmla="*/ 10 h 83"/>
                <a:gd name="T46" fmla="*/ 91 w 96"/>
                <a:gd name="T47" fmla="*/ 10 h 83"/>
                <a:gd name="T48" fmla="*/ 96 w 96"/>
                <a:gd name="T49" fmla="*/ 10 h 83"/>
                <a:gd name="T50" fmla="*/ 96 w 96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6"/>
                <a:gd name="T79" fmla="*/ 0 h 83"/>
                <a:gd name="T80" fmla="*/ 96 w 96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6" h="83">
                  <a:moveTo>
                    <a:pt x="0" y="83"/>
                  </a:moveTo>
                  <a:lnTo>
                    <a:pt x="7" y="78"/>
                  </a:lnTo>
                  <a:lnTo>
                    <a:pt x="7" y="68"/>
                  </a:lnTo>
                  <a:lnTo>
                    <a:pt x="15" y="68"/>
                  </a:lnTo>
                  <a:lnTo>
                    <a:pt x="15" y="63"/>
                  </a:lnTo>
                  <a:lnTo>
                    <a:pt x="20" y="63"/>
                  </a:lnTo>
                  <a:lnTo>
                    <a:pt x="20" y="57"/>
                  </a:lnTo>
                  <a:lnTo>
                    <a:pt x="20" y="49"/>
                  </a:lnTo>
                  <a:lnTo>
                    <a:pt x="29" y="49"/>
                  </a:lnTo>
                  <a:lnTo>
                    <a:pt x="29" y="44"/>
                  </a:lnTo>
                  <a:lnTo>
                    <a:pt x="34" y="44"/>
                  </a:lnTo>
                  <a:lnTo>
                    <a:pt x="34" y="34"/>
                  </a:lnTo>
                  <a:lnTo>
                    <a:pt x="41" y="34"/>
                  </a:lnTo>
                  <a:lnTo>
                    <a:pt x="41" y="29"/>
                  </a:lnTo>
                  <a:lnTo>
                    <a:pt x="41" y="21"/>
                  </a:lnTo>
                  <a:lnTo>
                    <a:pt x="49" y="21"/>
                  </a:lnTo>
                  <a:lnTo>
                    <a:pt x="49" y="15"/>
                  </a:lnTo>
                  <a:lnTo>
                    <a:pt x="54" y="15"/>
                  </a:lnTo>
                  <a:lnTo>
                    <a:pt x="62" y="15"/>
                  </a:lnTo>
                  <a:lnTo>
                    <a:pt x="72" y="15"/>
                  </a:lnTo>
                  <a:lnTo>
                    <a:pt x="72" y="10"/>
                  </a:lnTo>
                  <a:lnTo>
                    <a:pt x="77" y="10"/>
                  </a:lnTo>
                  <a:lnTo>
                    <a:pt x="83" y="10"/>
                  </a:lnTo>
                  <a:lnTo>
                    <a:pt x="91" y="10"/>
                  </a:lnTo>
                  <a:lnTo>
                    <a:pt x="96" y="10"/>
                  </a:lnTo>
                  <a:lnTo>
                    <a:pt x="96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69" name="Freeform 884"/>
            <p:cNvSpPr>
              <a:spLocks/>
            </p:cNvSpPr>
            <p:nvPr/>
          </p:nvSpPr>
          <p:spPr bwMode="auto">
            <a:xfrm>
              <a:off x="508" y="825"/>
              <a:ext cx="311" cy="105"/>
            </a:xfrm>
            <a:custGeom>
              <a:avLst/>
              <a:gdLst>
                <a:gd name="T0" fmla="*/ 311 w 311"/>
                <a:gd name="T1" fmla="*/ 48 h 105"/>
                <a:gd name="T2" fmla="*/ 306 w 311"/>
                <a:gd name="T3" fmla="*/ 40 h 105"/>
                <a:gd name="T4" fmla="*/ 300 w 311"/>
                <a:gd name="T5" fmla="*/ 34 h 105"/>
                <a:gd name="T6" fmla="*/ 300 w 311"/>
                <a:gd name="T7" fmla="*/ 19 h 105"/>
                <a:gd name="T8" fmla="*/ 292 w 311"/>
                <a:gd name="T9" fmla="*/ 14 h 105"/>
                <a:gd name="T10" fmla="*/ 277 w 311"/>
                <a:gd name="T11" fmla="*/ 14 h 105"/>
                <a:gd name="T12" fmla="*/ 269 w 311"/>
                <a:gd name="T13" fmla="*/ 6 h 105"/>
                <a:gd name="T14" fmla="*/ 258 w 311"/>
                <a:gd name="T15" fmla="*/ 6 h 105"/>
                <a:gd name="T16" fmla="*/ 249 w 311"/>
                <a:gd name="T17" fmla="*/ 0 h 105"/>
                <a:gd name="T18" fmla="*/ 235 w 311"/>
                <a:gd name="T19" fmla="*/ 0 h 105"/>
                <a:gd name="T20" fmla="*/ 224 w 311"/>
                <a:gd name="T21" fmla="*/ 0 h 105"/>
                <a:gd name="T22" fmla="*/ 209 w 311"/>
                <a:gd name="T23" fmla="*/ 0 h 105"/>
                <a:gd name="T24" fmla="*/ 194 w 311"/>
                <a:gd name="T25" fmla="*/ 0 h 105"/>
                <a:gd name="T26" fmla="*/ 181 w 311"/>
                <a:gd name="T27" fmla="*/ 0 h 105"/>
                <a:gd name="T28" fmla="*/ 175 w 311"/>
                <a:gd name="T29" fmla="*/ 6 h 105"/>
                <a:gd name="T30" fmla="*/ 167 w 311"/>
                <a:gd name="T31" fmla="*/ 14 h 105"/>
                <a:gd name="T32" fmla="*/ 158 w 311"/>
                <a:gd name="T33" fmla="*/ 19 h 105"/>
                <a:gd name="T34" fmla="*/ 144 w 311"/>
                <a:gd name="T35" fmla="*/ 26 h 105"/>
                <a:gd name="T36" fmla="*/ 139 w 311"/>
                <a:gd name="T37" fmla="*/ 40 h 105"/>
                <a:gd name="T38" fmla="*/ 124 w 311"/>
                <a:gd name="T39" fmla="*/ 48 h 105"/>
                <a:gd name="T40" fmla="*/ 118 w 311"/>
                <a:gd name="T41" fmla="*/ 53 h 105"/>
                <a:gd name="T42" fmla="*/ 110 w 311"/>
                <a:gd name="T43" fmla="*/ 63 h 105"/>
                <a:gd name="T44" fmla="*/ 105 w 311"/>
                <a:gd name="T45" fmla="*/ 71 h 105"/>
                <a:gd name="T46" fmla="*/ 99 w 311"/>
                <a:gd name="T47" fmla="*/ 74 h 105"/>
                <a:gd name="T48" fmla="*/ 84 w 311"/>
                <a:gd name="T49" fmla="*/ 82 h 105"/>
                <a:gd name="T50" fmla="*/ 71 w 311"/>
                <a:gd name="T51" fmla="*/ 82 h 105"/>
                <a:gd name="T52" fmla="*/ 61 w 311"/>
                <a:gd name="T53" fmla="*/ 91 h 105"/>
                <a:gd name="T54" fmla="*/ 56 w 311"/>
                <a:gd name="T55" fmla="*/ 97 h 105"/>
                <a:gd name="T56" fmla="*/ 42 w 311"/>
                <a:gd name="T57" fmla="*/ 97 h 105"/>
                <a:gd name="T58" fmla="*/ 34 w 311"/>
                <a:gd name="T59" fmla="*/ 105 h 105"/>
                <a:gd name="T60" fmla="*/ 19 w 311"/>
                <a:gd name="T61" fmla="*/ 105 h 105"/>
                <a:gd name="T62" fmla="*/ 8 w 311"/>
                <a:gd name="T63" fmla="*/ 105 h 1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1"/>
                <a:gd name="T97" fmla="*/ 0 h 105"/>
                <a:gd name="T98" fmla="*/ 311 w 311"/>
                <a:gd name="T99" fmla="*/ 105 h 1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1" h="105">
                  <a:moveTo>
                    <a:pt x="311" y="53"/>
                  </a:moveTo>
                  <a:lnTo>
                    <a:pt x="311" y="48"/>
                  </a:lnTo>
                  <a:lnTo>
                    <a:pt x="306" y="48"/>
                  </a:lnTo>
                  <a:lnTo>
                    <a:pt x="306" y="40"/>
                  </a:lnTo>
                  <a:lnTo>
                    <a:pt x="306" y="34"/>
                  </a:lnTo>
                  <a:lnTo>
                    <a:pt x="300" y="34"/>
                  </a:lnTo>
                  <a:lnTo>
                    <a:pt x="300" y="26"/>
                  </a:lnTo>
                  <a:lnTo>
                    <a:pt x="300" y="19"/>
                  </a:lnTo>
                  <a:lnTo>
                    <a:pt x="292" y="19"/>
                  </a:lnTo>
                  <a:lnTo>
                    <a:pt x="292" y="14"/>
                  </a:lnTo>
                  <a:lnTo>
                    <a:pt x="285" y="14"/>
                  </a:lnTo>
                  <a:lnTo>
                    <a:pt x="277" y="14"/>
                  </a:lnTo>
                  <a:lnTo>
                    <a:pt x="277" y="6"/>
                  </a:lnTo>
                  <a:lnTo>
                    <a:pt x="269" y="6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8" y="0"/>
                  </a:lnTo>
                  <a:lnTo>
                    <a:pt x="249" y="0"/>
                  </a:lnTo>
                  <a:lnTo>
                    <a:pt x="243" y="0"/>
                  </a:lnTo>
                  <a:lnTo>
                    <a:pt x="235" y="0"/>
                  </a:lnTo>
                  <a:lnTo>
                    <a:pt x="230" y="0"/>
                  </a:lnTo>
                  <a:lnTo>
                    <a:pt x="224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1" y="0"/>
                  </a:lnTo>
                  <a:lnTo>
                    <a:pt x="194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81" y="6"/>
                  </a:lnTo>
                  <a:lnTo>
                    <a:pt x="175" y="6"/>
                  </a:lnTo>
                  <a:lnTo>
                    <a:pt x="175" y="14"/>
                  </a:lnTo>
                  <a:lnTo>
                    <a:pt x="167" y="14"/>
                  </a:lnTo>
                  <a:lnTo>
                    <a:pt x="167" y="19"/>
                  </a:lnTo>
                  <a:lnTo>
                    <a:pt x="158" y="19"/>
                  </a:lnTo>
                  <a:lnTo>
                    <a:pt x="152" y="26"/>
                  </a:lnTo>
                  <a:lnTo>
                    <a:pt x="144" y="26"/>
                  </a:lnTo>
                  <a:lnTo>
                    <a:pt x="139" y="34"/>
                  </a:lnTo>
                  <a:lnTo>
                    <a:pt x="139" y="40"/>
                  </a:lnTo>
                  <a:lnTo>
                    <a:pt x="133" y="40"/>
                  </a:lnTo>
                  <a:lnTo>
                    <a:pt x="124" y="48"/>
                  </a:lnTo>
                  <a:lnTo>
                    <a:pt x="124" y="53"/>
                  </a:lnTo>
                  <a:lnTo>
                    <a:pt x="118" y="53"/>
                  </a:lnTo>
                  <a:lnTo>
                    <a:pt x="110" y="53"/>
                  </a:lnTo>
                  <a:lnTo>
                    <a:pt x="110" y="63"/>
                  </a:lnTo>
                  <a:lnTo>
                    <a:pt x="105" y="63"/>
                  </a:lnTo>
                  <a:lnTo>
                    <a:pt x="105" y="71"/>
                  </a:lnTo>
                  <a:lnTo>
                    <a:pt x="99" y="71"/>
                  </a:lnTo>
                  <a:lnTo>
                    <a:pt x="99" y="74"/>
                  </a:lnTo>
                  <a:lnTo>
                    <a:pt x="90" y="74"/>
                  </a:lnTo>
                  <a:lnTo>
                    <a:pt x="84" y="82"/>
                  </a:lnTo>
                  <a:lnTo>
                    <a:pt x="76" y="82"/>
                  </a:lnTo>
                  <a:lnTo>
                    <a:pt x="71" y="82"/>
                  </a:lnTo>
                  <a:lnTo>
                    <a:pt x="71" y="91"/>
                  </a:lnTo>
                  <a:lnTo>
                    <a:pt x="61" y="91"/>
                  </a:lnTo>
                  <a:lnTo>
                    <a:pt x="61" y="97"/>
                  </a:lnTo>
                  <a:lnTo>
                    <a:pt x="56" y="97"/>
                  </a:lnTo>
                  <a:lnTo>
                    <a:pt x="50" y="97"/>
                  </a:lnTo>
                  <a:lnTo>
                    <a:pt x="42" y="97"/>
                  </a:lnTo>
                  <a:lnTo>
                    <a:pt x="42" y="105"/>
                  </a:lnTo>
                  <a:lnTo>
                    <a:pt x="34" y="105"/>
                  </a:lnTo>
                  <a:lnTo>
                    <a:pt x="27" y="105"/>
                  </a:lnTo>
                  <a:lnTo>
                    <a:pt x="19" y="105"/>
                  </a:lnTo>
                  <a:lnTo>
                    <a:pt x="14" y="105"/>
                  </a:lnTo>
                  <a:lnTo>
                    <a:pt x="8" y="105"/>
                  </a:lnTo>
                  <a:lnTo>
                    <a:pt x="0" y="105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70" name="Freeform 885"/>
            <p:cNvSpPr>
              <a:spLocks/>
            </p:cNvSpPr>
            <p:nvPr/>
          </p:nvSpPr>
          <p:spPr bwMode="auto">
            <a:xfrm>
              <a:off x="516" y="831"/>
              <a:ext cx="116" cy="34"/>
            </a:xfrm>
            <a:custGeom>
              <a:avLst/>
              <a:gdLst>
                <a:gd name="T0" fmla="*/ 116 w 116"/>
                <a:gd name="T1" fmla="*/ 34 h 34"/>
                <a:gd name="T2" fmla="*/ 110 w 116"/>
                <a:gd name="T3" fmla="*/ 34 h 34"/>
                <a:gd name="T4" fmla="*/ 102 w 116"/>
                <a:gd name="T5" fmla="*/ 34 h 34"/>
                <a:gd name="T6" fmla="*/ 97 w 116"/>
                <a:gd name="T7" fmla="*/ 34 h 34"/>
                <a:gd name="T8" fmla="*/ 91 w 116"/>
                <a:gd name="T9" fmla="*/ 34 h 34"/>
                <a:gd name="T10" fmla="*/ 82 w 116"/>
                <a:gd name="T11" fmla="*/ 34 h 34"/>
                <a:gd name="T12" fmla="*/ 76 w 116"/>
                <a:gd name="T13" fmla="*/ 34 h 34"/>
                <a:gd name="T14" fmla="*/ 68 w 116"/>
                <a:gd name="T15" fmla="*/ 34 h 34"/>
                <a:gd name="T16" fmla="*/ 63 w 116"/>
                <a:gd name="T17" fmla="*/ 34 h 34"/>
                <a:gd name="T18" fmla="*/ 53 w 116"/>
                <a:gd name="T19" fmla="*/ 34 h 34"/>
                <a:gd name="T20" fmla="*/ 48 w 116"/>
                <a:gd name="T21" fmla="*/ 34 h 34"/>
                <a:gd name="T22" fmla="*/ 42 w 116"/>
                <a:gd name="T23" fmla="*/ 34 h 34"/>
                <a:gd name="T24" fmla="*/ 34 w 116"/>
                <a:gd name="T25" fmla="*/ 34 h 34"/>
                <a:gd name="T26" fmla="*/ 26 w 116"/>
                <a:gd name="T27" fmla="*/ 34 h 34"/>
                <a:gd name="T28" fmla="*/ 26 w 116"/>
                <a:gd name="T29" fmla="*/ 28 h 34"/>
                <a:gd name="T30" fmla="*/ 19 w 116"/>
                <a:gd name="T31" fmla="*/ 28 h 34"/>
                <a:gd name="T32" fmla="*/ 11 w 116"/>
                <a:gd name="T33" fmla="*/ 28 h 34"/>
                <a:gd name="T34" fmla="*/ 6 w 116"/>
                <a:gd name="T35" fmla="*/ 28 h 34"/>
                <a:gd name="T36" fmla="*/ 6 w 116"/>
                <a:gd name="T37" fmla="*/ 20 h 34"/>
                <a:gd name="T38" fmla="*/ 6 w 116"/>
                <a:gd name="T39" fmla="*/ 13 h 34"/>
                <a:gd name="T40" fmla="*/ 6 w 116"/>
                <a:gd name="T41" fmla="*/ 8 h 34"/>
                <a:gd name="T42" fmla="*/ 0 w 116"/>
                <a:gd name="T43" fmla="*/ 8 h 34"/>
                <a:gd name="T44" fmla="*/ 0 w 116"/>
                <a:gd name="T45" fmla="*/ 0 h 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34"/>
                <a:gd name="T71" fmla="*/ 116 w 116"/>
                <a:gd name="T72" fmla="*/ 34 h 3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34">
                  <a:moveTo>
                    <a:pt x="116" y="34"/>
                  </a:moveTo>
                  <a:lnTo>
                    <a:pt x="110" y="34"/>
                  </a:lnTo>
                  <a:lnTo>
                    <a:pt x="102" y="34"/>
                  </a:lnTo>
                  <a:lnTo>
                    <a:pt x="97" y="34"/>
                  </a:lnTo>
                  <a:lnTo>
                    <a:pt x="91" y="34"/>
                  </a:lnTo>
                  <a:lnTo>
                    <a:pt x="82" y="34"/>
                  </a:lnTo>
                  <a:lnTo>
                    <a:pt x="76" y="34"/>
                  </a:lnTo>
                  <a:lnTo>
                    <a:pt x="68" y="34"/>
                  </a:lnTo>
                  <a:lnTo>
                    <a:pt x="63" y="34"/>
                  </a:lnTo>
                  <a:lnTo>
                    <a:pt x="53" y="34"/>
                  </a:lnTo>
                  <a:lnTo>
                    <a:pt x="48" y="34"/>
                  </a:lnTo>
                  <a:lnTo>
                    <a:pt x="42" y="34"/>
                  </a:lnTo>
                  <a:lnTo>
                    <a:pt x="34" y="34"/>
                  </a:lnTo>
                  <a:lnTo>
                    <a:pt x="26" y="34"/>
                  </a:lnTo>
                  <a:lnTo>
                    <a:pt x="26" y="28"/>
                  </a:lnTo>
                  <a:lnTo>
                    <a:pt x="19" y="28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6" y="20"/>
                  </a:lnTo>
                  <a:lnTo>
                    <a:pt x="6" y="13"/>
                  </a:lnTo>
                  <a:lnTo>
                    <a:pt x="6" y="8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71" name="Freeform 886"/>
            <p:cNvSpPr>
              <a:spLocks/>
            </p:cNvSpPr>
            <p:nvPr/>
          </p:nvSpPr>
          <p:spPr bwMode="auto">
            <a:xfrm>
              <a:off x="446" y="1384"/>
              <a:ext cx="152" cy="125"/>
            </a:xfrm>
            <a:custGeom>
              <a:avLst/>
              <a:gdLst>
                <a:gd name="T0" fmla="*/ 152 w 152"/>
                <a:gd name="T1" fmla="*/ 125 h 125"/>
                <a:gd name="T2" fmla="*/ 146 w 152"/>
                <a:gd name="T3" fmla="*/ 125 h 125"/>
                <a:gd name="T4" fmla="*/ 138 w 152"/>
                <a:gd name="T5" fmla="*/ 125 h 125"/>
                <a:gd name="T6" fmla="*/ 138 w 152"/>
                <a:gd name="T7" fmla="*/ 120 h 125"/>
                <a:gd name="T8" fmla="*/ 138 w 152"/>
                <a:gd name="T9" fmla="*/ 112 h 125"/>
                <a:gd name="T10" fmla="*/ 133 w 152"/>
                <a:gd name="T11" fmla="*/ 112 h 125"/>
                <a:gd name="T12" fmla="*/ 123 w 152"/>
                <a:gd name="T13" fmla="*/ 112 h 125"/>
                <a:gd name="T14" fmla="*/ 123 w 152"/>
                <a:gd name="T15" fmla="*/ 105 h 125"/>
                <a:gd name="T16" fmla="*/ 118 w 152"/>
                <a:gd name="T17" fmla="*/ 105 h 125"/>
                <a:gd name="T18" fmla="*/ 112 w 152"/>
                <a:gd name="T19" fmla="*/ 105 h 125"/>
                <a:gd name="T20" fmla="*/ 112 w 152"/>
                <a:gd name="T21" fmla="*/ 97 h 125"/>
                <a:gd name="T22" fmla="*/ 104 w 152"/>
                <a:gd name="T23" fmla="*/ 97 h 125"/>
                <a:gd name="T24" fmla="*/ 104 w 152"/>
                <a:gd name="T25" fmla="*/ 91 h 125"/>
                <a:gd name="T26" fmla="*/ 96 w 152"/>
                <a:gd name="T27" fmla="*/ 91 h 125"/>
                <a:gd name="T28" fmla="*/ 96 w 152"/>
                <a:gd name="T29" fmla="*/ 86 h 125"/>
                <a:gd name="T30" fmla="*/ 89 w 152"/>
                <a:gd name="T31" fmla="*/ 86 h 125"/>
                <a:gd name="T32" fmla="*/ 89 w 152"/>
                <a:gd name="T33" fmla="*/ 78 h 125"/>
                <a:gd name="T34" fmla="*/ 81 w 152"/>
                <a:gd name="T35" fmla="*/ 78 h 125"/>
                <a:gd name="T36" fmla="*/ 81 w 152"/>
                <a:gd name="T37" fmla="*/ 71 h 125"/>
                <a:gd name="T38" fmla="*/ 76 w 152"/>
                <a:gd name="T39" fmla="*/ 71 h 125"/>
                <a:gd name="T40" fmla="*/ 76 w 152"/>
                <a:gd name="T41" fmla="*/ 63 h 125"/>
                <a:gd name="T42" fmla="*/ 76 w 152"/>
                <a:gd name="T43" fmla="*/ 57 h 125"/>
                <a:gd name="T44" fmla="*/ 70 w 152"/>
                <a:gd name="T45" fmla="*/ 57 h 125"/>
                <a:gd name="T46" fmla="*/ 70 w 152"/>
                <a:gd name="T47" fmla="*/ 52 h 125"/>
                <a:gd name="T48" fmla="*/ 62 w 152"/>
                <a:gd name="T49" fmla="*/ 52 h 125"/>
                <a:gd name="T50" fmla="*/ 62 w 152"/>
                <a:gd name="T51" fmla="*/ 44 h 125"/>
                <a:gd name="T52" fmla="*/ 56 w 152"/>
                <a:gd name="T53" fmla="*/ 44 h 125"/>
                <a:gd name="T54" fmla="*/ 56 w 152"/>
                <a:gd name="T55" fmla="*/ 34 h 125"/>
                <a:gd name="T56" fmla="*/ 47 w 152"/>
                <a:gd name="T57" fmla="*/ 34 h 125"/>
                <a:gd name="T58" fmla="*/ 47 w 152"/>
                <a:gd name="T59" fmla="*/ 29 h 125"/>
                <a:gd name="T60" fmla="*/ 42 w 152"/>
                <a:gd name="T61" fmla="*/ 29 h 125"/>
                <a:gd name="T62" fmla="*/ 42 w 152"/>
                <a:gd name="T63" fmla="*/ 21 h 125"/>
                <a:gd name="T64" fmla="*/ 37 w 152"/>
                <a:gd name="T65" fmla="*/ 21 h 125"/>
                <a:gd name="T66" fmla="*/ 37 w 152"/>
                <a:gd name="T67" fmla="*/ 15 h 125"/>
                <a:gd name="T68" fmla="*/ 28 w 152"/>
                <a:gd name="T69" fmla="*/ 15 h 125"/>
                <a:gd name="T70" fmla="*/ 28 w 152"/>
                <a:gd name="T71" fmla="*/ 10 h 125"/>
                <a:gd name="T72" fmla="*/ 22 w 152"/>
                <a:gd name="T73" fmla="*/ 10 h 125"/>
                <a:gd name="T74" fmla="*/ 13 w 152"/>
                <a:gd name="T75" fmla="*/ 10 h 125"/>
                <a:gd name="T76" fmla="*/ 5 w 152"/>
                <a:gd name="T77" fmla="*/ 10 h 125"/>
                <a:gd name="T78" fmla="*/ 5 w 152"/>
                <a:gd name="T79" fmla="*/ 0 h 125"/>
                <a:gd name="T80" fmla="*/ 0 w 152"/>
                <a:gd name="T81" fmla="*/ 0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52"/>
                <a:gd name="T124" fmla="*/ 0 h 125"/>
                <a:gd name="T125" fmla="*/ 152 w 152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52" h="125">
                  <a:moveTo>
                    <a:pt x="152" y="125"/>
                  </a:moveTo>
                  <a:lnTo>
                    <a:pt x="146" y="125"/>
                  </a:lnTo>
                  <a:lnTo>
                    <a:pt x="138" y="125"/>
                  </a:lnTo>
                  <a:lnTo>
                    <a:pt x="138" y="120"/>
                  </a:lnTo>
                  <a:lnTo>
                    <a:pt x="138" y="112"/>
                  </a:lnTo>
                  <a:lnTo>
                    <a:pt x="133" y="112"/>
                  </a:lnTo>
                  <a:lnTo>
                    <a:pt x="123" y="112"/>
                  </a:lnTo>
                  <a:lnTo>
                    <a:pt x="123" y="105"/>
                  </a:lnTo>
                  <a:lnTo>
                    <a:pt x="118" y="105"/>
                  </a:lnTo>
                  <a:lnTo>
                    <a:pt x="112" y="105"/>
                  </a:lnTo>
                  <a:lnTo>
                    <a:pt x="112" y="97"/>
                  </a:lnTo>
                  <a:lnTo>
                    <a:pt x="104" y="97"/>
                  </a:lnTo>
                  <a:lnTo>
                    <a:pt x="104" y="91"/>
                  </a:lnTo>
                  <a:lnTo>
                    <a:pt x="96" y="91"/>
                  </a:lnTo>
                  <a:lnTo>
                    <a:pt x="96" y="86"/>
                  </a:lnTo>
                  <a:lnTo>
                    <a:pt x="89" y="86"/>
                  </a:lnTo>
                  <a:lnTo>
                    <a:pt x="89" y="78"/>
                  </a:lnTo>
                  <a:lnTo>
                    <a:pt x="81" y="78"/>
                  </a:lnTo>
                  <a:lnTo>
                    <a:pt x="81" y="71"/>
                  </a:lnTo>
                  <a:lnTo>
                    <a:pt x="76" y="71"/>
                  </a:lnTo>
                  <a:lnTo>
                    <a:pt x="76" y="63"/>
                  </a:lnTo>
                  <a:lnTo>
                    <a:pt x="76" y="57"/>
                  </a:lnTo>
                  <a:lnTo>
                    <a:pt x="70" y="57"/>
                  </a:lnTo>
                  <a:lnTo>
                    <a:pt x="70" y="52"/>
                  </a:lnTo>
                  <a:lnTo>
                    <a:pt x="62" y="52"/>
                  </a:lnTo>
                  <a:lnTo>
                    <a:pt x="62" y="44"/>
                  </a:lnTo>
                  <a:lnTo>
                    <a:pt x="56" y="44"/>
                  </a:lnTo>
                  <a:lnTo>
                    <a:pt x="56" y="34"/>
                  </a:lnTo>
                  <a:lnTo>
                    <a:pt x="47" y="34"/>
                  </a:lnTo>
                  <a:lnTo>
                    <a:pt x="47" y="29"/>
                  </a:lnTo>
                  <a:lnTo>
                    <a:pt x="42" y="29"/>
                  </a:lnTo>
                  <a:lnTo>
                    <a:pt x="42" y="21"/>
                  </a:lnTo>
                  <a:lnTo>
                    <a:pt x="37" y="21"/>
                  </a:lnTo>
                  <a:lnTo>
                    <a:pt x="37" y="15"/>
                  </a:lnTo>
                  <a:lnTo>
                    <a:pt x="28" y="15"/>
                  </a:lnTo>
                  <a:lnTo>
                    <a:pt x="28" y="10"/>
                  </a:lnTo>
                  <a:lnTo>
                    <a:pt x="22" y="10"/>
                  </a:lnTo>
                  <a:lnTo>
                    <a:pt x="13" y="10"/>
                  </a:lnTo>
                  <a:lnTo>
                    <a:pt x="5" y="10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72" name="Freeform 887"/>
            <p:cNvSpPr>
              <a:spLocks/>
            </p:cNvSpPr>
            <p:nvPr/>
          </p:nvSpPr>
          <p:spPr bwMode="auto">
            <a:xfrm>
              <a:off x="808" y="695"/>
              <a:ext cx="263" cy="164"/>
            </a:xfrm>
            <a:custGeom>
              <a:avLst/>
              <a:gdLst>
                <a:gd name="T0" fmla="*/ 19 w 263"/>
                <a:gd name="T1" fmla="*/ 156 h 164"/>
                <a:gd name="T2" fmla="*/ 11 w 263"/>
                <a:gd name="T3" fmla="*/ 149 h 164"/>
                <a:gd name="T4" fmla="*/ 11 w 263"/>
                <a:gd name="T5" fmla="*/ 136 h 164"/>
                <a:gd name="T6" fmla="*/ 6 w 263"/>
                <a:gd name="T7" fmla="*/ 130 h 164"/>
                <a:gd name="T8" fmla="*/ 6 w 263"/>
                <a:gd name="T9" fmla="*/ 115 h 164"/>
                <a:gd name="T10" fmla="*/ 0 w 263"/>
                <a:gd name="T11" fmla="*/ 110 h 164"/>
                <a:gd name="T12" fmla="*/ 0 w 263"/>
                <a:gd name="T13" fmla="*/ 96 h 164"/>
                <a:gd name="T14" fmla="*/ 0 w 263"/>
                <a:gd name="T15" fmla="*/ 79 h 164"/>
                <a:gd name="T16" fmla="*/ 0 w 263"/>
                <a:gd name="T17" fmla="*/ 68 h 164"/>
                <a:gd name="T18" fmla="*/ 0 w 263"/>
                <a:gd name="T19" fmla="*/ 54 h 164"/>
                <a:gd name="T20" fmla="*/ 6 w 263"/>
                <a:gd name="T21" fmla="*/ 45 h 164"/>
                <a:gd name="T22" fmla="*/ 6 w 263"/>
                <a:gd name="T23" fmla="*/ 31 h 164"/>
                <a:gd name="T24" fmla="*/ 11 w 263"/>
                <a:gd name="T25" fmla="*/ 26 h 164"/>
                <a:gd name="T26" fmla="*/ 26 w 263"/>
                <a:gd name="T27" fmla="*/ 26 h 164"/>
                <a:gd name="T28" fmla="*/ 34 w 263"/>
                <a:gd name="T29" fmla="*/ 20 h 164"/>
                <a:gd name="T30" fmla="*/ 48 w 263"/>
                <a:gd name="T31" fmla="*/ 20 h 164"/>
                <a:gd name="T32" fmla="*/ 53 w 263"/>
                <a:gd name="T33" fmla="*/ 11 h 164"/>
                <a:gd name="T34" fmla="*/ 68 w 263"/>
                <a:gd name="T35" fmla="*/ 11 h 164"/>
                <a:gd name="T36" fmla="*/ 82 w 263"/>
                <a:gd name="T37" fmla="*/ 11 h 164"/>
                <a:gd name="T38" fmla="*/ 94 w 263"/>
                <a:gd name="T39" fmla="*/ 11 h 164"/>
                <a:gd name="T40" fmla="*/ 110 w 263"/>
                <a:gd name="T41" fmla="*/ 11 h 164"/>
                <a:gd name="T42" fmla="*/ 125 w 263"/>
                <a:gd name="T43" fmla="*/ 11 h 164"/>
                <a:gd name="T44" fmla="*/ 139 w 263"/>
                <a:gd name="T45" fmla="*/ 11 h 164"/>
                <a:gd name="T46" fmla="*/ 149 w 263"/>
                <a:gd name="T47" fmla="*/ 11 h 164"/>
                <a:gd name="T48" fmla="*/ 164 w 263"/>
                <a:gd name="T49" fmla="*/ 11 h 164"/>
                <a:gd name="T50" fmla="*/ 178 w 263"/>
                <a:gd name="T51" fmla="*/ 11 h 164"/>
                <a:gd name="T52" fmla="*/ 193 w 263"/>
                <a:gd name="T53" fmla="*/ 11 h 164"/>
                <a:gd name="T54" fmla="*/ 206 w 263"/>
                <a:gd name="T55" fmla="*/ 11 h 164"/>
                <a:gd name="T56" fmla="*/ 220 w 263"/>
                <a:gd name="T57" fmla="*/ 5 h 164"/>
                <a:gd name="T58" fmla="*/ 235 w 263"/>
                <a:gd name="T59" fmla="*/ 5 h 164"/>
                <a:gd name="T60" fmla="*/ 240 w 263"/>
                <a:gd name="T61" fmla="*/ 0 h 164"/>
                <a:gd name="T62" fmla="*/ 254 w 263"/>
                <a:gd name="T63" fmla="*/ 0 h 1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164"/>
                <a:gd name="T98" fmla="*/ 263 w 263"/>
                <a:gd name="T99" fmla="*/ 164 h 1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164">
                  <a:moveTo>
                    <a:pt x="19" y="164"/>
                  </a:moveTo>
                  <a:lnTo>
                    <a:pt x="19" y="156"/>
                  </a:lnTo>
                  <a:lnTo>
                    <a:pt x="11" y="156"/>
                  </a:lnTo>
                  <a:lnTo>
                    <a:pt x="11" y="149"/>
                  </a:lnTo>
                  <a:lnTo>
                    <a:pt x="11" y="144"/>
                  </a:lnTo>
                  <a:lnTo>
                    <a:pt x="11" y="136"/>
                  </a:lnTo>
                  <a:lnTo>
                    <a:pt x="6" y="136"/>
                  </a:lnTo>
                  <a:lnTo>
                    <a:pt x="6" y="130"/>
                  </a:lnTo>
                  <a:lnTo>
                    <a:pt x="6" y="125"/>
                  </a:lnTo>
                  <a:lnTo>
                    <a:pt x="6" y="115"/>
                  </a:lnTo>
                  <a:lnTo>
                    <a:pt x="6" y="110"/>
                  </a:lnTo>
                  <a:lnTo>
                    <a:pt x="0" y="110"/>
                  </a:lnTo>
                  <a:lnTo>
                    <a:pt x="0" y="102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6" y="45"/>
                  </a:lnTo>
                  <a:lnTo>
                    <a:pt x="6" y="39"/>
                  </a:lnTo>
                  <a:lnTo>
                    <a:pt x="6" y="31"/>
                  </a:lnTo>
                  <a:lnTo>
                    <a:pt x="11" y="31"/>
                  </a:lnTo>
                  <a:lnTo>
                    <a:pt x="11" y="26"/>
                  </a:lnTo>
                  <a:lnTo>
                    <a:pt x="19" y="26"/>
                  </a:lnTo>
                  <a:lnTo>
                    <a:pt x="26" y="26"/>
                  </a:lnTo>
                  <a:lnTo>
                    <a:pt x="26" y="20"/>
                  </a:lnTo>
                  <a:lnTo>
                    <a:pt x="34" y="20"/>
                  </a:lnTo>
                  <a:lnTo>
                    <a:pt x="39" y="20"/>
                  </a:lnTo>
                  <a:lnTo>
                    <a:pt x="48" y="20"/>
                  </a:lnTo>
                  <a:lnTo>
                    <a:pt x="53" y="20"/>
                  </a:lnTo>
                  <a:lnTo>
                    <a:pt x="53" y="11"/>
                  </a:lnTo>
                  <a:lnTo>
                    <a:pt x="60" y="11"/>
                  </a:lnTo>
                  <a:lnTo>
                    <a:pt x="68" y="11"/>
                  </a:lnTo>
                  <a:lnTo>
                    <a:pt x="73" y="11"/>
                  </a:lnTo>
                  <a:lnTo>
                    <a:pt x="82" y="11"/>
                  </a:lnTo>
                  <a:lnTo>
                    <a:pt x="87" y="11"/>
                  </a:lnTo>
                  <a:lnTo>
                    <a:pt x="94" y="11"/>
                  </a:lnTo>
                  <a:lnTo>
                    <a:pt x="102" y="11"/>
                  </a:lnTo>
                  <a:lnTo>
                    <a:pt x="110" y="11"/>
                  </a:lnTo>
                  <a:lnTo>
                    <a:pt x="115" y="11"/>
                  </a:lnTo>
                  <a:lnTo>
                    <a:pt x="125" y="11"/>
                  </a:lnTo>
                  <a:lnTo>
                    <a:pt x="130" y="11"/>
                  </a:lnTo>
                  <a:lnTo>
                    <a:pt x="139" y="11"/>
                  </a:lnTo>
                  <a:lnTo>
                    <a:pt x="144" y="11"/>
                  </a:lnTo>
                  <a:lnTo>
                    <a:pt x="149" y="11"/>
                  </a:lnTo>
                  <a:lnTo>
                    <a:pt x="159" y="11"/>
                  </a:lnTo>
                  <a:lnTo>
                    <a:pt x="164" y="11"/>
                  </a:lnTo>
                  <a:lnTo>
                    <a:pt x="172" y="11"/>
                  </a:lnTo>
                  <a:lnTo>
                    <a:pt x="178" y="11"/>
                  </a:lnTo>
                  <a:lnTo>
                    <a:pt x="183" y="11"/>
                  </a:lnTo>
                  <a:lnTo>
                    <a:pt x="193" y="11"/>
                  </a:lnTo>
                  <a:lnTo>
                    <a:pt x="198" y="11"/>
                  </a:lnTo>
                  <a:lnTo>
                    <a:pt x="206" y="11"/>
                  </a:lnTo>
                  <a:lnTo>
                    <a:pt x="214" y="5"/>
                  </a:lnTo>
                  <a:lnTo>
                    <a:pt x="220" y="5"/>
                  </a:lnTo>
                  <a:lnTo>
                    <a:pt x="227" y="5"/>
                  </a:lnTo>
                  <a:lnTo>
                    <a:pt x="235" y="5"/>
                  </a:lnTo>
                  <a:lnTo>
                    <a:pt x="240" y="5"/>
                  </a:lnTo>
                  <a:lnTo>
                    <a:pt x="240" y="0"/>
                  </a:lnTo>
                  <a:lnTo>
                    <a:pt x="248" y="0"/>
                  </a:lnTo>
                  <a:lnTo>
                    <a:pt x="254" y="0"/>
                  </a:lnTo>
                  <a:lnTo>
                    <a:pt x="263" y="0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73" name="Freeform 888"/>
            <p:cNvSpPr>
              <a:spLocks/>
            </p:cNvSpPr>
            <p:nvPr/>
          </p:nvSpPr>
          <p:spPr bwMode="auto">
            <a:xfrm>
              <a:off x="980" y="706"/>
              <a:ext cx="125" cy="57"/>
            </a:xfrm>
            <a:custGeom>
              <a:avLst/>
              <a:gdLst>
                <a:gd name="T0" fmla="*/ 0 w 125"/>
                <a:gd name="T1" fmla="*/ 0 h 57"/>
                <a:gd name="T2" fmla="*/ 6 w 125"/>
                <a:gd name="T3" fmla="*/ 9 h 57"/>
                <a:gd name="T4" fmla="*/ 11 w 125"/>
                <a:gd name="T5" fmla="*/ 9 h 57"/>
                <a:gd name="T6" fmla="*/ 11 w 125"/>
                <a:gd name="T7" fmla="*/ 15 h 57"/>
                <a:gd name="T8" fmla="*/ 21 w 125"/>
                <a:gd name="T9" fmla="*/ 15 h 57"/>
                <a:gd name="T10" fmla="*/ 21 w 125"/>
                <a:gd name="T11" fmla="*/ 20 h 57"/>
                <a:gd name="T12" fmla="*/ 26 w 125"/>
                <a:gd name="T13" fmla="*/ 20 h 57"/>
                <a:gd name="T14" fmla="*/ 26 w 125"/>
                <a:gd name="T15" fmla="*/ 28 h 57"/>
                <a:gd name="T16" fmla="*/ 34 w 125"/>
                <a:gd name="T17" fmla="*/ 28 h 57"/>
                <a:gd name="T18" fmla="*/ 34 w 125"/>
                <a:gd name="T19" fmla="*/ 34 h 57"/>
                <a:gd name="T20" fmla="*/ 42 w 125"/>
                <a:gd name="T21" fmla="*/ 34 h 57"/>
                <a:gd name="T22" fmla="*/ 42 w 125"/>
                <a:gd name="T23" fmla="*/ 43 h 57"/>
                <a:gd name="T24" fmla="*/ 48 w 125"/>
                <a:gd name="T25" fmla="*/ 43 h 57"/>
                <a:gd name="T26" fmla="*/ 48 w 125"/>
                <a:gd name="T27" fmla="*/ 49 h 57"/>
                <a:gd name="T28" fmla="*/ 55 w 125"/>
                <a:gd name="T29" fmla="*/ 49 h 57"/>
                <a:gd name="T30" fmla="*/ 63 w 125"/>
                <a:gd name="T31" fmla="*/ 49 h 57"/>
                <a:gd name="T32" fmla="*/ 63 w 125"/>
                <a:gd name="T33" fmla="*/ 57 h 57"/>
                <a:gd name="T34" fmla="*/ 68 w 125"/>
                <a:gd name="T35" fmla="*/ 57 h 57"/>
                <a:gd name="T36" fmla="*/ 76 w 125"/>
                <a:gd name="T37" fmla="*/ 57 h 57"/>
                <a:gd name="T38" fmla="*/ 82 w 125"/>
                <a:gd name="T39" fmla="*/ 57 h 57"/>
                <a:gd name="T40" fmla="*/ 91 w 125"/>
                <a:gd name="T41" fmla="*/ 57 h 57"/>
                <a:gd name="T42" fmla="*/ 97 w 125"/>
                <a:gd name="T43" fmla="*/ 57 h 57"/>
                <a:gd name="T44" fmla="*/ 102 w 125"/>
                <a:gd name="T45" fmla="*/ 57 h 57"/>
                <a:gd name="T46" fmla="*/ 110 w 125"/>
                <a:gd name="T47" fmla="*/ 57 h 57"/>
                <a:gd name="T48" fmla="*/ 116 w 125"/>
                <a:gd name="T49" fmla="*/ 57 h 57"/>
                <a:gd name="T50" fmla="*/ 125 w 125"/>
                <a:gd name="T51" fmla="*/ 57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5"/>
                <a:gd name="T79" fmla="*/ 0 h 57"/>
                <a:gd name="T80" fmla="*/ 125 w 125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5" h="57">
                  <a:moveTo>
                    <a:pt x="0" y="0"/>
                  </a:moveTo>
                  <a:lnTo>
                    <a:pt x="6" y="9"/>
                  </a:lnTo>
                  <a:lnTo>
                    <a:pt x="11" y="9"/>
                  </a:lnTo>
                  <a:lnTo>
                    <a:pt x="11" y="15"/>
                  </a:lnTo>
                  <a:lnTo>
                    <a:pt x="21" y="15"/>
                  </a:lnTo>
                  <a:lnTo>
                    <a:pt x="21" y="20"/>
                  </a:lnTo>
                  <a:lnTo>
                    <a:pt x="26" y="20"/>
                  </a:lnTo>
                  <a:lnTo>
                    <a:pt x="26" y="28"/>
                  </a:lnTo>
                  <a:lnTo>
                    <a:pt x="34" y="28"/>
                  </a:lnTo>
                  <a:lnTo>
                    <a:pt x="34" y="34"/>
                  </a:lnTo>
                  <a:lnTo>
                    <a:pt x="42" y="34"/>
                  </a:lnTo>
                  <a:lnTo>
                    <a:pt x="42" y="43"/>
                  </a:lnTo>
                  <a:lnTo>
                    <a:pt x="48" y="43"/>
                  </a:lnTo>
                  <a:lnTo>
                    <a:pt x="48" y="49"/>
                  </a:lnTo>
                  <a:lnTo>
                    <a:pt x="55" y="49"/>
                  </a:lnTo>
                  <a:lnTo>
                    <a:pt x="63" y="49"/>
                  </a:lnTo>
                  <a:lnTo>
                    <a:pt x="63" y="57"/>
                  </a:lnTo>
                  <a:lnTo>
                    <a:pt x="68" y="57"/>
                  </a:lnTo>
                  <a:lnTo>
                    <a:pt x="76" y="57"/>
                  </a:lnTo>
                  <a:lnTo>
                    <a:pt x="82" y="57"/>
                  </a:lnTo>
                  <a:lnTo>
                    <a:pt x="91" y="57"/>
                  </a:lnTo>
                  <a:lnTo>
                    <a:pt x="97" y="57"/>
                  </a:lnTo>
                  <a:lnTo>
                    <a:pt x="102" y="57"/>
                  </a:lnTo>
                  <a:lnTo>
                    <a:pt x="110" y="57"/>
                  </a:lnTo>
                  <a:lnTo>
                    <a:pt x="116" y="57"/>
                  </a:lnTo>
                  <a:lnTo>
                    <a:pt x="125" y="57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74" name="Freeform 889"/>
            <p:cNvSpPr>
              <a:spLocks/>
            </p:cNvSpPr>
            <p:nvPr/>
          </p:nvSpPr>
          <p:spPr bwMode="auto">
            <a:xfrm>
              <a:off x="918" y="810"/>
              <a:ext cx="130" cy="41"/>
            </a:xfrm>
            <a:custGeom>
              <a:avLst/>
              <a:gdLst>
                <a:gd name="T0" fmla="*/ 0 w 130"/>
                <a:gd name="T1" fmla="*/ 0 h 41"/>
                <a:gd name="T2" fmla="*/ 0 w 130"/>
                <a:gd name="T3" fmla="*/ 10 h 41"/>
                <a:gd name="T4" fmla="*/ 5 w 130"/>
                <a:gd name="T5" fmla="*/ 10 h 41"/>
                <a:gd name="T6" fmla="*/ 5 w 130"/>
                <a:gd name="T7" fmla="*/ 15 h 41"/>
                <a:gd name="T8" fmla="*/ 15 w 130"/>
                <a:gd name="T9" fmla="*/ 15 h 41"/>
                <a:gd name="T10" fmla="*/ 20 w 130"/>
                <a:gd name="T11" fmla="*/ 15 h 41"/>
                <a:gd name="T12" fmla="*/ 29 w 130"/>
                <a:gd name="T13" fmla="*/ 21 h 41"/>
                <a:gd name="T14" fmla="*/ 34 w 130"/>
                <a:gd name="T15" fmla="*/ 21 h 41"/>
                <a:gd name="T16" fmla="*/ 39 w 130"/>
                <a:gd name="T17" fmla="*/ 21 h 41"/>
                <a:gd name="T18" fmla="*/ 39 w 130"/>
                <a:gd name="T19" fmla="*/ 29 h 41"/>
                <a:gd name="T20" fmla="*/ 49 w 130"/>
                <a:gd name="T21" fmla="*/ 29 h 41"/>
                <a:gd name="T22" fmla="*/ 54 w 130"/>
                <a:gd name="T23" fmla="*/ 34 h 41"/>
                <a:gd name="T24" fmla="*/ 62 w 130"/>
                <a:gd name="T25" fmla="*/ 34 h 41"/>
                <a:gd name="T26" fmla="*/ 68 w 130"/>
                <a:gd name="T27" fmla="*/ 34 h 41"/>
                <a:gd name="T28" fmla="*/ 68 w 130"/>
                <a:gd name="T29" fmla="*/ 41 h 41"/>
                <a:gd name="T30" fmla="*/ 83 w 130"/>
                <a:gd name="T31" fmla="*/ 41 h 41"/>
                <a:gd name="T32" fmla="*/ 88 w 130"/>
                <a:gd name="T33" fmla="*/ 41 h 41"/>
                <a:gd name="T34" fmla="*/ 96 w 130"/>
                <a:gd name="T35" fmla="*/ 41 h 41"/>
                <a:gd name="T36" fmla="*/ 104 w 130"/>
                <a:gd name="T37" fmla="*/ 41 h 41"/>
                <a:gd name="T38" fmla="*/ 110 w 130"/>
                <a:gd name="T39" fmla="*/ 41 h 41"/>
                <a:gd name="T40" fmla="*/ 117 w 130"/>
                <a:gd name="T41" fmla="*/ 41 h 41"/>
                <a:gd name="T42" fmla="*/ 125 w 130"/>
                <a:gd name="T43" fmla="*/ 41 h 41"/>
                <a:gd name="T44" fmla="*/ 130 w 130"/>
                <a:gd name="T45" fmla="*/ 41 h 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0"/>
                <a:gd name="T70" fmla="*/ 0 h 41"/>
                <a:gd name="T71" fmla="*/ 130 w 130"/>
                <a:gd name="T72" fmla="*/ 41 h 4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0" h="41">
                  <a:moveTo>
                    <a:pt x="0" y="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15" y="15"/>
                  </a:lnTo>
                  <a:lnTo>
                    <a:pt x="20" y="15"/>
                  </a:lnTo>
                  <a:lnTo>
                    <a:pt x="29" y="21"/>
                  </a:lnTo>
                  <a:lnTo>
                    <a:pt x="34" y="21"/>
                  </a:lnTo>
                  <a:lnTo>
                    <a:pt x="39" y="21"/>
                  </a:lnTo>
                  <a:lnTo>
                    <a:pt x="39" y="29"/>
                  </a:lnTo>
                  <a:lnTo>
                    <a:pt x="49" y="29"/>
                  </a:lnTo>
                  <a:lnTo>
                    <a:pt x="54" y="34"/>
                  </a:lnTo>
                  <a:lnTo>
                    <a:pt x="62" y="34"/>
                  </a:lnTo>
                  <a:lnTo>
                    <a:pt x="68" y="34"/>
                  </a:lnTo>
                  <a:lnTo>
                    <a:pt x="68" y="41"/>
                  </a:lnTo>
                  <a:lnTo>
                    <a:pt x="83" y="41"/>
                  </a:lnTo>
                  <a:lnTo>
                    <a:pt x="88" y="41"/>
                  </a:lnTo>
                  <a:lnTo>
                    <a:pt x="96" y="41"/>
                  </a:lnTo>
                  <a:lnTo>
                    <a:pt x="104" y="41"/>
                  </a:lnTo>
                  <a:lnTo>
                    <a:pt x="110" y="41"/>
                  </a:lnTo>
                  <a:lnTo>
                    <a:pt x="117" y="41"/>
                  </a:lnTo>
                  <a:lnTo>
                    <a:pt x="125" y="41"/>
                  </a:lnTo>
                  <a:lnTo>
                    <a:pt x="130" y="41"/>
                  </a:lnTo>
                </a:path>
              </a:pathLst>
            </a:custGeom>
            <a:noFill/>
            <a:ln w="12700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75" name="Freeform 890"/>
            <p:cNvSpPr>
              <a:spLocks/>
            </p:cNvSpPr>
            <p:nvPr/>
          </p:nvSpPr>
          <p:spPr bwMode="auto">
            <a:xfrm>
              <a:off x="1990" y="1122"/>
              <a:ext cx="36" cy="48"/>
            </a:xfrm>
            <a:custGeom>
              <a:avLst/>
              <a:gdLst>
                <a:gd name="T0" fmla="*/ 23 w 36"/>
                <a:gd name="T1" fmla="*/ 40 h 48"/>
                <a:gd name="T2" fmla="*/ 36 w 36"/>
                <a:gd name="T3" fmla="*/ 32 h 48"/>
                <a:gd name="T4" fmla="*/ 0 w 36"/>
                <a:gd name="T5" fmla="*/ 0 h 48"/>
                <a:gd name="T6" fmla="*/ 5 w 36"/>
                <a:gd name="T7" fmla="*/ 48 h 48"/>
                <a:gd name="T8" fmla="*/ 23 w 36"/>
                <a:gd name="T9" fmla="*/ 4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48"/>
                <a:gd name="T17" fmla="*/ 36 w 36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48">
                  <a:moveTo>
                    <a:pt x="23" y="40"/>
                  </a:moveTo>
                  <a:lnTo>
                    <a:pt x="36" y="32"/>
                  </a:lnTo>
                  <a:lnTo>
                    <a:pt x="0" y="0"/>
                  </a:lnTo>
                  <a:lnTo>
                    <a:pt x="5" y="48"/>
                  </a:lnTo>
                  <a:lnTo>
                    <a:pt x="23" y="4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76" name="Line 891"/>
            <p:cNvSpPr>
              <a:spLocks noChangeShapeType="1"/>
            </p:cNvSpPr>
            <p:nvPr/>
          </p:nvSpPr>
          <p:spPr bwMode="auto">
            <a:xfrm>
              <a:off x="2013" y="1162"/>
              <a:ext cx="73" cy="13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77" name="Freeform 892"/>
            <p:cNvSpPr>
              <a:spLocks/>
            </p:cNvSpPr>
            <p:nvPr/>
          </p:nvSpPr>
          <p:spPr bwMode="auto">
            <a:xfrm>
              <a:off x="2100" y="1068"/>
              <a:ext cx="34" cy="48"/>
            </a:xfrm>
            <a:custGeom>
              <a:avLst/>
              <a:gdLst>
                <a:gd name="T0" fmla="*/ 15 w 34"/>
                <a:gd name="T1" fmla="*/ 42 h 48"/>
                <a:gd name="T2" fmla="*/ 34 w 34"/>
                <a:gd name="T3" fmla="*/ 40 h 48"/>
                <a:gd name="T4" fmla="*/ 9 w 34"/>
                <a:gd name="T5" fmla="*/ 0 h 48"/>
                <a:gd name="T6" fmla="*/ 0 w 34"/>
                <a:gd name="T7" fmla="*/ 48 h 48"/>
                <a:gd name="T8" fmla="*/ 15 w 34"/>
                <a:gd name="T9" fmla="*/ 4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48"/>
                <a:gd name="T17" fmla="*/ 34 w 34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48">
                  <a:moveTo>
                    <a:pt x="15" y="42"/>
                  </a:moveTo>
                  <a:lnTo>
                    <a:pt x="34" y="40"/>
                  </a:lnTo>
                  <a:lnTo>
                    <a:pt x="9" y="0"/>
                  </a:lnTo>
                  <a:lnTo>
                    <a:pt x="0" y="48"/>
                  </a:lnTo>
                  <a:lnTo>
                    <a:pt x="15" y="4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78" name="Line 893"/>
            <p:cNvSpPr>
              <a:spLocks noChangeShapeType="1"/>
            </p:cNvSpPr>
            <p:nvPr/>
          </p:nvSpPr>
          <p:spPr bwMode="auto">
            <a:xfrm>
              <a:off x="2115" y="1110"/>
              <a:ext cx="36" cy="18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79" name="Freeform 894"/>
            <p:cNvSpPr>
              <a:spLocks/>
            </p:cNvSpPr>
            <p:nvPr/>
          </p:nvSpPr>
          <p:spPr bwMode="auto">
            <a:xfrm>
              <a:off x="2490" y="1585"/>
              <a:ext cx="49" cy="43"/>
            </a:xfrm>
            <a:custGeom>
              <a:avLst/>
              <a:gdLst>
                <a:gd name="T0" fmla="*/ 10 w 49"/>
                <a:gd name="T1" fmla="*/ 15 h 43"/>
                <a:gd name="T2" fmla="*/ 0 w 49"/>
                <a:gd name="T3" fmla="*/ 31 h 43"/>
                <a:gd name="T4" fmla="*/ 49 w 49"/>
                <a:gd name="T5" fmla="*/ 43 h 43"/>
                <a:gd name="T6" fmla="*/ 21 w 49"/>
                <a:gd name="T7" fmla="*/ 0 h 43"/>
                <a:gd name="T8" fmla="*/ 10 w 49"/>
                <a:gd name="T9" fmla="*/ 1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43"/>
                <a:gd name="T17" fmla="*/ 49 w 49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43">
                  <a:moveTo>
                    <a:pt x="10" y="15"/>
                  </a:moveTo>
                  <a:lnTo>
                    <a:pt x="0" y="31"/>
                  </a:lnTo>
                  <a:lnTo>
                    <a:pt x="49" y="43"/>
                  </a:lnTo>
                  <a:lnTo>
                    <a:pt x="21" y="0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80" name="Line 895"/>
            <p:cNvSpPr>
              <a:spLocks noChangeShapeType="1"/>
            </p:cNvSpPr>
            <p:nvPr/>
          </p:nvSpPr>
          <p:spPr bwMode="auto">
            <a:xfrm flipH="1" flipV="1">
              <a:off x="2253" y="1428"/>
              <a:ext cx="247" cy="17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81" name="Freeform 896"/>
            <p:cNvSpPr>
              <a:spLocks/>
            </p:cNvSpPr>
            <p:nvPr/>
          </p:nvSpPr>
          <p:spPr bwMode="auto">
            <a:xfrm>
              <a:off x="2527" y="1736"/>
              <a:ext cx="46" cy="44"/>
            </a:xfrm>
            <a:custGeom>
              <a:avLst/>
              <a:gdLst>
                <a:gd name="T0" fmla="*/ 12 w 46"/>
                <a:gd name="T1" fmla="*/ 11 h 44"/>
                <a:gd name="T2" fmla="*/ 0 w 46"/>
                <a:gd name="T3" fmla="*/ 25 h 44"/>
                <a:gd name="T4" fmla="*/ 46 w 46"/>
                <a:gd name="T5" fmla="*/ 44 h 44"/>
                <a:gd name="T6" fmla="*/ 29 w 46"/>
                <a:gd name="T7" fmla="*/ 0 h 44"/>
                <a:gd name="T8" fmla="*/ 12 w 46"/>
                <a:gd name="T9" fmla="*/ 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44"/>
                <a:gd name="T17" fmla="*/ 46 w 46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44">
                  <a:moveTo>
                    <a:pt x="12" y="11"/>
                  </a:moveTo>
                  <a:lnTo>
                    <a:pt x="0" y="25"/>
                  </a:lnTo>
                  <a:lnTo>
                    <a:pt x="46" y="44"/>
                  </a:lnTo>
                  <a:lnTo>
                    <a:pt x="29" y="0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82" name="Line 897"/>
            <p:cNvSpPr>
              <a:spLocks noChangeShapeType="1"/>
            </p:cNvSpPr>
            <p:nvPr/>
          </p:nvSpPr>
          <p:spPr bwMode="auto">
            <a:xfrm flipH="1" flipV="1">
              <a:off x="2225" y="1418"/>
              <a:ext cx="314" cy="32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683" name="Rectangle 898"/>
            <p:cNvSpPr>
              <a:spLocks noChangeArrowheads="1"/>
            </p:cNvSpPr>
            <p:nvPr/>
          </p:nvSpPr>
          <p:spPr bwMode="auto">
            <a:xfrm>
              <a:off x="354" y="1004"/>
              <a:ext cx="64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84" name="Rectangle 899"/>
            <p:cNvSpPr>
              <a:spLocks noChangeArrowheads="1"/>
            </p:cNvSpPr>
            <p:nvPr/>
          </p:nvSpPr>
          <p:spPr bwMode="auto">
            <a:xfrm>
              <a:off x="240" y="1056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800">
                  <a:solidFill>
                    <a:srgbClr val="FC7E00"/>
                  </a:solidFill>
                  <a:latin typeface="Times New Roman" panose="02020603050405020304" pitchFamily="18" charset="0"/>
                </a:rPr>
                <a:t>Dendriten</a:t>
              </a:r>
            </a:p>
          </p:txBody>
        </p:sp>
        <p:sp>
          <p:nvSpPr>
            <p:cNvPr id="31685" name="Rectangle 900"/>
            <p:cNvSpPr>
              <a:spLocks noChangeArrowheads="1"/>
            </p:cNvSpPr>
            <p:nvPr/>
          </p:nvSpPr>
          <p:spPr bwMode="auto">
            <a:xfrm>
              <a:off x="1435" y="2407"/>
              <a:ext cx="426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86" name="Rectangle 901"/>
            <p:cNvSpPr>
              <a:spLocks noChangeArrowheads="1"/>
            </p:cNvSpPr>
            <p:nvPr/>
          </p:nvSpPr>
          <p:spPr bwMode="auto">
            <a:xfrm>
              <a:off x="1435" y="2417"/>
              <a:ext cx="310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700">
                  <a:solidFill>
                    <a:srgbClr val="0000FF"/>
                  </a:solidFill>
                  <a:latin typeface="Times New Roman" panose="02020603050405020304" pitchFamily="18" charset="0"/>
                </a:rPr>
                <a:t>Axon</a:t>
              </a:r>
              <a:endParaRPr lang="en-US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31687" name="Rectangle 902"/>
            <p:cNvSpPr>
              <a:spLocks noChangeArrowheads="1"/>
            </p:cNvSpPr>
            <p:nvPr/>
          </p:nvSpPr>
          <p:spPr bwMode="auto">
            <a:xfrm>
              <a:off x="994" y="1220"/>
              <a:ext cx="440" cy="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88" name="Rectangle 903"/>
            <p:cNvSpPr>
              <a:spLocks noChangeArrowheads="1"/>
            </p:cNvSpPr>
            <p:nvPr/>
          </p:nvSpPr>
          <p:spPr bwMode="auto">
            <a:xfrm>
              <a:off x="1115" y="1230"/>
              <a:ext cx="22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Zell</a:t>
              </a:r>
              <a:endParaRPr lang="en-US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31689" name="Rectangle 904"/>
            <p:cNvSpPr>
              <a:spLocks noChangeArrowheads="1"/>
            </p:cNvSpPr>
            <p:nvPr/>
          </p:nvSpPr>
          <p:spPr bwMode="auto">
            <a:xfrm>
              <a:off x="1069" y="1390"/>
              <a:ext cx="406" cy="16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körper</a:t>
              </a:r>
              <a:endParaRPr lang="en-US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31690" name="Oval 905"/>
            <p:cNvSpPr>
              <a:spLocks noChangeArrowheads="1"/>
            </p:cNvSpPr>
            <p:nvPr/>
          </p:nvSpPr>
          <p:spPr bwMode="auto">
            <a:xfrm>
              <a:off x="2568" y="1627"/>
              <a:ext cx="32" cy="33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91" name="Oval 906"/>
            <p:cNvSpPr>
              <a:spLocks noChangeArrowheads="1"/>
            </p:cNvSpPr>
            <p:nvPr/>
          </p:nvSpPr>
          <p:spPr bwMode="auto">
            <a:xfrm>
              <a:off x="2618" y="1771"/>
              <a:ext cx="33" cy="3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92" name="Oval 907"/>
            <p:cNvSpPr>
              <a:spLocks noChangeArrowheads="1"/>
            </p:cNvSpPr>
            <p:nvPr/>
          </p:nvSpPr>
          <p:spPr bwMode="auto">
            <a:xfrm>
              <a:off x="2089" y="1017"/>
              <a:ext cx="32" cy="32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93" name="Oval 908"/>
            <p:cNvSpPr>
              <a:spLocks noChangeArrowheads="1"/>
            </p:cNvSpPr>
            <p:nvPr/>
          </p:nvSpPr>
          <p:spPr bwMode="auto">
            <a:xfrm>
              <a:off x="1902" y="1004"/>
              <a:ext cx="32" cy="33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94" name="Oval 909"/>
            <p:cNvSpPr>
              <a:spLocks noChangeArrowheads="1"/>
            </p:cNvSpPr>
            <p:nvPr/>
          </p:nvSpPr>
          <p:spPr bwMode="auto">
            <a:xfrm>
              <a:off x="1936" y="1080"/>
              <a:ext cx="32" cy="33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95" name="Oval 910"/>
            <p:cNvSpPr>
              <a:spLocks noChangeArrowheads="1"/>
            </p:cNvSpPr>
            <p:nvPr/>
          </p:nvSpPr>
          <p:spPr bwMode="auto">
            <a:xfrm>
              <a:off x="2037" y="833"/>
              <a:ext cx="33" cy="34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96" name="Rectangle 911"/>
            <p:cNvSpPr>
              <a:spLocks noChangeArrowheads="1"/>
            </p:cNvSpPr>
            <p:nvPr/>
          </p:nvSpPr>
          <p:spPr bwMode="auto">
            <a:xfrm>
              <a:off x="1937" y="1232"/>
              <a:ext cx="566" cy="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1697" name="Rectangle 912"/>
            <p:cNvSpPr>
              <a:spLocks noChangeArrowheads="1"/>
            </p:cNvSpPr>
            <p:nvPr/>
          </p:nvSpPr>
          <p:spPr bwMode="auto">
            <a:xfrm>
              <a:off x="1937" y="1242"/>
              <a:ext cx="553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700">
                  <a:solidFill>
                    <a:srgbClr val="FF0000"/>
                  </a:solidFill>
                  <a:latin typeface="Times New Roman" panose="02020603050405020304" pitchFamily="18" charset="0"/>
                </a:rPr>
                <a:t>Synapsen</a:t>
              </a:r>
              <a:endParaRPr lang="en-US" altLang="de-DE" b="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" name="Group 913"/>
          <p:cNvGrpSpPr>
            <a:grpSpLocks/>
          </p:cNvGrpSpPr>
          <p:nvPr/>
        </p:nvGrpSpPr>
        <p:grpSpPr bwMode="auto">
          <a:xfrm>
            <a:off x="5181600" y="1066800"/>
            <a:ext cx="3733800" cy="3048000"/>
            <a:chOff x="3264" y="672"/>
            <a:chExt cx="2352" cy="1920"/>
          </a:xfrm>
        </p:grpSpPr>
        <p:sp>
          <p:nvSpPr>
            <p:cNvPr id="29718" name="Freeform 914"/>
            <p:cNvSpPr>
              <a:spLocks/>
            </p:cNvSpPr>
            <p:nvPr/>
          </p:nvSpPr>
          <p:spPr bwMode="auto">
            <a:xfrm>
              <a:off x="3905" y="1622"/>
              <a:ext cx="293" cy="314"/>
            </a:xfrm>
            <a:custGeom>
              <a:avLst/>
              <a:gdLst>
                <a:gd name="T0" fmla="*/ 0 w 550"/>
                <a:gd name="T1" fmla="*/ 1 h 556"/>
                <a:gd name="T2" fmla="*/ 1 w 550"/>
                <a:gd name="T3" fmla="*/ 1 h 556"/>
                <a:gd name="T4" fmla="*/ 1 w 550"/>
                <a:gd name="T5" fmla="*/ 1 h 556"/>
                <a:gd name="T6" fmla="*/ 1 w 550"/>
                <a:gd name="T7" fmla="*/ 1 h 556"/>
                <a:gd name="T8" fmla="*/ 1 w 550"/>
                <a:gd name="T9" fmla="*/ 1 h 556"/>
                <a:gd name="T10" fmla="*/ 1 w 550"/>
                <a:gd name="T11" fmla="*/ 1 h 556"/>
                <a:gd name="T12" fmla="*/ 1 w 550"/>
                <a:gd name="T13" fmla="*/ 1 h 556"/>
                <a:gd name="T14" fmla="*/ 1 w 550"/>
                <a:gd name="T15" fmla="*/ 1 h 556"/>
                <a:gd name="T16" fmla="*/ 1 w 550"/>
                <a:gd name="T17" fmla="*/ 1 h 556"/>
                <a:gd name="T18" fmla="*/ 1 w 550"/>
                <a:gd name="T19" fmla="*/ 1 h 556"/>
                <a:gd name="T20" fmla="*/ 1 w 550"/>
                <a:gd name="T21" fmla="*/ 1 h 556"/>
                <a:gd name="T22" fmla="*/ 1 w 550"/>
                <a:gd name="T23" fmla="*/ 1 h 556"/>
                <a:gd name="T24" fmla="*/ 1 w 550"/>
                <a:gd name="T25" fmla="*/ 1 h 556"/>
                <a:gd name="T26" fmla="*/ 1 w 550"/>
                <a:gd name="T27" fmla="*/ 1 h 556"/>
                <a:gd name="T28" fmla="*/ 1 w 550"/>
                <a:gd name="T29" fmla="*/ 1 h 556"/>
                <a:gd name="T30" fmla="*/ 1 w 550"/>
                <a:gd name="T31" fmla="*/ 1 h 556"/>
                <a:gd name="T32" fmla="*/ 1 w 550"/>
                <a:gd name="T33" fmla="*/ 1 h 556"/>
                <a:gd name="T34" fmla="*/ 1 w 550"/>
                <a:gd name="T35" fmla="*/ 1 h 556"/>
                <a:gd name="T36" fmla="*/ 1 w 550"/>
                <a:gd name="T37" fmla="*/ 1 h 556"/>
                <a:gd name="T38" fmla="*/ 1 w 550"/>
                <a:gd name="T39" fmla="*/ 1 h 556"/>
                <a:gd name="T40" fmla="*/ 1 w 550"/>
                <a:gd name="T41" fmla="*/ 1 h 556"/>
                <a:gd name="T42" fmla="*/ 1 w 550"/>
                <a:gd name="T43" fmla="*/ 1 h 556"/>
                <a:gd name="T44" fmla="*/ 1 w 550"/>
                <a:gd name="T45" fmla="*/ 1 h 556"/>
                <a:gd name="T46" fmla="*/ 1 w 550"/>
                <a:gd name="T47" fmla="*/ 1 h 556"/>
                <a:gd name="T48" fmla="*/ 1 w 550"/>
                <a:gd name="T49" fmla="*/ 1 h 556"/>
                <a:gd name="T50" fmla="*/ 1 w 550"/>
                <a:gd name="T51" fmla="*/ 1 h 556"/>
                <a:gd name="T52" fmla="*/ 1 w 550"/>
                <a:gd name="T53" fmla="*/ 1 h 556"/>
                <a:gd name="T54" fmla="*/ 1 w 550"/>
                <a:gd name="T55" fmla="*/ 1 h 556"/>
                <a:gd name="T56" fmla="*/ 1 w 550"/>
                <a:gd name="T57" fmla="*/ 1 h 556"/>
                <a:gd name="T58" fmla="*/ 1 w 550"/>
                <a:gd name="T59" fmla="*/ 1 h 556"/>
                <a:gd name="T60" fmla="*/ 1 w 550"/>
                <a:gd name="T61" fmla="*/ 1 h 556"/>
                <a:gd name="T62" fmla="*/ 1 w 550"/>
                <a:gd name="T63" fmla="*/ 1 h 556"/>
                <a:gd name="T64" fmla="*/ 1 w 550"/>
                <a:gd name="T65" fmla="*/ 0 h 556"/>
                <a:gd name="T66" fmla="*/ 0 w 550"/>
                <a:gd name="T67" fmla="*/ 0 h 556"/>
                <a:gd name="T68" fmla="*/ 0 w 550"/>
                <a:gd name="T69" fmla="*/ 1 h 5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0"/>
                <a:gd name="T106" fmla="*/ 0 h 556"/>
                <a:gd name="T107" fmla="*/ 550 w 550"/>
                <a:gd name="T108" fmla="*/ 556 h 55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0" h="556">
                  <a:moveTo>
                    <a:pt x="0" y="35"/>
                  </a:moveTo>
                  <a:lnTo>
                    <a:pt x="55" y="35"/>
                  </a:lnTo>
                  <a:lnTo>
                    <a:pt x="105" y="45"/>
                  </a:lnTo>
                  <a:lnTo>
                    <a:pt x="155" y="55"/>
                  </a:lnTo>
                  <a:lnTo>
                    <a:pt x="205" y="75"/>
                  </a:lnTo>
                  <a:lnTo>
                    <a:pt x="245" y="100"/>
                  </a:lnTo>
                  <a:lnTo>
                    <a:pt x="290" y="125"/>
                  </a:lnTo>
                  <a:lnTo>
                    <a:pt x="325" y="150"/>
                  </a:lnTo>
                  <a:lnTo>
                    <a:pt x="365" y="185"/>
                  </a:lnTo>
                  <a:lnTo>
                    <a:pt x="400" y="225"/>
                  </a:lnTo>
                  <a:lnTo>
                    <a:pt x="425" y="265"/>
                  </a:lnTo>
                  <a:lnTo>
                    <a:pt x="455" y="305"/>
                  </a:lnTo>
                  <a:lnTo>
                    <a:pt x="475" y="350"/>
                  </a:lnTo>
                  <a:lnTo>
                    <a:pt x="495" y="400"/>
                  </a:lnTo>
                  <a:lnTo>
                    <a:pt x="505" y="451"/>
                  </a:lnTo>
                  <a:lnTo>
                    <a:pt x="515" y="501"/>
                  </a:lnTo>
                  <a:lnTo>
                    <a:pt x="520" y="556"/>
                  </a:lnTo>
                  <a:lnTo>
                    <a:pt x="550" y="556"/>
                  </a:lnTo>
                  <a:lnTo>
                    <a:pt x="550" y="501"/>
                  </a:lnTo>
                  <a:lnTo>
                    <a:pt x="540" y="446"/>
                  </a:lnTo>
                  <a:lnTo>
                    <a:pt x="525" y="390"/>
                  </a:lnTo>
                  <a:lnTo>
                    <a:pt x="505" y="340"/>
                  </a:lnTo>
                  <a:lnTo>
                    <a:pt x="485" y="290"/>
                  </a:lnTo>
                  <a:lnTo>
                    <a:pt x="455" y="245"/>
                  </a:lnTo>
                  <a:lnTo>
                    <a:pt x="425" y="200"/>
                  </a:lnTo>
                  <a:lnTo>
                    <a:pt x="390" y="165"/>
                  </a:lnTo>
                  <a:lnTo>
                    <a:pt x="350" y="125"/>
                  </a:lnTo>
                  <a:lnTo>
                    <a:pt x="305" y="95"/>
                  </a:lnTo>
                  <a:lnTo>
                    <a:pt x="260" y="70"/>
                  </a:lnTo>
                  <a:lnTo>
                    <a:pt x="215" y="45"/>
                  </a:lnTo>
                  <a:lnTo>
                    <a:pt x="165" y="25"/>
                  </a:lnTo>
                  <a:lnTo>
                    <a:pt x="110" y="10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19" name="Freeform 915"/>
            <p:cNvSpPr>
              <a:spLocks/>
            </p:cNvSpPr>
            <p:nvPr/>
          </p:nvSpPr>
          <p:spPr bwMode="auto">
            <a:xfrm>
              <a:off x="3609" y="1622"/>
              <a:ext cx="296" cy="314"/>
            </a:xfrm>
            <a:custGeom>
              <a:avLst/>
              <a:gdLst>
                <a:gd name="T0" fmla="*/ 1 w 556"/>
                <a:gd name="T1" fmla="*/ 1 h 556"/>
                <a:gd name="T2" fmla="*/ 1 w 556"/>
                <a:gd name="T3" fmla="*/ 1 h 556"/>
                <a:gd name="T4" fmla="*/ 1 w 556"/>
                <a:gd name="T5" fmla="*/ 1 h 556"/>
                <a:gd name="T6" fmla="*/ 1 w 556"/>
                <a:gd name="T7" fmla="*/ 1 h 556"/>
                <a:gd name="T8" fmla="*/ 1 w 556"/>
                <a:gd name="T9" fmla="*/ 1 h 556"/>
                <a:gd name="T10" fmla="*/ 1 w 556"/>
                <a:gd name="T11" fmla="*/ 1 h 556"/>
                <a:gd name="T12" fmla="*/ 1 w 556"/>
                <a:gd name="T13" fmla="*/ 1 h 556"/>
                <a:gd name="T14" fmla="*/ 1 w 556"/>
                <a:gd name="T15" fmla="*/ 1 h 556"/>
                <a:gd name="T16" fmla="*/ 1 w 556"/>
                <a:gd name="T17" fmla="*/ 1 h 556"/>
                <a:gd name="T18" fmla="*/ 1 w 556"/>
                <a:gd name="T19" fmla="*/ 1 h 556"/>
                <a:gd name="T20" fmla="*/ 1 w 556"/>
                <a:gd name="T21" fmla="*/ 1 h 556"/>
                <a:gd name="T22" fmla="*/ 1 w 556"/>
                <a:gd name="T23" fmla="*/ 1 h 556"/>
                <a:gd name="T24" fmla="*/ 1 w 556"/>
                <a:gd name="T25" fmla="*/ 1 h 556"/>
                <a:gd name="T26" fmla="*/ 1 w 556"/>
                <a:gd name="T27" fmla="*/ 1 h 556"/>
                <a:gd name="T28" fmla="*/ 1 w 556"/>
                <a:gd name="T29" fmla="*/ 1 h 556"/>
                <a:gd name="T30" fmla="*/ 1 w 556"/>
                <a:gd name="T31" fmla="*/ 1 h 556"/>
                <a:gd name="T32" fmla="*/ 1 w 556"/>
                <a:gd name="T33" fmla="*/ 1 h 556"/>
                <a:gd name="T34" fmla="*/ 1 w 556"/>
                <a:gd name="T35" fmla="*/ 0 h 556"/>
                <a:gd name="T36" fmla="*/ 1 w 556"/>
                <a:gd name="T37" fmla="*/ 0 h 556"/>
                <a:gd name="T38" fmla="*/ 1 w 556"/>
                <a:gd name="T39" fmla="*/ 1 h 556"/>
                <a:gd name="T40" fmla="*/ 1 w 556"/>
                <a:gd name="T41" fmla="*/ 1 h 556"/>
                <a:gd name="T42" fmla="*/ 1 w 556"/>
                <a:gd name="T43" fmla="*/ 1 h 556"/>
                <a:gd name="T44" fmla="*/ 1 w 556"/>
                <a:gd name="T45" fmla="*/ 1 h 556"/>
                <a:gd name="T46" fmla="*/ 1 w 556"/>
                <a:gd name="T47" fmla="*/ 1 h 556"/>
                <a:gd name="T48" fmla="*/ 1 w 556"/>
                <a:gd name="T49" fmla="*/ 1 h 556"/>
                <a:gd name="T50" fmla="*/ 1 w 556"/>
                <a:gd name="T51" fmla="*/ 1 h 556"/>
                <a:gd name="T52" fmla="*/ 1 w 556"/>
                <a:gd name="T53" fmla="*/ 1 h 556"/>
                <a:gd name="T54" fmla="*/ 1 w 556"/>
                <a:gd name="T55" fmla="*/ 1 h 556"/>
                <a:gd name="T56" fmla="*/ 1 w 556"/>
                <a:gd name="T57" fmla="*/ 1 h 556"/>
                <a:gd name="T58" fmla="*/ 1 w 556"/>
                <a:gd name="T59" fmla="*/ 1 h 556"/>
                <a:gd name="T60" fmla="*/ 1 w 556"/>
                <a:gd name="T61" fmla="*/ 1 h 556"/>
                <a:gd name="T62" fmla="*/ 1 w 556"/>
                <a:gd name="T63" fmla="*/ 1 h 556"/>
                <a:gd name="T64" fmla="*/ 0 w 556"/>
                <a:gd name="T65" fmla="*/ 1 h 556"/>
                <a:gd name="T66" fmla="*/ 0 w 556"/>
                <a:gd name="T67" fmla="*/ 1 h 556"/>
                <a:gd name="T68" fmla="*/ 1 w 556"/>
                <a:gd name="T69" fmla="*/ 1 h 5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6"/>
                <a:gd name="T106" fmla="*/ 0 h 556"/>
                <a:gd name="T107" fmla="*/ 556 w 556"/>
                <a:gd name="T108" fmla="*/ 556 h 55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6" h="556">
                  <a:moveTo>
                    <a:pt x="35" y="556"/>
                  </a:moveTo>
                  <a:lnTo>
                    <a:pt x="40" y="501"/>
                  </a:lnTo>
                  <a:lnTo>
                    <a:pt x="45" y="451"/>
                  </a:lnTo>
                  <a:lnTo>
                    <a:pt x="60" y="400"/>
                  </a:lnTo>
                  <a:lnTo>
                    <a:pt x="75" y="350"/>
                  </a:lnTo>
                  <a:lnTo>
                    <a:pt x="95" y="305"/>
                  </a:lnTo>
                  <a:lnTo>
                    <a:pt x="120" y="265"/>
                  </a:lnTo>
                  <a:lnTo>
                    <a:pt x="155" y="225"/>
                  </a:lnTo>
                  <a:lnTo>
                    <a:pt x="190" y="185"/>
                  </a:lnTo>
                  <a:lnTo>
                    <a:pt x="225" y="150"/>
                  </a:lnTo>
                  <a:lnTo>
                    <a:pt x="265" y="125"/>
                  </a:lnTo>
                  <a:lnTo>
                    <a:pt x="306" y="100"/>
                  </a:lnTo>
                  <a:lnTo>
                    <a:pt x="351" y="75"/>
                  </a:lnTo>
                  <a:lnTo>
                    <a:pt x="401" y="55"/>
                  </a:lnTo>
                  <a:lnTo>
                    <a:pt x="451" y="45"/>
                  </a:lnTo>
                  <a:lnTo>
                    <a:pt x="501" y="35"/>
                  </a:lnTo>
                  <a:lnTo>
                    <a:pt x="556" y="35"/>
                  </a:lnTo>
                  <a:lnTo>
                    <a:pt x="556" y="0"/>
                  </a:lnTo>
                  <a:lnTo>
                    <a:pt x="496" y="0"/>
                  </a:lnTo>
                  <a:lnTo>
                    <a:pt x="441" y="10"/>
                  </a:lnTo>
                  <a:lnTo>
                    <a:pt x="391" y="25"/>
                  </a:lnTo>
                  <a:lnTo>
                    <a:pt x="341" y="45"/>
                  </a:lnTo>
                  <a:lnTo>
                    <a:pt x="290" y="70"/>
                  </a:lnTo>
                  <a:lnTo>
                    <a:pt x="240" y="95"/>
                  </a:lnTo>
                  <a:lnTo>
                    <a:pt x="200" y="125"/>
                  </a:lnTo>
                  <a:lnTo>
                    <a:pt x="165" y="165"/>
                  </a:lnTo>
                  <a:lnTo>
                    <a:pt x="125" y="200"/>
                  </a:lnTo>
                  <a:lnTo>
                    <a:pt x="95" y="245"/>
                  </a:lnTo>
                  <a:lnTo>
                    <a:pt x="70" y="290"/>
                  </a:lnTo>
                  <a:lnTo>
                    <a:pt x="45" y="340"/>
                  </a:lnTo>
                  <a:lnTo>
                    <a:pt x="25" y="390"/>
                  </a:lnTo>
                  <a:lnTo>
                    <a:pt x="15" y="446"/>
                  </a:lnTo>
                  <a:lnTo>
                    <a:pt x="0" y="501"/>
                  </a:lnTo>
                  <a:lnTo>
                    <a:pt x="0" y="556"/>
                  </a:lnTo>
                  <a:lnTo>
                    <a:pt x="35" y="5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20" name="Freeform 916"/>
            <p:cNvSpPr>
              <a:spLocks/>
            </p:cNvSpPr>
            <p:nvPr/>
          </p:nvSpPr>
          <p:spPr bwMode="auto">
            <a:xfrm>
              <a:off x="3609" y="1936"/>
              <a:ext cx="296" cy="314"/>
            </a:xfrm>
            <a:custGeom>
              <a:avLst/>
              <a:gdLst>
                <a:gd name="T0" fmla="*/ 1 w 556"/>
                <a:gd name="T1" fmla="*/ 1 h 555"/>
                <a:gd name="T2" fmla="*/ 1 w 556"/>
                <a:gd name="T3" fmla="*/ 1 h 555"/>
                <a:gd name="T4" fmla="*/ 1 w 556"/>
                <a:gd name="T5" fmla="*/ 1 h 555"/>
                <a:gd name="T6" fmla="*/ 1 w 556"/>
                <a:gd name="T7" fmla="*/ 1 h 555"/>
                <a:gd name="T8" fmla="*/ 1 w 556"/>
                <a:gd name="T9" fmla="*/ 1 h 555"/>
                <a:gd name="T10" fmla="*/ 1 w 556"/>
                <a:gd name="T11" fmla="*/ 1 h 555"/>
                <a:gd name="T12" fmla="*/ 1 w 556"/>
                <a:gd name="T13" fmla="*/ 1 h 555"/>
                <a:gd name="T14" fmla="*/ 1 w 556"/>
                <a:gd name="T15" fmla="*/ 1 h 555"/>
                <a:gd name="T16" fmla="*/ 1 w 556"/>
                <a:gd name="T17" fmla="*/ 1 h 555"/>
                <a:gd name="T18" fmla="*/ 1 w 556"/>
                <a:gd name="T19" fmla="*/ 1 h 555"/>
                <a:gd name="T20" fmla="*/ 1 w 556"/>
                <a:gd name="T21" fmla="*/ 1 h 555"/>
                <a:gd name="T22" fmla="*/ 1 w 556"/>
                <a:gd name="T23" fmla="*/ 1 h 555"/>
                <a:gd name="T24" fmla="*/ 1 w 556"/>
                <a:gd name="T25" fmla="*/ 1 h 555"/>
                <a:gd name="T26" fmla="*/ 1 w 556"/>
                <a:gd name="T27" fmla="*/ 1 h 555"/>
                <a:gd name="T28" fmla="*/ 1 w 556"/>
                <a:gd name="T29" fmla="*/ 1 h 555"/>
                <a:gd name="T30" fmla="*/ 1 w 556"/>
                <a:gd name="T31" fmla="*/ 1 h 555"/>
                <a:gd name="T32" fmla="*/ 1 w 556"/>
                <a:gd name="T33" fmla="*/ 0 h 555"/>
                <a:gd name="T34" fmla="*/ 0 w 556"/>
                <a:gd name="T35" fmla="*/ 0 h 555"/>
                <a:gd name="T36" fmla="*/ 0 w 556"/>
                <a:gd name="T37" fmla="*/ 1 h 555"/>
                <a:gd name="T38" fmla="*/ 1 w 556"/>
                <a:gd name="T39" fmla="*/ 1 h 555"/>
                <a:gd name="T40" fmla="*/ 1 w 556"/>
                <a:gd name="T41" fmla="*/ 1 h 555"/>
                <a:gd name="T42" fmla="*/ 1 w 556"/>
                <a:gd name="T43" fmla="*/ 1 h 555"/>
                <a:gd name="T44" fmla="*/ 1 w 556"/>
                <a:gd name="T45" fmla="*/ 1 h 555"/>
                <a:gd name="T46" fmla="*/ 1 w 556"/>
                <a:gd name="T47" fmla="*/ 1 h 555"/>
                <a:gd name="T48" fmla="*/ 1 w 556"/>
                <a:gd name="T49" fmla="*/ 1 h 555"/>
                <a:gd name="T50" fmla="*/ 1 w 556"/>
                <a:gd name="T51" fmla="*/ 1 h 555"/>
                <a:gd name="T52" fmla="*/ 1 w 556"/>
                <a:gd name="T53" fmla="*/ 1 h 555"/>
                <a:gd name="T54" fmla="*/ 1 w 556"/>
                <a:gd name="T55" fmla="*/ 1 h 555"/>
                <a:gd name="T56" fmla="*/ 1 w 556"/>
                <a:gd name="T57" fmla="*/ 1 h 555"/>
                <a:gd name="T58" fmla="*/ 1 w 556"/>
                <a:gd name="T59" fmla="*/ 1 h 555"/>
                <a:gd name="T60" fmla="*/ 1 w 556"/>
                <a:gd name="T61" fmla="*/ 1 h 555"/>
                <a:gd name="T62" fmla="*/ 1 w 556"/>
                <a:gd name="T63" fmla="*/ 1 h 555"/>
                <a:gd name="T64" fmla="*/ 1 w 556"/>
                <a:gd name="T65" fmla="*/ 1 h 555"/>
                <a:gd name="T66" fmla="*/ 1 w 556"/>
                <a:gd name="T67" fmla="*/ 1 h 555"/>
                <a:gd name="T68" fmla="*/ 1 w 556"/>
                <a:gd name="T69" fmla="*/ 1 h 5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6"/>
                <a:gd name="T106" fmla="*/ 0 h 555"/>
                <a:gd name="T107" fmla="*/ 556 w 556"/>
                <a:gd name="T108" fmla="*/ 555 h 5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6" h="555">
                  <a:moveTo>
                    <a:pt x="556" y="520"/>
                  </a:moveTo>
                  <a:lnTo>
                    <a:pt x="501" y="520"/>
                  </a:lnTo>
                  <a:lnTo>
                    <a:pt x="451" y="510"/>
                  </a:lnTo>
                  <a:lnTo>
                    <a:pt x="401" y="495"/>
                  </a:lnTo>
                  <a:lnTo>
                    <a:pt x="351" y="480"/>
                  </a:lnTo>
                  <a:lnTo>
                    <a:pt x="306" y="455"/>
                  </a:lnTo>
                  <a:lnTo>
                    <a:pt x="265" y="430"/>
                  </a:lnTo>
                  <a:lnTo>
                    <a:pt x="225" y="400"/>
                  </a:lnTo>
                  <a:lnTo>
                    <a:pt x="190" y="370"/>
                  </a:lnTo>
                  <a:lnTo>
                    <a:pt x="155" y="330"/>
                  </a:lnTo>
                  <a:lnTo>
                    <a:pt x="120" y="290"/>
                  </a:lnTo>
                  <a:lnTo>
                    <a:pt x="95" y="245"/>
                  </a:lnTo>
                  <a:lnTo>
                    <a:pt x="75" y="200"/>
                  </a:lnTo>
                  <a:lnTo>
                    <a:pt x="60" y="155"/>
                  </a:lnTo>
                  <a:lnTo>
                    <a:pt x="45" y="105"/>
                  </a:lnTo>
                  <a:lnTo>
                    <a:pt x="40" y="5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55"/>
                  </a:lnTo>
                  <a:lnTo>
                    <a:pt x="15" y="110"/>
                  </a:lnTo>
                  <a:lnTo>
                    <a:pt x="25" y="165"/>
                  </a:lnTo>
                  <a:lnTo>
                    <a:pt x="45" y="215"/>
                  </a:lnTo>
                  <a:lnTo>
                    <a:pt x="70" y="265"/>
                  </a:lnTo>
                  <a:lnTo>
                    <a:pt x="95" y="310"/>
                  </a:lnTo>
                  <a:lnTo>
                    <a:pt x="125" y="350"/>
                  </a:lnTo>
                  <a:lnTo>
                    <a:pt x="165" y="395"/>
                  </a:lnTo>
                  <a:lnTo>
                    <a:pt x="200" y="425"/>
                  </a:lnTo>
                  <a:lnTo>
                    <a:pt x="240" y="460"/>
                  </a:lnTo>
                  <a:lnTo>
                    <a:pt x="290" y="490"/>
                  </a:lnTo>
                  <a:lnTo>
                    <a:pt x="341" y="510"/>
                  </a:lnTo>
                  <a:lnTo>
                    <a:pt x="391" y="530"/>
                  </a:lnTo>
                  <a:lnTo>
                    <a:pt x="441" y="545"/>
                  </a:lnTo>
                  <a:lnTo>
                    <a:pt x="496" y="550"/>
                  </a:lnTo>
                  <a:lnTo>
                    <a:pt x="556" y="555"/>
                  </a:lnTo>
                  <a:lnTo>
                    <a:pt x="556" y="5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21" name="Freeform 917"/>
            <p:cNvSpPr>
              <a:spLocks/>
            </p:cNvSpPr>
            <p:nvPr/>
          </p:nvSpPr>
          <p:spPr bwMode="auto">
            <a:xfrm>
              <a:off x="3905" y="1936"/>
              <a:ext cx="293" cy="314"/>
            </a:xfrm>
            <a:custGeom>
              <a:avLst/>
              <a:gdLst>
                <a:gd name="T0" fmla="*/ 1 w 550"/>
                <a:gd name="T1" fmla="*/ 0 h 555"/>
                <a:gd name="T2" fmla="*/ 1 w 550"/>
                <a:gd name="T3" fmla="*/ 1 h 555"/>
                <a:gd name="T4" fmla="*/ 1 w 550"/>
                <a:gd name="T5" fmla="*/ 1 h 555"/>
                <a:gd name="T6" fmla="*/ 1 w 550"/>
                <a:gd name="T7" fmla="*/ 1 h 555"/>
                <a:gd name="T8" fmla="*/ 1 w 550"/>
                <a:gd name="T9" fmla="*/ 1 h 555"/>
                <a:gd name="T10" fmla="*/ 1 w 550"/>
                <a:gd name="T11" fmla="*/ 1 h 555"/>
                <a:gd name="T12" fmla="*/ 1 w 550"/>
                <a:gd name="T13" fmla="*/ 1 h 555"/>
                <a:gd name="T14" fmla="*/ 1 w 550"/>
                <a:gd name="T15" fmla="*/ 1 h 555"/>
                <a:gd name="T16" fmla="*/ 1 w 550"/>
                <a:gd name="T17" fmla="*/ 1 h 555"/>
                <a:gd name="T18" fmla="*/ 1 w 550"/>
                <a:gd name="T19" fmla="*/ 1 h 555"/>
                <a:gd name="T20" fmla="*/ 1 w 550"/>
                <a:gd name="T21" fmla="*/ 1 h 555"/>
                <a:gd name="T22" fmla="*/ 1 w 550"/>
                <a:gd name="T23" fmla="*/ 1 h 555"/>
                <a:gd name="T24" fmla="*/ 1 w 550"/>
                <a:gd name="T25" fmla="*/ 1 h 555"/>
                <a:gd name="T26" fmla="*/ 1 w 550"/>
                <a:gd name="T27" fmla="*/ 1 h 555"/>
                <a:gd name="T28" fmla="*/ 1 w 550"/>
                <a:gd name="T29" fmla="*/ 1 h 555"/>
                <a:gd name="T30" fmla="*/ 1 w 550"/>
                <a:gd name="T31" fmla="*/ 1 h 555"/>
                <a:gd name="T32" fmla="*/ 0 w 550"/>
                <a:gd name="T33" fmla="*/ 1 h 555"/>
                <a:gd name="T34" fmla="*/ 0 w 550"/>
                <a:gd name="T35" fmla="*/ 1 h 555"/>
                <a:gd name="T36" fmla="*/ 1 w 550"/>
                <a:gd name="T37" fmla="*/ 1 h 555"/>
                <a:gd name="T38" fmla="*/ 1 w 550"/>
                <a:gd name="T39" fmla="*/ 1 h 555"/>
                <a:gd name="T40" fmla="*/ 1 w 550"/>
                <a:gd name="T41" fmla="*/ 1 h 555"/>
                <a:gd name="T42" fmla="*/ 1 w 550"/>
                <a:gd name="T43" fmla="*/ 1 h 555"/>
                <a:gd name="T44" fmla="*/ 1 w 550"/>
                <a:gd name="T45" fmla="*/ 1 h 555"/>
                <a:gd name="T46" fmla="*/ 1 w 550"/>
                <a:gd name="T47" fmla="*/ 1 h 555"/>
                <a:gd name="T48" fmla="*/ 1 w 550"/>
                <a:gd name="T49" fmla="*/ 1 h 555"/>
                <a:gd name="T50" fmla="*/ 1 w 550"/>
                <a:gd name="T51" fmla="*/ 1 h 555"/>
                <a:gd name="T52" fmla="*/ 1 w 550"/>
                <a:gd name="T53" fmla="*/ 1 h 555"/>
                <a:gd name="T54" fmla="*/ 1 w 550"/>
                <a:gd name="T55" fmla="*/ 1 h 555"/>
                <a:gd name="T56" fmla="*/ 1 w 550"/>
                <a:gd name="T57" fmla="*/ 1 h 555"/>
                <a:gd name="T58" fmla="*/ 1 w 550"/>
                <a:gd name="T59" fmla="*/ 1 h 555"/>
                <a:gd name="T60" fmla="*/ 1 w 550"/>
                <a:gd name="T61" fmla="*/ 1 h 555"/>
                <a:gd name="T62" fmla="*/ 1 w 550"/>
                <a:gd name="T63" fmla="*/ 1 h 555"/>
                <a:gd name="T64" fmla="*/ 1 w 550"/>
                <a:gd name="T65" fmla="*/ 1 h 555"/>
                <a:gd name="T66" fmla="*/ 1 w 550"/>
                <a:gd name="T67" fmla="*/ 0 h 555"/>
                <a:gd name="T68" fmla="*/ 1 w 550"/>
                <a:gd name="T69" fmla="*/ 0 h 5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0"/>
                <a:gd name="T106" fmla="*/ 0 h 555"/>
                <a:gd name="T107" fmla="*/ 550 w 550"/>
                <a:gd name="T108" fmla="*/ 555 h 5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0" h="555">
                  <a:moveTo>
                    <a:pt x="520" y="0"/>
                  </a:moveTo>
                  <a:lnTo>
                    <a:pt x="515" y="50"/>
                  </a:lnTo>
                  <a:lnTo>
                    <a:pt x="505" y="105"/>
                  </a:lnTo>
                  <a:lnTo>
                    <a:pt x="495" y="155"/>
                  </a:lnTo>
                  <a:lnTo>
                    <a:pt x="475" y="200"/>
                  </a:lnTo>
                  <a:lnTo>
                    <a:pt x="455" y="245"/>
                  </a:lnTo>
                  <a:lnTo>
                    <a:pt x="425" y="290"/>
                  </a:lnTo>
                  <a:lnTo>
                    <a:pt x="400" y="330"/>
                  </a:lnTo>
                  <a:lnTo>
                    <a:pt x="365" y="370"/>
                  </a:lnTo>
                  <a:lnTo>
                    <a:pt x="325" y="400"/>
                  </a:lnTo>
                  <a:lnTo>
                    <a:pt x="290" y="430"/>
                  </a:lnTo>
                  <a:lnTo>
                    <a:pt x="245" y="455"/>
                  </a:lnTo>
                  <a:lnTo>
                    <a:pt x="205" y="480"/>
                  </a:lnTo>
                  <a:lnTo>
                    <a:pt x="155" y="495"/>
                  </a:lnTo>
                  <a:lnTo>
                    <a:pt x="105" y="510"/>
                  </a:lnTo>
                  <a:lnTo>
                    <a:pt x="55" y="520"/>
                  </a:lnTo>
                  <a:lnTo>
                    <a:pt x="0" y="520"/>
                  </a:lnTo>
                  <a:lnTo>
                    <a:pt x="0" y="555"/>
                  </a:lnTo>
                  <a:lnTo>
                    <a:pt x="55" y="550"/>
                  </a:lnTo>
                  <a:lnTo>
                    <a:pt x="110" y="545"/>
                  </a:lnTo>
                  <a:lnTo>
                    <a:pt x="165" y="530"/>
                  </a:lnTo>
                  <a:lnTo>
                    <a:pt x="215" y="510"/>
                  </a:lnTo>
                  <a:lnTo>
                    <a:pt x="260" y="490"/>
                  </a:lnTo>
                  <a:lnTo>
                    <a:pt x="305" y="460"/>
                  </a:lnTo>
                  <a:lnTo>
                    <a:pt x="350" y="425"/>
                  </a:lnTo>
                  <a:lnTo>
                    <a:pt x="390" y="395"/>
                  </a:lnTo>
                  <a:lnTo>
                    <a:pt x="425" y="350"/>
                  </a:lnTo>
                  <a:lnTo>
                    <a:pt x="455" y="310"/>
                  </a:lnTo>
                  <a:lnTo>
                    <a:pt x="485" y="265"/>
                  </a:lnTo>
                  <a:lnTo>
                    <a:pt x="505" y="215"/>
                  </a:lnTo>
                  <a:lnTo>
                    <a:pt x="525" y="165"/>
                  </a:lnTo>
                  <a:lnTo>
                    <a:pt x="540" y="110"/>
                  </a:lnTo>
                  <a:lnTo>
                    <a:pt x="550" y="55"/>
                  </a:lnTo>
                  <a:lnTo>
                    <a:pt x="550" y="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22" name="Freeform 918"/>
            <p:cNvSpPr>
              <a:spLocks/>
            </p:cNvSpPr>
            <p:nvPr/>
          </p:nvSpPr>
          <p:spPr bwMode="auto">
            <a:xfrm>
              <a:off x="3884" y="2533"/>
              <a:ext cx="43" cy="59"/>
            </a:xfrm>
            <a:custGeom>
              <a:avLst/>
              <a:gdLst>
                <a:gd name="T0" fmla="*/ 1 w 80"/>
                <a:gd name="T1" fmla="*/ 0 h 105"/>
                <a:gd name="T2" fmla="*/ 0 w 80"/>
                <a:gd name="T3" fmla="*/ 0 h 105"/>
                <a:gd name="T4" fmla="*/ 1 w 80"/>
                <a:gd name="T5" fmla="*/ 1 h 105"/>
                <a:gd name="T6" fmla="*/ 1 w 80"/>
                <a:gd name="T7" fmla="*/ 0 h 105"/>
                <a:gd name="T8" fmla="*/ 1 w 80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05"/>
                <a:gd name="T17" fmla="*/ 80 w 80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05">
                  <a:moveTo>
                    <a:pt x="40" y="0"/>
                  </a:moveTo>
                  <a:lnTo>
                    <a:pt x="0" y="0"/>
                  </a:lnTo>
                  <a:lnTo>
                    <a:pt x="40" y="10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23" name="Freeform 919"/>
            <p:cNvSpPr>
              <a:spLocks/>
            </p:cNvSpPr>
            <p:nvPr/>
          </p:nvSpPr>
          <p:spPr bwMode="auto">
            <a:xfrm>
              <a:off x="3895" y="2267"/>
              <a:ext cx="18" cy="266"/>
            </a:xfrm>
            <a:custGeom>
              <a:avLst/>
              <a:gdLst>
                <a:gd name="T0" fmla="*/ 1 w 35"/>
                <a:gd name="T1" fmla="*/ 0 h 470"/>
                <a:gd name="T2" fmla="*/ 0 w 35"/>
                <a:gd name="T3" fmla="*/ 0 h 470"/>
                <a:gd name="T4" fmla="*/ 0 w 35"/>
                <a:gd name="T5" fmla="*/ 1 h 470"/>
                <a:gd name="T6" fmla="*/ 1 w 35"/>
                <a:gd name="T7" fmla="*/ 1 h 470"/>
                <a:gd name="T8" fmla="*/ 1 w 35"/>
                <a:gd name="T9" fmla="*/ 0 h 470"/>
                <a:gd name="T10" fmla="*/ 1 w 35"/>
                <a:gd name="T11" fmla="*/ 0 h 4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470"/>
                <a:gd name="T20" fmla="*/ 35 w 35"/>
                <a:gd name="T21" fmla="*/ 470 h 47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470">
                  <a:moveTo>
                    <a:pt x="20" y="0"/>
                  </a:moveTo>
                  <a:lnTo>
                    <a:pt x="0" y="0"/>
                  </a:lnTo>
                  <a:lnTo>
                    <a:pt x="0" y="470"/>
                  </a:lnTo>
                  <a:lnTo>
                    <a:pt x="35" y="470"/>
                  </a:lnTo>
                  <a:lnTo>
                    <a:pt x="3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24" name="Freeform 920"/>
            <p:cNvSpPr>
              <a:spLocks/>
            </p:cNvSpPr>
            <p:nvPr/>
          </p:nvSpPr>
          <p:spPr bwMode="auto">
            <a:xfrm>
              <a:off x="3516" y="1495"/>
              <a:ext cx="56" cy="56"/>
            </a:xfrm>
            <a:custGeom>
              <a:avLst/>
              <a:gdLst>
                <a:gd name="T0" fmla="*/ 1 w 105"/>
                <a:gd name="T1" fmla="*/ 1 h 100"/>
                <a:gd name="T2" fmla="*/ 0 w 105"/>
                <a:gd name="T3" fmla="*/ 1 h 100"/>
                <a:gd name="T4" fmla="*/ 1 w 105"/>
                <a:gd name="T5" fmla="*/ 1 h 100"/>
                <a:gd name="T6" fmla="*/ 1 w 105"/>
                <a:gd name="T7" fmla="*/ 0 h 100"/>
                <a:gd name="T8" fmla="*/ 1 w 105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"/>
                <a:gd name="T16" fmla="*/ 0 h 100"/>
                <a:gd name="T17" fmla="*/ 105 w 105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" h="100">
                  <a:moveTo>
                    <a:pt x="25" y="35"/>
                  </a:moveTo>
                  <a:lnTo>
                    <a:pt x="0" y="70"/>
                  </a:lnTo>
                  <a:lnTo>
                    <a:pt x="105" y="100"/>
                  </a:lnTo>
                  <a:lnTo>
                    <a:pt x="55" y="0"/>
                  </a:lnTo>
                  <a:lnTo>
                    <a:pt x="25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25" name="Freeform 921"/>
            <p:cNvSpPr>
              <a:spLocks/>
            </p:cNvSpPr>
            <p:nvPr/>
          </p:nvSpPr>
          <p:spPr bwMode="auto">
            <a:xfrm>
              <a:off x="3264" y="1265"/>
              <a:ext cx="273" cy="258"/>
            </a:xfrm>
            <a:custGeom>
              <a:avLst/>
              <a:gdLst>
                <a:gd name="T0" fmla="*/ 1 w 515"/>
                <a:gd name="T1" fmla="*/ 1 h 455"/>
                <a:gd name="T2" fmla="*/ 0 w 515"/>
                <a:gd name="T3" fmla="*/ 1 h 455"/>
                <a:gd name="T4" fmla="*/ 1 w 515"/>
                <a:gd name="T5" fmla="*/ 1 h 455"/>
                <a:gd name="T6" fmla="*/ 1 w 515"/>
                <a:gd name="T7" fmla="*/ 1 h 455"/>
                <a:gd name="T8" fmla="*/ 1 w 515"/>
                <a:gd name="T9" fmla="*/ 0 h 455"/>
                <a:gd name="T10" fmla="*/ 1 w 515"/>
                <a:gd name="T11" fmla="*/ 1 h 4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5"/>
                <a:gd name="T19" fmla="*/ 0 h 455"/>
                <a:gd name="T20" fmla="*/ 515 w 515"/>
                <a:gd name="T21" fmla="*/ 455 h 4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5" h="455">
                  <a:moveTo>
                    <a:pt x="5" y="15"/>
                  </a:moveTo>
                  <a:lnTo>
                    <a:pt x="0" y="30"/>
                  </a:lnTo>
                  <a:lnTo>
                    <a:pt x="495" y="455"/>
                  </a:lnTo>
                  <a:lnTo>
                    <a:pt x="515" y="430"/>
                  </a:lnTo>
                  <a:lnTo>
                    <a:pt x="20" y="0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26" name="Freeform 922"/>
            <p:cNvSpPr>
              <a:spLocks/>
            </p:cNvSpPr>
            <p:nvPr/>
          </p:nvSpPr>
          <p:spPr bwMode="auto">
            <a:xfrm>
              <a:off x="3892" y="1359"/>
              <a:ext cx="42" cy="59"/>
            </a:xfrm>
            <a:custGeom>
              <a:avLst/>
              <a:gdLst>
                <a:gd name="T0" fmla="*/ 1 w 80"/>
                <a:gd name="T1" fmla="*/ 0 h 105"/>
                <a:gd name="T2" fmla="*/ 0 w 80"/>
                <a:gd name="T3" fmla="*/ 0 h 105"/>
                <a:gd name="T4" fmla="*/ 1 w 80"/>
                <a:gd name="T5" fmla="*/ 1 h 105"/>
                <a:gd name="T6" fmla="*/ 1 w 80"/>
                <a:gd name="T7" fmla="*/ 0 h 105"/>
                <a:gd name="T8" fmla="*/ 1 w 80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05"/>
                <a:gd name="T17" fmla="*/ 80 w 80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05">
                  <a:moveTo>
                    <a:pt x="40" y="0"/>
                  </a:moveTo>
                  <a:lnTo>
                    <a:pt x="0" y="0"/>
                  </a:lnTo>
                  <a:lnTo>
                    <a:pt x="40" y="105"/>
                  </a:lnTo>
                  <a:lnTo>
                    <a:pt x="8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27" name="Freeform 923"/>
            <p:cNvSpPr>
              <a:spLocks/>
            </p:cNvSpPr>
            <p:nvPr/>
          </p:nvSpPr>
          <p:spPr bwMode="auto">
            <a:xfrm>
              <a:off x="3903" y="1113"/>
              <a:ext cx="18" cy="246"/>
            </a:xfrm>
            <a:custGeom>
              <a:avLst/>
              <a:gdLst>
                <a:gd name="T0" fmla="*/ 1 w 35"/>
                <a:gd name="T1" fmla="*/ 0 h 435"/>
                <a:gd name="T2" fmla="*/ 0 w 35"/>
                <a:gd name="T3" fmla="*/ 0 h 435"/>
                <a:gd name="T4" fmla="*/ 0 w 35"/>
                <a:gd name="T5" fmla="*/ 1 h 435"/>
                <a:gd name="T6" fmla="*/ 1 w 35"/>
                <a:gd name="T7" fmla="*/ 1 h 435"/>
                <a:gd name="T8" fmla="*/ 1 w 35"/>
                <a:gd name="T9" fmla="*/ 0 h 435"/>
                <a:gd name="T10" fmla="*/ 1 w 35"/>
                <a:gd name="T11" fmla="*/ 0 h 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435"/>
                <a:gd name="T20" fmla="*/ 35 w 35"/>
                <a:gd name="T21" fmla="*/ 435 h 4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435">
                  <a:moveTo>
                    <a:pt x="20" y="0"/>
                  </a:moveTo>
                  <a:lnTo>
                    <a:pt x="0" y="0"/>
                  </a:lnTo>
                  <a:lnTo>
                    <a:pt x="0" y="435"/>
                  </a:lnTo>
                  <a:lnTo>
                    <a:pt x="35" y="435"/>
                  </a:lnTo>
                  <a:lnTo>
                    <a:pt x="3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28" name="Freeform 924"/>
            <p:cNvSpPr>
              <a:spLocks/>
            </p:cNvSpPr>
            <p:nvPr/>
          </p:nvSpPr>
          <p:spPr bwMode="auto">
            <a:xfrm>
              <a:off x="4261" y="1540"/>
              <a:ext cx="53" cy="59"/>
            </a:xfrm>
            <a:custGeom>
              <a:avLst/>
              <a:gdLst>
                <a:gd name="T0" fmla="*/ 1 w 100"/>
                <a:gd name="T1" fmla="*/ 1 h 105"/>
                <a:gd name="T2" fmla="*/ 1 w 100"/>
                <a:gd name="T3" fmla="*/ 0 h 105"/>
                <a:gd name="T4" fmla="*/ 0 w 100"/>
                <a:gd name="T5" fmla="*/ 1 h 105"/>
                <a:gd name="T6" fmla="*/ 1 w 100"/>
                <a:gd name="T7" fmla="*/ 1 h 105"/>
                <a:gd name="T8" fmla="*/ 1 w 100"/>
                <a:gd name="T9" fmla="*/ 1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105"/>
                <a:gd name="T17" fmla="*/ 100 w 100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105">
                  <a:moveTo>
                    <a:pt x="75" y="30"/>
                  </a:moveTo>
                  <a:lnTo>
                    <a:pt x="45" y="0"/>
                  </a:lnTo>
                  <a:lnTo>
                    <a:pt x="0" y="105"/>
                  </a:lnTo>
                  <a:lnTo>
                    <a:pt x="100" y="60"/>
                  </a:lnTo>
                  <a:lnTo>
                    <a:pt x="75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29" name="Freeform 925"/>
            <p:cNvSpPr>
              <a:spLocks/>
            </p:cNvSpPr>
            <p:nvPr/>
          </p:nvSpPr>
          <p:spPr bwMode="auto">
            <a:xfrm>
              <a:off x="4293" y="1322"/>
              <a:ext cx="229" cy="243"/>
            </a:xfrm>
            <a:custGeom>
              <a:avLst/>
              <a:gdLst>
                <a:gd name="T0" fmla="*/ 1 w 431"/>
                <a:gd name="T1" fmla="*/ 1 h 430"/>
                <a:gd name="T2" fmla="*/ 1 w 431"/>
                <a:gd name="T3" fmla="*/ 0 h 430"/>
                <a:gd name="T4" fmla="*/ 0 w 431"/>
                <a:gd name="T5" fmla="*/ 1 h 430"/>
                <a:gd name="T6" fmla="*/ 1 w 431"/>
                <a:gd name="T7" fmla="*/ 1 h 430"/>
                <a:gd name="T8" fmla="*/ 1 w 431"/>
                <a:gd name="T9" fmla="*/ 1 h 430"/>
                <a:gd name="T10" fmla="*/ 1 w 431"/>
                <a:gd name="T11" fmla="*/ 1 h 4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1"/>
                <a:gd name="T19" fmla="*/ 0 h 430"/>
                <a:gd name="T20" fmla="*/ 431 w 431"/>
                <a:gd name="T21" fmla="*/ 430 h 4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1" h="430">
                  <a:moveTo>
                    <a:pt x="416" y="10"/>
                  </a:moveTo>
                  <a:lnTo>
                    <a:pt x="406" y="0"/>
                  </a:lnTo>
                  <a:lnTo>
                    <a:pt x="0" y="405"/>
                  </a:lnTo>
                  <a:lnTo>
                    <a:pt x="20" y="430"/>
                  </a:lnTo>
                  <a:lnTo>
                    <a:pt x="431" y="25"/>
                  </a:lnTo>
                  <a:lnTo>
                    <a:pt x="416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FF993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30" name="Freeform 926"/>
            <p:cNvSpPr>
              <a:spLocks/>
            </p:cNvSpPr>
            <p:nvPr/>
          </p:nvSpPr>
          <p:spPr bwMode="auto">
            <a:xfrm>
              <a:off x="3545" y="1536"/>
              <a:ext cx="225" cy="238"/>
            </a:xfrm>
            <a:custGeom>
              <a:avLst/>
              <a:gdLst>
                <a:gd name="T0" fmla="*/ 1 w 421"/>
                <a:gd name="T1" fmla="*/ 1 h 420"/>
                <a:gd name="T2" fmla="*/ 1 w 421"/>
                <a:gd name="T3" fmla="*/ 1 h 420"/>
                <a:gd name="T4" fmla="*/ 1 w 421"/>
                <a:gd name="T5" fmla="*/ 1 h 420"/>
                <a:gd name="T6" fmla="*/ 1 w 421"/>
                <a:gd name="T7" fmla="*/ 1 h 420"/>
                <a:gd name="T8" fmla="*/ 1 w 421"/>
                <a:gd name="T9" fmla="*/ 1 h 420"/>
                <a:gd name="T10" fmla="*/ 1 w 421"/>
                <a:gd name="T11" fmla="*/ 1 h 420"/>
                <a:gd name="T12" fmla="*/ 1 w 421"/>
                <a:gd name="T13" fmla="*/ 1 h 420"/>
                <a:gd name="T14" fmla="*/ 1 w 421"/>
                <a:gd name="T15" fmla="*/ 0 h 420"/>
                <a:gd name="T16" fmla="*/ 1 w 421"/>
                <a:gd name="T17" fmla="*/ 0 h 420"/>
                <a:gd name="T18" fmla="*/ 1 w 421"/>
                <a:gd name="T19" fmla="*/ 1 h 420"/>
                <a:gd name="T20" fmla="*/ 1 w 421"/>
                <a:gd name="T21" fmla="*/ 1 h 420"/>
                <a:gd name="T22" fmla="*/ 1 w 421"/>
                <a:gd name="T23" fmla="*/ 1 h 420"/>
                <a:gd name="T24" fmla="*/ 1 w 421"/>
                <a:gd name="T25" fmla="*/ 1 h 420"/>
                <a:gd name="T26" fmla="*/ 1 w 421"/>
                <a:gd name="T27" fmla="*/ 1 h 420"/>
                <a:gd name="T28" fmla="*/ 1 w 421"/>
                <a:gd name="T29" fmla="*/ 1 h 420"/>
                <a:gd name="T30" fmla="*/ 0 w 421"/>
                <a:gd name="T31" fmla="*/ 1 h 420"/>
                <a:gd name="T32" fmla="*/ 0 w 421"/>
                <a:gd name="T33" fmla="*/ 1 h 420"/>
                <a:gd name="T34" fmla="*/ 1 w 421"/>
                <a:gd name="T35" fmla="*/ 1 h 420"/>
                <a:gd name="T36" fmla="*/ 1 w 421"/>
                <a:gd name="T37" fmla="*/ 1 h 420"/>
                <a:gd name="T38" fmla="*/ 1 w 421"/>
                <a:gd name="T39" fmla="*/ 1 h 420"/>
                <a:gd name="T40" fmla="*/ 1 w 421"/>
                <a:gd name="T41" fmla="*/ 1 h 420"/>
                <a:gd name="T42" fmla="*/ 1 w 421"/>
                <a:gd name="T43" fmla="*/ 1 h 420"/>
                <a:gd name="T44" fmla="*/ 1 w 421"/>
                <a:gd name="T45" fmla="*/ 1 h 420"/>
                <a:gd name="T46" fmla="*/ 1 w 421"/>
                <a:gd name="T47" fmla="*/ 1 h 420"/>
                <a:gd name="T48" fmla="*/ 1 w 421"/>
                <a:gd name="T49" fmla="*/ 1 h 420"/>
                <a:gd name="T50" fmla="*/ 1 w 421"/>
                <a:gd name="T51" fmla="*/ 1 h 420"/>
                <a:gd name="T52" fmla="*/ 1 w 421"/>
                <a:gd name="T53" fmla="*/ 1 h 420"/>
                <a:gd name="T54" fmla="*/ 1 w 421"/>
                <a:gd name="T55" fmla="*/ 1 h 420"/>
                <a:gd name="T56" fmla="*/ 1 w 421"/>
                <a:gd name="T57" fmla="*/ 1 h 420"/>
                <a:gd name="T58" fmla="*/ 1 w 421"/>
                <a:gd name="T59" fmla="*/ 1 h 420"/>
                <a:gd name="T60" fmla="*/ 1 w 421"/>
                <a:gd name="T61" fmla="*/ 1 h 420"/>
                <a:gd name="T62" fmla="*/ 1 w 421"/>
                <a:gd name="T63" fmla="*/ 1 h 4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420"/>
                <a:gd name="T98" fmla="*/ 421 w 421"/>
                <a:gd name="T99" fmla="*/ 420 h 4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420">
                  <a:moveTo>
                    <a:pt x="421" y="210"/>
                  </a:moveTo>
                  <a:lnTo>
                    <a:pt x="421" y="185"/>
                  </a:lnTo>
                  <a:lnTo>
                    <a:pt x="416" y="170"/>
                  </a:lnTo>
                  <a:lnTo>
                    <a:pt x="411" y="145"/>
                  </a:lnTo>
                  <a:lnTo>
                    <a:pt x="400" y="130"/>
                  </a:lnTo>
                  <a:lnTo>
                    <a:pt x="395" y="110"/>
                  </a:lnTo>
                  <a:lnTo>
                    <a:pt x="385" y="90"/>
                  </a:lnTo>
                  <a:lnTo>
                    <a:pt x="370" y="75"/>
                  </a:lnTo>
                  <a:lnTo>
                    <a:pt x="360" y="60"/>
                  </a:lnTo>
                  <a:lnTo>
                    <a:pt x="345" y="45"/>
                  </a:lnTo>
                  <a:lnTo>
                    <a:pt x="325" y="35"/>
                  </a:lnTo>
                  <a:lnTo>
                    <a:pt x="310" y="25"/>
                  </a:lnTo>
                  <a:lnTo>
                    <a:pt x="290" y="15"/>
                  </a:lnTo>
                  <a:lnTo>
                    <a:pt x="275" y="10"/>
                  </a:lnTo>
                  <a:lnTo>
                    <a:pt x="250" y="5"/>
                  </a:lnTo>
                  <a:lnTo>
                    <a:pt x="230" y="0"/>
                  </a:lnTo>
                  <a:lnTo>
                    <a:pt x="210" y="0"/>
                  </a:lnTo>
                  <a:lnTo>
                    <a:pt x="190" y="0"/>
                  </a:lnTo>
                  <a:lnTo>
                    <a:pt x="165" y="5"/>
                  </a:lnTo>
                  <a:lnTo>
                    <a:pt x="150" y="10"/>
                  </a:lnTo>
                  <a:lnTo>
                    <a:pt x="125" y="15"/>
                  </a:lnTo>
                  <a:lnTo>
                    <a:pt x="110" y="25"/>
                  </a:lnTo>
                  <a:lnTo>
                    <a:pt x="90" y="35"/>
                  </a:lnTo>
                  <a:lnTo>
                    <a:pt x="75" y="45"/>
                  </a:lnTo>
                  <a:lnTo>
                    <a:pt x="60" y="60"/>
                  </a:lnTo>
                  <a:lnTo>
                    <a:pt x="50" y="75"/>
                  </a:lnTo>
                  <a:lnTo>
                    <a:pt x="35" y="90"/>
                  </a:lnTo>
                  <a:lnTo>
                    <a:pt x="25" y="110"/>
                  </a:lnTo>
                  <a:lnTo>
                    <a:pt x="15" y="130"/>
                  </a:lnTo>
                  <a:lnTo>
                    <a:pt x="5" y="145"/>
                  </a:lnTo>
                  <a:lnTo>
                    <a:pt x="0" y="170"/>
                  </a:lnTo>
                  <a:lnTo>
                    <a:pt x="0" y="185"/>
                  </a:lnTo>
                  <a:lnTo>
                    <a:pt x="0" y="210"/>
                  </a:lnTo>
                  <a:lnTo>
                    <a:pt x="0" y="235"/>
                  </a:lnTo>
                  <a:lnTo>
                    <a:pt x="0" y="255"/>
                  </a:lnTo>
                  <a:lnTo>
                    <a:pt x="5" y="275"/>
                  </a:lnTo>
                  <a:lnTo>
                    <a:pt x="15" y="290"/>
                  </a:lnTo>
                  <a:lnTo>
                    <a:pt x="25" y="310"/>
                  </a:lnTo>
                  <a:lnTo>
                    <a:pt x="35" y="330"/>
                  </a:lnTo>
                  <a:lnTo>
                    <a:pt x="50" y="345"/>
                  </a:lnTo>
                  <a:lnTo>
                    <a:pt x="60" y="360"/>
                  </a:lnTo>
                  <a:lnTo>
                    <a:pt x="75" y="375"/>
                  </a:lnTo>
                  <a:lnTo>
                    <a:pt x="90" y="385"/>
                  </a:lnTo>
                  <a:lnTo>
                    <a:pt x="110" y="395"/>
                  </a:lnTo>
                  <a:lnTo>
                    <a:pt x="125" y="405"/>
                  </a:lnTo>
                  <a:lnTo>
                    <a:pt x="150" y="410"/>
                  </a:lnTo>
                  <a:lnTo>
                    <a:pt x="165" y="415"/>
                  </a:lnTo>
                  <a:lnTo>
                    <a:pt x="190" y="420"/>
                  </a:lnTo>
                  <a:lnTo>
                    <a:pt x="210" y="420"/>
                  </a:lnTo>
                  <a:lnTo>
                    <a:pt x="230" y="420"/>
                  </a:lnTo>
                  <a:lnTo>
                    <a:pt x="250" y="415"/>
                  </a:lnTo>
                  <a:lnTo>
                    <a:pt x="275" y="410"/>
                  </a:lnTo>
                  <a:lnTo>
                    <a:pt x="290" y="405"/>
                  </a:lnTo>
                  <a:lnTo>
                    <a:pt x="310" y="395"/>
                  </a:lnTo>
                  <a:lnTo>
                    <a:pt x="325" y="385"/>
                  </a:lnTo>
                  <a:lnTo>
                    <a:pt x="345" y="375"/>
                  </a:lnTo>
                  <a:lnTo>
                    <a:pt x="360" y="360"/>
                  </a:lnTo>
                  <a:lnTo>
                    <a:pt x="370" y="345"/>
                  </a:lnTo>
                  <a:lnTo>
                    <a:pt x="385" y="330"/>
                  </a:lnTo>
                  <a:lnTo>
                    <a:pt x="395" y="310"/>
                  </a:lnTo>
                  <a:lnTo>
                    <a:pt x="400" y="290"/>
                  </a:lnTo>
                  <a:lnTo>
                    <a:pt x="411" y="275"/>
                  </a:lnTo>
                  <a:lnTo>
                    <a:pt x="416" y="255"/>
                  </a:lnTo>
                  <a:lnTo>
                    <a:pt x="421" y="235"/>
                  </a:lnTo>
                  <a:lnTo>
                    <a:pt x="421" y="2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1" name="Freeform 927"/>
            <p:cNvSpPr>
              <a:spLocks/>
            </p:cNvSpPr>
            <p:nvPr/>
          </p:nvSpPr>
          <p:spPr bwMode="auto">
            <a:xfrm>
              <a:off x="3665" y="1523"/>
              <a:ext cx="123" cy="127"/>
            </a:xfrm>
            <a:custGeom>
              <a:avLst/>
              <a:gdLst>
                <a:gd name="T0" fmla="*/ 0 w 231"/>
                <a:gd name="T1" fmla="*/ 1 h 225"/>
                <a:gd name="T2" fmla="*/ 1 w 231"/>
                <a:gd name="T3" fmla="*/ 1 h 225"/>
                <a:gd name="T4" fmla="*/ 1 w 231"/>
                <a:gd name="T5" fmla="*/ 1 h 225"/>
                <a:gd name="T6" fmla="*/ 1 w 231"/>
                <a:gd name="T7" fmla="*/ 1 h 225"/>
                <a:gd name="T8" fmla="*/ 1 w 231"/>
                <a:gd name="T9" fmla="*/ 1 h 225"/>
                <a:gd name="T10" fmla="*/ 1 w 231"/>
                <a:gd name="T11" fmla="*/ 1 h 225"/>
                <a:gd name="T12" fmla="*/ 1 w 231"/>
                <a:gd name="T13" fmla="*/ 1 h 225"/>
                <a:gd name="T14" fmla="*/ 1 w 231"/>
                <a:gd name="T15" fmla="*/ 1 h 225"/>
                <a:gd name="T16" fmla="*/ 1 w 231"/>
                <a:gd name="T17" fmla="*/ 1 h 225"/>
                <a:gd name="T18" fmla="*/ 1 w 231"/>
                <a:gd name="T19" fmla="*/ 1 h 225"/>
                <a:gd name="T20" fmla="*/ 1 w 231"/>
                <a:gd name="T21" fmla="*/ 1 h 225"/>
                <a:gd name="T22" fmla="*/ 1 w 231"/>
                <a:gd name="T23" fmla="*/ 1 h 225"/>
                <a:gd name="T24" fmla="*/ 1 w 231"/>
                <a:gd name="T25" fmla="*/ 1 h 225"/>
                <a:gd name="T26" fmla="*/ 1 w 231"/>
                <a:gd name="T27" fmla="*/ 1 h 225"/>
                <a:gd name="T28" fmla="*/ 1 w 231"/>
                <a:gd name="T29" fmla="*/ 1 h 225"/>
                <a:gd name="T30" fmla="*/ 1 w 231"/>
                <a:gd name="T31" fmla="*/ 1 h 225"/>
                <a:gd name="T32" fmla="*/ 1 w 231"/>
                <a:gd name="T33" fmla="*/ 1 h 225"/>
                <a:gd name="T34" fmla="*/ 1 w 231"/>
                <a:gd name="T35" fmla="*/ 1 h 225"/>
                <a:gd name="T36" fmla="*/ 1 w 231"/>
                <a:gd name="T37" fmla="*/ 1 h 225"/>
                <a:gd name="T38" fmla="*/ 1 w 231"/>
                <a:gd name="T39" fmla="*/ 1 h 225"/>
                <a:gd name="T40" fmla="*/ 1 w 231"/>
                <a:gd name="T41" fmla="*/ 1 h 225"/>
                <a:gd name="T42" fmla="*/ 1 w 231"/>
                <a:gd name="T43" fmla="*/ 1 h 225"/>
                <a:gd name="T44" fmla="*/ 1 w 231"/>
                <a:gd name="T45" fmla="*/ 1 h 225"/>
                <a:gd name="T46" fmla="*/ 1 w 231"/>
                <a:gd name="T47" fmla="*/ 0 h 225"/>
                <a:gd name="T48" fmla="*/ 1 w 231"/>
                <a:gd name="T49" fmla="*/ 0 h 225"/>
                <a:gd name="T50" fmla="*/ 0 w 231"/>
                <a:gd name="T51" fmla="*/ 0 h 225"/>
                <a:gd name="T52" fmla="*/ 0 w 231"/>
                <a:gd name="T53" fmla="*/ 1 h 2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1"/>
                <a:gd name="T82" fmla="*/ 0 h 225"/>
                <a:gd name="T83" fmla="*/ 231 w 231"/>
                <a:gd name="T84" fmla="*/ 225 h 2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1" h="225">
                  <a:moveTo>
                    <a:pt x="0" y="30"/>
                  </a:moveTo>
                  <a:lnTo>
                    <a:pt x="15" y="30"/>
                  </a:lnTo>
                  <a:lnTo>
                    <a:pt x="40" y="35"/>
                  </a:lnTo>
                  <a:lnTo>
                    <a:pt x="55" y="40"/>
                  </a:lnTo>
                  <a:lnTo>
                    <a:pt x="75" y="50"/>
                  </a:lnTo>
                  <a:lnTo>
                    <a:pt x="110" y="65"/>
                  </a:lnTo>
                  <a:lnTo>
                    <a:pt x="135" y="90"/>
                  </a:lnTo>
                  <a:lnTo>
                    <a:pt x="160" y="120"/>
                  </a:lnTo>
                  <a:lnTo>
                    <a:pt x="180" y="150"/>
                  </a:lnTo>
                  <a:lnTo>
                    <a:pt x="185" y="170"/>
                  </a:lnTo>
                  <a:lnTo>
                    <a:pt x="185" y="185"/>
                  </a:lnTo>
                  <a:lnTo>
                    <a:pt x="190" y="205"/>
                  </a:lnTo>
                  <a:lnTo>
                    <a:pt x="190" y="225"/>
                  </a:lnTo>
                  <a:lnTo>
                    <a:pt x="231" y="225"/>
                  </a:lnTo>
                  <a:lnTo>
                    <a:pt x="226" y="200"/>
                  </a:lnTo>
                  <a:lnTo>
                    <a:pt x="221" y="180"/>
                  </a:lnTo>
                  <a:lnTo>
                    <a:pt x="216" y="155"/>
                  </a:lnTo>
                  <a:lnTo>
                    <a:pt x="211" y="135"/>
                  </a:lnTo>
                  <a:lnTo>
                    <a:pt x="185" y="100"/>
                  </a:lnTo>
                  <a:lnTo>
                    <a:pt x="160" y="65"/>
                  </a:lnTo>
                  <a:lnTo>
                    <a:pt x="125" y="35"/>
                  </a:lnTo>
                  <a:lnTo>
                    <a:pt x="85" y="15"/>
                  </a:lnTo>
                  <a:lnTo>
                    <a:pt x="65" y="5"/>
                  </a:lnTo>
                  <a:lnTo>
                    <a:pt x="45" y="0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2" name="Freeform 928"/>
            <p:cNvSpPr>
              <a:spLocks/>
            </p:cNvSpPr>
            <p:nvPr/>
          </p:nvSpPr>
          <p:spPr bwMode="auto">
            <a:xfrm>
              <a:off x="3543" y="1523"/>
              <a:ext cx="122" cy="127"/>
            </a:xfrm>
            <a:custGeom>
              <a:avLst/>
              <a:gdLst>
                <a:gd name="T0" fmla="*/ 1 w 230"/>
                <a:gd name="T1" fmla="*/ 1 h 225"/>
                <a:gd name="T2" fmla="*/ 1 w 230"/>
                <a:gd name="T3" fmla="*/ 1 h 225"/>
                <a:gd name="T4" fmla="*/ 1 w 230"/>
                <a:gd name="T5" fmla="*/ 1 h 225"/>
                <a:gd name="T6" fmla="*/ 1 w 230"/>
                <a:gd name="T7" fmla="*/ 1 h 225"/>
                <a:gd name="T8" fmla="*/ 1 w 230"/>
                <a:gd name="T9" fmla="*/ 1 h 225"/>
                <a:gd name="T10" fmla="*/ 1 w 230"/>
                <a:gd name="T11" fmla="*/ 1 h 225"/>
                <a:gd name="T12" fmla="*/ 1 w 230"/>
                <a:gd name="T13" fmla="*/ 1 h 225"/>
                <a:gd name="T14" fmla="*/ 1 w 230"/>
                <a:gd name="T15" fmla="*/ 1 h 225"/>
                <a:gd name="T16" fmla="*/ 1 w 230"/>
                <a:gd name="T17" fmla="*/ 1 h 225"/>
                <a:gd name="T18" fmla="*/ 1 w 230"/>
                <a:gd name="T19" fmla="*/ 1 h 225"/>
                <a:gd name="T20" fmla="*/ 1 w 230"/>
                <a:gd name="T21" fmla="*/ 1 h 225"/>
                <a:gd name="T22" fmla="*/ 1 w 230"/>
                <a:gd name="T23" fmla="*/ 1 h 225"/>
                <a:gd name="T24" fmla="*/ 1 w 230"/>
                <a:gd name="T25" fmla="*/ 1 h 225"/>
                <a:gd name="T26" fmla="*/ 1 w 230"/>
                <a:gd name="T27" fmla="*/ 0 h 225"/>
                <a:gd name="T28" fmla="*/ 1 w 230"/>
                <a:gd name="T29" fmla="*/ 0 h 225"/>
                <a:gd name="T30" fmla="*/ 1 w 230"/>
                <a:gd name="T31" fmla="*/ 0 h 225"/>
                <a:gd name="T32" fmla="*/ 1 w 230"/>
                <a:gd name="T33" fmla="*/ 1 h 225"/>
                <a:gd name="T34" fmla="*/ 1 w 230"/>
                <a:gd name="T35" fmla="*/ 1 h 225"/>
                <a:gd name="T36" fmla="*/ 1 w 230"/>
                <a:gd name="T37" fmla="*/ 1 h 225"/>
                <a:gd name="T38" fmla="*/ 1 w 230"/>
                <a:gd name="T39" fmla="*/ 1 h 225"/>
                <a:gd name="T40" fmla="*/ 1 w 230"/>
                <a:gd name="T41" fmla="*/ 1 h 225"/>
                <a:gd name="T42" fmla="*/ 1 w 230"/>
                <a:gd name="T43" fmla="*/ 1 h 225"/>
                <a:gd name="T44" fmla="*/ 1 w 230"/>
                <a:gd name="T45" fmla="*/ 1 h 225"/>
                <a:gd name="T46" fmla="*/ 1 w 230"/>
                <a:gd name="T47" fmla="*/ 1 h 225"/>
                <a:gd name="T48" fmla="*/ 0 w 230"/>
                <a:gd name="T49" fmla="*/ 1 h 225"/>
                <a:gd name="T50" fmla="*/ 0 w 230"/>
                <a:gd name="T51" fmla="*/ 1 h 225"/>
                <a:gd name="T52" fmla="*/ 1 w 230"/>
                <a:gd name="T53" fmla="*/ 1 h 2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0"/>
                <a:gd name="T82" fmla="*/ 0 h 225"/>
                <a:gd name="T83" fmla="*/ 230 w 230"/>
                <a:gd name="T84" fmla="*/ 225 h 2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0" h="225">
                  <a:moveTo>
                    <a:pt x="35" y="225"/>
                  </a:moveTo>
                  <a:lnTo>
                    <a:pt x="40" y="205"/>
                  </a:lnTo>
                  <a:lnTo>
                    <a:pt x="40" y="185"/>
                  </a:lnTo>
                  <a:lnTo>
                    <a:pt x="45" y="170"/>
                  </a:lnTo>
                  <a:lnTo>
                    <a:pt x="50" y="150"/>
                  </a:lnTo>
                  <a:lnTo>
                    <a:pt x="70" y="120"/>
                  </a:lnTo>
                  <a:lnTo>
                    <a:pt x="95" y="90"/>
                  </a:lnTo>
                  <a:lnTo>
                    <a:pt x="120" y="65"/>
                  </a:lnTo>
                  <a:lnTo>
                    <a:pt x="155" y="50"/>
                  </a:lnTo>
                  <a:lnTo>
                    <a:pt x="170" y="40"/>
                  </a:lnTo>
                  <a:lnTo>
                    <a:pt x="190" y="35"/>
                  </a:lnTo>
                  <a:lnTo>
                    <a:pt x="210" y="30"/>
                  </a:lnTo>
                  <a:lnTo>
                    <a:pt x="230" y="30"/>
                  </a:lnTo>
                  <a:lnTo>
                    <a:pt x="230" y="0"/>
                  </a:lnTo>
                  <a:lnTo>
                    <a:pt x="205" y="0"/>
                  </a:lnTo>
                  <a:lnTo>
                    <a:pt x="185" y="0"/>
                  </a:lnTo>
                  <a:lnTo>
                    <a:pt x="160" y="5"/>
                  </a:lnTo>
                  <a:lnTo>
                    <a:pt x="140" y="15"/>
                  </a:lnTo>
                  <a:lnTo>
                    <a:pt x="100" y="35"/>
                  </a:lnTo>
                  <a:lnTo>
                    <a:pt x="70" y="65"/>
                  </a:lnTo>
                  <a:lnTo>
                    <a:pt x="40" y="100"/>
                  </a:lnTo>
                  <a:lnTo>
                    <a:pt x="20" y="135"/>
                  </a:lnTo>
                  <a:lnTo>
                    <a:pt x="15" y="155"/>
                  </a:lnTo>
                  <a:lnTo>
                    <a:pt x="5" y="180"/>
                  </a:lnTo>
                  <a:lnTo>
                    <a:pt x="0" y="200"/>
                  </a:lnTo>
                  <a:lnTo>
                    <a:pt x="0" y="225"/>
                  </a:lnTo>
                  <a:lnTo>
                    <a:pt x="35" y="2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3" name="Freeform 929"/>
            <p:cNvSpPr>
              <a:spLocks/>
            </p:cNvSpPr>
            <p:nvPr/>
          </p:nvSpPr>
          <p:spPr bwMode="auto">
            <a:xfrm>
              <a:off x="3543" y="1650"/>
              <a:ext cx="122" cy="127"/>
            </a:xfrm>
            <a:custGeom>
              <a:avLst/>
              <a:gdLst>
                <a:gd name="T0" fmla="*/ 1 w 230"/>
                <a:gd name="T1" fmla="*/ 1 h 225"/>
                <a:gd name="T2" fmla="*/ 1 w 230"/>
                <a:gd name="T3" fmla="*/ 1 h 225"/>
                <a:gd name="T4" fmla="*/ 1 w 230"/>
                <a:gd name="T5" fmla="*/ 1 h 225"/>
                <a:gd name="T6" fmla="*/ 1 w 230"/>
                <a:gd name="T7" fmla="*/ 1 h 225"/>
                <a:gd name="T8" fmla="*/ 1 w 230"/>
                <a:gd name="T9" fmla="*/ 1 h 225"/>
                <a:gd name="T10" fmla="*/ 1 w 230"/>
                <a:gd name="T11" fmla="*/ 1 h 225"/>
                <a:gd name="T12" fmla="*/ 1 w 230"/>
                <a:gd name="T13" fmla="*/ 1 h 225"/>
                <a:gd name="T14" fmla="*/ 1 w 230"/>
                <a:gd name="T15" fmla="*/ 1 h 225"/>
                <a:gd name="T16" fmla="*/ 1 w 230"/>
                <a:gd name="T17" fmla="*/ 1 h 225"/>
                <a:gd name="T18" fmla="*/ 1 w 230"/>
                <a:gd name="T19" fmla="*/ 1 h 225"/>
                <a:gd name="T20" fmla="*/ 1 w 230"/>
                <a:gd name="T21" fmla="*/ 1 h 225"/>
                <a:gd name="T22" fmla="*/ 1 w 230"/>
                <a:gd name="T23" fmla="*/ 1 h 225"/>
                <a:gd name="T24" fmla="*/ 1 w 230"/>
                <a:gd name="T25" fmla="*/ 0 h 225"/>
                <a:gd name="T26" fmla="*/ 0 w 230"/>
                <a:gd name="T27" fmla="*/ 0 h 225"/>
                <a:gd name="T28" fmla="*/ 0 w 230"/>
                <a:gd name="T29" fmla="*/ 1 h 225"/>
                <a:gd name="T30" fmla="*/ 1 w 230"/>
                <a:gd name="T31" fmla="*/ 1 h 225"/>
                <a:gd name="T32" fmla="*/ 1 w 230"/>
                <a:gd name="T33" fmla="*/ 1 h 225"/>
                <a:gd name="T34" fmla="*/ 1 w 230"/>
                <a:gd name="T35" fmla="*/ 1 h 225"/>
                <a:gd name="T36" fmla="*/ 1 w 230"/>
                <a:gd name="T37" fmla="*/ 1 h 225"/>
                <a:gd name="T38" fmla="*/ 1 w 230"/>
                <a:gd name="T39" fmla="*/ 1 h 225"/>
                <a:gd name="T40" fmla="*/ 1 w 230"/>
                <a:gd name="T41" fmla="*/ 1 h 225"/>
                <a:gd name="T42" fmla="*/ 1 w 230"/>
                <a:gd name="T43" fmla="*/ 1 h 225"/>
                <a:gd name="T44" fmla="*/ 1 w 230"/>
                <a:gd name="T45" fmla="*/ 1 h 225"/>
                <a:gd name="T46" fmla="*/ 1 w 230"/>
                <a:gd name="T47" fmla="*/ 1 h 225"/>
                <a:gd name="T48" fmla="*/ 1 w 230"/>
                <a:gd name="T49" fmla="*/ 1 h 225"/>
                <a:gd name="T50" fmla="*/ 1 w 230"/>
                <a:gd name="T51" fmla="*/ 1 h 225"/>
                <a:gd name="T52" fmla="*/ 1 w 230"/>
                <a:gd name="T53" fmla="*/ 1 h 2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0"/>
                <a:gd name="T82" fmla="*/ 0 h 225"/>
                <a:gd name="T83" fmla="*/ 230 w 230"/>
                <a:gd name="T84" fmla="*/ 225 h 2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0" h="225">
                  <a:moveTo>
                    <a:pt x="230" y="195"/>
                  </a:moveTo>
                  <a:lnTo>
                    <a:pt x="210" y="195"/>
                  </a:lnTo>
                  <a:lnTo>
                    <a:pt x="190" y="190"/>
                  </a:lnTo>
                  <a:lnTo>
                    <a:pt x="170" y="185"/>
                  </a:lnTo>
                  <a:lnTo>
                    <a:pt x="155" y="175"/>
                  </a:lnTo>
                  <a:lnTo>
                    <a:pt x="120" y="160"/>
                  </a:lnTo>
                  <a:lnTo>
                    <a:pt x="95" y="135"/>
                  </a:lnTo>
                  <a:lnTo>
                    <a:pt x="70" y="110"/>
                  </a:lnTo>
                  <a:lnTo>
                    <a:pt x="50" y="75"/>
                  </a:lnTo>
                  <a:lnTo>
                    <a:pt x="45" y="60"/>
                  </a:lnTo>
                  <a:lnTo>
                    <a:pt x="40" y="40"/>
                  </a:lnTo>
                  <a:lnTo>
                    <a:pt x="40" y="25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5" y="50"/>
                  </a:lnTo>
                  <a:lnTo>
                    <a:pt x="15" y="70"/>
                  </a:lnTo>
                  <a:lnTo>
                    <a:pt x="20" y="90"/>
                  </a:lnTo>
                  <a:lnTo>
                    <a:pt x="40" y="125"/>
                  </a:lnTo>
                  <a:lnTo>
                    <a:pt x="70" y="160"/>
                  </a:lnTo>
                  <a:lnTo>
                    <a:pt x="100" y="190"/>
                  </a:lnTo>
                  <a:lnTo>
                    <a:pt x="140" y="210"/>
                  </a:lnTo>
                  <a:lnTo>
                    <a:pt x="160" y="220"/>
                  </a:lnTo>
                  <a:lnTo>
                    <a:pt x="185" y="225"/>
                  </a:lnTo>
                  <a:lnTo>
                    <a:pt x="205" y="225"/>
                  </a:lnTo>
                  <a:lnTo>
                    <a:pt x="230" y="225"/>
                  </a:lnTo>
                  <a:lnTo>
                    <a:pt x="230" y="1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4" name="Freeform 930"/>
            <p:cNvSpPr>
              <a:spLocks/>
            </p:cNvSpPr>
            <p:nvPr/>
          </p:nvSpPr>
          <p:spPr bwMode="auto">
            <a:xfrm>
              <a:off x="3665" y="1650"/>
              <a:ext cx="123" cy="127"/>
            </a:xfrm>
            <a:custGeom>
              <a:avLst/>
              <a:gdLst>
                <a:gd name="T0" fmla="*/ 1 w 231"/>
                <a:gd name="T1" fmla="*/ 0 h 225"/>
                <a:gd name="T2" fmla="*/ 1 w 231"/>
                <a:gd name="T3" fmla="*/ 1 h 225"/>
                <a:gd name="T4" fmla="*/ 1 w 231"/>
                <a:gd name="T5" fmla="*/ 1 h 225"/>
                <a:gd name="T6" fmla="*/ 1 w 231"/>
                <a:gd name="T7" fmla="*/ 1 h 225"/>
                <a:gd name="T8" fmla="*/ 1 w 231"/>
                <a:gd name="T9" fmla="*/ 1 h 225"/>
                <a:gd name="T10" fmla="*/ 1 w 231"/>
                <a:gd name="T11" fmla="*/ 1 h 225"/>
                <a:gd name="T12" fmla="*/ 1 w 231"/>
                <a:gd name="T13" fmla="*/ 1 h 225"/>
                <a:gd name="T14" fmla="*/ 1 w 231"/>
                <a:gd name="T15" fmla="*/ 1 h 225"/>
                <a:gd name="T16" fmla="*/ 1 w 231"/>
                <a:gd name="T17" fmla="*/ 1 h 225"/>
                <a:gd name="T18" fmla="*/ 1 w 231"/>
                <a:gd name="T19" fmla="*/ 1 h 225"/>
                <a:gd name="T20" fmla="*/ 1 w 231"/>
                <a:gd name="T21" fmla="*/ 1 h 225"/>
                <a:gd name="T22" fmla="*/ 1 w 231"/>
                <a:gd name="T23" fmla="*/ 1 h 225"/>
                <a:gd name="T24" fmla="*/ 0 w 231"/>
                <a:gd name="T25" fmla="*/ 1 h 225"/>
                <a:gd name="T26" fmla="*/ 0 w 231"/>
                <a:gd name="T27" fmla="*/ 1 h 225"/>
                <a:gd name="T28" fmla="*/ 1 w 231"/>
                <a:gd name="T29" fmla="*/ 1 h 225"/>
                <a:gd name="T30" fmla="*/ 1 w 231"/>
                <a:gd name="T31" fmla="*/ 1 h 225"/>
                <a:gd name="T32" fmla="*/ 1 w 231"/>
                <a:gd name="T33" fmla="*/ 1 h 225"/>
                <a:gd name="T34" fmla="*/ 1 w 231"/>
                <a:gd name="T35" fmla="*/ 1 h 225"/>
                <a:gd name="T36" fmla="*/ 1 w 231"/>
                <a:gd name="T37" fmla="*/ 1 h 225"/>
                <a:gd name="T38" fmla="*/ 1 w 231"/>
                <a:gd name="T39" fmla="*/ 1 h 225"/>
                <a:gd name="T40" fmla="*/ 1 w 231"/>
                <a:gd name="T41" fmla="*/ 1 h 225"/>
                <a:gd name="T42" fmla="*/ 1 w 231"/>
                <a:gd name="T43" fmla="*/ 1 h 225"/>
                <a:gd name="T44" fmla="*/ 1 w 231"/>
                <a:gd name="T45" fmla="*/ 1 h 225"/>
                <a:gd name="T46" fmla="*/ 1 w 231"/>
                <a:gd name="T47" fmla="*/ 1 h 225"/>
                <a:gd name="T48" fmla="*/ 1 w 231"/>
                <a:gd name="T49" fmla="*/ 1 h 225"/>
                <a:gd name="T50" fmla="*/ 1 w 231"/>
                <a:gd name="T51" fmla="*/ 0 h 225"/>
                <a:gd name="T52" fmla="*/ 1 w 231"/>
                <a:gd name="T53" fmla="*/ 0 h 2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1"/>
                <a:gd name="T82" fmla="*/ 0 h 225"/>
                <a:gd name="T83" fmla="*/ 231 w 231"/>
                <a:gd name="T84" fmla="*/ 225 h 2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1" h="225">
                  <a:moveTo>
                    <a:pt x="190" y="0"/>
                  </a:moveTo>
                  <a:lnTo>
                    <a:pt x="190" y="25"/>
                  </a:lnTo>
                  <a:lnTo>
                    <a:pt x="185" y="40"/>
                  </a:lnTo>
                  <a:lnTo>
                    <a:pt x="185" y="60"/>
                  </a:lnTo>
                  <a:lnTo>
                    <a:pt x="180" y="75"/>
                  </a:lnTo>
                  <a:lnTo>
                    <a:pt x="160" y="110"/>
                  </a:lnTo>
                  <a:lnTo>
                    <a:pt x="135" y="135"/>
                  </a:lnTo>
                  <a:lnTo>
                    <a:pt x="110" y="160"/>
                  </a:lnTo>
                  <a:lnTo>
                    <a:pt x="75" y="175"/>
                  </a:lnTo>
                  <a:lnTo>
                    <a:pt x="55" y="185"/>
                  </a:lnTo>
                  <a:lnTo>
                    <a:pt x="40" y="190"/>
                  </a:lnTo>
                  <a:lnTo>
                    <a:pt x="15" y="195"/>
                  </a:lnTo>
                  <a:lnTo>
                    <a:pt x="0" y="195"/>
                  </a:lnTo>
                  <a:lnTo>
                    <a:pt x="0" y="225"/>
                  </a:lnTo>
                  <a:lnTo>
                    <a:pt x="20" y="225"/>
                  </a:lnTo>
                  <a:lnTo>
                    <a:pt x="45" y="225"/>
                  </a:lnTo>
                  <a:lnTo>
                    <a:pt x="65" y="220"/>
                  </a:lnTo>
                  <a:lnTo>
                    <a:pt x="85" y="210"/>
                  </a:lnTo>
                  <a:lnTo>
                    <a:pt x="125" y="190"/>
                  </a:lnTo>
                  <a:lnTo>
                    <a:pt x="160" y="160"/>
                  </a:lnTo>
                  <a:lnTo>
                    <a:pt x="185" y="125"/>
                  </a:lnTo>
                  <a:lnTo>
                    <a:pt x="211" y="90"/>
                  </a:lnTo>
                  <a:lnTo>
                    <a:pt x="216" y="70"/>
                  </a:lnTo>
                  <a:lnTo>
                    <a:pt x="221" y="50"/>
                  </a:lnTo>
                  <a:lnTo>
                    <a:pt x="226" y="25"/>
                  </a:lnTo>
                  <a:lnTo>
                    <a:pt x="231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5" name="Freeform 931"/>
            <p:cNvSpPr>
              <a:spLocks/>
            </p:cNvSpPr>
            <p:nvPr/>
          </p:nvSpPr>
          <p:spPr bwMode="auto">
            <a:xfrm>
              <a:off x="3810" y="1424"/>
              <a:ext cx="223" cy="240"/>
            </a:xfrm>
            <a:custGeom>
              <a:avLst/>
              <a:gdLst>
                <a:gd name="T0" fmla="*/ 1 w 420"/>
                <a:gd name="T1" fmla="*/ 1 h 425"/>
                <a:gd name="T2" fmla="*/ 1 w 420"/>
                <a:gd name="T3" fmla="*/ 1 h 425"/>
                <a:gd name="T4" fmla="*/ 1 w 420"/>
                <a:gd name="T5" fmla="*/ 1 h 425"/>
                <a:gd name="T6" fmla="*/ 1 w 420"/>
                <a:gd name="T7" fmla="*/ 1 h 425"/>
                <a:gd name="T8" fmla="*/ 1 w 420"/>
                <a:gd name="T9" fmla="*/ 1 h 425"/>
                <a:gd name="T10" fmla="*/ 1 w 420"/>
                <a:gd name="T11" fmla="*/ 1 h 425"/>
                <a:gd name="T12" fmla="*/ 1 w 420"/>
                <a:gd name="T13" fmla="*/ 1 h 425"/>
                <a:gd name="T14" fmla="*/ 1 w 420"/>
                <a:gd name="T15" fmla="*/ 0 h 425"/>
                <a:gd name="T16" fmla="*/ 1 w 420"/>
                <a:gd name="T17" fmla="*/ 0 h 425"/>
                <a:gd name="T18" fmla="*/ 1 w 420"/>
                <a:gd name="T19" fmla="*/ 1 h 425"/>
                <a:gd name="T20" fmla="*/ 1 w 420"/>
                <a:gd name="T21" fmla="*/ 1 h 425"/>
                <a:gd name="T22" fmla="*/ 1 w 420"/>
                <a:gd name="T23" fmla="*/ 1 h 425"/>
                <a:gd name="T24" fmla="*/ 1 w 420"/>
                <a:gd name="T25" fmla="*/ 1 h 425"/>
                <a:gd name="T26" fmla="*/ 1 w 420"/>
                <a:gd name="T27" fmla="*/ 1 h 425"/>
                <a:gd name="T28" fmla="*/ 1 w 420"/>
                <a:gd name="T29" fmla="*/ 1 h 425"/>
                <a:gd name="T30" fmla="*/ 0 w 420"/>
                <a:gd name="T31" fmla="*/ 1 h 425"/>
                <a:gd name="T32" fmla="*/ 0 w 420"/>
                <a:gd name="T33" fmla="*/ 1 h 425"/>
                <a:gd name="T34" fmla="*/ 1 w 420"/>
                <a:gd name="T35" fmla="*/ 1 h 425"/>
                <a:gd name="T36" fmla="*/ 1 w 420"/>
                <a:gd name="T37" fmla="*/ 1 h 425"/>
                <a:gd name="T38" fmla="*/ 1 w 420"/>
                <a:gd name="T39" fmla="*/ 1 h 425"/>
                <a:gd name="T40" fmla="*/ 1 w 420"/>
                <a:gd name="T41" fmla="*/ 1 h 425"/>
                <a:gd name="T42" fmla="*/ 1 w 420"/>
                <a:gd name="T43" fmla="*/ 1 h 425"/>
                <a:gd name="T44" fmla="*/ 1 w 420"/>
                <a:gd name="T45" fmla="*/ 1 h 425"/>
                <a:gd name="T46" fmla="*/ 1 w 420"/>
                <a:gd name="T47" fmla="*/ 1 h 425"/>
                <a:gd name="T48" fmla="*/ 1 w 420"/>
                <a:gd name="T49" fmla="*/ 1 h 425"/>
                <a:gd name="T50" fmla="*/ 1 w 420"/>
                <a:gd name="T51" fmla="*/ 1 h 425"/>
                <a:gd name="T52" fmla="*/ 1 w 420"/>
                <a:gd name="T53" fmla="*/ 1 h 425"/>
                <a:gd name="T54" fmla="*/ 1 w 420"/>
                <a:gd name="T55" fmla="*/ 1 h 425"/>
                <a:gd name="T56" fmla="*/ 1 w 420"/>
                <a:gd name="T57" fmla="*/ 1 h 425"/>
                <a:gd name="T58" fmla="*/ 1 w 420"/>
                <a:gd name="T59" fmla="*/ 1 h 425"/>
                <a:gd name="T60" fmla="*/ 1 w 420"/>
                <a:gd name="T61" fmla="*/ 1 h 425"/>
                <a:gd name="T62" fmla="*/ 1 w 420"/>
                <a:gd name="T63" fmla="*/ 1 h 4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0"/>
                <a:gd name="T97" fmla="*/ 0 h 425"/>
                <a:gd name="T98" fmla="*/ 420 w 420"/>
                <a:gd name="T99" fmla="*/ 425 h 4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0" h="425">
                  <a:moveTo>
                    <a:pt x="420" y="210"/>
                  </a:moveTo>
                  <a:lnTo>
                    <a:pt x="420" y="190"/>
                  </a:lnTo>
                  <a:lnTo>
                    <a:pt x="415" y="170"/>
                  </a:lnTo>
                  <a:lnTo>
                    <a:pt x="410" y="150"/>
                  </a:lnTo>
                  <a:lnTo>
                    <a:pt x="405" y="130"/>
                  </a:lnTo>
                  <a:lnTo>
                    <a:pt x="395" y="110"/>
                  </a:lnTo>
                  <a:lnTo>
                    <a:pt x="385" y="95"/>
                  </a:lnTo>
                  <a:lnTo>
                    <a:pt x="375" y="75"/>
                  </a:lnTo>
                  <a:lnTo>
                    <a:pt x="360" y="65"/>
                  </a:lnTo>
                  <a:lnTo>
                    <a:pt x="345" y="50"/>
                  </a:lnTo>
                  <a:lnTo>
                    <a:pt x="330" y="35"/>
                  </a:lnTo>
                  <a:lnTo>
                    <a:pt x="310" y="25"/>
                  </a:lnTo>
                  <a:lnTo>
                    <a:pt x="290" y="20"/>
                  </a:lnTo>
                  <a:lnTo>
                    <a:pt x="275" y="10"/>
                  </a:lnTo>
                  <a:lnTo>
                    <a:pt x="255" y="5"/>
                  </a:lnTo>
                  <a:lnTo>
                    <a:pt x="235" y="0"/>
                  </a:lnTo>
                  <a:lnTo>
                    <a:pt x="210" y="0"/>
                  </a:lnTo>
                  <a:lnTo>
                    <a:pt x="185" y="0"/>
                  </a:lnTo>
                  <a:lnTo>
                    <a:pt x="165" y="5"/>
                  </a:lnTo>
                  <a:lnTo>
                    <a:pt x="145" y="10"/>
                  </a:lnTo>
                  <a:lnTo>
                    <a:pt x="130" y="20"/>
                  </a:lnTo>
                  <a:lnTo>
                    <a:pt x="110" y="25"/>
                  </a:lnTo>
                  <a:lnTo>
                    <a:pt x="90" y="35"/>
                  </a:lnTo>
                  <a:lnTo>
                    <a:pt x="75" y="50"/>
                  </a:lnTo>
                  <a:lnTo>
                    <a:pt x="65" y="65"/>
                  </a:lnTo>
                  <a:lnTo>
                    <a:pt x="45" y="75"/>
                  </a:lnTo>
                  <a:lnTo>
                    <a:pt x="35" y="95"/>
                  </a:lnTo>
                  <a:lnTo>
                    <a:pt x="25" y="110"/>
                  </a:lnTo>
                  <a:lnTo>
                    <a:pt x="15" y="130"/>
                  </a:lnTo>
                  <a:lnTo>
                    <a:pt x="10" y="150"/>
                  </a:lnTo>
                  <a:lnTo>
                    <a:pt x="5" y="170"/>
                  </a:lnTo>
                  <a:lnTo>
                    <a:pt x="0" y="190"/>
                  </a:lnTo>
                  <a:lnTo>
                    <a:pt x="0" y="210"/>
                  </a:lnTo>
                  <a:lnTo>
                    <a:pt x="0" y="235"/>
                  </a:lnTo>
                  <a:lnTo>
                    <a:pt x="5" y="255"/>
                  </a:lnTo>
                  <a:lnTo>
                    <a:pt x="10" y="275"/>
                  </a:lnTo>
                  <a:lnTo>
                    <a:pt x="15" y="295"/>
                  </a:lnTo>
                  <a:lnTo>
                    <a:pt x="25" y="315"/>
                  </a:lnTo>
                  <a:lnTo>
                    <a:pt x="35" y="330"/>
                  </a:lnTo>
                  <a:lnTo>
                    <a:pt x="45" y="350"/>
                  </a:lnTo>
                  <a:lnTo>
                    <a:pt x="65" y="360"/>
                  </a:lnTo>
                  <a:lnTo>
                    <a:pt x="75" y="375"/>
                  </a:lnTo>
                  <a:lnTo>
                    <a:pt x="90" y="385"/>
                  </a:lnTo>
                  <a:lnTo>
                    <a:pt x="110" y="400"/>
                  </a:lnTo>
                  <a:lnTo>
                    <a:pt x="130" y="405"/>
                  </a:lnTo>
                  <a:lnTo>
                    <a:pt x="145" y="415"/>
                  </a:lnTo>
                  <a:lnTo>
                    <a:pt x="165" y="420"/>
                  </a:lnTo>
                  <a:lnTo>
                    <a:pt x="185" y="425"/>
                  </a:lnTo>
                  <a:lnTo>
                    <a:pt x="210" y="425"/>
                  </a:lnTo>
                  <a:lnTo>
                    <a:pt x="235" y="425"/>
                  </a:lnTo>
                  <a:lnTo>
                    <a:pt x="255" y="420"/>
                  </a:lnTo>
                  <a:lnTo>
                    <a:pt x="275" y="415"/>
                  </a:lnTo>
                  <a:lnTo>
                    <a:pt x="290" y="405"/>
                  </a:lnTo>
                  <a:lnTo>
                    <a:pt x="310" y="400"/>
                  </a:lnTo>
                  <a:lnTo>
                    <a:pt x="330" y="385"/>
                  </a:lnTo>
                  <a:lnTo>
                    <a:pt x="345" y="375"/>
                  </a:lnTo>
                  <a:lnTo>
                    <a:pt x="360" y="360"/>
                  </a:lnTo>
                  <a:lnTo>
                    <a:pt x="375" y="350"/>
                  </a:lnTo>
                  <a:lnTo>
                    <a:pt x="385" y="330"/>
                  </a:lnTo>
                  <a:lnTo>
                    <a:pt x="395" y="315"/>
                  </a:lnTo>
                  <a:lnTo>
                    <a:pt x="405" y="295"/>
                  </a:lnTo>
                  <a:lnTo>
                    <a:pt x="410" y="275"/>
                  </a:lnTo>
                  <a:lnTo>
                    <a:pt x="415" y="255"/>
                  </a:lnTo>
                  <a:lnTo>
                    <a:pt x="420" y="235"/>
                  </a:lnTo>
                  <a:lnTo>
                    <a:pt x="420" y="2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6" name="Freeform 932"/>
            <p:cNvSpPr>
              <a:spLocks/>
            </p:cNvSpPr>
            <p:nvPr/>
          </p:nvSpPr>
          <p:spPr bwMode="auto">
            <a:xfrm>
              <a:off x="3921" y="1415"/>
              <a:ext cx="120" cy="128"/>
            </a:xfrm>
            <a:custGeom>
              <a:avLst/>
              <a:gdLst>
                <a:gd name="T0" fmla="*/ 0 w 225"/>
                <a:gd name="T1" fmla="*/ 1 h 225"/>
                <a:gd name="T2" fmla="*/ 1 w 225"/>
                <a:gd name="T3" fmla="*/ 1 h 225"/>
                <a:gd name="T4" fmla="*/ 1 w 225"/>
                <a:gd name="T5" fmla="*/ 1 h 225"/>
                <a:gd name="T6" fmla="*/ 1 w 225"/>
                <a:gd name="T7" fmla="*/ 1 h 225"/>
                <a:gd name="T8" fmla="*/ 1 w 225"/>
                <a:gd name="T9" fmla="*/ 1 h 225"/>
                <a:gd name="T10" fmla="*/ 1 w 225"/>
                <a:gd name="T11" fmla="*/ 1 h 225"/>
                <a:gd name="T12" fmla="*/ 1 w 225"/>
                <a:gd name="T13" fmla="*/ 1 h 225"/>
                <a:gd name="T14" fmla="*/ 1 w 225"/>
                <a:gd name="T15" fmla="*/ 1 h 225"/>
                <a:gd name="T16" fmla="*/ 1 w 225"/>
                <a:gd name="T17" fmla="*/ 1 h 225"/>
                <a:gd name="T18" fmla="*/ 1 w 225"/>
                <a:gd name="T19" fmla="*/ 1 h 225"/>
                <a:gd name="T20" fmla="*/ 1 w 225"/>
                <a:gd name="T21" fmla="*/ 1 h 225"/>
                <a:gd name="T22" fmla="*/ 1 w 225"/>
                <a:gd name="T23" fmla="*/ 1 h 225"/>
                <a:gd name="T24" fmla="*/ 1 w 225"/>
                <a:gd name="T25" fmla="*/ 1 h 225"/>
                <a:gd name="T26" fmla="*/ 1 w 225"/>
                <a:gd name="T27" fmla="*/ 1 h 225"/>
                <a:gd name="T28" fmla="*/ 1 w 225"/>
                <a:gd name="T29" fmla="*/ 1 h 225"/>
                <a:gd name="T30" fmla="*/ 1 w 225"/>
                <a:gd name="T31" fmla="*/ 1 h 225"/>
                <a:gd name="T32" fmla="*/ 1 w 225"/>
                <a:gd name="T33" fmla="*/ 1 h 225"/>
                <a:gd name="T34" fmla="*/ 1 w 225"/>
                <a:gd name="T35" fmla="*/ 1 h 225"/>
                <a:gd name="T36" fmla="*/ 1 w 225"/>
                <a:gd name="T37" fmla="*/ 1 h 225"/>
                <a:gd name="T38" fmla="*/ 1 w 225"/>
                <a:gd name="T39" fmla="*/ 1 h 225"/>
                <a:gd name="T40" fmla="*/ 1 w 225"/>
                <a:gd name="T41" fmla="*/ 1 h 225"/>
                <a:gd name="T42" fmla="*/ 1 w 225"/>
                <a:gd name="T43" fmla="*/ 1 h 225"/>
                <a:gd name="T44" fmla="*/ 1 w 225"/>
                <a:gd name="T45" fmla="*/ 1 h 225"/>
                <a:gd name="T46" fmla="*/ 1 w 225"/>
                <a:gd name="T47" fmla="*/ 1 h 225"/>
                <a:gd name="T48" fmla="*/ 1 w 225"/>
                <a:gd name="T49" fmla="*/ 0 h 225"/>
                <a:gd name="T50" fmla="*/ 0 w 225"/>
                <a:gd name="T51" fmla="*/ 0 h 225"/>
                <a:gd name="T52" fmla="*/ 0 w 225"/>
                <a:gd name="T53" fmla="*/ 1 h 2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5"/>
                <a:gd name="T82" fmla="*/ 0 h 225"/>
                <a:gd name="T83" fmla="*/ 225 w 225"/>
                <a:gd name="T84" fmla="*/ 225 h 2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5" h="225">
                  <a:moveTo>
                    <a:pt x="0" y="35"/>
                  </a:moveTo>
                  <a:lnTo>
                    <a:pt x="20" y="35"/>
                  </a:lnTo>
                  <a:lnTo>
                    <a:pt x="40" y="40"/>
                  </a:lnTo>
                  <a:lnTo>
                    <a:pt x="55" y="40"/>
                  </a:lnTo>
                  <a:lnTo>
                    <a:pt x="75" y="50"/>
                  </a:lnTo>
                  <a:lnTo>
                    <a:pt x="105" y="65"/>
                  </a:lnTo>
                  <a:lnTo>
                    <a:pt x="135" y="90"/>
                  </a:lnTo>
                  <a:lnTo>
                    <a:pt x="160" y="120"/>
                  </a:lnTo>
                  <a:lnTo>
                    <a:pt x="175" y="155"/>
                  </a:lnTo>
                  <a:lnTo>
                    <a:pt x="185" y="170"/>
                  </a:lnTo>
                  <a:lnTo>
                    <a:pt x="190" y="190"/>
                  </a:lnTo>
                  <a:lnTo>
                    <a:pt x="195" y="210"/>
                  </a:lnTo>
                  <a:lnTo>
                    <a:pt x="195" y="225"/>
                  </a:lnTo>
                  <a:lnTo>
                    <a:pt x="225" y="225"/>
                  </a:lnTo>
                  <a:lnTo>
                    <a:pt x="225" y="205"/>
                  </a:lnTo>
                  <a:lnTo>
                    <a:pt x="225" y="180"/>
                  </a:lnTo>
                  <a:lnTo>
                    <a:pt x="220" y="160"/>
                  </a:lnTo>
                  <a:lnTo>
                    <a:pt x="210" y="140"/>
                  </a:lnTo>
                  <a:lnTo>
                    <a:pt x="190" y="100"/>
                  </a:lnTo>
                  <a:lnTo>
                    <a:pt x="160" y="65"/>
                  </a:lnTo>
                  <a:lnTo>
                    <a:pt x="125" y="40"/>
                  </a:lnTo>
                  <a:lnTo>
                    <a:pt x="90" y="15"/>
                  </a:lnTo>
                  <a:lnTo>
                    <a:pt x="70" y="10"/>
                  </a:lnTo>
                  <a:lnTo>
                    <a:pt x="50" y="5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7" name="Freeform 933"/>
            <p:cNvSpPr>
              <a:spLocks/>
            </p:cNvSpPr>
            <p:nvPr/>
          </p:nvSpPr>
          <p:spPr bwMode="auto">
            <a:xfrm>
              <a:off x="3802" y="1415"/>
              <a:ext cx="119" cy="128"/>
            </a:xfrm>
            <a:custGeom>
              <a:avLst/>
              <a:gdLst>
                <a:gd name="T0" fmla="*/ 1 w 225"/>
                <a:gd name="T1" fmla="*/ 1 h 225"/>
                <a:gd name="T2" fmla="*/ 1 w 225"/>
                <a:gd name="T3" fmla="*/ 1 h 225"/>
                <a:gd name="T4" fmla="*/ 1 w 225"/>
                <a:gd name="T5" fmla="*/ 1 h 225"/>
                <a:gd name="T6" fmla="*/ 1 w 225"/>
                <a:gd name="T7" fmla="*/ 1 h 225"/>
                <a:gd name="T8" fmla="*/ 1 w 225"/>
                <a:gd name="T9" fmla="*/ 1 h 225"/>
                <a:gd name="T10" fmla="*/ 1 w 225"/>
                <a:gd name="T11" fmla="*/ 1 h 225"/>
                <a:gd name="T12" fmla="*/ 1 w 225"/>
                <a:gd name="T13" fmla="*/ 1 h 225"/>
                <a:gd name="T14" fmla="*/ 1 w 225"/>
                <a:gd name="T15" fmla="*/ 1 h 225"/>
                <a:gd name="T16" fmla="*/ 1 w 225"/>
                <a:gd name="T17" fmla="*/ 1 h 225"/>
                <a:gd name="T18" fmla="*/ 1 w 225"/>
                <a:gd name="T19" fmla="*/ 1 h 225"/>
                <a:gd name="T20" fmla="*/ 1 w 225"/>
                <a:gd name="T21" fmla="*/ 1 h 225"/>
                <a:gd name="T22" fmla="*/ 1 w 225"/>
                <a:gd name="T23" fmla="*/ 1 h 225"/>
                <a:gd name="T24" fmla="*/ 1 w 225"/>
                <a:gd name="T25" fmla="*/ 1 h 225"/>
                <a:gd name="T26" fmla="*/ 1 w 225"/>
                <a:gd name="T27" fmla="*/ 0 h 225"/>
                <a:gd name="T28" fmla="*/ 1 w 225"/>
                <a:gd name="T29" fmla="*/ 0 h 225"/>
                <a:gd name="T30" fmla="*/ 1 w 225"/>
                <a:gd name="T31" fmla="*/ 1 h 225"/>
                <a:gd name="T32" fmla="*/ 1 w 225"/>
                <a:gd name="T33" fmla="*/ 1 h 225"/>
                <a:gd name="T34" fmla="*/ 1 w 225"/>
                <a:gd name="T35" fmla="*/ 1 h 225"/>
                <a:gd name="T36" fmla="*/ 1 w 225"/>
                <a:gd name="T37" fmla="*/ 1 h 225"/>
                <a:gd name="T38" fmla="*/ 1 w 225"/>
                <a:gd name="T39" fmla="*/ 1 h 225"/>
                <a:gd name="T40" fmla="*/ 1 w 225"/>
                <a:gd name="T41" fmla="*/ 1 h 225"/>
                <a:gd name="T42" fmla="*/ 1 w 225"/>
                <a:gd name="T43" fmla="*/ 1 h 225"/>
                <a:gd name="T44" fmla="*/ 1 w 225"/>
                <a:gd name="T45" fmla="*/ 1 h 225"/>
                <a:gd name="T46" fmla="*/ 1 w 225"/>
                <a:gd name="T47" fmla="*/ 1 h 225"/>
                <a:gd name="T48" fmla="*/ 0 w 225"/>
                <a:gd name="T49" fmla="*/ 1 h 225"/>
                <a:gd name="T50" fmla="*/ 0 w 225"/>
                <a:gd name="T51" fmla="*/ 1 h 225"/>
                <a:gd name="T52" fmla="*/ 1 w 225"/>
                <a:gd name="T53" fmla="*/ 1 h 2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5"/>
                <a:gd name="T82" fmla="*/ 0 h 225"/>
                <a:gd name="T83" fmla="*/ 225 w 225"/>
                <a:gd name="T84" fmla="*/ 225 h 2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5" h="225">
                  <a:moveTo>
                    <a:pt x="30" y="225"/>
                  </a:moveTo>
                  <a:lnTo>
                    <a:pt x="30" y="210"/>
                  </a:lnTo>
                  <a:lnTo>
                    <a:pt x="35" y="190"/>
                  </a:lnTo>
                  <a:lnTo>
                    <a:pt x="40" y="170"/>
                  </a:lnTo>
                  <a:lnTo>
                    <a:pt x="50" y="155"/>
                  </a:lnTo>
                  <a:lnTo>
                    <a:pt x="65" y="120"/>
                  </a:lnTo>
                  <a:lnTo>
                    <a:pt x="90" y="90"/>
                  </a:lnTo>
                  <a:lnTo>
                    <a:pt x="120" y="65"/>
                  </a:lnTo>
                  <a:lnTo>
                    <a:pt x="155" y="50"/>
                  </a:lnTo>
                  <a:lnTo>
                    <a:pt x="170" y="40"/>
                  </a:lnTo>
                  <a:lnTo>
                    <a:pt x="185" y="40"/>
                  </a:lnTo>
                  <a:lnTo>
                    <a:pt x="205" y="35"/>
                  </a:lnTo>
                  <a:lnTo>
                    <a:pt x="225" y="35"/>
                  </a:lnTo>
                  <a:lnTo>
                    <a:pt x="225" y="0"/>
                  </a:lnTo>
                  <a:lnTo>
                    <a:pt x="200" y="0"/>
                  </a:lnTo>
                  <a:lnTo>
                    <a:pt x="175" y="5"/>
                  </a:lnTo>
                  <a:lnTo>
                    <a:pt x="155" y="10"/>
                  </a:lnTo>
                  <a:lnTo>
                    <a:pt x="135" y="15"/>
                  </a:lnTo>
                  <a:lnTo>
                    <a:pt x="100" y="40"/>
                  </a:lnTo>
                  <a:lnTo>
                    <a:pt x="65" y="65"/>
                  </a:lnTo>
                  <a:lnTo>
                    <a:pt x="35" y="100"/>
                  </a:lnTo>
                  <a:lnTo>
                    <a:pt x="15" y="140"/>
                  </a:lnTo>
                  <a:lnTo>
                    <a:pt x="5" y="160"/>
                  </a:lnTo>
                  <a:lnTo>
                    <a:pt x="5" y="180"/>
                  </a:lnTo>
                  <a:lnTo>
                    <a:pt x="0" y="205"/>
                  </a:lnTo>
                  <a:lnTo>
                    <a:pt x="0" y="225"/>
                  </a:lnTo>
                  <a:lnTo>
                    <a:pt x="30" y="2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8" name="Freeform 934"/>
            <p:cNvSpPr>
              <a:spLocks/>
            </p:cNvSpPr>
            <p:nvPr/>
          </p:nvSpPr>
          <p:spPr bwMode="auto">
            <a:xfrm>
              <a:off x="3802" y="1543"/>
              <a:ext cx="119" cy="130"/>
            </a:xfrm>
            <a:custGeom>
              <a:avLst/>
              <a:gdLst>
                <a:gd name="T0" fmla="*/ 1 w 225"/>
                <a:gd name="T1" fmla="*/ 1 h 230"/>
                <a:gd name="T2" fmla="*/ 1 w 225"/>
                <a:gd name="T3" fmla="*/ 1 h 230"/>
                <a:gd name="T4" fmla="*/ 1 w 225"/>
                <a:gd name="T5" fmla="*/ 1 h 230"/>
                <a:gd name="T6" fmla="*/ 1 w 225"/>
                <a:gd name="T7" fmla="*/ 1 h 230"/>
                <a:gd name="T8" fmla="*/ 1 w 225"/>
                <a:gd name="T9" fmla="*/ 1 h 230"/>
                <a:gd name="T10" fmla="*/ 1 w 225"/>
                <a:gd name="T11" fmla="*/ 1 h 230"/>
                <a:gd name="T12" fmla="*/ 1 w 225"/>
                <a:gd name="T13" fmla="*/ 1 h 230"/>
                <a:gd name="T14" fmla="*/ 1 w 225"/>
                <a:gd name="T15" fmla="*/ 1 h 230"/>
                <a:gd name="T16" fmla="*/ 1 w 225"/>
                <a:gd name="T17" fmla="*/ 1 h 230"/>
                <a:gd name="T18" fmla="*/ 1 w 225"/>
                <a:gd name="T19" fmla="*/ 1 h 230"/>
                <a:gd name="T20" fmla="*/ 1 w 225"/>
                <a:gd name="T21" fmla="*/ 1 h 230"/>
                <a:gd name="T22" fmla="*/ 1 w 225"/>
                <a:gd name="T23" fmla="*/ 1 h 230"/>
                <a:gd name="T24" fmla="*/ 1 w 225"/>
                <a:gd name="T25" fmla="*/ 0 h 230"/>
                <a:gd name="T26" fmla="*/ 0 w 225"/>
                <a:gd name="T27" fmla="*/ 0 h 230"/>
                <a:gd name="T28" fmla="*/ 0 w 225"/>
                <a:gd name="T29" fmla="*/ 1 h 230"/>
                <a:gd name="T30" fmla="*/ 1 w 225"/>
                <a:gd name="T31" fmla="*/ 1 h 230"/>
                <a:gd name="T32" fmla="*/ 1 w 225"/>
                <a:gd name="T33" fmla="*/ 1 h 230"/>
                <a:gd name="T34" fmla="*/ 1 w 225"/>
                <a:gd name="T35" fmla="*/ 1 h 230"/>
                <a:gd name="T36" fmla="*/ 1 w 225"/>
                <a:gd name="T37" fmla="*/ 1 h 230"/>
                <a:gd name="T38" fmla="*/ 1 w 225"/>
                <a:gd name="T39" fmla="*/ 1 h 230"/>
                <a:gd name="T40" fmla="*/ 1 w 225"/>
                <a:gd name="T41" fmla="*/ 1 h 230"/>
                <a:gd name="T42" fmla="*/ 1 w 225"/>
                <a:gd name="T43" fmla="*/ 1 h 230"/>
                <a:gd name="T44" fmla="*/ 1 w 225"/>
                <a:gd name="T45" fmla="*/ 1 h 230"/>
                <a:gd name="T46" fmla="*/ 1 w 225"/>
                <a:gd name="T47" fmla="*/ 1 h 230"/>
                <a:gd name="T48" fmla="*/ 1 w 225"/>
                <a:gd name="T49" fmla="*/ 1 h 230"/>
                <a:gd name="T50" fmla="*/ 1 w 225"/>
                <a:gd name="T51" fmla="*/ 1 h 230"/>
                <a:gd name="T52" fmla="*/ 1 w 225"/>
                <a:gd name="T53" fmla="*/ 1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5"/>
                <a:gd name="T82" fmla="*/ 0 h 230"/>
                <a:gd name="T83" fmla="*/ 225 w 225"/>
                <a:gd name="T84" fmla="*/ 230 h 2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5" h="230">
                  <a:moveTo>
                    <a:pt x="225" y="195"/>
                  </a:moveTo>
                  <a:lnTo>
                    <a:pt x="205" y="195"/>
                  </a:lnTo>
                  <a:lnTo>
                    <a:pt x="185" y="190"/>
                  </a:lnTo>
                  <a:lnTo>
                    <a:pt x="170" y="190"/>
                  </a:lnTo>
                  <a:lnTo>
                    <a:pt x="155" y="180"/>
                  </a:lnTo>
                  <a:lnTo>
                    <a:pt x="120" y="165"/>
                  </a:lnTo>
                  <a:lnTo>
                    <a:pt x="90" y="140"/>
                  </a:lnTo>
                  <a:lnTo>
                    <a:pt x="65" y="110"/>
                  </a:lnTo>
                  <a:lnTo>
                    <a:pt x="50" y="75"/>
                  </a:lnTo>
                  <a:lnTo>
                    <a:pt x="40" y="60"/>
                  </a:lnTo>
                  <a:lnTo>
                    <a:pt x="35" y="40"/>
                  </a:lnTo>
                  <a:lnTo>
                    <a:pt x="30" y="20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5" y="45"/>
                  </a:lnTo>
                  <a:lnTo>
                    <a:pt x="5" y="70"/>
                  </a:lnTo>
                  <a:lnTo>
                    <a:pt x="15" y="90"/>
                  </a:lnTo>
                  <a:lnTo>
                    <a:pt x="35" y="130"/>
                  </a:lnTo>
                  <a:lnTo>
                    <a:pt x="65" y="165"/>
                  </a:lnTo>
                  <a:lnTo>
                    <a:pt x="100" y="190"/>
                  </a:lnTo>
                  <a:lnTo>
                    <a:pt x="135" y="215"/>
                  </a:lnTo>
                  <a:lnTo>
                    <a:pt x="155" y="220"/>
                  </a:lnTo>
                  <a:lnTo>
                    <a:pt x="175" y="225"/>
                  </a:lnTo>
                  <a:lnTo>
                    <a:pt x="200" y="230"/>
                  </a:lnTo>
                  <a:lnTo>
                    <a:pt x="225" y="230"/>
                  </a:lnTo>
                  <a:lnTo>
                    <a:pt x="225" y="1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9" name="Freeform 935"/>
            <p:cNvSpPr>
              <a:spLocks/>
            </p:cNvSpPr>
            <p:nvPr/>
          </p:nvSpPr>
          <p:spPr bwMode="auto">
            <a:xfrm>
              <a:off x="3921" y="1543"/>
              <a:ext cx="120" cy="130"/>
            </a:xfrm>
            <a:custGeom>
              <a:avLst/>
              <a:gdLst>
                <a:gd name="T0" fmla="*/ 1 w 225"/>
                <a:gd name="T1" fmla="*/ 0 h 230"/>
                <a:gd name="T2" fmla="*/ 1 w 225"/>
                <a:gd name="T3" fmla="*/ 1 h 230"/>
                <a:gd name="T4" fmla="*/ 1 w 225"/>
                <a:gd name="T5" fmla="*/ 1 h 230"/>
                <a:gd name="T6" fmla="*/ 1 w 225"/>
                <a:gd name="T7" fmla="*/ 1 h 230"/>
                <a:gd name="T8" fmla="*/ 1 w 225"/>
                <a:gd name="T9" fmla="*/ 1 h 230"/>
                <a:gd name="T10" fmla="*/ 1 w 225"/>
                <a:gd name="T11" fmla="*/ 1 h 230"/>
                <a:gd name="T12" fmla="*/ 1 w 225"/>
                <a:gd name="T13" fmla="*/ 1 h 230"/>
                <a:gd name="T14" fmla="*/ 1 w 225"/>
                <a:gd name="T15" fmla="*/ 1 h 230"/>
                <a:gd name="T16" fmla="*/ 1 w 225"/>
                <a:gd name="T17" fmla="*/ 1 h 230"/>
                <a:gd name="T18" fmla="*/ 1 w 225"/>
                <a:gd name="T19" fmla="*/ 1 h 230"/>
                <a:gd name="T20" fmla="*/ 1 w 225"/>
                <a:gd name="T21" fmla="*/ 1 h 230"/>
                <a:gd name="T22" fmla="*/ 1 w 225"/>
                <a:gd name="T23" fmla="*/ 1 h 230"/>
                <a:gd name="T24" fmla="*/ 0 w 225"/>
                <a:gd name="T25" fmla="*/ 1 h 230"/>
                <a:gd name="T26" fmla="*/ 0 w 225"/>
                <a:gd name="T27" fmla="*/ 1 h 230"/>
                <a:gd name="T28" fmla="*/ 1 w 225"/>
                <a:gd name="T29" fmla="*/ 1 h 230"/>
                <a:gd name="T30" fmla="*/ 1 w 225"/>
                <a:gd name="T31" fmla="*/ 1 h 230"/>
                <a:gd name="T32" fmla="*/ 1 w 225"/>
                <a:gd name="T33" fmla="*/ 1 h 230"/>
                <a:gd name="T34" fmla="*/ 1 w 225"/>
                <a:gd name="T35" fmla="*/ 1 h 230"/>
                <a:gd name="T36" fmla="*/ 1 w 225"/>
                <a:gd name="T37" fmla="*/ 1 h 230"/>
                <a:gd name="T38" fmla="*/ 1 w 225"/>
                <a:gd name="T39" fmla="*/ 1 h 230"/>
                <a:gd name="T40" fmla="*/ 1 w 225"/>
                <a:gd name="T41" fmla="*/ 1 h 230"/>
                <a:gd name="T42" fmla="*/ 1 w 225"/>
                <a:gd name="T43" fmla="*/ 1 h 230"/>
                <a:gd name="T44" fmla="*/ 1 w 225"/>
                <a:gd name="T45" fmla="*/ 1 h 230"/>
                <a:gd name="T46" fmla="*/ 1 w 225"/>
                <a:gd name="T47" fmla="*/ 1 h 230"/>
                <a:gd name="T48" fmla="*/ 1 w 225"/>
                <a:gd name="T49" fmla="*/ 1 h 230"/>
                <a:gd name="T50" fmla="*/ 1 w 225"/>
                <a:gd name="T51" fmla="*/ 0 h 230"/>
                <a:gd name="T52" fmla="*/ 1 w 225"/>
                <a:gd name="T53" fmla="*/ 0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5"/>
                <a:gd name="T82" fmla="*/ 0 h 230"/>
                <a:gd name="T83" fmla="*/ 225 w 225"/>
                <a:gd name="T84" fmla="*/ 230 h 2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5" h="230">
                  <a:moveTo>
                    <a:pt x="195" y="0"/>
                  </a:moveTo>
                  <a:lnTo>
                    <a:pt x="195" y="20"/>
                  </a:lnTo>
                  <a:lnTo>
                    <a:pt x="190" y="40"/>
                  </a:lnTo>
                  <a:lnTo>
                    <a:pt x="185" y="60"/>
                  </a:lnTo>
                  <a:lnTo>
                    <a:pt x="175" y="75"/>
                  </a:lnTo>
                  <a:lnTo>
                    <a:pt x="160" y="110"/>
                  </a:lnTo>
                  <a:lnTo>
                    <a:pt x="135" y="140"/>
                  </a:lnTo>
                  <a:lnTo>
                    <a:pt x="105" y="165"/>
                  </a:lnTo>
                  <a:lnTo>
                    <a:pt x="75" y="180"/>
                  </a:lnTo>
                  <a:lnTo>
                    <a:pt x="55" y="190"/>
                  </a:lnTo>
                  <a:lnTo>
                    <a:pt x="40" y="190"/>
                  </a:lnTo>
                  <a:lnTo>
                    <a:pt x="20" y="195"/>
                  </a:lnTo>
                  <a:lnTo>
                    <a:pt x="0" y="195"/>
                  </a:lnTo>
                  <a:lnTo>
                    <a:pt x="0" y="230"/>
                  </a:lnTo>
                  <a:lnTo>
                    <a:pt x="25" y="230"/>
                  </a:lnTo>
                  <a:lnTo>
                    <a:pt x="50" y="225"/>
                  </a:lnTo>
                  <a:lnTo>
                    <a:pt x="70" y="220"/>
                  </a:lnTo>
                  <a:lnTo>
                    <a:pt x="90" y="215"/>
                  </a:lnTo>
                  <a:lnTo>
                    <a:pt x="125" y="190"/>
                  </a:lnTo>
                  <a:lnTo>
                    <a:pt x="160" y="165"/>
                  </a:lnTo>
                  <a:lnTo>
                    <a:pt x="190" y="130"/>
                  </a:lnTo>
                  <a:lnTo>
                    <a:pt x="210" y="90"/>
                  </a:lnTo>
                  <a:lnTo>
                    <a:pt x="220" y="70"/>
                  </a:lnTo>
                  <a:lnTo>
                    <a:pt x="225" y="45"/>
                  </a:lnTo>
                  <a:lnTo>
                    <a:pt x="225" y="25"/>
                  </a:lnTo>
                  <a:lnTo>
                    <a:pt x="225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0" name="Freeform 936"/>
            <p:cNvSpPr>
              <a:spLocks/>
            </p:cNvSpPr>
            <p:nvPr/>
          </p:nvSpPr>
          <p:spPr bwMode="auto">
            <a:xfrm>
              <a:off x="4065" y="1551"/>
              <a:ext cx="223" cy="241"/>
            </a:xfrm>
            <a:custGeom>
              <a:avLst/>
              <a:gdLst>
                <a:gd name="T0" fmla="*/ 1 w 420"/>
                <a:gd name="T1" fmla="*/ 1 h 425"/>
                <a:gd name="T2" fmla="*/ 1 w 420"/>
                <a:gd name="T3" fmla="*/ 1 h 425"/>
                <a:gd name="T4" fmla="*/ 1 w 420"/>
                <a:gd name="T5" fmla="*/ 1 h 425"/>
                <a:gd name="T6" fmla="*/ 1 w 420"/>
                <a:gd name="T7" fmla="*/ 1 h 425"/>
                <a:gd name="T8" fmla="*/ 1 w 420"/>
                <a:gd name="T9" fmla="*/ 1 h 425"/>
                <a:gd name="T10" fmla="*/ 1 w 420"/>
                <a:gd name="T11" fmla="*/ 1 h 425"/>
                <a:gd name="T12" fmla="*/ 1 w 420"/>
                <a:gd name="T13" fmla="*/ 1 h 425"/>
                <a:gd name="T14" fmla="*/ 1 w 420"/>
                <a:gd name="T15" fmla="*/ 0 h 425"/>
                <a:gd name="T16" fmla="*/ 1 w 420"/>
                <a:gd name="T17" fmla="*/ 0 h 425"/>
                <a:gd name="T18" fmla="*/ 1 w 420"/>
                <a:gd name="T19" fmla="*/ 1 h 425"/>
                <a:gd name="T20" fmla="*/ 1 w 420"/>
                <a:gd name="T21" fmla="*/ 1 h 425"/>
                <a:gd name="T22" fmla="*/ 1 w 420"/>
                <a:gd name="T23" fmla="*/ 1 h 425"/>
                <a:gd name="T24" fmla="*/ 1 w 420"/>
                <a:gd name="T25" fmla="*/ 1 h 425"/>
                <a:gd name="T26" fmla="*/ 1 w 420"/>
                <a:gd name="T27" fmla="*/ 1 h 425"/>
                <a:gd name="T28" fmla="*/ 1 w 420"/>
                <a:gd name="T29" fmla="*/ 1 h 425"/>
                <a:gd name="T30" fmla="*/ 0 w 420"/>
                <a:gd name="T31" fmla="*/ 1 h 425"/>
                <a:gd name="T32" fmla="*/ 0 w 420"/>
                <a:gd name="T33" fmla="*/ 1 h 425"/>
                <a:gd name="T34" fmla="*/ 1 w 420"/>
                <a:gd name="T35" fmla="*/ 1 h 425"/>
                <a:gd name="T36" fmla="*/ 1 w 420"/>
                <a:gd name="T37" fmla="*/ 1 h 425"/>
                <a:gd name="T38" fmla="*/ 1 w 420"/>
                <a:gd name="T39" fmla="*/ 1 h 425"/>
                <a:gd name="T40" fmla="*/ 1 w 420"/>
                <a:gd name="T41" fmla="*/ 1 h 425"/>
                <a:gd name="T42" fmla="*/ 1 w 420"/>
                <a:gd name="T43" fmla="*/ 1 h 425"/>
                <a:gd name="T44" fmla="*/ 1 w 420"/>
                <a:gd name="T45" fmla="*/ 1 h 425"/>
                <a:gd name="T46" fmla="*/ 1 w 420"/>
                <a:gd name="T47" fmla="*/ 1 h 425"/>
                <a:gd name="T48" fmla="*/ 1 w 420"/>
                <a:gd name="T49" fmla="*/ 1 h 425"/>
                <a:gd name="T50" fmla="*/ 1 w 420"/>
                <a:gd name="T51" fmla="*/ 1 h 425"/>
                <a:gd name="T52" fmla="*/ 1 w 420"/>
                <a:gd name="T53" fmla="*/ 1 h 425"/>
                <a:gd name="T54" fmla="*/ 1 w 420"/>
                <a:gd name="T55" fmla="*/ 1 h 425"/>
                <a:gd name="T56" fmla="*/ 1 w 420"/>
                <a:gd name="T57" fmla="*/ 1 h 425"/>
                <a:gd name="T58" fmla="*/ 1 w 420"/>
                <a:gd name="T59" fmla="*/ 1 h 425"/>
                <a:gd name="T60" fmla="*/ 1 w 420"/>
                <a:gd name="T61" fmla="*/ 1 h 425"/>
                <a:gd name="T62" fmla="*/ 1 w 420"/>
                <a:gd name="T63" fmla="*/ 1 h 4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0"/>
                <a:gd name="T97" fmla="*/ 0 h 425"/>
                <a:gd name="T98" fmla="*/ 420 w 420"/>
                <a:gd name="T99" fmla="*/ 425 h 4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0" h="425">
                  <a:moveTo>
                    <a:pt x="420" y="210"/>
                  </a:moveTo>
                  <a:lnTo>
                    <a:pt x="420" y="190"/>
                  </a:lnTo>
                  <a:lnTo>
                    <a:pt x="415" y="170"/>
                  </a:lnTo>
                  <a:lnTo>
                    <a:pt x="410" y="150"/>
                  </a:lnTo>
                  <a:lnTo>
                    <a:pt x="400" y="130"/>
                  </a:lnTo>
                  <a:lnTo>
                    <a:pt x="395" y="110"/>
                  </a:lnTo>
                  <a:lnTo>
                    <a:pt x="380" y="95"/>
                  </a:lnTo>
                  <a:lnTo>
                    <a:pt x="370" y="75"/>
                  </a:lnTo>
                  <a:lnTo>
                    <a:pt x="355" y="60"/>
                  </a:lnTo>
                  <a:lnTo>
                    <a:pt x="345" y="50"/>
                  </a:lnTo>
                  <a:lnTo>
                    <a:pt x="325" y="35"/>
                  </a:lnTo>
                  <a:lnTo>
                    <a:pt x="310" y="25"/>
                  </a:lnTo>
                  <a:lnTo>
                    <a:pt x="290" y="20"/>
                  </a:lnTo>
                  <a:lnTo>
                    <a:pt x="275" y="10"/>
                  </a:lnTo>
                  <a:lnTo>
                    <a:pt x="250" y="5"/>
                  </a:lnTo>
                  <a:lnTo>
                    <a:pt x="230" y="0"/>
                  </a:lnTo>
                  <a:lnTo>
                    <a:pt x="210" y="0"/>
                  </a:lnTo>
                  <a:lnTo>
                    <a:pt x="185" y="0"/>
                  </a:lnTo>
                  <a:lnTo>
                    <a:pt x="170" y="5"/>
                  </a:lnTo>
                  <a:lnTo>
                    <a:pt x="145" y="10"/>
                  </a:lnTo>
                  <a:lnTo>
                    <a:pt x="125" y="20"/>
                  </a:lnTo>
                  <a:lnTo>
                    <a:pt x="105" y="25"/>
                  </a:lnTo>
                  <a:lnTo>
                    <a:pt x="90" y="35"/>
                  </a:lnTo>
                  <a:lnTo>
                    <a:pt x="75" y="50"/>
                  </a:lnTo>
                  <a:lnTo>
                    <a:pt x="60" y="60"/>
                  </a:lnTo>
                  <a:lnTo>
                    <a:pt x="45" y="75"/>
                  </a:lnTo>
                  <a:lnTo>
                    <a:pt x="35" y="95"/>
                  </a:lnTo>
                  <a:lnTo>
                    <a:pt x="25" y="110"/>
                  </a:lnTo>
                  <a:lnTo>
                    <a:pt x="15" y="130"/>
                  </a:lnTo>
                  <a:lnTo>
                    <a:pt x="5" y="150"/>
                  </a:lnTo>
                  <a:lnTo>
                    <a:pt x="5" y="170"/>
                  </a:lnTo>
                  <a:lnTo>
                    <a:pt x="0" y="190"/>
                  </a:lnTo>
                  <a:lnTo>
                    <a:pt x="0" y="210"/>
                  </a:lnTo>
                  <a:lnTo>
                    <a:pt x="0" y="230"/>
                  </a:lnTo>
                  <a:lnTo>
                    <a:pt x="5" y="250"/>
                  </a:lnTo>
                  <a:lnTo>
                    <a:pt x="5" y="275"/>
                  </a:lnTo>
                  <a:lnTo>
                    <a:pt x="15" y="295"/>
                  </a:lnTo>
                  <a:lnTo>
                    <a:pt x="25" y="310"/>
                  </a:lnTo>
                  <a:lnTo>
                    <a:pt x="35" y="325"/>
                  </a:lnTo>
                  <a:lnTo>
                    <a:pt x="45" y="345"/>
                  </a:lnTo>
                  <a:lnTo>
                    <a:pt x="60" y="360"/>
                  </a:lnTo>
                  <a:lnTo>
                    <a:pt x="75" y="375"/>
                  </a:lnTo>
                  <a:lnTo>
                    <a:pt x="90" y="385"/>
                  </a:lnTo>
                  <a:lnTo>
                    <a:pt x="105" y="400"/>
                  </a:lnTo>
                  <a:lnTo>
                    <a:pt x="125" y="405"/>
                  </a:lnTo>
                  <a:lnTo>
                    <a:pt x="145" y="410"/>
                  </a:lnTo>
                  <a:lnTo>
                    <a:pt x="170" y="420"/>
                  </a:lnTo>
                  <a:lnTo>
                    <a:pt x="185" y="425"/>
                  </a:lnTo>
                  <a:lnTo>
                    <a:pt x="210" y="425"/>
                  </a:lnTo>
                  <a:lnTo>
                    <a:pt x="230" y="425"/>
                  </a:lnTo>
                  <a:lnTo>
                    <a:pt x="250" y="420"/>
                  </a:lnTo>
                  <a:lnTo>
                    <a:pt x="275" y="410"/>
                  </a:lnTo>
                  <a:lnTo>
                    <a:pt x="290" y="405"/>
                  </a:lnTo>
                  <a:lnTo>
                    <a:pt x="310" y="400"/>
                  </a:lnTo>
                  <a:lnTo>
                    <a:pt x="325" y="385"/>
                  </a:lnTo>
                  <a:lnTo>
                    <a:pt x="345" y="375"/>
                  </a:lnTo>
                  <a:lnTo>
                    <a:pt x="355" y="360"/>
                  </a:lnTo>
                  <a:lnTo>
                    <a:pt x="370" y="345"/>
                  </a:lnTo>
                  <a:lnTo>
                    <a:pt x="380" y="325"/>
                  </a:lnTo>
                  <a:lnTo>
                    <a:pt x="395" y="310"/>
                  </a:lnTo>
                  <a:lnTo>
                    <a:pt x="400" y="295"/>
                  </a:lnTo>
                  <a:lnTo>
                    <a:pt x="410" y="275"/>
                  </a:lnTo>
                  <a:lnTo>
                    <a:pt x="415" y="250"/>
                  </a:lnTo>
                  <a:lnTo>
                    <a:pt x="420" y="230"/>
                  </a:lnTo>
                  <a:lnTo>
                    <a:pt x="420" y="2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1" name="Freeform 937"/>
            <p:cNvSpPr>
              <a:spLocks/>
            </p:cNvSpPr>
            <p:nvPr/>
          </p:nvSpPr>
          <p:spPr bwMode="auto">
            <a:xfrm>
              <a:off x="4176" y="1543"/>
              <a:ext cx="120" cy="127"/>
            </a:xfrm>
            <a:custGeom>
              <a:avLst/>
              <a:gdLst>
                <a:gd name="T0" fmla="*/ 0 w 225"/>
                <a:gd name="T1" fmla="*/ 1 h 225"/>
                <a:gd name="T2" fmla="*/ 1 w 225"/>
                <a:gd name="T3" fmla="*/ 1 h 225"/>
                <a:gd name="T4" fmla="*/ 1 w 225"/>
                <a:gd name="T5" fmla="*/ 1 h 225"/>
                <a:gd name="T6" fmla="*/ 1 w 225"/>
                <a:gd name="T7" fmla="*/ 1 h 225"/>
                <a:gd name="T8" fmla="*/ 1 w 225"/>
                <a:gd name="T9" fmla="*/ 1 h 225"/>
                <a:gd name="T10" fmla="*/ 1 w 225"/>
                <a:gd name="T11" fmla="*/ 1 h 225"/>
                <a:gd name="T12" fmla="*/ 1 w 225"/>
                <a:gd name="T13" fmla="*/ 1 h 225"/>
                <a:gd name="T14" fmla="*/ 1 w 225"/>
                <a:gd name="T15" fmla="*/ 1 h 225"/>
                <a:gd name="T16" fmla="*/ 1 w 225"/>
                <a:gd name="T17" fmla="*/ 1 h 225"/>
                <a:gd name="T18" fmla="*/ 1 w 225"/>
                <a:gd name="T19" fmla="*/ 1 h 225"/>
                <a:gd name="T20" fmla="*/ 1 w 225"/>
                <a:gd name="T21" fmla="*/ 1 h 225"/>
                <a:gd name="T22" fmla="*/ 1 w 225"/>
                <a:gd name="T23" fmla="*/ 1 h 225"/>
                <a:gd name="T24" fmla="*/ 1 w 225"/>
                <a:gd name="T25" fmla="*/ 1 h 225"/>
                <a:gd name="T26" fmla="*/ 1 w 225"/>
                <a:gd name="T27" fmla="*/ 1 h 225"/>
                <a:gd name="T28" fmla="*/ 1 w 225"/>
                <a:gd name="T29" fmla="*/ 1 h 225"/>
                <a:gd name="T30" fmla="*/ 1 w 225"/>
                <a:gd name="T31" fmla="*/ 1 h 225"/>
                <a:gd name="T32" fmla="*/ 1 w 225"/>
                <a:gd name="T33" fmla="*/ 1 h 225"/>
                <a:gd name="T34" fmla="*/ 1 w 225"/>
                <a:gd name="T35" fmla="*/ 1 h 225"/>
                <a:gd name="T36" fmla="*/ 1 w 225"/>
                <a:gd name="T37" fmla="*/ 1 h 225"/>
                <a:gd name="T38" fmla="*/ 1 w 225"/>
                <a:gd name="T39" fmla="*/ 1 h 225"/>
                <a:gd name="T40" fmla="*/ 1 w 225"/>
                <a:gd name="T41" fmla="*/ 1 h 225"/>
                <a:gd name="T42" fmla="*/ 1 w 225"/>
                <a:gd name="T43" fmla="*/ 1 h 225"/>
                <a:gd name="T44" fmla="*/ 1 w 225"/>
                <a:gd name="T45" fmla="*/ 1 h 225"/>
                <a:gd name="T46" fmla="*/ 1 w 225"/>
                <a:gd name="T47" fmla="*/ 1 h 225"/>
                <a:gd name="T48" fmla="*/ 1 w 225"/>
                <a:gd name="T49" fmla="*/ 0 h 225"/>
                <a:gd name="T50" fmla="*/ 0 w 225"/>
                <a:gd name="T51" fmla="*/ 0 h 225"/>
                <a:gd name="T52" fmla="*/ 0 w 225"/>
                <a:gd name="T53" fmla="*/ 1 h 2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5"/>
                <a:gd name="T82" fmla="*/ 0 h 225"/>
                <a:gd name="T83" fmla="*/ 225 w 225"/>
                <a:gd name="T84" fmla="*/ 225 h 2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5" h="225">
                  <a:moveTo>
                    <a:pt x="0" y="35"/>
                  </a:moveTo>
                  <a:lnTo>
                    <a:pt x="15" y="35"/>
                  </a:lnTo>
                  <a:lnTo>
                    <a:pt x="40" y="40"/>
                  </a:lnTo>
                  <a:lnTo>
                    <a:pt x="60" y="40"/>
                  </a:lnTo>
                  <a:lnTo>
                    <a:pt x="75" y="45"/>
                  </a:lnTo>
                  <a:lnTo>
                    <a:pt x="110" y="65"/>
                  </a:lnTo>
                  <a:lnTo>
                    <a:pt x="135" y="90"/>
                  </a:lnTo>
                  <a:lnTo>
                    <a:pt x="160" y="115"/>
                  </a:lnTo>
                  <a:lnTo>
                    <a:pt x="175" y="150"/>
                  </a:lnTo>
                  <a:lnTo>
                    <a:pt x="185" y="165"/>
                  </a:lnTo>
                  <a:lnTo>
                    <a:pt x="185" y="190"/>
                  </a:lnTo>
                  <a:lnTo>
                    <a:pt x="190" y="205"/>
                  </a:lnTo>
                  <a:lnTo>
                    <a:pt x="190" y="225"/>
                  </a:lnTo>
                  <a:lnTo>
                    <a:pt x="225" y="225"/>
                  </a:lnTo>
                  <a:lnTo>
                    <a:pt x="225" y="205"/>
                  </a:lnTo>
                  <a:lnTo>
                    <a:pt x="220" y="180"/>
                  </a:lnTo>
                  <a:lnTo>
                    <a:pt x="215" y="160"/>
                  </a:lnTo>
                  <a:lnTo>
                    <a:pt x="210" y="140"/>
                  </a:lnTo>
                  <a:lnTo>
                    <a:pt x="185" y="100"/>
                  </a:lnTo>
                  <a:lnTo>
                    <a:pt x="160" y="65"/>
                  </a:lnTo>
                  <a:lnTo>
                    <a:pt x="125" y="40"/>
                  </a:lnTo>
                  <a:lnTo>
                    <a:pt x="90" y="15"/>
                  </a:lnTo>
                  <a:lnTo>
                    <a:pt x="65" y="10"/>
                  </a:lnTo>
                  <a:lnTo>
                    <a:pt x="45" y="5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2" name="Freeform 938"/>
            <p:cNvSpPr>
              <a:spLocks/>
            </p:cNvSpPr>
            <p:nvPr/>
          </p:nvSpPr>
          <p:spPr bwMode="auto">
            <a:xfrm>
              <a:off x="4054" y="1543"/>
              <a:ext cx="122" cy="127"/>
            </a:xfrm>
            <a:custGeom>
              <a:avLst/>
              <a:gdLst>
                <a:gd name="T0" fmla="*/ 1 w 230"/>
                <a:gd name="T1" fmla="*/ 1 h 225"/>
                <a:gd name="T2" fmla="*/ 1 w 230"/>
                <a:gd name="T3" fmla="*/ 1 h 225"/>
                <a:gd name="T4" fmla="*/ 1 w 230"/>
                <a:gd name="T5" fmla="*/ 1 h 225"/>
                <a:gd name="T6" fmla="*/ 1 w 230"/>
                <a:gd name="T7" fmla="*/ 1 h 225"/>
                <a:gd name="T8" fmla="*/ 1 w 230"/>
                <a:gd name="T9" fmla="*/ 1 h 225"/>
                <a:gd name="T10" fmla="*/ 1 w 230"/>
                <a:gd name="T11" fmla="*/ 1 h 225"/>
                <a:gd name="T12" fmla="*/ 1 w 230"/>
                <a:gd name="T13" fmla="*/ 1 h 225"/>
                <a:gd name="T14" fmla="*/ 1 w 230"/>
                <a:gd name="T15" fmla="*/ 1 h 225"/>
                <a:gd name="T16" fmla="*/ 1 w 230"/>
                <a:gd name="T17" fmla="*/ 1 h 225"/>
                <a:gd name="T18" fmla="*/ 1 w 230"/>
                <a:gd name="T19" fmla="*/ 1 h 225"/>
                <a:gd name="T20" fmla="*/ 1 w 230"/>
                <a:gd name="T21" fmla="*/ 1 h 225"/>
                <a:gd name="T22" fmla="*/ 1 w 230"/>
                <a:gd name="T23" fmla="*/ 1 h 225"/>
                <a:gd name="T24" fmla="*/ 1 w 230"/>
                <a:gd name="T25" fmla="*/ 1 h 225"/>
                <a:gd name="T26" fmla="*/ 1 w 230"/>
                <a:gd name="T27" fmla="*/ 0 h 225"/>
                <a:gd name="T28" fmla="*/ 1 w 230"/>
                <a:gd name="T29" fmla="*/ 0 h 225"/>
                <a:gd name="T30" fmla="*/ 1 w 230"/>
                <a:gd name="T31" fmla="*/ 1 h 225"/>
                <a:gd name="T32" fmla="*/ 1 w 230"/>
                <a:gd name="T33" fmla="*/ 1 h 225"/>
                <a:gd name="T34" fmla="*/ 1 w 230"/>
                <a:gd name="T35" fmla="*/ 1 h 225"/>
                <a:gd name="T36" fmla="*/ 1 w 230"/>
                <a:gd name="T37" fmla="*/ 1 h 225"/>
                <a:gd name="T38" fmla="*/ 1 w 230"/>
                <a:gd name="T39" fmla="*/ 1 h 225"/>
                <a:gd name="T40" fmla="*/ 1 w 230"/>
                <a:gd name="T41" fmla="*/ 1 h 225"/>
                <a:gd name="T42" fmla="*/ 1 w 230"/>
                <a:gd name="T43" fmla="*/ 1 h 225"/>
                <a:gd name="T44" fmla="*/ 1 w 230"/>
                <a:gd name="T45" fmla="*/ 1 h 225"/>
                <a:gd name="T46" fmla="*/ 1 w 230"/>
                <a:gd name="T47" fmla="*/ 1 h 225"/>
                <a:gd name="T48" fmla="*/ 0 w 230"/>
                <a:gd name="T49" fmla="*/ 1 h 225"/>
                <a:gd name="T50" fmla="*/ 0 w 230"/>
                <a:gd name="T51" fmla="*/ 1 h 225"/>
                <a:gd name="T52" fmla="*/ 1 w 230"/>
                <a:gd name="T53" fmla="*/ 1 h 2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0"/>
                <a:gd name="T82" fmla="*/ 0 h 225"/>
                <a:gd name="T83" fmla="*/ 230 w 230"/>
                <a:gd name="T84" fmla="*/ 225 h 2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0" h="225">
                  <a:moveTo>
                    <a:pt x="35" y="225"/>
                  </a:moveTo>
                  <a:lnTo>
                    <a:pt x="35" y="205"/>
                  </a:lnTo>
                  <a:lnTo>
                    <a:pt x="40" y="190"/>
                  </a:lnTo>
                  <a:lnTo>
                    <a:pt x="45" y="165"/>
                  </a:lnTo>
                  <a:lnTo>
                    <a:pt x="50" y="150"/>
                  </a:lnTo>
                  <a:lnTo>
                    <a:pt x="70" y="115"/>
                  </a:lnTo>
                  <a:lnTo>
                    <a:pt x="95" y="90"/>
                  </a:lnTo>
                  <a:lnTo>
                    <a:pt x="120" y="65"/>
                  </a:lnTo>
                  <a:lnTo>
                    <a:pt x="155" y="45"/>
                  </a:lnTo>
                  <a:lnTo>
                    <a:pt x="170" y="40"/>
                  </a:lnTo>
                  <a:lnTo>
                    <a:pt x="190" y="40"/>
                  </a:lnTo>
                  <a:lnTo>
                    <a:pt x="210" y="35"/>
                  </a:lnTo>
                  <a:lnTo>
                    <a:pt x="230" y="35"/>
                  </a:lnTo>
                  <a:lnTo>
                    <a:pt x="230" y="0"/>
                  </a:lnTo>
                  <a:lnTo>
                    <a:pt x="205" y="0"/>
                  </a:lnTo>
                  <a:lnTo>
                    <a:pt x="185" y="5"/>
                  </a:lnTo>
                  <a:lnTo>
                    <a:pt x="160" y="10"/>
                  </a:lnTo>
                  <a:lnTo>
                    <a:pt x="140" y="15"/>
                  </a:lnTo>
                  <a:lnTo>
                    <a:pt x="100" y="40"/>
                  </a:lnTo>
                  <a:lnTo>
                    <a:pt x="70" y="65"/>
                  </a:lnTo>
                  <a:lnTo>
                    <a:pt x="40" y="100"/>
                  </a:lnTo>
                  <a:lnTo>
                    <a:pt x="20" y="140"/>
                  </a:lnTo>
                  <a:lnTo>
                    <a:pt x="10" y="160"/>
                  </a:lnTo>
                  <a:lnTo>
                    <a:pt x="5" y="180"/>
                  </a:lnTo>
                  <a:lnTo>
                    <a:pt x="0" y="205"/>
                  </a:lnTo>
                  <a:lnTo>
                    <a:pt x="0" y="225"/>
                  </a:lnTo>
                  <a:lnTo>
                    <a:pt x="35" y="2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3" name="Freeform 939"/>
            <p:cNvSpPr>
              <a:spLocks/>
            </p:cNvSpPr>
            <p:nvPr/>
          </p:nvSpPr>
          <p:spPr bwMode="auto">
            <a:xfrm>
              <a:off x="4054" y="1670"/>
              <a:ext cx="122" cy="130"/>
            </a:xfrm>
            <a:custGeom>
              <a:avLst/>
              <a:gdLst>
                <a:gd name="T0" fmla="*/ 1 w 230"/>
                <a:gd name="T1" fmla="*/ 1 h 230"/>
                <a:gd name="T2" fmla="*/ 1 w 230"/>
                <a:gd name="T3" fmla="*/ 1 h 230"/>
                <a:gd name="T4" fmla="*/ 1 w 230"/>
                <a:gd name="T5" fmla="*/ 1 h 230"/>
                <a:gd name="T6" fmla="*/ 1 w 230"/>
                <a:gd name="T7" fmla="*/ 1 h 230"/>
                <a:gd name="T8" fmla="*/ 1 w 230"/>
                <a:gd name="T9" fmla="*/ 1 h 230"/>
                <a:gd name="T10" fmla="*/ 1 w 230"/>
                <a:gd name="T11" fmla="*/ 1 h 230"/>
                <a:gd name="T12" fmla="*/ 1 w 230"/>
                <a:gd name="T13" fmla="*/ 1 h 230"/>
                <a:gd name="T14" fmla="*/ 1 w 230"/>
                <a:gd name="T15" fmla="*/ 1 h 230"/>
                <a:gd name="T16" fmla="*/ 1 w 230"/>
                <a:gd name="T17" fmla="*/ 1 h 230"/>
                <a:gd name="T18" fmla="*/ 1 w 230"/>
                <a:gd name="T19" fmla="*/ 1 h 230"/>
                <a:gd name="T20" fmla="*/ 1 w 230"/>
                <a:gd name="T21" fmla="*/ 1 h 230"/>
                <a:gd name="T22" fmla="*/ 1 w 230"/>
                <a:gd name="T23" fmla="*/ 1 h 230"/>
                <a:gd name="T24" fmla="*/ 1 w 230"/>
                <a:gd name="T25" fmla="*/ 0 h 230"/>
                <a:gd name="T26" fmla="*/ 0 w 230"/>
                <a:gd name="T27" fmla="*/ 0 h 230"/>
                <a:gd name="T28" fmla="*/ 0 w 230"/>
                <a:gd name="T29" fmla="*/ 1 h 230"/>
                <a:gd name="T30" fmla="*/ 1 w 230"/>
                <a:gd name="T31" fmla="*/ 1 h 230"/>
                <a:gd name="T32" fmla="*/ 1 w 230"/>
                <a:gd name="T33" fmla="*/ 1 h 230"/>
                <a:gd name="T34" fmla="*/ 1 w 230"/>
                <a:gd name="T35" fmla="*/ 1 h 230"/>
                <a:gd name="T36" fmla="*/ 1 w 230"/>
                <a:gd name="T37" fmla="*/ 1 h 230"/>
                <a:gd name="T38" fmla="*/ 1 w 230"/>
                <a:gd name="T39" fmla="*/ 1 h 230"/>
                <a:gd name="T40" fmla="*/ 1 w 230"/>
                <a:gd name="T41" fmla="*/ 1 h 230"/>
                <a:gd name="T42" fmla="*/ 1 w 230"/>
                <a:gd name="T43" fmla="*/ 1 h 230"/>
                <a:gd name="T44" fmla="*/ 1 w 230"/>
                <a:gd name="T45" fmla="*/ 1 h 230"/>
                <a:gd name="T46" fmla="*/ 1 w 230"/>
                <a:gd name="T47" fmla="*/ 1 h 230"/>
                <a:gd name="T48" fmla="*/ 1 w 230"/>
                <a:gd name="T49" fmla="*/ 1 h 230"/>
                <a:gd name="T50" fmla="*/ 1 w 230"/>
                <a:gd name="T51" fmla="*/ 1 h 230"/>
                <a:gd name="T52" fmla="*/ 1 w 230"/>
                <a:gd name="T53" fmla="*/ 1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0"/>
                <a:gd name="T82" fmla="*/ 0 h 230"/>
                <a:gd name="T83" fmla="*/ 230 w 230"/>
                <a:gd name="T84" fmla="*/ 230 h 2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0" h="230">
                  <a:moveTo>
                    <a:pt x="230" y="195"/>
                  </a:moveTo>
                  <a:lnTo>
                    <a:pt x="210" y="190"/>
                  </a:lnTo>
                  <a:lnTo>
                    <a:pt x="190" y="190"/>
                  </a:lnTo>
                  <a:lnTo>
                    <a:pt x="170" y="190"/>
                  </a:lnTo>
                  <a:lnTo>
                    <a:pt x="155" y="180"/>
                  </a:lnTo>
                  <a:lnTo>
                    <a:pt x="120" y="165"/>
                  </a:lnTo>
                  <a:lnTo>
                    <a:pt x="95" y="140"/>
                  </a:lnTo>
                  <a:lnTo>
                    <a:pt x="70" y="110"/>
                  </a:lnTo>
                  <a:lnTo>
                    <a:pt x="50" y="75"/>
                  </a:lnTo>
                  <a:lnTo>
                    <a:pt x="45" y="60"/>
                  </a:lnTo>
                  <a:lnTo>
                    <a:pt x="40" y="40"/>
                  </a:lnTo>
                  <a:lnTo>
                    <a:pt x="35" y="2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5" y="45"/>
                  </a:lnTo>
                  <a:lnTo>
                    <a:pt x="10" y="65"/>
                  </a:lnTo>
                  <a:lnTo>
                    <a:pt x="20" y="90"/>
                  </a:lnTo>
                  <a:lnTo>
                    <a:pt x="40" y="130"/>
                  </a:lnTo>
                  <a:lnTo>
                    <a:pt x="70" y="165"/>
                  </a:lnTo>
                  <a:lnTo>
                    <a:pt x="100" y="190"/>
                  </a:lnTo>
                  <a:lnTo>
                    <a:pt x="140" y="215"/>
                  </a:lnTo>
                  <a:lnTo>
                    <a:pt x="160" y="220"/>
                  </a:lnTo>
                  <a:lnTo>
                    <a:pt x="185" y="225"/>
                  </a:lnTo>
                  <a:lnTo>
                    <a:pt x="205" y="230"/>
                  </a:lnTo>
                  <a:lnTo>
                    <a:pt x="230" y="230"/>
                  </a:lnTo>
                  <a:lnTo>
                    <a:pt x="230" y="1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4" name="Freeform 940"/>
            <p:cNvSpPr>
              <a:spLocks/>
            </p:cNvSpPr>
            <p:nvPr/>
          </p:nvSpPr>
          <p:spPr bwMode="auto">
            <a:xfrm>
              <a:off x="4176" y="1670"/>
              <a:ext cx="120" cy="130"/>
            </a:xfrm>
            <a:custGeom>
              <a:avLst/>
              <a:gdLst>
                <a:gd name="T0" fmla="*/ 1 w 225"/>
                <a:gd name="T1" fmla="*/ 0 h 230"/>
                <a:gd name="T2" fmla="*/ 1 w 225"/>
                <a:gd name="T3" fmla="*/ 1 h 230"/>
                <a:gd name="T4" fmla="*/ 1 w 225"/>
                <a:gd name="T5" fmla="*/ 1 h 230"/>
                <a:gd name="T6" fmla="*/ 1 w 225"/>
                <a:gd name="T7" fmla="*/ 1 h 230"/>
                <a:gd name="T8" fmla="*/ 1 w 225"/>
                <a:gd name="T9" fmla="*/ 1 h 230"/>
                <a:gd name="T10" fmla="*/ 1 w 225"/>
                <a:gd name="T11" fmla="*/ 1 h 230"/>
                <a:gd name="T12" fmla="*/ 1 w 225"/>
                <a:gd name="T13" fmla="*/ 1 h 230"/>
                <a:gd name="T14" fmla="*/ 1 w 225"/>
                <a:gd name="T15" fmla="*/ 1 h 230"/>
                <a:gd name="T16" fmla="*/ 1 w 225"/>
                <a:gd name="T17" fmla="*/ 1 h 230"/>
                <a:gd name="T18" fmla="*/ 1 w 225"/>
                <a:gd name="T19" fmla="*/ 1 h 230"/>
                <a:gd name="T20" fmla="*/ 1 w 225"/>
                <a:gd name="T21" fmla="*/ 1 h 230"/>
                <a:gd name="T22" fmla="*/ 1 w 225"/>
                <a:gd name="T23" fmla="*/ 1 h 230"/>
                <a:gd name="T24" fmla="*/ 0 w 225"/>
                <a:gd name="T25" fmla="*/ 1 h 230"/>
                <a:gd name="T26" fmla="*/ 0 w 225"/>
                <a:gd name="T27" fmla="*/ 1 h 230"/>
                <a:gd name="T28" fmla="*/ 1 w 225"/>
                <a:gd name="T29" fmla="*/ 1 h 230"/>
                <a:gd name="T30" fmla="*/ 1 w 225"/>
                <a:gd name="T31" fmla="*/ 1 h 230"/>
                <a:gd name="T32" fmla="*/ 1 w 225"/>
                <a:gd name="T33" fmla="*/ 1 h 230"/>
                <a:gd name="T34" fmla="*/ 1 w 225"/>
                <a:gd name="T35" fmla="*/ 1 h 230"/>
                <a:gd name="T36" fmla="*/ 1 w 225"/>
                <a:gd name="T37" fmla="*/ 1 h 230"/>
                <a:gd name="T38" fmla="*/ 1 w 225"/>
                <a:gd name="T39" fmla="*/ 1 h 230"/>
                <a:gd name="T40" fmla="*/ 1 w 225"/>
                <a:gd name="T41" fmla="*/ 1 h 230"/>
                <a:gd name="T42" fmla="*/ 1 w 225"/>
                <a:gd name="T43" fmla="*/ 1 h 230"/>
                <a:gd name="T44" fmla="*/ 1 w 225"/>
                <a:gd name="T45" fmla="*/ 1 h 230"/>
                <a:gd name="T46" fmla="*/ 1 w 225"/>
                <a:gd name="T47" fmla="*/ 1 h 230"/>
                <a:gd name="T48" fmla="*/ 1 w 225"/>
                <a:gd name="T49" fmla="*/ 1 h 230"/>
                <a:gd name="T50" fmla="*/ 1 w 225"/>
                <a:gd name="T51" fmla="*/ 0 h 230"/>
                <a:gd name="T52" fmla="*/ 1 w 225"/>
                <a:gd name="T53" fmla="*/ 0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5"/>
                <a:gd name="T82" fmla="*/ 0 h 230"/>
                <a:gd name="T83" fmla="*/ 225 w 225"/>
                <a:gd name="T84" fmla="*/ 230 h 2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5" h="230">
                  <a:moveTo>
                    <a:pt x="190" y="0"/>
                  </a:moveTo>
                  <a:lnTo>
                    <a:pt x="190" y="20"/>
                  </a:lnTo>
                  <a:lnTo>
                    <a:pt x="185" y="40"/>
                  </a:lnTo>
                  <a:lnTo>
                    <a:pt x="185" y="60"/>
                  </a:lnTo>
                  <a:lnTo>
                    <a:pt x="175" y="75"/>
                  </a:lnTo>
                  <a:lnTo>
                    <a:pt x="160" y="110"/>
                  </a:lnTo>
                  <a:lnTo>
                    <a:pt x="135" y="140"/>
                  </a:lnTo>
                  <a:lnTo>
                    <a:pt x="110" y="165"/>
                  </a:lnTo>
                  <a:lnTo>
                    <a:pt x="75" y="180"/>
                  </a:lnTo>
                  <a:lnTo>
                    <a:pt x="60" y="190"/>
                  </a:lnTo>
                  <a:lnTo>
                    <a:pt x="40" y="190"/>
                  </a:lnTo>
                  <a:lnTo>
                    <a:pt x="15" y="190"/>
                  </a:lnTo>
                  <a:lnTo>
                    <a:pt x="0" y="195"/>
                  </a:lnTo>
                  <a:lnTo>
                    <a:pt x="0" y="230"/>
                  </a:lnTo>
                  <a:lnTo>
                    <a:pt x="20" y="230"/>
                  </a:lnTo>
                  <a:lnTo>
                    <a:pt x="45" y="225"/>
                  </a:lnTo>
                  <a:lnTo>
                    <a:pt x="65" y="220"/>
                  </a:lnTo>
                  <a:lnTo>
                    <a:pt x="90" y="215"/>
                  </a:lnTo>
                  <a:lnTo>
                    <a:pt x="125" y="190"/>
                  </a:lnTo>
                  <a:lnTo>
                    <a:pt x="160" y="165"/>
                  </a:lnTo>
                  <a:lnTo>
                    <a:pt x="185" y="130"/>
                  </a:lnTo>
                  <a:lnTo>
                    <a:pt x="210" y="90"/>
                  </a:lnTo>
                  <a:lnTo>
                    <a:pt x="215" y="65"/>
                  </a:lnTo>
                  <a:lnTo>
                    <a:pt x="220" y="45"/>
                  </a:lnTo>
                  <a:lnTo>
                    <a:pt x="225" y="25"/>
                  </a:lnTo>
                  <a:lnTo>
                    <a:pt x="225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5" name="Rectangle 941"/>
            <p:cNvSpPr>
              <a:spLocks noChangeArrowheads="1"/>
            </p:cNvSpPr>
            <p:nvPr/>
          </p:nvSpPr>
          <p:spPr bwMode="auto">
            <a:xfrm>
              <a:off x="3354" y="1189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46" name="Rectangle 942"/>
            <p:cNvSpPr>
              <a:spLocks noChangeArrowheads="1"/>
            </p:cNvSpPr>
            <p:nvPr/>
          </p:nvSpPr>
          <p:spPr bwMode="auto">
            <a:xfrm>
              <a:off x="3410" y="1263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47" name="Rectangle 943"/>
            <p:cNvSpPr>
              <a:spLocks noChangeArrowheads="1"/>
            </p:cNvSpPr>
            <p:nvPr/>
          </p:nvSpPr>
          <p:spPr bwMode="auto">
            <a:xfrm>
              <a:off x="3982" y="1161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48" name="Rectangle 944"/>
            <p:cNvSpPr>
              <a:spLocks noChangeArrowheads="1"/>
            </p:cNvSpPr>
            <p:nvPr/>
          </p:nvSpPr>
          <p:spPr bwMode="auto">
            <a:xfrm>
              <a:off x="4035" y="1234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49" name="Rectangle 945"/>
            <p:cNvSpPr>
              <a:spLocks noChangeArrowheads="1"/>
            </p:cNvSpPr>
            <p:nvPr/>
          </p:nvSpPr>
          <p:spPr bwMode="auto">
            <a:xfrm>
              <a:off x="4556" y="1316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50" name="Rectangle 946"/>
            <p:cNvSpPr>
              <a:spLocks noChangeArrowheads="1"/>
            </p:cNvSpPr>
            <p:nvPr/>
          </p:nvSpPr>
          <p:spPr bwMode="auto">
            <a:xfrm>
              <a:off x="4612" y="1390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51" name="Rectangle 947"/>
            <p:cNvSpPr>
              <a:spLocks noChangeArrowheads="1"/>
            </p:cNvSpPr>
            <p:nvPr/>
          </p:nvSpPr>
          <p:spPr bwMode="auto">
            <a:xfrm>
              <a:off x="3593" y="1536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>
                  <a:solidFill>
                    <a:srgbClr val="000000"/>
                  </a:solidFill>
                  <a:latin typeface="Times New Roman" panose="02020603050405020304" pitchFamily="18" charset="0"/>
                </a:rPr>
                <a:t>w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52" name="Rectangle 948"/>
            <p:cNvSpPr>
              <a:spLocks noChangeArrowheads="1"/>
            </p:cNvSpPr>
            <p:nvPr/>
          </p:nvSpPr>
          <p:spPr bwMode="auto">
            <a:xfrm>
              <a:off x="3689" y="1584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53" name="Rectangle 949"/>
            <p:cNvSpPr>
              <a:spLocks noChangeArrowheads="1"/>
            </p:cNvSpPr>
            <p:nvPr/>
          </p:nvSpPr>
          <p:spPr bwMode="auto">
            <a:xfrm>
              <a:off x="3833" y="1440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>
                  <a:solidFill>
                    <a:srgbClr val="000000"/>
                  </a:solidFill>
                  <a:latin typeface="Times New Roman" panose="02020603050405020304" pitchFamily="18" charset="0"/>
                </a:rPr>
                <a:t>w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54" name="Rectangle 950"/>
            <p:cNvSpPr>
              <a:spLocks noChangeArrowheads="1"/>
            </p:cNvSpPr>
            <p:nvPr/>
          </p:nvSpPr>
          <p:spPr bwMode="auto">
            <a:xfrm>
              <a:off x="3929" y="1488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55" name="Rectangle 951"/>
            <p:cNvSpPr>
              <a:spLocks noChangeArrowheads="1"/>
            </p:cNvSpPr>
            <p:nvPr/>
          </p:nvSpPr>
          <p:spPr bwMode="auto">
            <a:xfrm>
              <a:off x="4121" y="1536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>
                  <a:solidFill>
                    <a:srgbClr val="000000"/>
                  </a:solidFill>
                  <a:latin typeface="Times New Roman" panose="02020603050405020304" pitchFamily="18" charset="0"/>
                </a:rPr>
                <a:t>w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56" name="Rectangle 952"/>
            <p:cNvSpPr>
              <a:spLocks noChangeArrowheads="1"/>
            </p:cNvSpPr>
            <p:nvPr/>
          </p:nvSpPr>
          <p:spPr bwMode="auto">
            <a:xfrm>
              <a:off x="4217" y="1584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57" name="Rectangle 953"/>
            <p:cNvSpPr>
              <a:spLocks noChangeArrowheads="1"/>
            </p:cNvSpPr>
            <p:nvPr/>
          </p:nvSpPr>
          <p:spPr bwMode="auto">
            <a:xfrm>
              <a:off x="3766" y="2380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20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29758" name="Rectangle 954"/>
            <p:cNvSpPr>
              <a:spLocks noChangeArrowheads="1"/>
            </p:cNvSpPr>
            <p:nvPr/>
          </p:nvSpPr>
          <p:spPr bwMode="auto">
            <a:xfrm>
              <a:off x="3888" y="2016"/>
              <a:ext cx="85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lnSpc>
                  <a:spcPct val="70000"/>
                </a:lnSpc>
                <a:buSzTx/>
                <a:buFontTx/>
                <a:buNone/>
              </a:pPr>
              <a:r>
                <a:rPr lang="en-US" altLang="de-DE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de-DE" altLang="de-DE" sz="1800" b="0">
                <a:latin typeface="Times New Roman" panose="02020603050405020304" pitchFamily="18" charset="0"/>
              </a:endParaRPr>
            </a:p>
          </p:txBody>
        </p:sp>
        <p:sp>
          <p:nvSpPr>
            <p:cNvPr id="29759" name="Text Box 955"/>
            <p:cNvSpPr txBox="1">
              <a:spLocks noChangeArrowheads="1"/>
            </p:cNvSpPr>
            <p:nvPr/>
          </p:nvSpPr>
          <p:spPr bwMode="auto">
            <a:xfrm>
              <a:off x="3648" y="1728"/>
              <a:ext cx="528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10800" rIns="0" bIns="1080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 algn="ctr">
                <a:lnSpc>
                  <a:spcPct val="75000"/>
                </a:lnSpc>
                <a:buSzTx/>
                <a:buFontTx/>
                <a:buNone/>
              </a:pPr>
              <a:r>
                <a:rPr lang="de-DE" altLang="de-DE" sz="1800">
                  <a:solidFill>
                    <a:srgbClr val="0000FF"/>
                  </a:solidFill>
                  <a:latin typeface="Times New Roman" panose="02020603050405020304" pitchFamily="18" charset="0"/>
                </a:rPr>
                <a:t>Akti-vierung</a:t>
              </a:r>
            </a:p>
          </p:txBody>
        </p:sp>
        <p:sp>
          <p:nvSpPr>
            <p:cNvPr id="29760" name="Text Box 956"/>
            <p:cNvSpPr txBox="1">
              <a:spLocks noChangeArrowheads="1"/>
            </p:cNvSpPr>
            <p:nvPr/>
          </p:nvSpPr>
          <p:spPr bwMode="auto">
            <a:xfrm>
              <a:off x="3950" y="2330"/>
              <a:ext cx="1186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10800" rIns="0" bIns="1080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000">
                  <a:solidFill>
                    <a:srgbClr val="0000FF"/>
                  </a:solidFill>
                  <a:latin typeface="Times New Roman" panose="02020603050405020304" pitchFamily="18" charset="0"/>
                </a:rPr>
                <a:t>Ausgabe </a:t>
              </a:r>
              <a:r>
                <a:rPr lang="de-DE" altLang="de-DE" sz="1600" b="0">
                  <a:solidFill>
                    <a:srgbClr val="0000FF"/>
                  </a:solidFill>
                  <a:latin typeface="Times New Roman" panose="02020603050405020304" pitchFamily="18" charset="0"/>
                </a:rPr>
                <a:t>(Axon)</a:t>
              </a:r>
              <a:endParaRPr lang="de-DE" altLang="de-DE" sz="1600">
                <a:latin typeface="Times New Roman" panose="02020603050405020304" pitchFamily="18" charset="0"/>
              </a:endParaRPr>
            </a:p>
          </p:txBody>
        </p:sp>
        <p:sp>
          <p:nvSpPr>
            <p:cNvPr id="29761" name="Text Box 957"/>
            <p:cNvSpPr txBox="1">
              <a:spLocks noChangeArrowheads="1"/>
            </p:cNvSpPr>
            <p:nvPr/>
          </p:nvSpPr>
          <p:spPr bwMode="auto">
            <a:xfrm>
              <a:off x="4285" y="1711"/>
              <a:ext cx="1331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10800" rIns="0" bIns="1080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000">
                  <a:solidFill>
                    <a:srgbClr val="FF0000"/>
                  </a:solidFill>
                  <a:latin typeface="Times New Roman" panose="02020603050405020304" pitchFamily="18" charset="0"/>
                </a:rPr>
                <a:t>Gewichte </a:t>
              </a:r>
              <a:r>
                <a:rPr lang="de-DE" altLang="de-DE" sz="1600" b="0">
                  <a:solidFill>
                    <a:srgbClr val="FF0000"/>
                  </a:solidFill>
                  <a:latin typeface="Times New Roman" panose="02020603050405020304" pitchFamily="18" charset="0"/>
                </a:rPr>
                <a:t>(Synapsen)</a:t>
              </a:r>
            </a:p>
          </p:txBody>
        </p:sp>
        <p:sp>
          <p:nvSpPr>
            <p:cNvPr id="29762" name="Text Box 958"/>
            <p:cNvSpPr txBox="1">
              <a:spLocks noChangeArrowheads="1"/>
            </p:cNvSpPr>
            <p:nvPr/>
          </p:nvSpPr>
          <p:spPr bwMode="auto">
            <a:xfrm>
              <a:off x="3689" y="912"/>
              <a:ext cx="1207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10800" rIns="0" bIns="10800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2000">
                  <a:solidFill>
                    <a:srgbClr val="FC7E00"/>
                  </a:solidFill>
                  <a:latin typeface="Times New Roman" panose="02020603050405020304" pitchFamily="18" charset="0"/>
                </a:rPr>
                <a:t>Eingabe </a:t>
              </a:r>
              <a:r>
                <a:rPr lang="en-US" altLang="de-DE" sz="1600" b="0">
                  <a:solidFill>
                    <a:srgbClr val="FC7E00"/>
                  </a:solidFill>
                  <a:latin typeface="Times New Roman" panose="02020603050405020304" pitchFamily="18" charset="0"/>
                </a:rPr>
                <a:t>(Dendriten)</a:t>
              </a:r>
              <a:endParaRPr lang="de-DE" altLang="de-DE" sz="1600">
                <a:solidFill>
                  <a:srgbClr val="FC7E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9763" name="Text Box 959"/>
            <p:cNvSpPr txBox="1">
              <a:spLocks noChangeArrowheads="1"/>
            </p:cNvSpPr>
            <p:nvPr/>
          </p:nvSpPr>
          <p:spPr bwMode="auto">
            <a:xfrm>
              <a:off x="3600" y="672"/>
              <a:ext cx="134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en-US" altLang="de-DE">
                  <a:latin typeface="Times New Roman" panose="02020603050405020304" pitchFamily="18" charset="0"/>
                </a:rPr>
                <a:t>x</a:t>
              </a:r>
              <a:r>
                <a:rPr lang="en-US" altLang="de-DE" b="0">
                  <a:latin typeface="Times New Roman" panose="02020603050405020304" pitchFamily="18" charset="0"/>
                </a:rPr>
                <a:t> = (x</a:t>
              </a:r>
              <a:r>
                <a:rPr lang="en-US" altLang="de-DE" b="0" baseline="-25000">
                  <a:latin typeface="Times New Roman" panose="02020603050405020304" pitchFamily="18" charset="0"/>
                </a:rPr>
                <a:t>1</a:t>
              </a:r>
              <a:r>
                <a:rPr lang="en-US" altLang="de-DE" b="0">
                  <a:latin typeface="Times New Roman" panose="02020603050405020304" pitchFamily="18" charset="0"/>
                </a:rPr>
                <a:t>, ... ,x</a:t>
              </a:r>
              <a:r>
                <a:rPr lang="en-US" altLang="de-DE" b="0" baseline="-25000">
                  <a:latin typeface="Times New Roman" panose="02020603050405020304" pitchFamily="18" charset="0"/>
                </a:rPr>
                <a:t>n</a:t>
              </a:r>
              <a:r>
                <a:rPr lang="en-US" altLang="de-DE" b="0">
                  <a:latin typeface="Times New Roman" panose="02020603050405020304" pitchFamily="18" charset="0"/>
                </a:rPr>
                <a:t>)</a:t>
              </a:r>
            </a:p>
          </p:txBody>
        </p:sp>
        <p:sp>
          <p:nvSpPr>
            <p:cNvPr id="29764" name="Text Box 960"/>
            <p:cNvSpPr txBox="1">
              <a:spLocks noChangeArrowheads="1"/>
            </p:cNvSpPr>
            <p:nvPr/>
          </p:nvSpPr>
          <p:spPr bwMode="auto">
            <a:xfrm>
              <a:off x="4224" y="1824"/>
              <a:ext cx="134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en-US" altLang="de-DE">
                  <a:latin typeface="Times New Roman" panose="02020603050405020304" pitchFamily="18" charset="0"/>
                </a:rPr>
                <a:t>w</a:t>
              </a:r>
              <a:r>
                <a:rPr lang="en-US" altLang="de-DE" b="0">
                  <a:latin typeface="Times New Roman" panose="02020603050405020304" pitchFamily="18" charset="0"/>
                </a:rPr>
                <a:t> = (w</a:t>
              </a:r>
              <a:r>
                <a:rPr lang="en-US" altLang="de-DE" b="0" baseline="-25000">
                  <a:latin typeface="Times New Roman" panose="02020603050405020304" pitchFamily="18" charset="0"/>
                </a:rPr>
                <a:t>1</a:t>
              </a:r>
              <a:r>
                <a:rPr lang="en-US" altLang="de-DE" b="0">
                  <a:latin typeface="Times New Roman" panose="02020603050405020304" pitchFamily="18" charset="0"/>
                </a:rPr>
                <a:t>, ... ,w</a:t>
              </a:r>
              <a:r>
                <a:rPr lang="en-US" altLang="de-DE" b="0" baseline="-25000">
                  <a:latin typeface="Times New Roman" panose="02020603050405020304" pitchFamily="18" charset="0"/>
                </a:rPr>
                <a:t>n</a:t>
              </a:r>
              <a:r>
                <a:rPr lang="en-US" altLang="de-DE" b="0">
                  <a:latin typeface="Times New Roman" panose="02020603050405020304" pitchFamily="18" charset="0"/>
                </a:rPr>
                <a:t>)</a:t>
              </a:r>
              <a:endParaRPr lang="en-US" altLang="de-DE" b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4" name="Group 974"/>
          <p:cNvGrpSpPr>
            <a:grpSpLocks/>
          </p:cNvGrpSpPr>
          <p:nvPr/>
        </p:nvGrpSpPr>
        <p:grpSpPr bwMode="auto">
          <a:xfrm>
            <a:off x="228600" y="4495800"/>
            <a:ext cx="8382000" cy="1789113"/>
            <a:chOff x="144" y="2832"/>
            <a:chExt cx="5280" cy="1127"/>
          </a:xfrm>
        </p:grpSpPr>
        <p:graphicFrame>
          <p:nvGraphicFramePr>
            <p:cNvPr id="29706" name="Object 1024"/>
            <p:cNvGraphicFramePr>
              <a:graphicFrameLocks noChangeAspect="1"/>
            </p:cNvGraphicFramePr>
            <p:nvPr/>
          </p:nvGraphicFramePr>
          <p:xfrm>
            <a:off x="3814" y="2849"/>
            <a:ext cx="615" cy="7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1700" name="Formel" r:id="rId5" imgW="457200" imgH="419100" progId="Equation.3">
                    <p:embed/>
                  </p:oleObj>
                </mc:Choice>
                <mc:Fallback>
                  <p:oleObj name="Formel" r:id="rId5" imgW="457200" imgH="419100" progId="Equation.3">
                    <p:embed/>
                    <p:pic>
                      <p:nvPicPr>
                        <p:cNvPr id="0" name="Object 10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14" y="2849"/>
                          <a:ext cx="615" cy="72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9707" name="Text Box 963"/>
            <p:cNvSpPr txBox="1">
              <a:spLocks noChangeArrowheads="1"/>
            </p:cNvSpPr>
            <p:nvPr/>
          </p:nvSpPr>
          <p:spPr bwMode="auto">
            <a:xfrm>
              <a:off x="2365" y="3072"/>
              <a:ext cx="305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en-US" altLang="de-DE" b="0">
                  <a:latin typeface="Times New Roman" panose="02020603050405020304" pitchFamily="18" charset="0"/>
                </a:rPr>
                <a:t>y = S(z) 	z =	      = </a:t>
              </a:r>
              <a:r>
                <a:rPr lang="en-US" altLang="de-DE">
                  <a:latin typeface="Times New Roman" panose="02020603050405020304" pitchFamily="18" charset="0"/>
                </a:rPr>
                <a:t>w</a:t>
              </a:r>
              <a:r>
                <a:rPr lang="en-US" altLang="de-DE" b="0" baseline="30000">
                  <a:latin typeface="Times New Roman" panose="02020603050405020304" pitchFamily="18" charset="0"/>
                </a:rPr>
                <a:t>T</a:t>
              </a:r>
              <a:r>
                <a:rPr lang="en-US" altLang="de-DE">
                  <a:latin typeface="Times New Roman" panose="02020603050405020304" pitchFamily="18" charset="0"/>
                </a:rPr>
                <a:t>x</a:t>
              </a:r>
            </a:p>
          </p:txBody>
        </p:sp>
        <p:sp>
          <p:nvSpPr>
            <p:cNvPr id="29708" name="Freeform 964"/>
            <p:cNvSpPr>
              <a:spLocks/>
            </p:cNvSpPr>
            <p:nvPr/>
          </p:nvSpPr>
          <p:spPr bwMode="auto">
            <a:xfrm>
              <a:off x="1526" y="3515"/>
              <a:ext cx="780" cy="319"/>
            </a:xfrm>
            <a:custGeom>
              <a:avLst/>
              <a:gdLst>
                <a:gd name="T0" fmla="*/ 0 w 722"/>
                <a:gd name="T1" fmla="*/ 5346 h 278"/>
                <a:gd name="T2" fmla="*/ 987 w 722"/>
                <a:gd name="T3" fmla="*/ 4856 h 278"/>
                <a:gd name="T4" fmla="*/ 1868 w 722"/>
                <a:gd name="T5" fmla="*/ 1 h 278"/>
                <a:gd name="T6" fmla="*/ 2727 w 722"/>
                <a:gd name="T7" fmla="*/ 4740 h 278"/>
                <a:gd name="T8" fmla="*/ 3779 w 722"/>
                <a:gd name="T9" fmla="*/ 5464 h 278"/>
                <a:gd name="T10" fmla="*/ 3779 w 722"/>
                <a:gd name="T11" fmla="*/ 5464 h 2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2"/>
                <a:gd name="T19" fmla="*/ 0 h 278"/>
                <a:gd name="T20" fmla="*/ 722 w 722"/>
                <a:gd name="T21" fmla="*/ 278 h 2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2" h="278">
                  <a:moveTo>
                    <a:pt x="0" y="260"/>
                  </a:moveTo>
                  <a:cubicBezTo>
                    <a:pt x="30" y="256"/>
                    <a:pt x="123" y="278"/>
                    <a:pt x="180" y="235"/>
                  </a:cubicBezTo>
                  <a:cubicBezTo>
                    <a:pt x="237" y="192"/>
                    <a:pt x="289" y="2"/>
                    <a:pt x="342" y="1"/>
                  </a:cubicBezTo>
                  <a:cubicBezTo>
                    <a:pt x="395" y="0"/>
                    <a:pt x="440" y="185"/>
                    <a:pt x="498" y="229"/>
                  </a:cubicBezTo>
                  <a:cubicBezTo>
                    <a:pt x="556" y="273"/>
                    <a:pt x="658" y="259"/>
                    <a:pt x="690" y="265"/>
                  </a:cubicBezTo>
                  <a:cubicBezTo>
                    <a:pt x="722" y="271"/>
                    <a:pt x="690" y="265"/>
                    <a:pt x="690" y="265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9709" name="Line 965"/>
            <p:cNvSpPr>
              <a:spLocks noChangeShapeType="1"/>
            </p:cNvSpPr>
            <p:nvPr/>
          </p:nvSpPr>
          <p:spPr bwMode="auto">
            <a:xfrm flipV="1">
              <a:off x="1920" y="3408"/>
              <a:ext cx="1" cy="5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9710" name="Line 966"/>
            <p:cNvSpPr>
              <a:spLocks noChangeShapeType="1"/>
            </p:cNvSpPr>
            <p:nvPr/>
          </p:nvSpPr>
          <p:spPr bwMode="auto">
            <a:xfrm>
              <a:off x="1471" y="3456"/>
              <a:ext cx="881" cy="1"/>
            </a:xfrm>
            <a:prstGeom prst="line">
              <a:avLst/>
            </a:prstGeom>
            <a:noFill/>
            <a:ln w="9525" cap="rnd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29711" name="Group 967"/>
            <p:cNvGrpSpPr>
              <a:grpSpLocks/>
            </p:cNvGrpSpPr>
            <p:nvPr/>
          </p:nvGrpSpPr>
          <p:grpSpPr bwMode="auto">
            <a:xfrm>
              <a:off x="1471" y="2832"/>
              <a:ext cx="881" cy="551"/>
              <a:chOff x="3888" y="3264"/>
              <a:chExt cx="816" cy="480"/>
            </a:xfrm>
          </p:grpSpPr>
          <p:sp>
            <p:nvSpPr>
              <p:cNvPr id="29714" name="Freeform 968"/>
              <p:cNvSpPr>
                <a:spLocks/>
              </p:cNvSpPr>
              <p:nvPr/>
            </p:nvSpPr>
            <p:spPr bwMode="auto">
              <a:xfrm>
                <a:off x="3936" y="3312"/>
                <a:ext cx="724" cy="336"/>
              </a:xfrm>
              <a:custGeom>
                <a:avLst/>
                <a:gdLst>
                  <a:gd name="T0" fmla="*/ 0 w 724"/>
                  <a:gd name="T1" fmla="*/ 8106 h 288"/>
                  <a:gd name="T2" fmla="*/ 276 w 724"/>
                  <a:gd name="T3" fmla="*/ 7380 h 288"/>
                  <a:gd name="T4" fmla="*/ 438 w 724"/>
                  <a:gd name="T5" fmla="*/ 1149 h 288"/>
                  <a:gd name="T6" fmla="*/ 684 w 724"/>
                  <a:gd name="T7" fmla="*/ 425 h 288"/>
                  <a:gd name="T8" fmla="*/ 678 w 724"/>
                  <a:gd name="T9" fmla="*/ 267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4"/>
                  <a:gd name="T16" fmla="*/ 0 h 288"/>
                  <a:gd name="T17" fmla="*/ 724 w 72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4" h="288">
                    <a:moveTo>
                      <a:pt x="0" y="273"/>
                    </a:moveTo>
                    <a:cubicBezTo>
                      <a:pt x="46" y="269"/>
                      <a:pt x="203" y="288"/>
                      <a:pt x="276" y="249"/>
                    </a:cubicBezTo>
                    <a:cubicBezTo>
                      <a:pt x="349" y="210"/>
                      <a:pt x="370" y="78"/>
                      <a:pt x="438" y="39"/>
                    </a:cubicBezTo>
                    <a:cubicBezTo>
                      <a:pt x="506" y="0"/>
                      <a:pt x="644" y="20"/>
                      <a:pt x="684" y="15"/>
                    </a:cubicBezTo>
                    <a:cubicBezTo>
                      <a:pt x="724" y="10"/>
                      <a:pt x="679" y="10"/>
                      <a:pt x="678" y="9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9715" name="Line 969"/>
              <p:cNvSpPr>
                <a:spLocks noChangeShapeType="1"/>
              </p:cNvSpPr>
              <p:nvPr/>
            </p:nvSpPr>
            <p:spPr bwMode="auto">
              <a:xfrm flipV="1">
                <a:off x="4272" y="3264"/>
                <a:ext cx="0" cy="48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9716" name="Line 970"/>
              <p:cNvSpPr>
                <a:spLocks noChangeShapeType="1"/>
              </p:cNvSpPr>
              <p:nvPr/>
            </p:nvSpPr>
            <p:spPr bwMode="auto">
              <a:xfrm>
                <a:off x="3888" y="3648"/>
                <a:ext cx="81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9717" name="Line 971"/>
              <p:cNvSpPr>
                <a:spLocks noChangeShapeType="1"/>
              </p:cNvSpPr>
              <p:nvPr/>
            </p:nvSpPr>
            <p:spPr bwMode="auto">
              <a:xfrm>
                <a:off x="3888" y="3312"/>
                <a:ext cx="816" cy="0"/>
              </a:xfrm>
              <a:prstGeom prst="line">
                <a:avLst/>
              </a:prstGeom>
              <a:noFill/>
              <a:ln w="9525" cap="rnd">
                <a:solidFill>
                  <a:schemeClr val="tx1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29712" name="Text Box 972"/>
            <p:cNvSpPr txBox="1">
              <a:spLocks noChangeArrowheads="1"/>
            </p:cNvSpPr>
            <p:nvPr/>
          </p:nvSpPr>
          <p:spPr bwMode="auto">
            <a:xfrm>
              <a:off x="144" y="2880"/>
              <a:ext cx="1296" cy="7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 algn="r">
                <a:lnSpc>
                  <a:spcPct val="8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en-US" altLang="de-DE" sz="2000" b="0" i="1">
                  <a:latin typeface="Times New Roman" panose="02020603050405020304" pitchFamily="18" charset="0"/>
                </a:rPr>
                <a:t>Quetschfunkion</a:t>
              </a:r>
            </a:p>
            <a:p>
              <a:pPr algn="r">
                <a:lnSpc>
                  <a:spcPct val="15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en-US" altLang="de-DE" sz="2000" b="0" i="1">
                  <a:latin typeface="Times New Roman" panose="02020603050405020304" pitchFamily="18" charset="0"/>
                </a:rPr>
                <a:t>Radiale Basis-</a:t>
              </a:r>
            </a:p>
            <a:p>
              <a:pPr algn="r">
                <a:lnSpc>
                  <a:spcPct val="1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en-US" altLang="de-DE" sz="2000" b="0" i="1">
                  <a:latin typeface="Times New Roman" panose="02020603050405020304" pitchFamily="18" charset="0"/>
                </a:rPr>
                <a:t> funktion</a:t>
              </a:r>
              <a:endParaRPr lang="en-US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29713" name="Line 973"/>
            <p:cNvSpPr>
              <a:spLocks noChangeShapeType="1"/>
            </p:cNvSpPr>
            <p:nvPr/>
          </p:nvSpPr>
          <p:spPr bwMode="auto">
            <a:xfrm>
              <a:off x="1471" y="3792"/>
              <a:ext cx="881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sp>
        <p:nvSpPr>
          <p:cNvPr id="29704" name="Text Box 975"/>
          <p:cNvSpPr txBox="1">
            <a:spLocks noChangeArrowheads="1"/>
          </p:cNvSpPr>
          <p:nvPr/>
        </p:nvSpPr>
        <p:spPr bwMode="auto">
          <a:xfrm>
            <a:off x="790575" y="6038850"/>
            <a:ext cx="2619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2000">
                <a:solidFill>
                  <a:srgbClr val="0000FF"/>
                </a:solidFill>
                <a:latin typeface="Times New Roman" panose="02020603050405020304" pitchFamily="18" charset="0"/>
              </a:rPr>
              <a:t>Ausgabefunktionen</a:t>
            </a:r>
          </a:p>
        </p:txBody>
      </p:sp>
      <p:sp>
        <p:nvSpPr>
          <p:cNvPr id="29705" name="Text Box 976"/>
          <p:cNvSpPr txBox="1">
            <a:spLocks noChangeArrowheads="1"/>
          </p:cNvSpPr>
          <p:nvPr/>
        </p:nvSpPr>
        <p:spPr bwMode="auto">
          <a:xfrm>
            <a:off x="5715000" y="5695950"/>
            <a:ext cx="2133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2000">
                <a:solidFill>
                  <a:srgbClr val="0000FF"/>
                </a:solidFill>
                <a:latin typeface="Times New Roman" panose="02020603050405020304" pitchFamily="18" charset="0"/>
              </a:rPr>
              <a:t>Aktivierung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3174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51600F38-1E0E-4842-A701-41825C3EFF19}" type="slidenum">
              <a:rPr lang="de-DE" altLang="de-DE" sz="800" b="0"/>
              <a:pPr>
                <a:buSzTx/>
                <a:buFontTx/>
                <a:buNone/>
              </a:pPr>
              <a:t>24</a:t>
            </a:fld>
            <a:r>
              <a:rPr lang="de-DE" altLang="de-DE" sz="800" b="0"/>
              <a:t> -</a:t>
            </a:r>
          </a:p>
        </p:txBody>
      </p:sp>
      <p:sp>
        <p:nvSpPr>
          <p:cNvPr id="3174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8077200" cy="688975"/>
          </a:xfrm>
        </p:spPr>
        <p:txBody>
          <a:bodyPr/>
          <a:lstStyle/>
          <a:p>
            <a:pPr marL="0" indent="0"/>
            <a:r>
              <a:rPr lang="de-DE" altLang="de-DE" smtClean="0"/>
              <a:t>DEF   </a:t>
            </a:r>
            <a:r>
              <a:rPr lang="de-DE" altLang="de-DE" sz="2800" i="1" smtClean="0">
                <a:solidFill>
                  <a:srgbClr val="0000FF"/>
                </a:solidFill>
              </a:rPr>
              <a:t>Schicht</a:t>
            </a:r>
            <a:endParaRPr lang="de-DE" altLang="de-DE" smtClean="0">
              <a:solidFill>
                <a:srgbClr val="0000FF"/>
              </a:solidFill>
            </a:endParaRPr>
          </a:p>
          <a:p>
            <a:pPr marL="0" indent="0"/>
            <a:endParaRPr lang="de-DE" altLang="de-DE" smtClean="0"/>
          </a:p>
          <a:p>
            <a:pPr marL="0" indent="0"/>
            <a:endParaRPr lang="de-DE" altLang="de-DE" smtClean="0"/>
          </a:p>
          <a:p>
            <a:pPr marL="0" indent="0"/>
            <a:endParaRPr lang="de-DE" altLang="de-DE" smtClean="0"/>
          </a:p>
          <a:p>
            <a:pPr marL="0" indent="0"/>
            <a:endParaRPr lang="de-DE" altLang="de-DE" smtClean="0"/>
          </a:p>
          <a:p>
            <a:pPr marL="0" indent="0"/>
            <a:endParaRPr lang="de-DE" altLang="de-DE" smtClean="0"/>
          </a:p>
          <a:p>
            <a:pPr marL="0" indent="0"/>
            <a:endParaRPr lang="de-DE" altLang="de-DE" smtClean="0"/>
          </a:p>
          <a:p>
            <a:pPr marL="0" indent="0"/>
            <a:endParaRPr lang="de-DE" altLang="de-DE" smtClean="0"/>
          </a:p>
          <a:p>
            <a:pPr marL="0" indent="0"/>
            <a:endParaRPr lang="de-DE" altLang="de-DE" smtClean="0"/>
          </a:p>
        </p:txBody>
      </p:sp>
      <p:sp>
        <p:nvSpPr>
          <p:cNvPr id="3174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Was sind Neuronale Netze ?</a:t>
            </a:r>
          </a:p>
        </p:txBody>
      </p:sp>
      <p:graphicFrame>
        <p:nvGraphicFramePr>
          <p:cNvPr id="31750" name="Object 0"/>
          <p:cNvGraphicFramePr>
            <a:graphicFrameLocks noChangeAspect="1"/>
          </p:cNvGraphicFramePr>
          <p:nvPr/>
        </p:nvGraphicFramePr>
        <p:xfrm>
          <a:off x="3733800" y="1295400"/>
          <a:ext cx="3916363" cy="3033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61" name="Grafik" r:id="rId5" imgW="1889760" imgH="1464564" progId="Word.Picture.8">
                  <p:embed/>
                </p:oleObj>
              </mc:Choice>
              <mc:Fallback>
                <p:oleObj name="Grafik" r:id="rId5" imgW="1889760" imgH="1464564" progId="Word.Picture.8">
                  <p:embed/>
                  <p:pic>
                    <p:nvPicPr>
                      <p:cNvPr id="0" name="Object 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33800" y="1295400"/>
                        <a:ext cx="3916363" cy="3033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609600" y="4648200"/>
            <a:ext cx="8153400" cy="1400175"/>
            <a:chOff x="384" y="2928"/>
            <a:chExt cx="5136" cy="882"/>
          </a:xfrm>
        </p:grpSpPr>
        <p:graphicFrame>
          <p:nvGraphicFramePr>
            <p:cNvPr id="31752" name="Object 1"/>
            <p:cNvGraphicFramePr>
              <a:graphicFrameLocks noChangeAspect="1"/>
            </p:cNvGraphicFramePr>
            <p:nvPr/>
          </p:nvGraphicFramePr>
          <p:xfrm>
            <a:off x="768" y="3264"/>
            <a:ext cx="768" cy="52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1762" name="Formel" r:id="rId7" imgW="482391" imgH="330057" progId="Equation.3">
                    <p:embed/>
                  </p:oleObj>
                </mc:Choice>
                <mc:Fallback>
                  <p:oleObj name="Formel" r:id="rId7" imgW="482391" imgH="330057" progId="Equation.3">
                    <p:embed/>
                    <p:pic>
                      <p:nvPicPr>
                        <p:cNvPr id="0" name="Object 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68" y="3264"/>
                          <a:ext cx="768" cy="52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1753" name="Object 2"/>
            <p:cNvGraphicFramePr>
              <a:graphicFrameLocks noChangeAspect="1"/>
            </p:cNvGraphicFramePr>
            <p:nvPr/>
          </p:nvGraphicFramePr>
          <p:xfrm>
            <a:off x="1824" y="3264"/>
            <a:ext cx="864" cy="54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1763" name="Formel" r:id="rId9" imgW="520474" imgH="330057" progId="Equation.3">
                    <p:embed/>
                  </p:oleObj>
                </mc:Choice>
                <mc:Fallback>
                  <p:oleObj name="Formel" r:id="rId9" imgW="520474" imgH="330057" progId="Equation.3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824" y="3264"/>
                          <a:ext cx="864" cy="54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1754" name="Text Box 8"/>
            <p:cNvSpPr txBox="1">
              <a:spLocks noChangeArrowheads="1"/>
            </p:cNvSpPr>
            <p:nvPr/>
          </p:nvSpPr>
          <p:spPr bwMode="auto">
            <a:xfrm>
              <a:off x="384" y="2928"/>
              <a:ext cx="5136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sz="2800" b="0" i="1">
                  <a:solidFill>
                    <a:srgbClr val="0000FF"/>
                  </a:solidFill>
                  <a:latin typeface="Times New Roman" panose="02020603050405020304" pitchFamily="18" charset="0"/>
                </a:rPr>
                <a:t>Lineare Schicht</a:t>
              </a:r>
              <a:endParaRPr lang="en-US" altLang="de-DE" sz="2000" b="0">
                <a:solidFill>
                  <a:srgbClr val="0000FF"/>
                </a:solidFill>
                <a:latin typeface="Times New Roman" panose="02020603050405020304" pitchFamily="18" charset="0"/>
              </a:endParaRPr>
            </a:p>
            <a:p>
              <a:pPr>
                <a:lnSpc>
                  <a:spcPct val="150000"/>
                </a:lnSpc>
                <a:buSzTx/>
                <a:buFontTx/>
                <a:buNone/>
              </a:pPr>
              <a:r>
                <a:rPr lang="fr-FR" altLang="de-DE">
                  <a:latin typeface="Times New Roman" panose="02020603050405020304" pitchFamily="18" charset="0"/>
                </a:rPr>
                <a:t>y</a:t>
              </a:r>
              <a:r>
                <a:rPr lang="fr-FR" altLang="de-DE" b="0">
                  <a:latin typeface="Times New Roman" panose="02020603050405020304" pitchFamily="18" charset="0"/>
                </a:rPr>
                <a:t> = (               ,…,                   )</a:t>
              </a:r>
              <a:r>
                <a:rPr lang="fr-FR" altLang="de-DE" b="0" baseline="30000">
                  <a:latin typeface="Times New Roman" panose="02020603050405020304" pitchFamily="18" charset="0"/>
                </a:rPr>
                <a:t>T</a:t>
              </a:r>
              <a:r>
                <a:rPr lang="fr-FR" altLang="de-DE" b="0">
                  <a:latin typeface="Times New Roman" panose="02020603050405020304" pitchFamily="18" charset="0"/>
                </a:rPr>
                <a:t> = </a:t>
              </a:r>
              <a:r>
                <a:rPr lang="fr-FR" altLang="de-DE">
                  <a:latin typeface="Times New Roman" panose="02020603050405020304" pitchFamily="18" charset="0"/>
                </a:rPr>
                <a:t>W</a:t>
              </a:r>
              <a:r>
                <a:rPr lang="fr-FR" altLang="de-DE">
                  <a:latin typeface="Times New Roman" panose="02020603050405020304" pitchFamily="18" charset="0"/>
                  <a:cs typeface="Times New Roman" panose="02020603050405020304" pitchFamily="18" charset="0"/>
                </a:rPr>
                <a:t>·</a:t>
              </a:r>
              <a:r>
                <a:rPr lang="fr-FR" altLang="de-DE">
                  <a:latin typeface="Times New Roman" panose="02020603050405020304" pitchFamily="18" charset="0"/>
                </a:rPr>
                <a:t>x      </a:t>
              </a:r>
              <a:r>
                <a:rPr lang="fr-FR" altLang="de-DE" b="0" i="1">
                  <a:latin typeface="Times New Roman" panose="02020603050405020304" pitchFamily="18" charset="0"/>
                </a:rPr>
                <a:t>Matrixmultiplikation</a:t>
              </a:r>
              <a:endParaRPr lang="en-US" altLang="de-DE" b="0" i="1">
                <a:latin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 spd="med">
    <p:pull dir="ru"/>
    <p:sndAc>
      <p:stSnd>
        <p:snd r:embed="rId3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3277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0EB4148D-D6FE-4E74-82C0-62508096EB12}" type="slidenum">
              <a:rPr lang="de-DE" altLang="de-DE" sz="800" b="0"/>
              <a:pPr>
                <a:buSzTx/>
                <a:buFontTx/>
                <a:buNone/>
              </a:pPr>
              <a:t>25</a:t>
            </a:fld>
            <a:r>
              <a:rPr lang="de-DE" altLang="de-DE" sz="800" b="0"/>
              <a:t> -</a:t>
            </a:r>
          </a:p>
        </p:txBody>
      </p:sp>
      <p:sp>
        <p:nvSpPr>
          <p:cNvPr id="3277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Backpropagation-Grundidee</a:t>
            </a:r>
          </a:p>
        </p:txBody>
      </p:sp>
      <p:sp>
        <p:nvSpPr>
          <p:cNvPr id="162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498600" y="5651500"/>
            <a:ext cx="5118100" cy="738188"/>
          </a:xfrm>
        </p:spPr>
        <p:txBody>
          <a:bodyPr/>
          <a:lstStyle/>
          <a:p>
            <a:pPr marL="0" indent="0">
              <a:lnSpc>
                <a:spcPct val="70000"/>
              </a:lnSpc>
              <a:buFontTx/>
              <a:buNone/>
            </a:pPr>
            <a:r>
              <a:rPr lang="de-DE" altLang="de-DE" smtClean="0">
                <a:solidFill>
                  <a:srgbClr val="0066CC"/>
                </a:solidFill>
              </a:rPr>
              <a:t>Schichtweise Verbesserung </a:t>
            </a:r>
          </a:p>
          <a:p>
            <a:pPr marL="0" indent="0">
              <a:lnSpc>
                <a:spcPct val="70000"/>
              </a:lnSpc>
              <a:buFontTx/>
              <a:buNone/>
            </a:pPr>
            <a:r>
              <a:rPr lang="de-DE" altLang="de-DE" smtClean="0">
                <a:solidFill>
                  <a:srgbClr val="0066CC"/>
                </a:solidFill>
              </a:rPr>
              <a:t>durch Rückführung des Fehlers</a:t>
            </a:r>
          </a:p>
        </p:txBody>
      </p:sp>
      <p:sp>
        <p:nvSpPr>
          <p:cNvPr id="32774" name="Rectangle 5"/>
          <p:cNvSpPr>
            <a:spLocks noChangeArrowheads="1"/>
          </p:cNvSpPr>
          <p:nvPr/>
        </p:nvSpPr>
        <p:spPr bwMode="auto">
          <a:xfrm>
            <a:off x="611188" y="1230313"/>
            <a:ext cx="8532812" cy="44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lnSpc>
                <a:spcPct val="85000"/>
              </a:lnSpc>
              <a:spcBef>
                <a:spcPct val="45000"/>
              </a:spcBef>
              <a:buSzTx/>
              <a:buFontTx/>
              <a:buNone/>
            </a:pPr>
            <a:r>
              <a:rPr lang="de-DE" altLang="de-DE">
                <a:latin typeface="Arial Black" panose="020B0A04020102020204" pitchFamily="34" charset="0"/>
              </a:rPr>
              <a:t>Netzarchitektur und Lernen</a:t>
            </a:r>
          </a:p>
        </p:txBody>
      </p:sp>
      <p:sp>
        <p:nvSpPr>
          <p:cNvPr id="32775" name="Rectangle 8"/>
          <p:cNvSpPr>
            <a:spLocks noChangeArrowheads="1"/>
          </p:cNvSpPr>
          <p:nvPr/>
        </p:nvSpPr>
        <p:spPr bwMode="auto">
          <a:xfrm>
            <a:off x="706438" y="1987550"/>
            <a:ext cx="23495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i="1">
                <a:solidFill>
                  <a:srgbClr val="000000"/>
                </a:solidFill>
                <a:latin typeface="Times New Roman" panose="02020603050405020304" pitchFamily="18" charset="0"/>
              </a:rPr>
              <a:t>Eingabe      1.Schicht</a:t>
            </a:r>
            <a:endParaRPr lang="de-DE" altLang="de-DE">
              <a:latin typeface="Arial Black" panose="020B0A04020102020204" pitchFamily="34" charset="0"/>
            </a:endParaRPr>
          </a:p>
        </p:txBody>
      </p:sp>
      <p:sp>
        <p:nvSpPr>
          <p:cNvPr id="32776" name="Rectangle 9"/>
          <p:cNvSpPr>
            <a:spLocks noChangeArrowheads="1"/>
          </p:cNvSpPr>
          <p:nvPr/>
        </p:nvSpPr>
        <p:spPr bwMode="auto">
          <a:xfrm>
            <a:off x="2989263" y="1987550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 i="1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777" name="Rectangle 10"/>
          <p:cNvSpPr>
            <a:spLocks noChangeArrowheads="1"/>
          </p:cNvSpPr>
          <p:nvPr/>
        </p:nvSpPr>
        <p:spPr bwMode="auto">
          <a:xfrm>
            <a:off x="3073400" y="1987550"/>
            <a:ext cx="2667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 i="1">
                <a:solidFill>
                  <a:srgbClr val="000000"/>
                </a:solidFill>
                <a:latin typeface="Times New Roman" panose="02020603050405020304" pitchFamily="18" charset="0"/>
              </a:rPr>
              <a:t>   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778" name="Rectangle 11"/>
          <p:cNvSpPr>
            <a:spLocks noChangeArrowheads="1"/>
          </p:cNvSpPr>
          <p:nvPr/>
        </p:nvSpPr>
        <p:spPr bwMode="auto">
          <a:xfrm>
            <a:off x="3341688" y="1987550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 i="1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779" name="Rectangle 12"/>
          <p:cNvSpPr>
            <a:spLocks noChangeArrowheads="1"/>
          </p:cNvSpPr>
          <p:nvPr/>
        </p:nvSpPr>
        <p:spPr bwMode="auto">
          <a:xfrm>
            <a:off x="3863975" y="1987550"/>
            <a:ext cx="15636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i="1">
                <a:solidFill>
                  <a:srgbClr val="000000"/>
                </a:solidFill>
                <a:latin typeface="Times New Roman" panose="02020603050405020304" pitchFamily="18" charset="0"/>
              </a:rPr>
              <a:t>        2.Schicht</a:t>
            </a:r>
            <a:endParaRPr lang="de-DE" altLang="de-DE">
              <a:latin typeface="Arial Black" panose="020B0A04020102020204" pitchFamily="34" charset="0"/>
            </a:endParaRPr>
          </a:p>
        </p:txBody>
      </p:sp>
      <p:sp>
        <p:nvSpPr>
          <p:cNvPr id="32780" name="Rectangle 13"/>
          <p:cNvSpPr>
            <a:spLocks noChangeArrowheads="1"/>
          </p:cNvSpPr>
          <p:nvPr/>
        </p:nvSpPr>
        <p:spPr bwMode="auto">
          <a:xfrm>
            <a:off x="5386388" y="1987550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 i="1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781" name="Rectangle 14"/>
          <p:cNvSpPr>
            <a:spLocks noChangeArrowheads="1"/>
          </p:cNvSpPr>
          <p:nvPr/>
        </p:nvSpPr>
        <p:spPr bwMode="auto">
          <a:xfrm>
            <a:off x="5441950" y="1987550"/>
            <a:ext cx="14144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i="1">
                <a:solidFill>
                  <a:srgbClr val="000000"/>
                </a:solidFill>
                <a:latin typeface="Times New Roman" panose="02020603050405020304" pitchFamily="18" charset="0"/>
              </a:rPr>
              <a:t>     Ausgabe  </a:t>
            </a:r>
            <a:endParaRPr lang="de-DE" altLang="de-DE">
              <a:latin typeface="Arial Black" panose="020B0A04020102020204" pitchFamily="34" charset="0"/>
            </a:endParaRPr>
          </a:p>
        </p:txBody>
      </p:sp>
      <p:sp>
        <p:nvSpPr>
          <p:cNvPr id="32782" name="Rectangle 15"/>
          <p:cNvSpPr>
            <a:spLocks noChangeArrowheads="1"/>
          </p:cNvSpPr>
          <p:nvPr/>
        </p:nvSpPr>
        <p:spPr bwMode="auto">
          <a:xfrm>
            <a:off x="6831013" y="1987550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 i="1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62832" name="Freeform 16"/>
          <p:cNvSpPr>
            <a:spLocks/>
          </p:cNvSpPr>
          <p:nvPr/>
        </p:nvSpPr>
        <p:spPr bwMode="auto">
          <a:xfrm>
            <a:off x="1025525" y="2478088"/>
            <a:ext cx="755650" cy="938212"/>
          </a:xfrm>
          <a:custGeom>
            <a:avLst/>
            <a:gdLst>
              <a:gd name="T0" fmla="*/ 2147483647 w 476"/>
              <a:gd name="T1" fmla="*/ 0 h 591"/>
              <a:gd name="T2" fmla="*/ 2147483647 w 476"/>
              <a:gd name="T3" fmla="*/ 2147483647 h 591"/>
              <a:gd name="T4" fmla="*/ 0 w 476"/>
              <a:gd name="T5" fmla="*/ 2147483647 h 591"/>
              <a:gd name="T6" fmla="*/ 0 w 476"/>
              <a:gd name="T7" fmla="*/ 2147483647 h 591"/>
              <a:gd name="T8" fmla="*/ 2147483647 w 476"/>
              <a:gd name="T9" fmla="*/ 2147483647 h 591"/>
              <a:gd name="T10" fmla="*/ 2147483647 w 476"/>
              <a:gd name="T11" fmla="*/ 2147483647 h 591"/>
              <a:gd name="T12" fmla="*/ 2147483647 w 476"/>
              <a:gd name="T13" fmla="*/ 2147483647 h 591"/>
              <a:gd name="T14" fmla="*/ 2147483647 w 476"/>
              <a:gd name="T15" fmla="*/ 0 h 5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76"/>
              <a:gd name="T25" fmla="*/ 0 h 591"/>
              <a:gd name="T26" fmla="*/ 476 w 476"/>
              <a:gd name="T27" fmla="*/ 591 h 5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76" h="591">
                <a:moveTo>
                  <a:pt x="357" y="0"/>
                </a:moveTo>
                <a:lnTo>
                  <a:pt x="357" y="148"/>
                </a:lnTo>
                <a:lnTo>
                  <a:pt x="0" y="148"/>
                </a:lnTo>
                <a:lnTo>
                  <a:pt x="0" y="444"/>
                </a:lnTo>
                <a:lnTo>
                  <a:pt x="357" y="444"/>
                </a:lnTo>
                <a:lnTo>
                  <a:pt x="357" y="591"/>
                </a:lnTo>
                <a:lnTo>
                  <a:pt x="476" y="295"/>
                </a:lnTo>
                <a:lnTo>
                  <a:pt x="357" y="0"/>
                </a:lnTo>
                <a:close/>
              </a:path>
            </a:pathLst>
          </a:custGeom>
          <a:solidFill>
            <a:srgbClr val="66CCFF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2784" name="Rectangle 17"/>
          <p:cNvSpPr>
            <a:spLocks noChangeArrowheads="1"/>
          </p:cNvSpPr>
          <p:nvPr/>
        </p:nvSpPr>
        <p:spPr bwMode="auto">
          <a:xfrm>
            <a:off x="1147763" y="2746375"/>
            <a:ext cx="42545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785" name="Rectangle 18"/>
          <p:cNvSpPr>
            <a:spLocks noChangeArrowheads="1"/>
          </p:cNvSpPr>
          <p:nvPr/>
        </p:nvSpPr>
        <p:spPr bwMode="auto">
          <a:xfrm>
            <a:off x="1147763" y="2755900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>
                <a:solidFill>
                  <a:srgbClr val="000000"/>
                </a:solidFill>
                <a:latin typeface="Times New Roman" panose="02020603050405020304" pitchFamily="18" charset="0"/>
              </a:rPr>
              <a:t>x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786" name="Rectangle 19"/>
          <p:cNvSpPr>
            <a:spLocks noChangeArrowheads="1"/>
          </p:cNvSpPr>
          <p:nvPr/>
        </p:nvSpPr>
        <p:spPr bwMode="auto">
          <a:xfrm>
            <a:off x="1304925" y="2719388"/>
            <a:ext cx="2381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600" b="0">
                <a:solidFill>
                  <a:srgbClr val="000000"/>
                </a:solidFill>
                <a:latin typeface="Times New Roman" panose="02020603050405020304" pitchFamily="18" charset="0"/>
              </a:rPr>
              <a:t>(1)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787" name="Rectangle 20"/>
          <p:cNvSpPr>
            <a:spLocks noChangeArrowheads="1"/>
          </p:cNvSpPr>
          <p:nvPr/>
        </p:nvSpPr>
        <p:spPr bwMode="auto">
          <a:xfrm>
            <a:off x="1541463" y="2763838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62837" name="Freeform 21"/>
          <p:cNvSpPr>
            <a:spLocks/>
          </p:cNvSpPr>
          <p:nvPr/>
        </p:nvSpPr>
        <p:spPr bwMode="auto">
          <a:xfrm>
            <a:off x="3321050" y="2435225"/>
            <a:ext cx="1047750" cy="938213"/>
          </a:xfrm>
          <a:custGeom>
            <a:avLst/>
            <a:gdLst>
              <a:gd name="T0" fmla="*/ 2147483647 w 660"/>
              <a:gd name="T1" fmla="*/ 0 h 591"/>
              <a:gd name="T2" fmla="*/ 2147483647 w 660"/>
              <a:gd name="T3" fmla="*/ 2147483647 h 591"/>
              <a:gd name="T4" fmla="*/ 0 w 660"/>
              <a:gd name="T5" fmla="*/ 2147483647 h 591"/>
              <a:gd name="T6" fmla="*/ 0 w 660"/>
              <a:gd name="T7" fmla="*/ 2147483647 h 591"/>
              <a:gd name="T8" fmla="*/ 2147483647 w 660"/>
              <a:gd name="T9" fmla="*/ 2147483647 h 591"/>
              <a:gd name="T10" fmla="*/ 2147483647 w 660"/>
              <a:gd name="T11" fmla="*/ 2147483647 h 591"/>
              <a:gd name="T12" fmla="*/ 2147483647 w 660"/>
              <a:gd name="T13" fmla="*/ 2147483647 h 591"/>
              <a:gd name="T14" fmla="*/ 2147483647 w 660"/>
              <a:gd name="T15" fmla="*/ 0 h 5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60"/>
              <a:gd name="T25" fmla="*/ 0 h 591"/>
              <a:gd name="T26" fmla="*/ 660 w 660"/>
              <a:gd name="T27" fmla="*/ 591 h 5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60" h="591">
                <a:moveTo>
                  <a:pt x="495" y="0"/>
                </a:moveTo>
                <a:lnTo>
                  <a:pt x="495" y="147"/>
                </a:lnTo>
                <a:lnTo>
                  <a:pt x="0" y="147"/>
                </a:lnTo>
                <a:lnTo>
                  <a:pt x="0" y="442"/>
                </a:lnTo>
                <a:lnTo>
                  <a:pt x="495" y="442"/>
                </a:lnTo>
                <a:lnTo>
                  <a:pt x="495" y="591"/>
                </a:lnTo>
                <a:lnTo>
                  <a:pt x="660" y="295"/>
                </a:lnTo>
                <a:lnTo>
                  <a:pt x="495" y="0"/>
                </a:lnTo>
                <a:close/>
              </a:path>
            </a:pathLst>
          </a:custGeom>
          <a:solidFill>
            <a:srgbClr val="66CCFF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2789" name="Rectangle 22"/>
          <p:cNvSpPr>
            <a:spLocks noChangeArrowheads="1"/>
          </p:cNvSpPr>
          <p:nvPr/>
        </p:nvSpPr>
        <p:spPr bwMode="auto">
          <a:xfrm>
            <a:off x="3354388" y="2703513"/>
            <a:ext cx="982662" cy="43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grpSp>
        <p:nvGrpSpPr>
          <p:cNvPr id="2" name="Group 324"/>
          <p:cNvGrpSpPr>
            <a:grpSpLocks/>
          </p:cNvGrpSpPr>
          <p:nvPr/>
        </p:nvGrpSpPr>
        <p:grpSpPr bwMode="auto">
          <a:xfrm>
            <a:off x="3354388" y="2676525"/>
            <a:ext cx="396875" cy="417513"/>
            <a:chOff x="2113" y="1686"/>
            <a:chExt cx="250" cy="263"/>
          </a:xfrm>
        </p:grpSpPr>
        <p:sp>
          <p:nvSpPr>
            <p:cNvPr id="32979" name="Rectangle 23"/>
            <p:cNvSpPr>
              <a:spLocks noChangeArrowheads="1"/>
            </p:cNvSpPr>
            <p:nvPr/>
          </p:nvSpPr>
          <p:spPr bwMode="auto">
            <a:xfrm>
              <a:off x="2113" y="1709"/>
              <a:ext cx="100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500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80" name="Rectangle 24"/>
            <p:cNvSpPr>
              <a:spLocks noChangeArrowheads="1"/>
            </p:cNvSpPr>
            <p:nvPr/>
          </p:nvSpPr>
          <p:spPr bwMode="auto">
            <a:xfrm>
              <a:off x="2213" y="1686"/>
              <a:ext cx="15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(1)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grpSp>
        <p:nvGrpSpPr>
          <p:cNvPr id="3" name="Group 323"/>
          <p:cNvGrpSpPr>
            <a:grpSpLocks/>
          </p:cNvGrpSpPr>
          <p:nvPr/>
        </p:nvGrpSpPr>
        <p:grpSpPr bwMode="auto">
          <a:xfrm>
            <a:off x="3748088" y="2676525"/>
            <a:ext cx="569912" cy="425450"/>
            <a:chOff x="2361" y="1686"/>
            <a:chExt cx="359" cy="268"/>
          </a:xfrm>
        </p:grpSpPr>
        <p:sp>
          <p:nvSpPr>
            <p:cNvPr id="32976" name="Rectangle 25"/>
            <p:cNvSpPr>
              <a:spLocks noChangeArrowheads="1"/>
            </p:cNvSpPr>
            <p:nvPr/>
          </p:nvSpPr>
          <p:spPr bwMode="auto">
            <a:xfrm>
              <a:off x="2361" y="1714"/>
              <a:ext cx="113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5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=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77" name="Rectangle 26"/>
            <p:cNvSpPr>
              <a:spLocks noChangeArrowheads="1"/>
            </p:cNvSpPr>
            <p:nvPr/>
          </p:nvSpPr>
          <p:spPr bwMode="auto">
            <a:xfrm>
              <a:off x="2471" y="1709"/>
              <a:ext cx="100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500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78" name="Rectangle 27"/>
            <p:cNvSpPr>
              <a:spLocks noChangeArrowheads="1"/>
            </p:cNvSpPr>
            <p:nvPr/>
          </p:nvSpPr>
          <p:spPr bwMode="auto">
            <a:xfrm>
              <a:off x="2570" y="1686"/>
              <a:ext cx="15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(2)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sp>
        <p:nvSpPr>
          <p:cNvPr id="32792" name="Rectangle 28"/>
          <p:cNvSpPr>
            <a:spLocks noChangeArrowheads="1"/>
          </p:cNvSpPr>
          <p:nvPr/>
        </p:nvSpPr>
        <p:spPr bwMode="auto">
          <a:xfrm>
            <a:off x="4313238" y="272097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62845" name="Freeform 29"/>
          <p:cNvSpPr>
            <a:spLocks/>
          </p:cNvSpPr>
          <p:nvPr/>
        </p:nvSpPr>
        <p:spPr bwMode="auto">
          <a:xfrm>
            <a:off x="5964238" y="2378075"/>
            <a:ext cx="755650" cy="938213"/>
          </a:xfrm>
          <a:custGeom>
            <a:avLst/>
            <a:gdLst>
              <a:gd name="T0" fmla="*/ 2147483647 w 476"/>
              <a:gd name="T1" fmla="*/ 0 h 591"/>
              <a:gd name="T2" fmla="*/ 2147483647 w 476"/>
              <a:gd name="T3" fmla="*/ 2147483647 h 591"/>
              <a:gd name="T4" fmla="*/ 0 w 476"/>
              <a:gd name="T5" fmla="*/ 2147483647 h 591"/>
              <a:gd name="T6" fmla="*/ 0 w 476"/>
              <a:gd name="T7" fmla="*/ 2147483647 h 591"/>
              <a:gd name="T8" fmla="*/ 2147483647 w 476"/>
              <a:gd name="T9" fmla="*/ 2147483647 h 591"/>
              <a:gd name="T10" fmla="*/ 2147483647 w 476"/>
              <a:gd name="T11" fmla="*/ 2147483647 h 591"/>
              <a:gd name="T12" fmla="*/ 2147483647 w 476"/>
              <a:gd name="T13" fmla="*/ 2147483647 h 591"/>
              <a:gd name="T14" fmla="*/ 2147483647 w 476"/>
              <a:gd name="T15" fmla="*/ 0 h 5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76"/>
              <a:gd name="T25" fmla="*/ 0 h 591"/>
              <a:gd name="T26" fmla="*/ 476 w 476"/>
              <a:gd name="T27" fmla="*/ 591 h 5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76" h="591">
                <a:moveTo>
                  <a:pt x="357" y="0"/>
                </a:moveTo>
                <a:lnTo>
                  <a:pt x="357" y="147"/>
                </a:lnTo>
                <a:lnTo>
                  <a:pt x="0" y="147"/>
                </a:lnTo>
                <a:lnTo>
                  <a:pt x="0" y="443"/>
                </a:lnTo>
                <a:lnTo>
                  <a:pt x="357" y="443"/>
                </a:lnTo>
                <a:lnTo>
                  <a:pt x="357" y="591"/>
                </a:lnTo>
                <a:lnTo>
                  <a:pt x="476" y="296"/>
                </a:lnTo>
                <a:lnTo>
                  <a:pt x="357" y="0"/>
                </a:lnTo>
                <a:close/>
              </a:path>
            </a:pathLst>
          </a:custGeom>
          <a:solidFill>
            <a:srgbClr val="66CCFF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2794" name="Rectangle 30"/>
          <p:cNvSpPr>
            <a:spLocks noChangeArrowheads="1"/>
          </p:cNvSpPr>
          <p:nvPr/>
        </p:nvSpPr>
        <p:spPr bwMode="auto">
          <a:xfrm>
            <a:off x="6083300" y="2646363"/>
            <a:ext cx="428625" cy="43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grpSp>
        <p:nvGrpSpPr>
          <p:cNvPr id="4" name="Group 322"/>
          <p:cNvGrpSpPr>
            <a:grpSpLocks/>
          </p:cNvGrpSpPr>
          <p:nvPr/>
        </p:nvGrpSpPr>
        <p:grpSpPr bwMode="auto">
          <a:xfrm>
            <a:off x="6086475" y="2619375"/>
            <a:ext cx="395288" cy="419100"/>
            <a:chOff x="3834" y="1650"/>
            <a:chExt cx="249" cy="264"/>
          </a:xfrm>
        </p:grpSpPr>
        <p:sp>
          <p:nvSpPr>
            <p:cNvPr id="32974" name="Rectangle 31"/>
            <p:cNvSpPr>
              <a:spLocks noChangeArrowheads="1"/>
            </p:cNvSpPr>
            <p:nvPr/>
          </p:nvSpPr>
          <p:spPr bwMode="auto">
            <a:xfrm>
              <a:off x="3834" y="1674"/>
              <a:ext cx="100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500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75" name="Rectangle 32"/>
            <p:cNvSpPr>
              <a:spLocks noChangeArrowheads="1"/>
            </p:cNvSpPr>
            <p:nvPr/>
          </p:nvSpPr>
          <p:spPr bwMode="auto">
            <a:xfrm>
              <a:off x="3933" y="1650"/>
              <a:ext cx="15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(2)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sp>
        <p:nvSpPr>
          <p:cNvPr id="32796" name="Rectangle 33"/>
          <p:cNvSpPr>
            <a:spLocks noChangeArrowheads="1"/>
          </p:cNvSpPr>
          <p:nvPr/>
        </p:nvSpPr>
        <p:spPr bwMode="auto">
          <a:xfrm>
            <a:off x="6480175" y="266541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grpSp>
        <p:nvGrpSpPr>
          <p:cNvPr id="5" name="Group 106"/>
          <p:cNvGrpSpPr>
            <a:grpSpLocks/>
          </p:cNvGrpSpPr>
          <p:nvPr/>
        </p:nvGrpSpPr>
        <p:grpSpPr bwMode="auto">
          <a:xfrm>
            <a:off x="5911850" y="3987800"/>
            <a:ext cx="742950" cy="993775"/>
            <a:chOff x="3730" y="2518"/>
            <a:chExt cx="468" cy="626"/>
          </a:xfrm>
        </p:grpSpPr>
        <p:sp>
          <p:nvSpPr>
            <p:cNvPr id="32902" name="Freeform 34"/>
            <p:cNvSpPr>
              <a:spLocks/>
            </p:cNvSpPr>
            <p:nvPr/>
          </p:nvSpPr>
          <p:spPr bwMode="auto">
            <a:xfrm>
              <a:off x="3735" y="2518"/>
              <a:ext cx="456" cy="591"/>
            </a:xfrm>
            <a:custGeom>
              <a:avLst/>
              <a:gdLst>
                <a:gd name="T0" fmla="*/ 114 w 456"/>
                <a:gd name="T1" fmla="*/ 0 h 591"/>
                <a:gd name="T2" fmla="*/ 114 w 456"/>
                <a:gd name="T3" fmla="*/ 147 h 591"/>
                <a:gd name="T4" fmla="*/ 456 w 456"/>
                <a:gd name="T5" fmla="*/ 147 h 591"/>
                <a:gd name="T6" fmla="*/ 456 w 456"/>
                <a:gd name="T7" fmla="*/ 442 h 591"/>
                <a:gd name="T8" fmla="*/ 114 w 456"/>
                <a:gd name="T9" fmla="*/ 442 h 591"/>
                <a:gd name="T10" fmla="*/ 114 w 456"/>
                <a:gd name="T11" fmla="*/ 591 h 591"/>
                <a:gd name="T12" fmla="*/ 0 w 456"/>
                <a:gd name="T13" fmla="*/ 295 h 591"/>
                <a:gd name="T14" fmla="*/ 114 w 456"/>
                <a:gd name="T15" fmla="*/ 0 h 5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6"/>
                <a:gd name="T25" fmla="*/ 0 h 591"/>
                <a:gd name="T26" fmla="*/ 456 w 456"/>
                <a:gd name="T27" fmla="*/ 591 h 59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6" h="591">
                  <a:moveTo>
                    <a:pt x="114" y="0"/>
                  </a:moveTo>
                  <a:lnTo>
                    <a:pt x="114" y="147"/>
                  </a:lnTo>
                  <a:lnTo>
                    <a:pt x="456" y="147"/>
                  </a:lnTo>
                  <a:lnTo>
                    <a:pt x="456" y="442"/>
                  </a:lnTo>
                  <a:lnTo>
                    <a:pt x="114" y="442"/>
                  </a:lnTo>
                  <a:lnTo>
                    <a:pt x="114" y="591"/>
                  </a:lnTo>
                  <a:lnTo>
                    <a:pt x="0" y="295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03" name="Rectangle 35"/>
            <p:cNvSpPr>
              <a:spLocks noChangeArrowheads="1"/>
            </p:cNvSpPr>
            <p:nvPr/>
          </p:nvSpPr>
          <p:spPr bwMode="auto">
            <a:xfrm>
              <a:off x="3842" y="2518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04" name="Rectangle 36"/>
            <p:cNvSpPr>
              <a:spLocks noChangeArrowheads="1"/>
            </p:cNvSpPr>
            <p:nvPr/>
          </p:nvSpPr>
          <p:spPr bwMode="auto">
            <a:xfrm>
              <a:off x="3842" y="2545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05" name="Rectangle 37"/>
            <p:cNvSpPr>
              <a:spLocks noChangeArrowheads="1"/>
            </p:cNvSpPr>
            <p:nvPr/>
          </p:nvSpPr>
          <p:spPr bwMode="auto">
            <a:xfrm>
              <a:off x="3842" y="2572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06" name="Rectangle 38"/>
            <p:cNvSpPr>
              <a:spLocks noChangeArrowheads="1"/>
            </p:cNvSpPr>
            <p:nvPr/>
          </p:nvSpPr>
          <p:spPr bwMode="auto">
            <a:xfrm>
              <a:off x="3842" y="2599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07" name="Rectangle 39"/>
            <p:cNvSpPr>
              <a:spLocks noChangeArrowheads="1"/>
            </p:cNvSpPr>
            <p:nvPr/>
          </p:nvSpPr>
          <p:spPr bwMode="auto">
            <a:xfrm>
              <a:off x="3842" y="2626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08" name="Freeform 40"/>
            <p:cNvSpPr>
              <a:spLocks/>
            </p:cNvSpPr>
            <p:nvPr/>
          </p:nvSpPr>
          <p:spPr bwMode="auto">
            <a:xfrm>
              <a:off x="3842" y="2653"/>
              <a:ext cx="14" cy="19"/>
            </a:xfrm>
            <a:custGeom>
              <a:avLst/>
              <a:gdLst>
                <a:gd name="T0" fmla="*/ 14 w 14"/>
                <a:gd name="T1" fmla="*/ 0 h 19"/>
                <a:gd name="T2" fmla="*/ 0 w 14"/>
                <a:gd name="T3" fmla="*/ 0 h 19"/>
                <a:gd name="T4" fmla="*/ 0 w 14"/>
                <a:gd name="T5" fmla="*/ 12 h 19"/>
                <a:gd name="T6" fmla="*/ 0 w 14"/>
                <a:gd name="T7" fmla="*/ 19 h 19"/>
                <a:gd name="T8" fmla="*/ 7 w 14"/>
                <a:gd name="T9" fmla="*/ 19 h 19"/>
                <a:gd name="T10" fmla="*/ 9 w 14"/>
                <a:gd name="T11" fmla="*/ 19 h 19"/>
                <a:gd name="T12" fmla="*/ 9 w 14"/>
                <a:gd name="T13" fmla="*/ 5 h 19"/>
                <a:gd name="T14" fmla="*/ 7 w 14"/>
                <a:gd name="T15" fmla="*/ 5 h 19"/>
                <a:gd name="T16" fmla="*/ 7 w 14"/>
                <a:gd name="T17" fmla="*/ 12 h 19"/>
                <a:gd name="T18" fmla="*/ 14 w 14"/>
                <a:gd name="T19" fmla="*/ 12 h 19"/>
                <a:gd name="T20" fmla="*/ 14 w 14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9"/>
                <a:gd name="T35" fmla="*/ 14 w 1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9">
                  <a:moveTo>
                    <a:pt x="14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12"/>
                  </a:lnTo>
                  <a:lnTo>
                    <a:pt x="14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09" name="Rectangle 41"/>
            <p:cNvSpPr>
              <a:spLocks noChangeArrowheads="1"/>
            </p:cNvSpPr>
            <p:nvPr/>
          </p:nvSpPr>
          <p:spPr bwMode="auto">
            <a:xfrm>
              <a:off x="3864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0" name="Rectangle 42"/>
            <p:cNvSpPr>
              <a:spLocks noChangeArrowheads="1"/>
            </p:cNvSpPr>
            <p:nvPr/>
          </p:nvSpPr>
          <p:spPr bwMode="auto">
            <a:xfrm>
              <a:off x="3891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1" name="Rectangle 43"/>
            <p:cNvSpPr>
              <a:spLocks noChangeArrowheads="1"/>
            </p:cNvSpPr>
            <p:nvPr/>
          </p:nvSpPr>
          <p:spPr bwMode="auto">
            <a:xfrm>
              <a:off x="3918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2" name="Rectangle 44"/>
            <p:cNvSpPr>
              <a:spLocks noChangeArrowheads="1"/>
            </p:cNvSpPr>
            <p:nvPr/>
          </p:nvSpPr>
          <p:spPr bwMode="auto">
            <a:xfrm>
              <a:off x="3945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3" name="Rectangle 45"/>
            <p:cNvSpPr>
              <a:spLocks noChangeArrowheads="1"/>
            </p:cNvSpPr>
            <p:nvPr/>
          </p:nvSpPr>
          <p:spPr bwMode="auto">
            <a:xfrm>
              <a:off x="3972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4" name="Rectangle 46"/>
            <p:cNvSpPr>
              <a:spLocks noChangeArrowheads="1"/>
            </p:cNvSpPr>
            <p:nvPr/>
          </p:nvSpPr>
          <p:spPr bwMode="auto">
            <a:xfrm>
              <a:off x="3999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5" name="Rectangle 47"/>
            <p:cNvSpPr>
              <a:spLocks noChangeArrowheads="1"/>
            </p:cNvSpPr>
            <p:nvPr/>
          </p:nvSpPr>
          <p:spPr bwMode="auto">
            <a:xfrm>
              <a:off x="4026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6" name="Rectangle 48"/>
            <p:cNvSpPr>
              <a:spLocks noChangeArrowheads="1"/>
            </p:cNvSpPr>
            <p:nvPr/>
          </p:nvSpPr>
          <p:spPr bwMode="auto">
            <a:xfrm>
              <a:off x="4053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7" name="Rectangle 49"/>
            <p:cNvSpPr>
              <a:spLocks noChangeArrowheads="1"/>
            </p:cNvSpPr>
            <p:nvPr/>
          </p:nvSpPr>
          <p:spPr bwMode="auto">
            <a:xfrm>
              <a:off x="4080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8" name="Rectangle 50"/>
            <p:cNvSpPr>
              <a:spLocks noChangeArrowheads="1"/>
            </p:cNvSpPr>
            <p:nvPr/>
          </p:nvSpPr>
          <p:spPr bwMode="auto">
            <a:xfrm>
              <a:off x="4107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19" name="Rectangle 51"/>
            <p:cNvSpPr>
              <a:spLocks noChangeArrowheads="1"/>
            </p:cNvSpPr>
            <p:nvPr/>
          </p:nvSpPr>
          <p:spPr bwMode="auto">
            <a:xfrm>
              <a:off x="4134" y="2658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20" name="Rectangle 52"/>
            <p:cNvSpPr>
              <a:spLocks noChangeArrowheads="1"/>
            </p:cNvSpPr>
            <p:nvPr/>
          </p:nvSpPr>
          <p:spPr bwMode="auto">
            <a:xfrm>
              <a:off x="4161" y="2658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21" name="Freeform 53"/>
            <p:cNvSpPr>
              <a:spLocks/>
            </p:cNvSpPr>
            <p:nvPr/>
          </p:nvSpPr>
          <p:spPr bwMode="auto">
            <a:xfrm>
              <a:off x="4185" y="2658"/>
              <a:ext cx="13" cy="17"/>
            </a:xfrm>
            <a:custGeom>
              <a:avLst/>
              <a:gdLst>
                <a:gd name="T0" fmla="*/ 3 w 13"/>
                <a:gd name="T1" fmla="*/ 0 h 17"/>
                <a:gd name="T2" fmla="*/ 3 w 13"/>
                <a:gd name="T3" fmla="*/ 14 h 17"/>
                <a:gd name="T4" fmla="*/ 6 w 13"/>
                <a:gd name="T5" fmla="*/ 14 h 17"/>
                <a:gd name="T6" fmla="*/ 6 w 13"/>
                <a:gd name="T7" fmla="*/ 7 h 17"/>
                <a:gd name="T8" fmla="*/ 0 w 13"/>
                <a:gd name="T9" fmla="*/ 7 h 17"/>
                <a:gd name="T10" fmla="*/ 0 w 13"/>
                <a:gd name="T11" fmla="*/ 17 h 17"/>
                <a:gd name="T12" fmla="*/ 13 w 13"/>
                <a:gd name="T13" fmla="*/ 17 h 17"/>
                <a:gd name="T14" fmla="*/ 13 w 13"/>
                <a:gd name="T15" fmla="*/ 7 h 17"/>
                <a:gd name="T16" fmla="*/ 13 w 13"/>
                <a:gd name="T17" fmla="*/ 0 h 17"/>
                <a:gd name="T18" fmla="*/ 6 w 13"/>
                <a:gd name="T19" fmla="*/ 0 h 17"/>
                <a:gd name="T20" fmla="*/ 3 w 13"/>
                <a:gd name="T21" fmla="*/ 0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7"/>
                <a:gd name="T35" fmla="*/ 13 w 13"/>
                <a:gd name="T36" fmla="*/ 17 h 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7">
                  <a:moveTo>
                    <a:pt x="3" y="0"/>
                  </a:moveTo>
                  <a:lnTo>
                    <a:pt x="3" y="14"/>
                  </a:lnTo>
                  <a:lnTo>
                    <a:pt x="6" y="14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17"/>
                  </a:lnTo>
                  <a:lnTo>
                    <a:pt x="13" y="17"/>
                  </a:lnTo>
                  <a:lnTo>
                    <a:pt x="13" y="7"/>
                  </a:lnTo>
                  <a:lnTo>
                    <a:pt x="13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22" name="Rectangle 54"/>
            <p:cNvSpPr>
              <a:spLocks noChangeArrowheads="1"/>
            </p:cNvSpPr>
            <p:nvPr/>
          </p:nvSpPr>
          <p:spPr bwMode="auto">
            <a:xfrm>
              <a:off x="4185" y="2688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23" name="Rectangle 55"/>
            <p:cNvSpPr>
              <a:spLocks noChangeArrowheads="1"/>
            </p:cNvSpPr>
            <p:nvPr/>
          </p:nvSpPr>
          <p:spPr bwMode="auto">
            <a:xfrm>
              <a:off x="4185" y="2715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24" name="Rectangle 56"/>
            <p:cNvSpPr>
              <a:spLocks noChangeArrowheads="1"/>
            </p:cNvSpPr>
            <p:nvPr/>
          </p:nvSpPr>
          <p:spPr bwMode="auto">
            <a:xfrm>
              <a:off x="4185" y="2742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25" name="Rectangle 57"/>
            <p:cNvSpPr>
              <a:spLocks noChangeArrowheads="1"/>
            </p:cNvSpPr>
            <p:nvPr/>
          </p:nvSpPr>
          <p:spPr bwMode="auto">
            <a:xfrm>
              <a:off x="4185" y="2769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26" name="Rectangle 58"/>
            <p:cNvSpPr>
              <a:spLocks noChangeArrowheads="1"/>
            </p:cNvSpPr>
            <p:nvPr/>
          </p:nvSpPr>
          <p:spPr bwMode="auto">
            <a:xfrm>
              <a:off x="4185" y="2796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27" name="Rectangle 59"/>
            <p:cNvSpPr>
              <a:spLocks noChangeArrowheads="1"/>
            </p:cNvSpPr>
            <p:nvPr/>
          </p:nvSpPr>
          <p:spPr bwMode="auto">
            <a:xfrm>
              <a:off x="4185" y="282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28" name="Rectangle 60"/>
            <p:cNvSpPr>
              <a:spLocks noChangeArrowheads="1"/>
            </p:cNvSpPr>
            <p:nvPr/>
          </p:nvSpPr>
          <p:spPr bwMode="auto">
            <a:xfrm>
              <a:off x="4185" y="2850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29" name="Rectangle 61"/>
            <p:cNvSpPr>
              <a:spLocks noChangeArrowheads="1"/>
            </p:cNvSpPr>
            <p:nvPr/>
          </p:nvSpPr>
          <p:spPr bwMode="auto">
            <a:xfrm>
              <a:off x="4185" y="2877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30" name="Rectangle 62"/>
            <p:cNvSpPr>
              <a:spLocks noChangeArrowheads="1"/>
            </p:cNvSpPr>
            <p:nvPr/>
          </p:nvSpPr>
          <p:spPr bwMode="auto">
            <a:xfrm>
              <a:off x="4185" y="2904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31" name="Rectangle 63"/>
            <p:cNvSpPr>
              <a:spLocks noChangeArrowheads="1"/>
            </p:cNvSpPr>
            <p:nvPr/>
          </p:nvSpPr>
          <p:spPr bwMode="auto">
            <a:xfrm>
              <a:off x="4185" y="2931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32" name="Freeform 64"/>
            <p:cNvSpPr>
              <a:spLocks/>
            </p:cNvSpPr>
            <p:nvPr/>
          </p:nvSpPr>
          <p:spPr bwMode="auto">
            <a:xfrm>
              <a:off x="4180" y="2953"/>
              <a:ext cx="18" cy="14"/>
            </a:xfrm>
            <a:custGeom>
              <a:avLst/>
              <a:gdLst>
                <a:gd name="T0" fmla="*/ 18 w 18"/>
                <a:gd name="T1" fmla="*/ 5 h 14"/>
                <a:gd name="T2" fmla="*/ 5 w 18"/>
                <a:gd name="T3" fmla="*/ 5 h 14"/>
                <a:gd name="T4" fmla="*/ 5 w 18"/>
                <a:gd name="T5" fmla="*/ 7 h 14"/>
                <a:gd name="T6" fmla="*/ 11 w 18"/>
                <a:gd name="T7" fmla="*/ 7 h 14"/>
                <a:gd name="T8" fmla="*/ 11 w 18"/>
                <a:gd name="T9" fmla="*/ 0 h 14"/>
                <a:gd name="T10" fmla="*/ 0 w 18"/>
                <a:gd name="T11" fmla="*/ 0 h 14"/>
                <a:gd name="T12" fmla="*/ 0 w 18"/>
                <a:gd name="T13" fmla="*/ 14 h 14"/>
                <a:gd name="T14" fmla="*/ 11 w 18"/>
                <a:gd name="T15" fmla="*/ 14 h 14"/>
                <a:gd name="T16" fmla="*/ 18 w 18"/>
                <a:gd name="T17" fmla="*/ 14 h 14"/>
                <a:gd name="T18" fmla="*/ 18 w 18"/>
                <a:gd name="T19" fmla="*/ 7 h 14"/>
                <a:gd name="T20" fmla="*/ 18 w 18"/>
                <a:gd name="T21" fmla="*/ 5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14"/>
                <a:gd name="T35" fmla="*/ 18 w 18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14">
                  <a:moveTo>
                    <a:pt x="18" y="5"/>
                  </a:moveTo>
                  <a:lnTo>
                    <a:pt x="5" y="5"/>
                  </a:lnTo>
                  <a:lnTo>
                    <a:pt x="5" y="7"/>
                  </a:lnTo>
                  <a:lnTo>
                    <a:pt x="11" y="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33" name="Rectangle 65"/>
            <p:cNvSpPr>
              <a:spLocks noChangeArrowheads="1"/>
            </p:cNvSpPr>
            <p:nvPr/>
          </p:nvSpPr>
          <p:spPr bwMode="auto">
            <a:xfrm>
              <a:off x="4153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34" name="Rectangle 66"/>
            <p:cNvSpPr>
              <a:spLocks noChangeArrowheads="1"/>
            </p:cNvSpPr>
            <p:nvPr/>
          </p:nvSpPr>
          <p:spPr bwMode="auto">
            <a:xfrm>
              <a:off x="4126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35" name="Rectangle 67"/>
            <p:cNvSpPr>
              <a:spLocks noChangeArrowheads="1"/>
            </p:cNvSpPr>
            <p:nvPr/>
          </p:nvSpPr>
          <p:spPr bwMode="auto">
            <a:xfrm>
              <a:off x="4099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36" name="Rectangle 68"/>
            <p:cNvSpPr>
              <a:spLocks noChangeArrowheads="1"/>
            </p:cNvSpPr>
            <p:nvPr/>
          </p:nvSpPr>
          <p:spPr bwMode="auto">
            <a:xfrm>
              <a:off x="4072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37" name="Rectangle 69"/>
            <p:cNvSpPr>
              <a:spLocks noChangeArrowheads="1"/>
            </p:cNvSpPr>
            <p:nvPr/>
          </p:nvSpPr>
          <p:spPr bwMode="auto">
            <a:xfrm>
              <a:off x="4045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38" name="Rectangle 70"/>
            <p:cNvSpPr>
              <a:spLocks noChangeArrowheads="1"/>
            </p:cNvSpPr>
            <p:nvPr/>
          </p:nvSpPr>
          <p:spPr bwMode="auto">
            <a:xfrm>
              <a:off x="4018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39" name="Rectangle 71"/>
            <p:cNvSpPr>
              <a:spLocks noChangeArrowheads="1"/>
            </p:cNvSpPr>
            <p:nvPr/>
          </p:nvSpPr>
          <p:spPr bwMode="auto">
            <a:xfrm>
              <a:off x="3991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0" name="Rectangle 72"/>
            <p:cNvSpPr>
              <a:spLocks noChangeArrowheads="1"/>
            </p:cNvSpPr>
            <p:nvPr/>
          </p:nvSpPr>
          <p:spPr bwMode="auto">
            <a:xfrm>
              <a:off x="3964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1" name="Rectangle 73"/>
            <p:cNvSpPr>
              <a:spLocks noChangeArrowheads="1"/>
            </p:cNvSpPr>
            <p:nvPr/>
          </p:nvSpPr>
          <p:spPr bwMode="auto">
            <a:xfrm>
              <a:off x="3937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2" name="Rectangle 74"/>
            <p:cNvSpPr>
              <a:spLocks noChangeArrowheads="1"/>
            </p:cNvSpPr>
            <p:nvPr/>
          </p:nvSpPr>
          <p:spPr bwMode="auto">
            <a:xfrm>
              <a:off x="3910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3" name="Rectangle 75"/>
            <p:cNvSpPr>
              <a:spLocks noChangeArrowheads="1"/>
            </p:cNvSpPr>
            <p:nvPr/>
          </p:nvSpPr>
          <p:spPr bwMode="auto">
            <a:xfrm>
              <a:off x="3883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4" name="Rectangle 76"/>
            <p:cNvSpPr>
              <a:spLocks noChangeArrowheads="1"/>
            </p:cNvSpPr>
            <p:nvPr/>
          </p:nvSpPr>
          <p:spPr bwMode="auto">
            <a:xfrm>
              <a:off x="3856" y="295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5" name="Rectangle 77"/>
            <p:cNvSpPr>
              <a:spLocks noChangeArrowheads="1"/>
            </p:cNvSpPr>
            <p:nvPr/>
          </p:nvSpPr>
          <p:spPr bwMode="auto">
            <a:xfrm>
              <a:off x="3842" y="2967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6" name="Rectangle 78"/>
            <p:cNvSpPr>
              <a:spLocks noChangeArrowheads="1"/>
            </p:cNvSpPr>
            <p:nvPr/>
          </p:nvSpPr>
          <p:spPr bwMode="auto">
            <a:xfrm>
              <a:off x="3842" y="2994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7" name="Rectangle 79"/>
            <p:cNvSpPr>
              <a:spLocks noChangeArrowheads="1"/>
            </p:cNvSpPr>
            <p:nvPr/>
          </p:nvSpPr>
          <p:spPr bwMode="auto">
            <a:xfrm>
              <a:off x="3842" y="3021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8" name="Rectangle 80"/>
            <p:cNvSpPr>
              <a:spLocks noChangeArrowheads="1"/>
            </p:cNvSpPr>
            <p:nvPr/>
          </p:nvSpPr>
          <p:spPr bwMode="auto">
            <a:xfrm>
              <a:off x="3842" y="3048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49" name="Rectangle 81"/>
            <p:cNvSpPr>
              <a:spLocks noChangeArrowheads="1"/>
            </p:cNvSpPr>
            <p:nvPr/>
          </p:nvSpPr>
          <p:spPr bwMode="auto">
            <a:xfrm>
              <a:off x="3842" y="3075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50" name="Freeform 82"/>
            <p:cNvSpPr>
              <a:spLocks/>
            </p:cNvSpPr>
            <p:nvPr/>
          </p:nvSpPr>
          <p:spPr bwMode="auto">
            <a:xfrm>
              <a:off x="3841" y="3100"/>
              <a:ext cx="15" cy="44"/>
            </a:xfrm>
            <a:custGeom>
              <a:avLst/>
              <a:gdLst>
                <a:gd name="T0" fmla="*/ 15 w 15"/>
                <a:gd name="T1" fmla="*/ 2 h 44"/>
                <a:gd name="T2" fmla="*/ 1 w 15"/>
                <a:gd name="T3" fmla="*/ 2 h 44"/>
                <a:gd name="T4" fmla="*/ 1 w 15"/>
                <a:gd name="T5" fmla="*/ 9 h 44"/>
                <a:gd name="T6" fmla="*/ 8 w 15"/>
                <a:gd name="T7" fmla="*/ 9 h 44"/>
                <a:gd name="T8" fmla="*/ 15 w 15"/>
                <a:gd name="T9" fmla="*/ 7 h 44"/>
                <a:gd name="T10" fmla="*/ 12 w 15"/>
                <a:gd name="T11" fmla="*/ 0 h 44"/>
                <a:gd name="T12" fmla="*/ 0 w 15"/>
                <a:gd name="T13" fmla="*/ 5 h 44"/>
                <a:gd name="T14" fmla="*/ 3 w 15"/>
                <a:gd name="T15" fmla="*/ 12 h 44"/>
                <a:gd name="T16" fmla="*/ 15 w 15"/>
                <a:gd name="T17" fmla="*/ 44 h 44"/>
                <a:gd name="T18" fmla="*/ 15 w 15"/>
                <a:gd name="T19" fmla="*/ 9 h 44"/>
                <a:gd name="T20" fmla="*/ 15 w 15"/>
                <a:gd name="T21" fmla="*/ 2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44"/>
                <a:gd name="T35" fmla="*/ 15 w 15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44">
                  <a:moveTo>
                    <a:pt x="15" y="2"/>
                  </a:moveTo>
                  <a:lnTo>
                    <a:pt x="1" y="2"/>
                  </a:lnTo>
                  <a:lnTo>
                    <a:pt x="1" y="9"/>
                  </a:lnTo>
                  <a:lnTo>
                    <a:pt x="8" y="9"/>
                  </a:lnTo>
                  <a:lnTo>
                    <a:pt x="15" y="7"/>
                  </a:lnTo>
                  <a:lnTo>
                    <a:pt x="12" y="0"/>
                  </a:lnTo>
                  <a:lnTo>
                    <a:pt x="0" y="5"/>
                  </a:lnTo>
                  <a:lnTo>
                    <a:pt x="3" y="12"/>
                  </a:lnTo>
                  <a:lnTo>
                    <a:pt x="15" y="44"/>
                  </a:lnTo>
                  <a:lnTo>
                    <a:pt x="15" y="9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51" name="Freeform 83"/>
            <p:cNvSpPr>
              <a:spLocks/>
            </p:cNvSpPr>
            <p:nvPr/>
          </p:nvSpPr>
          <p:spPr bwMode="auto">
            <a:xfrm>
              <a:off x="3831" y="3075"/>
              <a:ext cx="17" cy="17"/>
            </a:xfrm>
            <a:custGeom>
              <a:avLst/>
              <a:gdLst>
                <a:gd name="T0" fmla="*/ 5 w 17"/>
                <a:gd name="T1" fmla="*/ 17 h 17"/>
                <a:gd name="T2" fmla="*/ 17 w 17"/>
                <a:gd name="T3" fmla="*/ 12 h 17"/>
                <a:gd name="T4" fmla="*/ 11 w 17"/>
                <a:gd name="T5" fmla="*/ 0 h 17"/>
                <a:gd name="T6" fmla="*/ 0 w 17"/>
                <a:gd name="T7" fmla="*/ 5 h 17"/>
                <a:gd name="T8" fmla="*/ 5 w 1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5" y="17"/>
                  </a:moveTo>
                  <a:lnTo>
                    <a:pt x="17" y="12"/>
                  </a:lnTo>
                  <a:lnTo>
                    <a:pt x="11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52" name="Freeform 84"/>
            <p:cNvSpPr>
              <a:spLocks/>
            </p:cNvSpPr>
            <p:nvPr/>
          </p:nvSpPr>
          <p:spPr bwMode="auto">
            <a:xfrm>
              <a:off x="3821" y="3050"/>
              <a:ext cx="16" cy="16"/>
            </a:xfrm>
            <a:custGeom>
              <a:avLst/>
              <a:gdLst>
                <a:gd name="T0" fmla="*/ 5 w 16"/>
                <a:gd name="T1" fmla="*/ 16 h 16"/>
                <a:gd name="T2" fmla="*/ 16 w 16"/>
                <a:gd name="T3" fmla="*/ 11 h 16"/>
                <a:gd name="T4" fmla="*/ 11 w 16"/>
                <a:gd name="T5" fmla="*/ 0 h 16"/>
                <a:gd name="T6" fmla="*/ 0 w 16"/>
                <a:gd name="T7" fmla="*/ 5 h 16"/>
                <a:gd name="T8" fmla="*/ 5 w 16"/>
                <a:gd name="T9" fmla="*/ 1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5" y="16"/>
                  </a:moveTo>
                  <a:lnTo>
                    <a:pt x="16" y="1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53" name="Freeform 85"/>
            <p:cNvSpPr>
              <a:spLocks/>
            </p:cNvSpPr>
            <p:nvPr/>
          </p:nvSpPr>
          <p:spPr bwMode="auto">
            <a:xfrm>
              <a:off x="3812" y="3024"/>
              <a:ext cx="17" cy="17"/>
            </a:xfrm>
            <a:custGeom>
              <a:avLst/>
              <a:gdLst>
                <a:gd name="T0" fmla="*/ 5 w 17"/>
                <a:gd name="T1" fmla="*/ 17 h 17"/>
                <a:gd name="T2" fmla="*/ 17 w 17"/>
                <a:gd name="T3" fmla="*/ 12 h 17"/>
                <a:gd name="T4" fmla="*/ 12 w 17"/>
                <a:gd name="T5" fmla="*/ 0 h 17"/>
                <a:gd name="T6" fmla="*/ 0 w 17"/>
                <a:gd name="T7" fmla="*/ 5 h 17"/>
                <a:gd name="T8" fmla="*/ 5 w 1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5" y="17"/>
                  </a:moveTo>
                  <a:lnTo>
                    <a:pt x="17" y="12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54" name="Freeform 86"/>
            <p:cNvSpPr>
              <a:spLocks/>
            </p:cNvSpPr>
            <p:nvPr/>
          </p:nvSpPr>
          <p:spPr bwMode="auto">
            <a:xfrm>
              <a:off x="3802" y="2999"/>
              <a:ext cx="17" cy="19"/>
            </a:xfrm>
            <a:custGeom>
              <a:avLst/>
              <a:gdLst>
                <a:gd name="T0" fmla="*/ 5 w 17"/>
                <a:gd name="T1" fmla="*/ 19 h 19"/>
                <a:gd name="T2" fmla="*/ 17 w 17"/>
                <a:gd name="T3" fmla="*/ 13 h 19"/>
                <a:gd name="T4" fmla="*/ 12 w 17"/>
                <a:gd name="T5" fmla="*/ 0 h 19"/>
                <a:gd name="T6" fmla="*/ 0 w 17"/>
                <a:gd name="T7" fmla="*/ 5 h 19"/>
                <a:gd name="T8" fmla="*/ 5 w 17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5" y="19"/>
                  </a:moveTo>
                  <a:lnTo>
                    <a:pt x="17" y="13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55" name="Freeform 87"/>
            <p:cNvSpPr>
              <a:spLocks/>
            </p:cNvSpPr>
            <p:nvPr/>
          </p:nvSpPr>
          <p:spPr bwMode="auto">
            <a:xfrm>
              <a:off x="3792" y="2974"/>
              <a:ext cx="17" cy="18"/>
            </a:xfrm>
            <a:custGeom>
              <a:avLst/>
              <a:gdLst>
                <a:gd name="T0" fmla="*/ 5 w 17"/>
                <a:gd name="T1" fmla="*/ 18 h 18"/>
                <a:gd name="T2" fmla="*/ 17 w 17"/>
                <a:gd name="T3" fmla="*/ 13 h 18"/>
                <a:gd name="T4" fmla="*/ 12 w 17"/>
                <a:gd name="T5" fmla="*/ 0 h 18"/>
                <a:gd name="T6" fmla="*/ 0 w 17"/>
                <a:gd name="T7" fmla="*/ 5 h 18"/>
                <a:gd name="T8" fmla="*/ 5 w 1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5" y="18"/>
                  </a:moveTo>
                  <a:lnTo>
                    <a:pt x="17" y="13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56" name="Freeform 88"/>
            <p:cNvSpPr>
              <a:spLocks/>
            </p:cNvSpPr>
            <p:nvPr/>
          </p:nvSpPr>
          <p:spPr bwMode="auto">
            <a:xfrm>
              <a:off x="3782" y="2948"/>
              <a:ext cx="17" cy="19"/>
            </a:xfrm>
            <a:custGeom>
              <a:avLst/>
              <a:gdLst>
                <a:gd name="T0" fmla="*/ 5 w 17"/>
                <a:gd name="T1" fmla="*/ 19 h 19"/>
                <a:gd name="T2" fmla="*/ 17 w 17"/>
                <a:gd name="T3" fmla="*/ 14 h 19"/>
                <a:gd name="T4" fmla="*/ 12 w 17"/>
                <a:gd name="T5" fmla="*/ 0 h 19"/>
                <a:gd name="T6" fmla="*/ 0 w 17"/>
                <a:gd name="T7" fmla="*/ 5 h 19"/>
                <a:gd name="T8" fmla="*/ 5 w 17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5" y="19"/>
                  </a:moveTo>
                  <a:lnTo>
                    <a:pt x="17" y="14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57" name="Freeform 89"/>
            <p:cNvSpPr>
              <a:spLocks/>
            </p:cNvSpPr>
            <p:nvPr/>
          </p:nvSpPr>
          <p:spPr bwMode="auto">
            <a:xfrm>
              <a:off x="3772" y="2923"/>
              <a:ext cx="17" cy="19"/>
            </a:xfrm>
            <a:custGeom>
              <a:avLst/>
              <a:gdLst>
                <a:gd name="T0" fmla="*/ 5 w 17"/>
                <a:gd name="T1" fmla="*/ 19 h 19"/>
                <a:gd name="T2" fmla="*/ 17 w 17"/>
                <a:gd name="T3" fmla="*/ 14 h 19"/>
                <a:gd name="T4" fmla="*/ 12 w 17"/>
                <a:gd name="T5" fmla="*/ 0 h 19"/>
                <a:gd name="T6" fmla="*/ 0 w 17"/>
                <a:gd name="T7" fmla="*/ 5 h 19"/>
                <a:gd name="T8" fmla="*/ 5 w 17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5" y="19"/>
                  </a:moveTo>
                  <a:lnTo>
                    <a:pt x="17" y="14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58" name="Freeform 90"/>
            <p:cNvSpPr>
              <a:spLocks/>
            </p:cNvSpPr>
            <p:nvPr/>
          </p:nvSpPr>
          <p:spPr bwMode="auto">
            <a:xfrm>
              <a:off x="3763" y="2898"/>
              <a:ext cx="17" cy="18"/>
            </a:xfrm>
            <a:custGeom>
              <a:avLst/>
              <a:gdLst>
                <a:gd name="T0" fmla="*/ 5 w 17"/>
                <a:gd name="T1" fmla="*/ 18 h 18"/>
                <a:gd name="T2" fmla="*/ 17 w 17"/>
                <a:gd name="T3" fmla="*/ 13 h 18"/>
                <a:gd name="T4" fmla="*/ 12 w 17"/>
                <a:gd name="T5" fmla="*/ 0 h 18"/>
                <a:gd name="T6" fmla="*/ 0 w 17"/>
                <a:gd name="T7" fmla="*/ 5 h 18"/>
                <a:gd name="T8" fmla="*/ 5 w 1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5" y="18"/>
                  </a:moveTo>
                  <a:lnTo>
                    <a:pt x="17" y="13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59" name="Freeform 91"/>
            <p:cNvSpPr>
              <a:spLocks/>
            </p:cNvSpPr>
            <p:nvPr/>
          </p:nvSpPr>
          <p:spPr bwMode="auto">
            <a:xfrm>
              <a:off x="3753" y="2874"/>
              <a:ext cx="17" cy="17"/>
            </a:xfrm>
            <a:custGeom>
              <a:avLst/>
              <a:gdLst>
                <a:gd name="T0" fmla="*/ 5 w 17"/>
                <a:gd name="T1" fmla="*/ 17 h 17"/>
                <a:gd name="T2" fmla="*/ 17 w 17"/>
                <a:gd name="T3" fmla="*/ 12 h 17"/>
                <a:gd name="T4" fmla="*/ 12 w 17"/>
                <a:gd name="T5" fmla="*/ 0 h 17"/>
                <a:gd name="T6" fmla="*/ 0 w 17"/>
                <a:gd name="T7" fmla="*/ 5 h 17"/>
                <a:gd name="T8" fmla="*/ 5 w 1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5" y="17"/>
                  </a:moveTo>
                  <a:lnTo>
                    <a:pt x="17" y="12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0" name="Freeform 92"/>
            <p:cNvSpPr>
              <a:spLocks/>
            </p:cNvSpPr>
            <p:nvPr/>
          </p:nvSpPr>
          <p:spPr bwMode="auto">
            <a:xfrm>
              <a:off x="3743" y="2849"/>
              <a:ext cx="17" cy="17"/>
            </a:xfrm>
            <a:custGeom>
              <a:avLst/>
              <a:gdLst>
                <a:gd name="T0" fmla="*/ 5 w 17"/>
                <a:gd name="T1" fmla="*/ 17 h 17"/>
                <a:gd name="T2" fmla="*/ 17 w 17"/>
                <a:gd name="T3" fmla="*/ 12 h 17"/>
                <a:gd name="T4" fmla="*/ 12 w 17"/>
                <a:gd name="T5" fmla="*/ 0 h 17"/>
                <a:gd name="T6" fmla="*/ 0 w 17"/>
                <a:gd name="T7" fmla="*/ 5 h 17"/>
                <a:gd name="T8" fmla="*/ 5 w 1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5" y="17"/>
                  </a:moveTo>
                  <a:lnTo>
                    <a:pt x="17" y="12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1" name="Freeform 93"/>
            <p:cNvSpPr>
              <a:spLocks/>
            </p:cNvSpPr>
            <p:nvPr/>
          </p:nvSpPr>
          <p:spPr bwMode="auto">
            <a:xfrm>
              <a:off x="3733" y="2823"/>
              <a:ext cx="17" cy="17"/>
            </a:xfrm>
            <a:custGeom>
              <a:avLst/>
              <a:gdLst>
                <a:gd name="T0" fmla="*/ 5 w 17"/>
                <a:gd name="T1" fmla="*/ 17 h 17"/>
                <a:gd name="T2" fmla="*/ 17 w 17"/>
                <a:gd name="T3" fmla="*/ 12 h 17"/>
                <a:gd name="T4" fmla="*/ 12 w 17"/>
                <a:gd name="T5" fmla="*/ 0 h 17"/>
                <a:gd name="T6" fmla="*/ 0 w 17"/>
                <a:gd name="T7" fmla="*/ 5 h 17"/>
                <a:gd name="T8" fmla="*/ 5 w 1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5" y="17"/>
                  </a:moveTo>
                  <a:lnTo>
                    <a:pt x="17" y="12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2" name="Freeform 94"/>
            <p:cNvSpPr>
              <a:spLocks/>
            </p:cNvSpPr>
            <p:nvPr/>
          </p:nvSpPr>
          <p:spPr bwMode="auto">
            <a:xfrm>
              <a:off x="3730" y="2798"/>
              <a:ext cx="15" cy="17"/>
            </a:xfrm>
            <a:custGeom>
              <a:avLst/>
              <a:gdLst>
                <a:gd name="T0" fmla="*/ 0 w 15"/>
                <a:gd name="T1" fmla="*/ 12 h 17"/>
                <a:gd name="T2" fmla="*/ 11 w 15"/>
                <a:gd name="T3" fmla="*/ 17 h 17"/>
                <a:gd name="T4" fmla="*/ 15 w 15"/>
                <a:gd name="T5" fmla="*/ 5 h 17"/>
                <a:gd name="T6" fmla="*/ 3 w 15"/>
                <a:gd name="T7" fmla="*/ 0 h 17"/>
                <a:gd name="T8" fmla="*/ 0 w 15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7"/>
                <a:gd name="T17" fmla="*/ 15 w 15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7">
                  <a:moveTo>
                    <a:pt x="0" y="12"/>
                  </a:moveTo>
                  <a:lnTo>
                    <a:pt x="11" y="17"/>
                  </a:lnTo>
                  <a:lnTo>
                    <a:pt x="15" y="5"/>
                  </a:lnTo>
                  <a:lnTo>
                    <a:pt x="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3" name="Freeform 95"/>
            <p:cNvSpPr>
              <a:spLocks/>
            </p:cNvSpPr>
            <p:nvPr/>
          </p:nvSpPr>
          <p:spPr bwMode="auto">
            <a:xfrm>
              <a:off x="3738" y="2773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5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4" name="Freeform 96"/>
            <p:cNvSpPr>
              <a:spLocks/>
            </p:cNvSpPr>
            <p:nvPr/>
          </p:nvSpPr>
          <p:spPr bwMode="auto">
            <a:xfrm>
              <a:off x="3748" y="2747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6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6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5" name="Freeform 97"/>
            <p:cNvSpPr>
              <a:spLocks/>
            </p:cNvSpPr>
            <p:nvPr/>
          </p:nvSpPr>
          <p:spPr bwMode="auto">
            <a:xfrm>
              <a:off x="3758" y="2722"/>
              <a:ext cx="17" cy="19"/>
            </a:xfrm>
            <a:custGeom>
              <a:avLst/>
              <a:gdLst>
                <a:gd name="T0" fmla="*/ 0 w 17"/>
                <a:gd name="T1" fmla="*/ 14 h 19"/>
                <a:gd name="T2" fmla="*/ 12 w 17"/>
                <a:gd name="T3" fmla="*/ 19 h 19"/>
                <a:gd name="T4" fmla="*/ 17 w 17"/>
                <a:gd name="T5" fmla="*/ 5 h 19"/>
                <a:gd name="T6" fmla="*/ 5 w 17"/>
                <a:gd name="T7" fmla="*/ 0 h 19"/>
                <a:gd name="T8" fmla="*/ 0 w 17"/>
                <a:gd name="T9" fmla="*/ 1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0" y="14"/>
                  </a:moveTo>
                  <a:lnTo>
                    <a:pt x="12" y="19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6" name="Freeform 98"/>
            <p:cNvSpPr>
              <a:spLocks/>
            </p:cNvSpPr>
            <p:nvPr/>
          </p:nvSpPr>
          <p:spPr bwMode="auto">
            <a:xfrm>
              <a:off x="3768" y="2697"/>
              <a:ext cx="17" cy="18"/>
            </a:xfrm>
            <a:custGeom>
              <a:avLst/>
              <a:gdLst>
                <a:gd name="T0" fmla="*/ 0 w 17"/>
                <a:gd name="T1" fmla="*/ 13 h 18"/>
                <a:gd name="T2" fmla="*/ 12 w 17"/>
                <a:gd name="T3" fmla="*/ 18 h 18"/>
                <a:gd name="T4" fmla="*/ 17 w 17"/>
                <a:gd name="T5" fmla="*/ 5 h 18"/>
                <a:gd name="T6" fmla="*/ 5 w 17"/>
                <a:gd name="T7" fmla="*/ 0 h 18"/>
                <a:gd name="T8" fmla="*/ 0 w 17"/>
                <a:gd name="T9" fmla="*/ 1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0" y="13"/>
                  </a:moveTo>
                  <a:lnTo>
                    <a:pt x="12" y="18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7" name="Freeform 99"/>
            <p:cNvSpPr>
              <a:spLocks/>
            </p:cNvSpPr>
            <p:nvPr/>
          </p:nvSpPr>
          <p:spPr bwMode="auto">
            <a:xfrm>
              <a:off x="3778" y="2672"/>
              <a:ext cx="16" cy="18"/>
            </a:xfrm>
            <a:custGeom>
              <a:avLst/>
              <a:gdLst>
                <a:gd name="T0" fmla="*/ 0 w 16"/>
                <a:gd name="T1" fmla="*/ 13 h 18"/>
                <a:gd name="T2" fmla="*/ 12 w 16"/>
                <a:gd name="T3" fmla="*/ 18 h 18"/>
                <a:gd name="T4" fmla="*/ 16 w 16"/>
                <a:gd name="T5" fmla="*/ 5 h 18"/>
                <a:gd name="T6" fmla="*/ 4 w 16"/>
                <a:gd name="T7" fmla="*/ 0 h 18"/>
                <a:gd name="T8" fmla="*/ 0 w 16"/>
                <a:gd name="T9" fmla="*/ 1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8"/>
                <a:gd name="T17" fmla="*/ 16 w 1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8">
                  <a:moveTo>
                    <a:pt x="0" y="13"/>
                  </a:moveTo>
                  <a:lnTo>
                    <a:pt x="12" y="18"/>
                  </a:lnTo>
                  <a:lnTo>
                    <a:pt x="16" y="5"/>
                  </a:lnTo>
                  <a:lnTo>
                    <a:pt x="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8" name="Freeform 100"/>
            <p:cNvSpPr>
              <a:spLocks/>
            </p:cNvSpPr>
            <p:nvPr/>
          </p:nvSpPr>
          <p:spPr bwMode="auto">
            <a:xfrm>
              <a:off x="3787" y="2646"/>
              <a:ext cx="17" cy="19"/>
            </a:xfrm>
            <a:custGeom>
              <a:avLst/>
              <a:gdLst>
                <a:gd name="T0" fmla="*/ 0 w 17"/>
                <a:gd name="T1" fmla="*/ 14 h 19"/>
                <a:gd name="T2" fmla="*/ 12 w 17"/>
                <a:gd name="T3" fmla="*/ 19 h 19"/>
                <a:gd name="T4" fmla="*/ 17 w 17"/>
                <a:gd name="T5" fmla="*/ 5 h 19"/>
                <a:gd name="T6" fmla="*/ 5 w 17"/>
                <a:gd name="T7" fmla="*/ 0 h 19"/>
                <a:gd name="T8" fmla="*/ 0 w 17"/>
                <a:gd name="T9" fmla="*/ 1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0" y="14"/>
                  </a:moveTo>
                  <a:lnTo>
                    <a:pt x="12" y="19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69" name="Freeform 101"/>
            <p:cNvSpPr>
              <a:spLocks/>
            </p:cNvSpPr>
            <p:nvPr/>
          </p:nvSpPr>
          <p:spPr bwMode="auto">
            <a:xfrm>
              <a:off x="3797" y="2621"/>
              <a:ext cx="17" cy="18"/>
            </a:xfrm>
            <a:custGeom>
              <a:avLst/>
              <a:gdLst>
                <a:gd name="T0" fmla="*/ 0 w 17"/>
                <a:gd name="T1" fmla="*/ 13 h 18"/>
                <a:gd name="T2" fmla="*/ 12 w 17"/>
                <a:gd name="T3" fmla="*/ 18 h 18"/>
                <a:gd name="T4" fmla="*/ 17 w 17"/>
                <a:gd name="T5" fmla="*/ 5 h 18"/>
                <a:gd name="T6" fmla="*/ 5 w 17"/>
                <a:gd name="T7" fmla="*/ 0 h 18"/>
                <a:gd name="T8" fmla="*/ 0 w 17"/>
                <a:gd name="T9" fmla="*/ 1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0" y="13"/>
                  </a:moveTo>
                  <a:lnTo>
                    <a:pt x="12" y="18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70" name="Freeform 102"/>
            <p:cNvSpPr>
              <a:spLocks/>
            </p:cNvSpPr>
            <p:nvPr/>
          </p:nvSpPr>
          <p:spPr bwMode="auto">
            <a:xfrm>
              <a:off x="3807" y="2596"/>
              <a:ext cx="17" cy="18"/>
            </a:xfrm>
            <a:custGeom>
              <a:avLst/>
              <a:gdLst>
                <a:gd name="T0" fmla="*/ 0 w 17"/>
                <a:gd name="T1" fmla="*/ 13 h 18"/>
                <a:gd name="T2" fmla="*/ 12 w 17"/>
                <a:gd name="T3" fmla="*/ 18 h 18"/>
                <a:gd name="T4" fmla="*/ 17 w 17"/>
                <a:gd name="T5" fmla="*/ 5 h 18"/>
                <a:gd name="T6" fmla="*/ 5 w 17"/>
                <a:gd name="T7" fmla="*/ 0 h 18"/>
                <a:gd name="T8" fmla="*/ 0 w 17"/>
                <a:gd name="T9" fmla="*/ 1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0" y="13"/>
                  </a:moveTo>
                  <a:lnTo>
                    <a:pt x="12" y="18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71" name="Freeform 103"/>
            <p:cNvSpPr>
              <a:spLocks/>
            </p:cNvSpPr>
            <p:nvPr/>
          </p:nvSpPr>
          <p:spPr bwMode="auto">
            <a:xfrm>
              <a:off x="3817" y="2572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5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72" name="Freeform 104"/>
            <p:cNvSpPr>
              <a:spLocks/>
            </p:cNvSpPr>
            <p:nvPr/>
          </p:nvSpPr>
          <p:spPr bwMode="auto">
            <a:xfrm>
              <a:off x="3827" y="2547"/>
              <a:ext cx="15" cy="16"/>
            </a:xfrm>
            <a:custGeom>
              <a:avLst/>
              <a:gdLst>
                <a:gd name="T0" fmla="*/ 0 w 15"/>
                <a:gd name="T1" fmla="*/ 11 h 16"/>
                <a:gd name="T2" fmla="*/ 12 w 15"/>
                <a:gd name="T3" fmla="*/ 16 h 16"/>
                <a:gd name="T4" fmla="*/ 15 w 15"/>
                <a:gd name="T5" fmla="*/ 5 h 16"/>
                <a:gd name="T6" fmla="*/ 4 w 15"/>
                <a:gd name="T7" fmla="*/ 0 h 16"/>
                <a:gd name="T8" fmla="*/ 0 w 15"/>
                <a:gd name="T9" fmla="*/ 1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0" y="11"/>
                  </a:moveTo>
                  <a:lnTo>
                    <a:pt x="12" y="16"/>
                  </a:lnTo>
                  <a:lnTo>
                    <a:pt x="15" y="5"/>
                  </a:lnTo>
                  <a:lnTo>
                    <a:pt x="4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73" name="Freeform 105"/>
            <p:cNvSpPr>
              <a:spLocks/>
            </p:cNvSpPr>
            <p:nvPr/>
          </p:nvSpPr>
          <p:spPr bwMode="auto">
            <a:xfrm>
              <a:off x="3836" y="2521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5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6" name="Group 320"/>
          <p:cNvGrpSpPr>
            <a:grpSpLocks/>
          </p:cNvGrpSpPr>
          <p:nvPr/>
        </p:nvGrpSpPr>
        <p:grpSpPr bwMode="auto">
          <a:xfrm>
            <a:off x="6140450" y="4254500"/>
            <a:ext cx="393700" cy="388938"/>
            <a:chOff x="3868" y="2680"/>
            <a:chExt cx="248" cy="245"/>
          </a:xfrm>
        </p:grpSpPr>
        <p:sp>
          <p:nvSpPr>
            <p:cNvPr id="32900" name="Rectangle 160"/>
            <p:cNvSpPr>
              <a:spLocks noChangeArrowheads="1"/>
            </p:cNvSpPr>
            <p:nvPr/>
          </p:nvSpPr>
          <p:spPr bwMode="auto">
            <a:xfrm>
              <a:off x="3868" y="2685"/>
              <a:ext cx="99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500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901" name="Rectangle 161"/>
            <p:cNvSpPr>
              <a:spLocks noChangeArrowheads="1"/>
            </p:cNvSpPr>
            <p:nvPr/>
          </p:nvSpPr>
          <p:spPr bwMode="auto">
            <a:xfrm>
              <a:off x="3966" y="2680"/>
              <a:ext cx="15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(2)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grpSp>
        <p:nvGrpSpPr>
          <p:cNvPr id="7" name="Group 238"/>
          <p:cNvGrpSpPr>
            <a:grpSpLocks/>
          </p:cNvGrpSpPr>
          <p:nvPr/>
        </p:nvGrpSpPr>
        <p:grpSpPr bwMode="auto">
          <a:xfrm>
            <a:off x="3375025" y="4025900"/>
            <a:ext cx="785813" cy="941388"/>
            <a:chOff x="2102" y="2536"/>
            <a:chExt cx="495" cy="593"/>
          </a:xfrm>
        </p:grpSpPr>
        <p:sp>
          <p:nvSpPr>
            <p:cNvPr id="32826" name="Freeform 164"/>
            <p:cNvSpPr>
              <a:spLocks/>
            </p:cNvSpPr>
            <p:nvPr/>
          </p:nvSpPr>
          <p:spPr bwMode="auto">
            <a:xfrm>
              <a:off x="2105" y="2538"/>
              <a:ext cx="485" cy="591"/>
            </a:xfrm>
            <a:custGeom>
              <a:avLst/>
              <a:gdLst>
                <a:gd name="T0" fmla="*/ 121 w 485"/>
                <a:gd name="T1" fmla="*/ 0 h 591"/>
                <a:gd name="T2" fmla="*/ 121 w 485"/>
                <a:gd name="T3" fmla="*/ 149 h 591"/>
                <a:gd name="T4" fmla="*/ 485 w 485"/>
                <a:gd name="T5" fmla="*/ 149 h 591"/>
                <a:gd name="T6" fmla="*/ 485 w 485"/>
                <a:gd name="T7" fmla="*/ 444 h 591"/>
                <a:gd name="T8" fmla="*/ 121 w 485"/>
                <a:gd name="T9" fmla="*/ 444 h 591"/>
                <a:gd name="T10" fmla="*/ 121 w 485"/>
                <a:gd name="T11" fmla="*/ 591 h 591"/>
                <a:gd name="T12" fmla="*/ 0 w 485"/>
                <a:gd name="T13" fmla="*/ 296 h 591"/>
                <a:gd name="T14" fmla="*/ 121 w 485"/>
                <a:gd name="T15" fmla="*/ 0 h 5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5"/>
                <a:gd name="T25" fmla="*/ 0 h 591"/>
                <a:gd name="T26" fmla="*/ 485 w 485"/>
                <a:gd name="T27" fmla="*/ 591 h 59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5" h="591">
                  <a:moveTo>
                    <a:pt x="121" y="0"/>
                  </a:moveTo>
                  <a:lnTo>
                    <a:pt x="121" y="149"/>
                  </a:lnTo>
                  <a:lnTo>
                    <a:pt x="485" y="149"/>
                  </a:lnTo>
                  <a:lnTo>
                    <a:pt x="485" y="444"/>
                  </a:lnTo>
                  <a:lnTo>
                    <a:pt x="121" y="444"/>
                  </a:lnTo>
                  <a:lnTo>
                    <a:pt x="121" y="591"/>
                  </a:lnTo>
                  <a:lnTo>
                    <a:pt x="0" y="296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27" name="Rectangle 165"/>
            <p:cNvSpPr>
              <a:spLocks noChangeArrowheads="1"/>
            </p:cNvSpPr>
            <p:nvPr/>
          </p:nvSpPr>
          <p:spPr bwMode="auto">
            <a:xfrm>
              <a:off x="2220" y="2538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28" name="Rectangle 166"/>
            <p:cNvSpPr>
              <a:spLocks noChangeArrowheads="1"/>
            </p:cNvSpPr>
            <p:nvPr/>
          </p:nvSpPr>
          <p:spPr bwMode="auto">
            <a:xfrm>
              <a:off x="2220" y="2565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29" name="Rectangle 167"/>
            <p:cNvSpPr>
              <a:spLocks noChangeArrowheads="1"/>
            </p:cNvSpPr>
            <p:nvPr/>
          </p:nvSpPr>
          <p:spPr bwMode="auto">
            <a:xfrm>
              <a:off x="2220" y="2592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0" name="Rectangle 168"/>
            <p:cNvSpPr>
              <a:spLocks noChangeArrowheads="1"/>
            </p:cNvSpPr>
            <p:nvPr/>
          </p:nvSpPr>
          <p:spPr bwMode="auto">
            <a:xfrm>
              <a:off x="2220" y="2619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1" name="Rectangle 169"/>
            <p:cNvSpPr>
              <a:spLocks noChangeArrowheads="1"/>
            </p:cNvSpPr>
            <p:nvPr/>
          </p:nvSpPr>
          <p:spPr bwMode="auto">
            <a:xfrm>
              <a:off x="2220" y="2646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2" name="Rectangle 170"/>
            <p:cNvSpPr>
              <a:spLocks noChangeArrowheads="1"/>
            </p:cNvSpPr>
            <p:nvPr/>
          </p:nvSpPr>
          <p:spPr bwMode="auto">
            <a:xfrm>
              <a:off x="2220" y="2673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3" name="Rectangle 171"/>
            <p:cNvSpPr>
              <a:spLocks noChangeArrowheads="1"/>
            </p:cNvSpPr>
            <p:nvPr/>
          </p:nvSpPr>
          <p:spPr bwMode="auto">
            <a:xfrm>
              <a:off x="2240" y="268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4" name="Rectangle 172"/>
            <p:cNvSpPr>
              <a:spLocks noChangeArrowheads="1"/>
            </p:cNvSpPr>
            <p:nvPr/>
          </p:nvSpPr>
          <p:spPr bwMode="auto">
            <a:xfrm>
              <a:off x="2267" y="268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5" name="Rectangle 173"/>
            <p:cNvSpPr>
              <a:spLocks noChangeArrowheads="1"/>
            </p:cNvSpPr>
            <p:nvPr/>
          </p:nvSpPr>
          <p:spPr bwMode="auto">
            <a:xfrm>
              <a:off x="2294" y="268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6" name="Rectangle 174"/>
            <p:cNvSpPr>
              <a:spLocks noChangeArrowheads="1"/>
            </p:cNvSpPr>
            <p:nvPr/>
          </p:nvSpPr>
          <p:spPr bwMode="auto">
            <a:xfrm>
              <a:off x="2321" y="268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7" name="Rectangle 175"/>
            <p:cNvSpPr>
              <a:spLocks noChangeArrowheads="1"/>
            </p:cNvSpPr>
            <p:nvPr/>
          </p:nvSpPr>
          <p:spPr bwMode="auto">
            <a:xfrm>
              <a:off x="2348" y="268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8" name="Rectangle 176"/>
            <p:cNvSpPr>
              <a:spLocks noChangeArrowheads="1"/>
            </p:cNvSpPr>
            <p:nvPr/>
          </p:nvSpPr>
          <p:spPr bwMode="auto">
            <a:xfrm>
              <a:off x="2375" y="268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39" name="Rectangle 177"/>
            <p:cNvSpPr>
              <a:spLocks noChangeArrowheads="1"/>
            </p:cNvSpPr>
            <p:nvPr/>
          </p:nvSpPr>
          <p:spPr bwMode="auto">
            <a:xfrm>
              <a:off x="2402" y="268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0" name="Rectangle 178"/>
            <p:cNvSpPr>
              <a:spLocks noChangeArrowheads="1"/>
            </p:cNvSpPr>
            <p:nvPr/>
          </p:nvSpPr>
          <p:spPr bwMode="auto">
            <a:xfrm>
              <a:off x="2429" y="268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1" name="Rectangle 179"/>
            <p:cNvSpPr>
              <a:spLocks noChangeArrowheads="1"/>
            </p:cNvSpPr>
            <p:nvPr/>
          </p:nvSpPr>
          <p:spPr bwMode="auto">
            <a:xfrm>
              <a:off x="2456" y="268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2" name="Rectangle 180"/>
            <p:cNvSpPr>
              <a:spLocks noChangeArrowheads="1"/>
            </p:cNvSpPr>
            <p:nvPr/>
          </p:nvSpPr>
          <p:spPr bwMode="auto">
            <a:xfrm>
              <a:off x="2482" y="2680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3" name="Rectangle 181"/>
            <p:cNvSpPr>
              <a:spLocks noChangeArrowheads="1"/>
            </p:cNvSpPr>
            <p:nvPr/>
          </p:nvSpPr>
          <p:spPr bwMode="auto">
            <a:xfrm>
              <a:off x="2509" y="2680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4" name="Rectangle 182"/>
            <p:cNvSpPr>
              <a:spLocks noChangeArrowheads="1"/>
            </p:cNvSpPr>
            <p:nvPr/>
          </p:nvSpPr>
          <p:spPr bwMode="auto">
            <a:xfrm>
              <a:off x="2536" y="2680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5" name="Rectangle 183"/>
            <p:cNvSpPr>
              <a:spLocks noChangeArrowheads="1"/>
            </p:cNvSpPr>
            <p:nvPr/>
          </p:nvSpPr>
          <p:spPr bwMode="auto">
            <a:xfrm>
              <a:off x="2563" y="2680"/>
              <a:ext cx="14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6" name="Rectangle 184"/>
            <p:cNvSpPr>
              <a:spLocks noChangeArrowheads="1"/>
            </p:cNvSpPr>
            <p:nvPr/>
          </p:nvSpPr>
          <p:spPr bwMode="auto">
            <a:xfrm>
              <a:off x="2584" y="2687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7" name="Rectangle 185"/>
            <p:cNvSpPr>
              <a:spLocks noChangeArrowheads="1"/>
            </p:cNvSpPr>
            <p:nvPr/>
          </p:nvSpPr>
          <p:spPr bwMode="auto">
            <a:xfrm>
              <a:off x="2584" y="2714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8" name="Rectangle 186"/>
            <p:cNvSpPr>
              <a:spLocks noChangeArrowheads="1"/>
            </p:cNvSpPr>
            <p:nvPr/>
          </p:nvSpPr>
          <p:spPr bwMode="auto">
            <a:xfrm>
              <a:off x="2584" y="2741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49" name="Rectangle 187"/>
            <p:cNvSpPr>
              <a:spLocks noChangeArrowheads="1"/>
            </p:cNvSpPr>
            <p:nvPr/>
          </p:nvSpPr>
          <p:spPr bwMode="auto">
            <a:xfrm>
              <a:off x="2584" y="2768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0" name="Rectangle 188"/>
            <p:cNvSpPr>
              <a:spLocks noChangeArrowheads="1"/>
            </p:cNvSpPr>
            <p:nvPr/>
          </p:nvSpPr>
          <p:spPr bwMode="auto">
            <a:xfrm>
              <a:off x="2584" y="2795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1" name="Rectangle 189"/>
            <p:cNvSpPr>
              <a:spLocks noChangeArrowheads="1"/>
            </p:cNvSpPr>
            <p:nvPr/>
          </p:nvSpPr>
          <p:spPr bwMode="auto">
            <a:xfrm>
              <a:off x="2584" y="2822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2" name="Rectangle 190"/>
            <p:cNvSpPr>
              <a:spLocks noChangeArrowheads="1"/>
            </p:cNvSpPr>
            <p:nvPr/>
          </p:nvSpPr>
          <p:spPr bwMode="auto">
            <a:xfrm>
              <a:off x="2584" y="2849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3" name="Rectangle 191"/>
            <p:cNvSpPr>
              <a:spLocks noChangeArrowheads="1"/>
            </p:cNvSpPr>
            <p:nvPr/>
          </p:nvSpPr>
          <p:spPr bwMode="auto">
            <a:xfrm>
              <a:off x="2584" y="2876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4" name="Rectangle 192"/>
            <p:cNvSpPr>
              <a:spLocks noChangeArrowheads="1"/>
            </p:cNvSpPr>
            <p:nvPr/>
          </p:nvSpPr>
          <p:spPr bwMode="auto">
            <a:xfrm>
              <a:off x="2584" y="2903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5" name="Rectangle 193"/>
            <p:cNvSpPr>
              <a:spLocks noChangeArrowheads="1"/>
            </p:cNvSpPr>
            <p:nvPr/>
          </p:nvSpPr>
          <p:spPr bwMode="auto">
            <a:xfrm>
              <a:off x="2584" y="2930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6" name="Rectangle 194"/>
            <p:cNvSpPr>
              <a:spLocks noChangeArrowheads="1"/>
            </p:cNvSpPr>
            <p:nvPr/>
          </p:nvSpPr>
          <p:spPr bwMode="auto">
            <a:xfrm>
              <a:off x="2584" y="2957"/>
              <a:ext cx="13" cy="13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7" name="Rectangle 195"/>
            <p:cNvSpPr>
              <a:spLocks noChangeArrowheads="1"/>
            </p:cNvSpPr>
            <p:nvPr/>
          </p:nvSpPr>
          <p:spPr bwMode="auto">
            <a:xfrm>
              <a:off x="2575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8" name="Rectangle 196"/>
            <p:cNvSpPr>
              <a:spLocks noChangeArrowheads="1"/>
            </p:cNvSpPr>
            <p:nvPr/>
          </p:nvSpPr>
          <p:spPr bwMode="auto">
            <a:xfrm>
              <a:off x="2548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59" name="Rectangle 197"/>
            <p:cNvSpPr>
              <a:spLocks noChangeArrowheads="1"/>
            </p:cNvSpPr>
            <p:nvPr/>
          </p:nvSpPr>
          <p:spPr bwMode="auto">
            <a:xfrm>
              <a:off x="2521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0" name="Rectangle 198"/>
            <p:cNvSpPr>
              <a:spLocks noChangeArrowheads="1"/>
            </p:cNvSpPr>
            <p:nvPr/>
          </p:nvSpPr>
          <p:spPr bwMode="auto">
            <a:xfrm>
              <a:off x="2494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1" name="Rectangle 199"/>
            <p:cNvSpPr>
              <a:spLocks noChangeArrowheads="1"/>
            </p:cNvSpPr>
            <p:nvPr/>
          </p:nvSpPr>
          <p:spPr bwMode="auto">
            <a:xfrm>
              <a:off x="2467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2" name="Rectangle 200"/>
            <p:cNvSpPr>
              <a:spLocks noChangeArrowheads="1"/>
            </p:cNvSpPr>
            <p:nvPr/>
          </p:nvSpPr>
          <p:spPr bwMode="auto">
            <a:xfrm>
              <a:off x="2440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3" name="Rectangle 201"/>
            <p:cNvSpPr>
              <a:spLocks noChangeArrowheads="1"/>
            </p:cNvSpPr>
            <p:nvPr/>
          </p:nvSpPr>
          <p:spPr bwMode="auto">
            <a:xfrm>
              <a:off x="2413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4" name="Rectangle 202"/>
            <p:cNvSpPr>
              <a:spLocks noChangeArrowheads="1"/>
            </p:cNvSpPr>
            <p:nvPr/>
          </p:nvSpPr>
          <p:spPr bwMode="auto">
            <a:xfrm>
              <a:off x="2386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5" name="Rectangle 203"/>
            <p:cNvSpPr>
              <a:spLocks noChangeArrowheads="1"/>
            </p:cNvSpPr>
            <p:nvPr/>
          </p:nvSpPr>
          <p:spPr bwMode="auto">
            <a:xfrm>
              <a:off x="2359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6" name="Rectangle 204"/>
            <p:cNvSpPr>
              <a:spLocks noChangeArrowheads="1"/>
            </p:cNvSpPr>
            <p:nvPr/>
          </p:nvSpPr>
          <p:spPr bwMode="auto">
            <a:xfrm>
              <a:off x="2332" y="2975"/>
              <a:ext cx="14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7" name="Rectangle 205"/>
            <p:cNvSpPr>
              <a:spLocks noChangeArrowheads="1"/>
            </p:cNvSpPr>
            <p:nvPr/>
          </p:nvSpPr>
          <p:spPr bwMode="auto">
            <a:xfrm>
              <a:off x="2306" y="2975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8" name="Rectangle 206"/>
            <p:cNvSpPr>
              <a:spLocks noChangeArrowheads="1"/>
            </p:cNvSpPr>
            <p:nvPr/>
          </p:nvSpPr>
          <p:spPr bwMode="auto">
            <a:xfrm>
              <a:off x="2279" y="2975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69" name="Rectangle 207"/>
            <p:cNvSpPr>
              <a:spLocks noChangeArrowheads="1"/>
            </p:cNvSpPr>
            <p:nvPr/>
          </p:nvSpPr>
          <p:spPr bwMode="auto">
            <a:xfrm>
              <a:off x="2252" y="2975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70" name="Freeform 208"/>
            <p:cNvSpPr>
              <a:spLocks/>
            </p:cNvSpPr>
            <p:nvPr/>
          </p:nvSpPr>
          <p:spPr bwMode="auto">
            <a:xfrm>
              <a:off x="2220" y="2975"/>
              <a:ext cx="18" cy="14"/>
            </a:xfrm>
            <a:custGeom>
              <a:avLst/>
              <a:gdLst>
                <a:gd name="T0" fmla="*/ 18 w 18"/>
                <a:gd name="T1" fmla="*/ 14 h 14"/>
                <a:gd name="T2" fmla="*/ 18 w 18"/>
                <a:gd name="T3" fmla="*/ 0 h 14"/>
                <a:gd name="T4" fmla="*/ 6 w 18"/>
                <a:gd name="T5" fmla="*/ 0 h 14"/>
                <a:gd name="T6" fmla="*/ 0 w 18"/>
                <a:gd name="T7" fmla="*/ 0 h 14"/>
                <a:gd name="T8" fmla="*/ 0 w 18"/>
                <a:gd name="T9" fmla="*/ 7 h 14"/>
                <a:gd name="T10" fmla="*/ 0 w 18"/>
                <a:gd name="T11" fmla="*/ 9 h 14"/>
                <a:gd name="T12" fmla="*/ 13 w 18"/>
                <a:gd name="T13" fmla="*/ 9 h 14"/>
                <a:gd name="T14" fmla="*/ 13 w 18"/>
                <a:gd name="T15" fmla="*/ 7 h 14"/>
                <a:gd name="T16" fmla="*/ 6 w 18"/>
                <a:gd name="T17" fmla="*/ 7 h 14"/>
                <a:gd name="T18" fmla="*/ 6 w 18"/>
                <a:gd name="T19" fmla="*/ 14 h 14"/>
                <a:gd name="T20" fmla="*/ 18 w 18"/>
                <a:gd name="T21" fmla="*/ 14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14"/>
                <a:gd name="T35" fmla="*/ 18 w 18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14">
                  <a:moveTo>
                    <a:pt x="18" y="14"/>
                  </a:move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6" y="7"/>
                  </a:lnTo>
                  <a:lnTo>
                    <a:pt x="6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71" name="Rectangle 209"/>
            <p:cNvSpPr>
              <a:spLocks noChangeArrowheads="1"/>
            </p:cNvSpPr>
            <p:nvPr/>
          </p:nvSpPr>
          <p:spPr bwMode="auto">
            <a:xfrm>
              <a:off x="2220" y="2997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72" name="Rectangle 210"/>
            <p:cNvSpPr>
              <a:spLocks noChangeArrowheads="1"/>
            </p:cNvSpPr>
            <p:nvPr/>
          </p:nvSpPr>
          <p:spPr bwMode="auto">
            <a:xfrm>
              <a:off x="2220" y="3024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73" name="Rectangle 211"/>
            <p:cNvSpPr>
              <a:spLocks noChangeArrowheads="1"/>
            </p:cNvSpPr>
            <p:nvPr/>
          </p:nvSpPr>
          <p:spPr bwMode="auto">
            <a:xfrm>
              <a:off x="2220" y="3051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74" name="Rectangle 212"/>
            <p:cNvSpPr>
              <a:spLocks noChangeArrowheads="1"/>
            </p:cNvSpPr>
            <p:nvPr/>
          </p:nvSpPr>
          <p:spPr bwMode="auto">
            <a:xfrm>
              <a:off x="2220" y="3078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75" name="Rectangle 213"/>
            <p:cNvSpPr>
              <a:spLocks noChangeArrowheads="1"/>
            </p:cNvSpPr>
            <p:nvPr/>
          </p:nvSpPr>
          <p:spPr bwMode="auto">
            <a:xfrm>
              <a:off x="2220" y="3105"/>
              <a:ext cx="13" cy="14"/>
            </a:xfrm>
            <a:prstGeom prst="rect">
              <a:avLst/>
            </a:prstGeom>
            <a:solidFill>
              <a:srgbClr val="FF9966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76" name="Freeform 214"/>
            <p:cNvSpPr>
              <a:spLocks/>
            </p:cNvSpPr>
            <p:nvPr/>
          </p:nvSpPr>
          <p:spPr bwMode="auto">
            <a:xfrm>
              <a:off x="2215" y="3110"/>
              <a:ext cx="16" cy="19"/>
            </a:xfrm>
            <a:custGeom>
              <a:avLst/>
              <a:gdLst>
                <a:gd name="T0" fmla="*/ 5 w 16"/>
                <a:gd name="T1" fmla="*/ 19 h 19"/>
                <a:gd name="T2" fmla="*/ 16 w 16"/>
                <a:gd name="T3" fmla="*/ 14 h 19"/>
                <a:gd name="T4" fmla="*/ 11 w 16"/>
                <a:gd name="T5" fmla="*/ 0 h 19"/>
                <a:gd name="T6" fmla="*/ 0 w 16"/>
                <a:gd name="T7" fmla="*/ 5 h 19"/>
                <a:gd name="T8" fmla="*/ 5 w 16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9"/>
                <a:gd name="T17" fmla="*/ 16 w 16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9">
                  <a:moveTo>
                    <a:pt x="5" y="19"/>
                  </a:moveTo>
                  <a:lnTo>
                    <a:pt x="16" y="14"/>
                  </a:lnTo>
                  <a:lnTo>
                    <a:pt x="11" y="0"/>
                  </a:lnTo>
                  <a:lnTo>
                    <a:pt x="0" y="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77" name="Freeform 215"/>
            <p:cNvSpPr>
              <a:spLocks/>
            </p:cNvSpPr>
            <p:nvPr/>
          </p:nvSpPr>
          <p:spPr bwMode="auto">
            <a:xfrm>
              <a:off x="2204" y="3085"/>
              <a:ext cx="17" cy="19"/>
            </a:xfrm>
            <a:custGeom>
              <a:avLst/>
              <a:gdLst>
                <a:gd name="T0" fmla="*/ 5 w 17"/>
                <a:gd name="T1" fmla="*/ 19 h 19"/>
                <a:gd name="T2" fmla="*/ 17 w 17"/>
                <a:gd name="T3" fmla="*/ 14 h 19"/>
                <a:gd name="T4" fmla="*/ 12 w 17"/>
                <a:gd name="T5" fmla="*/ 0 h 19"/>
                <a:gd name="T6" fmla="*/ 0 w 17"/>
                <a:gd name="T7" fmla="*/ 5 h 19"/>
                <a:gd name="T8" fmla="*/ 5 w 17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5" y="19"/>
                  </a:moveTo>
                  <a:lnTo>
                    <a:pt x="17" y="14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78" name="Freeform 216"/>
            <p:cNvSpPr>
              <a:spLocks/>
            </p:cNvSpPr>
            <p:nvPr/>
          </p:nvSpPr>
          <p:spPr bwMode="auto">
            <a:xfrm>
              <a:off x="2194" y="3061"/>
              <a:ext cx="17" cy="17"/>
            </a:xfrm>
            <a:custGeom>
              <a:avLst/>
              <a:gdLst>
                <a:gd name="T0" fmla="*/ 5 w 17"/>
                <a:gd name="T1" fmla="*/ 17 h 17"/>
                <a:gd name="T2" fmla="*/ 17 w 17"/>
                <a:gd name="T3" fmla="*/ 12 h 17"/>
                <a:gd name="T4" fmla="*/ 12 w 17"/>
                <a:gd name="T5" fmla="*/ 0 h 17"/>
                <a:gd name="T6" fmla="*/ 0 w 17"/>
                <a:gd name="T7" fmla="*/ 5 h 17"/>
                <a:gd name="T8" fmla="*/ 5 w 1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5" y="17"/>
                  </a:moveTo>
                  <a:lnTo>
                    <a:pt x="17" y="12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79" name="Freeform 217"/>
            <p:cNvSpPr>
              <a:spLocks/>
            </p:cNvSpPr>
            <p:nvPr/>
          </p:nvSpPr>
          <p:spPr bwMode="auto">
            <a:xfrm>
              <a:off x="2183" y="3036"/>
              <a:ext cx="16" cy="17"/>
            </a:xfrm>
            <a:custGeom>
              <a:avLst/>
              <a:gdLst>
                <a:gd name="T0" fmla="*/ 5 w 16"/>
                <a:gd name="T1" fmla="*/ 17 h 17"/>
                <a:gd name="T2" fmla="*/ 16 w 16"/>
                <a:gd name="T3" fmla="*/ 12 h 17"/>
                <a:gd name="T4" fmla="*/ 11 w 16"/>
                <a:gd name="T5" fmla="*/ 0 h 17"/>
                <a:gd name="T6" fmla="*/ 0 w 16"/>
                <a:gd name="T7" fmla="*/ 5 h 17"/>
                <a:gd name="T8" fmla="*/ 5 w 1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5" y="17"/>
                  </a:moveTo>
                  <a:lnTo>
                    <a:pt x="16" y="12"/>
                  </a:lnTo>
                  <a:lnTo>
                    <a:pt x="11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0" name="Freeform 218"/>
            <p:cNvSpPr>
              <a:spLocks/>
            </p:cNvSpPr>
            <p:nvPr/>
          </p:nvSpPr>
          <p:spPr bwMode="auto">
            <a:xfrm>
              <a:off x="2172" y="3011"/>
              <a:ext cx="17" cy="17"/>
            </a:xfrm>
            <a:custGeom>
              <a:avLst/>
              <a:gdLst>
                <a:gd name="T0" fmla="*/ 5 w 17"/>
                <a:gd name="T1" fmla="*/ 17 h 17"/>
                <a:gd name="T2" fmla="*/ 17 w 17"/>
                <a:gd name="T3" fmla="*/ 12 h 17"/>
                <a:gd name="T4" fmla="*/ 12 w 17"/>
                <a:gd name="T5" fmla="*/ 0 h 17"/>
                <a:gd name="T6" fmla="*/ 0 w 17"/>
                <a:gd name="T7" fmla="*/ 5 h 17"/>
                <a:gd name="T8" fmla="*/ 5 w 1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5" y="17"/>
                  </a:moveTo>
                  <a:lnTo>
                    <a:pt x="17" y="12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1" name="Freeform 219"/>
            <p:cNvSpPr>
              <a:spLocks/>
            </p:cNvSpPr>
            <p:nvPr/>
          </p:nvSpPr>
          <p:spPr bwMode="auto">
            <a:xfrm>
              <a:off x="2162" y="2985"/>
              <a:ext cx="17" cy="19"/>
            </a:xfrm>
            <a:custGeom>
              <a:avLst/>
              <a:gdLst>
                <a:gd name="T0" fmla="*/ 5 w 17"/>
                <a:gd name="T1" fmla="*/ 19 h 19"/>
                <a:gd name="T2" fmla="*/ 17 w 17"/>
                <a:gd name="T3" fmla="*/ 14 h 19"/>
                <a:gd name="T4" fmla="*/ 12 w 17"/>
                <a:gd name="T5" fmla="*/ 0 h 19"/>
                <a:gd name="T6" fmla="*/ 0 w 17"/>
                <a:gd name="T7" fmla="*/ 6 h 19"/>
                <a:gd name="T8" fmla="*/ 5 w 17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5" y="19"/>
                  </a:moveTo>
                  <a:lnTo>
                    <a:pt x="17" y="14"/>
                  </a:lnTo>
                  <a:lnTo>
                    <a:pt x="12" y="0"/>
                  </a:lnTo>
                  <a:lnTo>
                    <a:pt x="0" y="6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2" name="Freeform 220"/>
            <p:cNvSpPr>
              <a:spLocks/>
            </p:cNvSpPr>
            <p:nvPr/>
          </p:nvSpPr>
          <p:spPr bwMode="auto">
            <a:xfrm>
              <a:off x="2152" y="2960"/>
              <a:ext cx="17" cy="19"/>
            </a:xfrm>
            <a:custGeom>
              <a:avLst/>
              <a:gdLst>
                <a:gd name="T0" fmla="*/ 5 w 17"/>
                <a:gd name="T1" fmla="*/ 19 h 19"/>
                <a:gd name="T2" fmla="*/ 17 w 17"/>
                <a:gd name="T3" fmla="*/ 14 h 19"/>
                <a:gd name="T4" fmla="*/ 12 w 17"/>
                <a:gd name="T5" fmla="*/ 0 h 19"/>
                <a:gd name="T6" fmla="*/ 0 w 17"/>
                <a:gd name="T7" fmla="*/ 5 h 19"/>
                <a:gd name="T8" fmla="*/ 5 w 17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5" y="19"/>
                  </a:moveTo>
                  <a:lnTo>
                    <a:pt x="17" y="14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3" name="Freeform 221"/>
            <p:cNvSpPr>
              <a:spLocks/>
            </p:cNvSpPr>
            <p:nvPr/>
          </p:nvSpPr>
          <p:spPr bwMode="auto">
            <a:xfrm>
              <a:off x="2142" y="2937"/>
              <a:ext cx="17" cy="16"/>
            </a:xfrm>
            <a:custGeom>
              <a:avLst/>
              <a:gdLst>
                <a:gd name="T0" fmla="*/ 5 w 17"/>
                <a:gd name="T1" fmla="*/ 16 h 16"/>
                <a:gd name="T2" fmla="*/ 17 w 17"/>
                <a:gd name="T3" fmla="*/ 11 h 16"/>
                <a:gd name="T4" fmla="*/ 12 w 17"/>
                <a:gd name="T5" fmla="*/ 0 h 16"/>
                <a:gd name="T6" fmla="*/ 0 w 17"/>
                <a:gd name="T7" fmla="*/ 5 h 16"/>
                <a:gd name="T8" fmla="*/ 5 w 17"/>
                <a:gd name="T9" fmla="*/ 1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6"/>
                <a:gd name="T17" fmla="*/ 17 w 1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6">
                  <a:moveTo>
                    <a:pt x="5" y="16"/>
                  </a:moveTo>
                  <a:lnTo>
                    <a:pt x="17" y="11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4" name="Freeform 222"/>
            <p:cNvSpPr>
              <a:spLocks/>
            </p:cNvSpPr>
            <p:nvPr/>
          </p:nvSpPr>
          <p:spPr bwMode="auto">
            <a:xfrm>
              <a:off x="2132" y="2911"/>
              <a:ext cx="17" cy="17"/>
            </a:xfrm>
            <a:custGeom>
              <a:avLst/>
              <a:gdLst>
                <a:gd name="T0" fmla="*/ 5 w 17"/>
                <a:gd name="T1" fmla="*/ 17 h 17"/>
                <a:gd name="T2" fmla="*/ 17 w 17"/>
                <a:gd name="T3" fmla="*/ 12 h 17"/>
                <a:gd name="T4" fmla="*/ 12 w 17"/>
                <a:gd name="T5" fmla="*/ 0 h 17"/>
                <a:gd name="T6" fmla="*/ 0 w 17"/>
                <a:gd name="T7" fmla="*/ 5 h 17"/>
                <a:gd name="T8" fmla="*/ 5 w 1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5" y="17"/>
                  </a:moveTo>
                  <a:lnTo>
                    <a:pt x="17" y="12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5" name="Freeform 223"/>
            <p:cNvSpPr>
              <a:spLocks/>
            </p:cNvSpPr>
            <p:nvPr/>
          </p:nvSpPr>
          <p:spPr bwMode="auto">
            <a:xfrm>
              <a:off x="2122" y="2886"/>
              <a:ext cx="17" cy="17"/>
            </a:xfrm>
            <a:custGeom>
              <a:avLst/>
              <a:gdLst>
                <a:gd name="T0" fmla="*/ 5 w 17"/>
                <a:gd name="T1" fmla="*/ 17 h 17"/>
                <a:gd name="T2" fmla="*/ 17 w 17"/>
                <a:gd name="T3" fmla="*/ 12 h 17"/>
                <a:gd name="T4" fmla="*/ 12 w 17"/>
                <a:gd name="T5" fmla="*/ 0 h 17"/>
                <a:gd name="T6" fmla="*/ 0 w 17"/>
                <a:gd name="T7" fmla="*/ 5 h 17"/>
                <a:gd name="T8" fmla="*/ 5 w 17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5" y="17"/>
                  </a:moveTo>
                  <a:lnTo>
                    <a:pt x="17" y="12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6" name="Freeform 224"/>
            <p:cNvSpPr>
              <a:spLocks/>
            </p:cNvSpPr>
            <p:nvPr/>
          </p:nvSpPr>
          <p:spPr bwMode="auto">
            <a:xfrm>
              <a:off x="2112" y="2861"/>
              <a:ext cx="17" cy="18"/>
            </a:xfrm>
            <a:custGeom>
              <a:avLst/>
              <a:gdLst>
                <a:gd name="T0" fmla="*/ 5 w 17"/>
                <a:gd name="T1" fmla="*/ 18 h 18"/>
                <a:gd name="T2" fmla="*/ 17 w 17"/>
                <a:gd name="T3" fmla="*/ 13 h 18"/>
                <a:gd name="T4" fmla="*/ 12 w 17"/>
                <a:gd name="T5" fmla="*/ 0 h 18"/>
                <a:gd name="T6" fmla="*/ 0 w 17"/>
                <a:gd name="T7" fmla="*/ 5 h 18"/>
                <a:gd name="T8" fmla="*/ 5 w 1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5" y="18"/>
                  </a:moveTo>
                  <a:lnTo>
                    <a:pt x="17" y="13"/>
                  </a:lnTo>
                  <a:lnTo>
                    <a:pt x="12" y="0"/>
                  </a:lnTo>
                  <a:lnTo>
                    <a:pt x="0" y="5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7" name="Freeform 225"/>
            <p:cNvSpPr>
              <a:spLocks/>
            </p:cNvSpPr>
            <p:nvPr/>
          </p:nvSpPr>
          <p:spPr bwMode="auto">
            <a:xfrm>
              <a:off x="2102" y="2835"/>
              <a:ext cx="16" cy="19"/>
            </a:xfrm>
            <a:custGeom>
              <a:avLst/>
              <a:gdLst>
                <a:gd name="T0" fmla="*/ 5 w 16"/>
                <a:gd name="T1" fmla="*/ 19 h 19"/>
                <a:gd name="T2" fmla="*/ 16 w 16"/>
                <a:gd name="T3" fmla="*/ 14 h 19"/>
                <a:gd name="T4" fmla="*/ 11 w 16"/>
                <a:gd name="T5" fmla="*/ 0 h 19"/>
                <a:gd name="T6" fmla="*/ 0 w 16"/>
                <a:gd name="T7" fmla="*/ 5 h 19"/>
                <a:gd name="T8" fmla="*/ 5 w 16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9"/>
                <a:gd name="T17" fmla="*/ 16 w 16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9">
                  <a:moveTo>
                    <a:pt x="5" y="19"/>
                  </a:moveTo>
                  <a:lnTo>
                    <a:pt x="16" y="14"/>
                  </a:lnTo>
                  <a:lnTo>
                    <a:pt x="11" y="0"/>
                  </a:lnTo>
                  <a:lnTo>
                    <a:pt x="0" y="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8" name="Freeform 226"/>
            <p:cNvSpPr>
              <a:spLocks/>
            </p:cNvSpPr>
            <p:nvPr/>
          </p:nvSpPr>
          <p:spPr bwMode="auto">
            <a:xfrm>
              <a:off x="2102" y="2812"/>
              <a:ext cx="16" cy="16"/>
            </a:xfrm>
            <a:custGeom>
              <a:avLst/>
              <a:gdLst>
                <a:gd name="T0" fmla="*/ 0 w 16"/>
                <a:gd name="T1" fmla="*/ 11 h 16"/>
                <a:gd name="T2" fmla="*/ 11 w 16"/>
                <a:gd name="T3" fmla="*/ 16 h 16"/>
                <a:gd name="T4" fmla="*/ 16 w 16"/>
                <a:gd name="T5" fmla="*/ 5 h 16"/>
                <a:gd name="T6" fmla="*/ 5 w 16"/>
                <a:gd name="T7" fmla="*/ 0 h 16"/>
                <a:gd name="T8" fmla="*/ 0 w 16"/>
                <a:gd name="T9" fmla="*/ 1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0" y="11"/>
                  </a:moveTo>
                  <a:lnTo>
                    <a:pt x="11" y="16"/>
                  </a:lnTo>
                  <a:lnTo>
                    <a:pt x="16" y="5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89" name="Freeform 227"/>
            <p:cNvSpPr>
              <a:spLocks/>
            </p:cNvSpPr>
            <p:nvPr/>
          </p:nvSpPr>
          <p:spPr bwMode="auto">
            <a:xfrm>
              <a:off x="2112" y="2786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5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0" name="Freeform 228"/>
            <p:cNvSpPr>
              <a:spLocks/>
            </p:cNvSpPr>
            <p:nvPr/>
          </p:nvSpPr>
          <p:spPr bwMode="auto">
            <a:xfrm>
              <a:off x="2122" y="2761"/>
              <a:ext cx="18" cy="17"/>
            </a:xfrm>
            <a:custGeom>
              <a:avLst/>
              <a:gdLst>
                <a:gd name="T0" fmla="*/ 0 w 18"/>
                <a:gd name="T1" fmla="*/ 12 h 17"/>
                <a:gd name="T2" fmla="*/ 12 w 18"/>
                <a:gd name="T3" fmla="*/ 17 h 17"/>
                <a:gd name="T4" fmla="*/ 18 w 18"/>
                <a:gd name="T5" fmla="*/ 5 h 17"/>
                <a:gd name="T6" fmla="*/ 7 w 18"/>
                <a:gd name="T7" fmla="*/ 0 h 17"/>
                <a:gd name="T8" fmla="*/ 0 w 18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7"/>
                <a:gd name="T17" fmla="*/ 18 w 18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7">
                  <a:moveTo>
                    <a:pt x="0" y="12"/>
                  </a:moveTo>
                  <a:lnTo>
                    <a:pt x="12" y="17"/>
                  </a:lnTo>
                  <a:lnTo>
                    <a:pt x="18" y="5"/>
                  </a:lnTo>
                  <a:lnTo>
                    <a:pt x="7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1" name="Freeform 229"/>
            <p:cNvSpPr>
              <a:spLocks/>
            </p:cNvSpPr>
            <p:nvPr/>
          </p:nvSpPr>
          <p:spPr bwMode="auto">
            <a:xfrm>
              <a:off x="2134" y="2736"/>
              <a:ext cx="16" cy="18"/>
            </a:xfrm>
            <a:custGeom>
              <a:avLst/>
              <a:gdLst>
                <a:gd name="T0" fmla="*/ 0 w 16"/>
                <a:gd name="T1" fmla="*/ 13 h 18"/>
                <a:gd name="T2" fmla="*/ 11 w 16"/>
                <a:gd name="T3" fmla="*/ 18 h 18"/>
                <a:gd name="T4" fmla="*/ 16 w 16"/>
                <a:gd name="T5" fmla="*/ 5 h 18"/>
                <a:gd name="T6" fmla="*/ 5 w 16"/>
                <a:gd name="T7" fmla="*/ 0 h 18"/>
                <a:gd name="T8" fmla="*/ 0 w 16"/>
                <a:gd name="T9" fmla="*/ 1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8"/>
                <a:gd name="T17" fmla="*/ 16 w 1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8">
                  <a:moveTo>
                    <a:pt x="0" y="13"/>
                  </a:moveTo>
                  <a:lnTo>
                    <a:pt x="11" y="18"/>
                  </a:lnTo>
                  <a:lnTo>
                    <a:pt x="16" y="5"/>
                  </a:lnTo>
                  <a:lnTo>
                    <a:pt x="5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2" name="Freeform 230"/>
            <p:cNvSpPr>
              <a:spLocks/>
            </p:cNvSpPr>
            <p:nvPr/>
          </p:nvSpPr>
          <p:spPr bwMode="auto">
            <a:xfrm>
              <a:off x="2144" y="2712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5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3" name="Freeform 231"/>
            <p:cNvSpPr>
              <a:spLocks/>
            </p:cNvSpPr>
            <p:nvPr/>
          </p:nvSpPr>
          <p:spPr bwMode="auto">
            <a:xfrm>
              <a:off x="2154" y="2687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5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4" name="Freeform 232"/>
            <p:cNvSpPr>
              <a:spLocks/>
            </p:cNvSpPr>
            <p:nvPr/>
          </p:nvSpPr>
          <p:spPr bwMode="auto">
            <a:xfrm>
              <a:off x="2164" y="2661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5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5" name="Freeform 233"/>
            <p:cNvSpPr>
              <a:spLocks/>
            </p:cNvSpPr>
            <p:nvPr/>
          </p:nvSpPr>
          <p:spPr bwMode="auto">
            <a:xfrm>
              <a:off x="2174" y="2636"/>
              <a:ext cx="17" cy="19"/>
            </a:xfrm>
            <a:custGeom>
              <a:avLst/>
              <a:gdLst>
                <a:gd name="T0" fmla="*/ 0 w 17"/>
                <a:gd name="T1" fmla="*/ 14 h 19"/>
                <a:gd name="T2" fmla="*/ 12 w 17"/>
                <a:gd name="T3" fmla="*/ 19 h 19"/>
                <a:gd name="T4" fmla="*/ 17 w 17"/>
                <a:gd name="T5" fmla="*/ 5 h 19"/>
                <a:gd name="T6" fmla="*/ 5 w 17"/>
                <a:gd name="T7" fmla="*/ 0 h 19"/>
                <a:gd name="T8" fmla="*/ 0 w 17"/>
                <a:gd name="T9" fmla="*/ 1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9"/>
                <a:gd name="T17" fmla="*/ 17 w 17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9">
                  <a:moveTo>
                    <a:pt x="0" y="14"/>
                  </a:moveTo>
                  <a:lnTo>
                    <a:pt x="12" y="19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6" name="Freeform 234"/>
            <p:cNvSpPr>
              <a:spLocks/>
            </p:cNvSpPr>
            <p:nvPr/>
          </p:nvSpPr>
          <p:spPr bwMode="auto">
            <a:xfrm>
              <a:off x="2184" y="2611"/>
              <a:ext cx="17" cy="18"/>
            </a:xfrm>
            <a:custGeom>
              <a:avLst/>
              <a:gdLst>
                <a:gd name="T0" fmla="*/ 0 w 17"/>
                <a:gd name="T1" fmla="*/ 13 h 18"/>
                <a:gd name="T2" fmla="*/ 12 w 17"/>
                <a:gd name="T3" fmla="*/ 18 h 18"/>
                <a:gd name="T4" fmla="*/ 17 w 17"/>
                <a:gd name="T5" fmla="*/ 5 h 18"/>
                <a:gd name="T6" fmla="*/ 5 w 17"/>
                <a:gd name="T7" fmla="*/ 0 h 18"/>
                <a:gd name="T8" fmla="*/ 0 w 17"/>
                <a:gd name="T9" fmla="*/ 1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0" y="13"/>
                  </a:moveTo>
                  <a:lnTo>
                    <a:pt x="12" y="18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7" name="Freeform 235"/>
            <p:cNvSpPr>
              <a:spLocks/>
            </p:cNvSpPr>
            <p:nvPr/>
          </p:nvSpPr>
          <p:spPr bwMode="auto">
            <a:xfrm>
              <a:off x="2194" y="2587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5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8" name="Freeform 236"/>
            <p:cNvSpPr>
              <a:spLocks/>
            </p:cNvSpPr>
            <p:nvPr/>
          </p:nvSpPr>
          <p:spPr bwMode="auto">
            <a:xfrm>
              <a:off x="2204" y="2562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12 w 17"/>
                <a:gd name="T3" fmla="*/ 17 h 17"/>
                <a:gd name="T4" fmla="*/ 17 w 17"/>
                <a:gd name="T5" fmla="*/ 5 h 17"/>
                <a:gd name="T6" fmla="*/ 5 w 17"/>
                <a:gd name="T7" fmla="*/ 0 h 17"/>
                <a:gd name="T8" fmla="*/ 0 w 17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2"/>
                  </a:moveTo>
                  <a:lnTo>
                    <a:pt x="12" y="17"/>
                  </a:lnTo>
                  <a:lnTo>
                    <a:pt x="17" y="5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99" name="Freeform 237"/>
            <p:cNvSpPr>
              <a:spLocks/>
            </p:cNvSpPr>
            <p:nvPr/>
          </p:nvSpPr>
          <p:spPr bwMode="auto">
            <a:xfrm>
              <a:off x="2215" y="2536"/>
              <a:ext cx="16" cy="17"/>
            </a:xfrm>
            <a:custGeom>
              <a:avLst/>
              <a:gdLst>
                <a:gd name="T0" fmla="*/ 0 w 16"/>
                <a:gd name="T1" fmla="*/ 12 h 17"/>
                <a:gd name="T2" fmla="*/ 11 w 16"/>
                <a:gd name="T3" fmla="*/ 17 h 17"/>
                <a:gd name="T4" fmla="*/ 16 w 16"/>
                <a:gd name="T5" fmla="*/ 6 h 17"/>
                <a:gd name="T6" fmla="*/ 5 w 16"/>
                <a:gd name="T7" fmla="*/ 0 h 17"/>
                <a:gd name="T8" fmla="*/ 0 w 16"/>
                <a:gd name="T9" fmla="*/ 1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0" y="12"/>
                  </a:moveTo>
                  <a:lnTo>
                    <a:pt x="11" y="17"/>
                  </a:lnTo>
                  <a:lnTo>
                    <a:pt x="16" y="6"/>
                  </a:lnTo>
                  <a:lnTo>
                    <a:pt x="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9966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" name="Group 321"/>
          <p:cNvGrpSpPr>
            <a:grpSpLocks/>
          </p:cNvGrpSpPr>
          <p:nvPr/>
        </p:nvGrpSpPr>
        <p:grpSpPr bwMode="auto">
          <a:xfrm>
            <a:off x="3567113" y="4297363"/>
            <a:ext cx="392112" cy="388937"/>
            <a:chOff x="2247" y="2707"/>
            <a:chExt cx="247" cy="245"/>
          </a:xfrm>
        </p:grpSpPr>
        <p:sp>
          <p:nvSpPr>
            <p:cNvPr id="32824" name="Rectangle 294"/>
            <p:cNvSpPr>
              <a:spLocks noChangeArrowheads="1"/>
            </p:cNvSpPr>
            <p:nvPr/>
          </p:nvSpPr>
          <p:spPr bwMode="auto">
            <a:xfrm>
              <a:off x="2247" y="2712"/>
              <a:ext cx="99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500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25" name="Rectangle 295"/>
            <p:cNvSpPr>
              <a:spLocks noChangeArrowheads="1"/>
            </p:cNvSpPr>
            <p:nvPr/>
          </p:nvSpPr>
          <p:spPr bwMode="auto">
            <a:xfrm>
              <a:off x="2344" y="2707"/>
              <a:ext cx="15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6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(1)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sp>
        <p:nvSpPr>
          <p:cNvPr id="32801" name="Rectangle 297"/>
          <p:cNvSpPr>
            <a:spLocks noChangeArrowheads="1"/>
          </p:cNvSpPr>
          <p:nvPr/>
        </p:nvSpPr>
        <p:spPr bwMode="auto">
          <a:xfrm>
            <a:off x="1951038" y="2501900"/>
            <a:ext cx="1316037" cy="2805113"/>
          </a:xfrm>
          <a:prstGeom prst="rect">
            <a:avLst/>
          </a:prstGeom>
          <a:solidFill>
            <a:srgbClr val="E1E1FF"/>
          </a:solidFill>
          <a:ln w="508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02" name="Rectangle 298"/>
          <p:cNvSpPr>
            <a:spLocks noChangeArrowheads="1"/>
          </p:cNvSpPr>
          <p:nvPr/>
        </p:nvSpPr>
        <p:spPr bwMode="auto">
          <a:xfrm>
            <a:off x="2606675" y="2606675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03" name="Rectangle 299"/>
          <p:cNvSpPr>
            <a:spLocks noChangeArrowheads="1"/>
          </p:cNvSpPr>
          <p:nvPr/>
        </p:nvSpPr>
        <p:spPr bwMode="auto">
          <a:xfrm>
            <a:off x="2606675" y="2914650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04" name="Rectangle 300"/>
          <p:cNvSpPr>
            <a:spLocks noChangeArrowheads="1"/>
          </p:cNvSpPr>
          <p:nvPr/>
        </p:nvSpPr>
        <p:spPr bwMode="auto">
          <a:xfrm>
            <a:off x="2181225" y="3227388"/>
            <a:ext cx="8651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hidden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05" name="Rectangle 301"/>
          <p:cNvSpPr>
            <a:spLocks noChangeArrowheads="1"/>
          </p:cNvSpPr>
          <p:nvPr/>
        </p:nvSpPr>
        <p:spPr bwMode="auto">
          <a:xfrm>
            <a:off x="3033713" y="3227388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06" name="Rectangle 302"/>
          <p:cNvSpPr>
            <a:spLocks noChangeArrowheads="1"/>
          </p:cNvSpPr>
          <p:nvPr/>
        </p:nvSpPr>
        <p:spPr bwMode="auto">
          <a:xfrm>
            <a:off x="2606675" y="3587750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07" name="Rectangle 303"/>
          <p:cNvSpPr>
            <a:spLocks noChangeArrowheads="1"/>
          </p:cNvSpPr>
          <p:nvPr/>
        </p:nvSpPr>
        <p:spPr bwMode="auto">
          <a:xfrm>
            <a:off x="2300288" y="3954463"/>
            <a:ext cx="6191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units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08" name="Rectangle 304"/>
          <p:cNvSpPr>
            <a:spLocks noChangeArrowheads="1"/>
          </p:cNvSpPr>
          <p:nvPr/>
        </p:nvSpPr>
        <p:spPr bwMode="auto">
          <a:xfrm>
            <a:off x="2911475" y="3992563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09" name="Rectangle 305"/>
          <p:cNvSpPr>
            <a:spLocks noChangeArrowheads="1"/>
          </p:cNvSpPr>
          <p:nvPr/>
        </p:nvSpPr>
        <p:spPr bwMode="auto">
          <a:xfrm>
            <a:off x="4478338" y="2466975"/>
            <a:ext cx="1354137" cy="2805113"/>
          </a:xfrm>
          <a:prstGeom prst="rect">
            <a:avLst/>
          </a:prstGeom>
          <a:solidFill>
            <a:srgbClr val="E1E1FF"/>
          </a:solidFill>
          <a:ln w="508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10" name="Rectangle 306"/>
          <p:cNvSpPr>
            <a:spLocks noChangeArrowheads="1"/>
          </p:cNvSpPr>
          <p:nvPr/>
        </p:nvSpPr>
        <p:spPr bwMode="auto">
          <a:xfrm>
            <a:off x="5156200" y="2574925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11" name="Rectangle 307"/>
          <p:cNvSpPr>
            <a:spLocks noChangeArrowheads="1"/>
          </p:cNvSpPr>
          <p:nvPr/>
        </p:nvSpPr>
        <p:spPr bwMode="auto">
          <a:xfrm>
            <a:off x="5156200" y="2882900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12" name="Rectangle 308"/>
          <p:cNvSpPr>
            <a:spLocks noChangeArrowheads="1"/>
          </p:cNvSpPr>
          <p:nvPr/>
        </p:nvSpPr>
        <p:spPr bwMode="auto">
          <a:xfrm>
            <a:off x="4606925" y="3195638"/>
            <a:ext cx="11112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Ausgabe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13" name="Rectangle 309"/>
          <p:cNvSpPr>
            <a:spLocks noChangeArrowheads="1"/>
          </p:cNvSpPr>
          <p:nvPr/>
        </p:nvSpPr>
        <p:spPr bwMode="auto">
          <a:xfrm>
            <a:off x="5700713" y="3195638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14" name="Rectangle 310"/>
          <p:cNvSpPr>
            <a:spLocks noChangeArrowheads="1"/>
          </p:cNvSpPr>
          <p:nvPr/>
        </p:nvSpPr>
        <p:spPr bwMode="auto">
          <a:xfrm>
            <a:off x="5156200" y="355441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15" name="Rectangle 311"/>
          <p:cNvSpPr>
            <a:spLocks noChangeArrowheads="1"/>
          </p:cNvSpPr>
          <p:nvPr/>
        </p:nvSpPr>
        <p:spPr bwMode="auto">
          <a:xfrm>
            <a:off x="4849813" y="3919538"/>
            <a:ext cx="6191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units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16" name="Rectangle 312"/>
          <p:cNvSpPr>
            <a:spLocks noChangeArrowheads="1"/>
          </p:cNvSpPr>
          <p:nvPr/>
        </p:nvSpPr>
        <p:spPr bwMode="auto">
          <a:xfrm>
            <a:off x="5461000" y="3957638"/>
            <a:ext cx="666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32817" name="Rectangle 313"/>
          <p:cNvSpPr>
            <a:spLocks noChangeArrowheads="1"/>
          </p:cNvSpPr>
          <p:nvPr/>
        </p:nvSpPr>
        <p:spPr bwMode="auto">
          <a:xfrm>
            <a:off x="6742113" y="4219575"/>
            <a:ext cx="727075" cy="47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grpSp>
        <p:nvGrpSpPr>
          <p:cNvPr id="9" name="Group 319"/>
          <p:cNvGrpSpPr>
            <a:grpSpLocks/>
          </p:cNvGrpSpPr>
          <p:nvPr/>
        </p:nvGrpSpPr>
        <p:grpSpPr bwMode="auto">
          <a:xfrm>
            <a:off x="6742113" y="4257675"/>
            <a:ext cx="676275" cy="363538"/>
            <a:chOff x="4247" y="2682"/>
            <a:chExt cx="426" cy="229"/>
          </a:xfrm>
        </p:grpSpPr>
        <p:sp>
          <p:nvSpPr>
            <p:cNvPr id="32819" name="Rectangle 314"/>
            <p:cNvSpPr>
              <a:spLocks noChangeArrowheads="1"/>
            </p:cNvSpPr>
            <p:nvPr/>
          </p:nvSpPr>
          <p:spPr bwMode="auto">
            <a:xfrm>
              <a:off x="4247" y="2705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100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20" name="Rectangle 315"/>
            <p:cNvSpPr>
              <a:spLocks noChangeArrowheads="1"/>
            </p:cNvSpPr>
            <p:nvPr/>
          </p:nvSpPr>
          <p:spPr bwMode="auto">
            <a:xfrm>
              <a:off x="4360" y="2709"/>
              <a:ext cx="56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1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-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21" name="Rectangle 316"/>
            <p:cNvSpPr>
              <a:spLocks noChangeArrowheads="1"/>
            </p:cNvSpPr>
            <p:nvPr/>
          </p:nvSpPr>
          <p:spPr bwMode="auto">
            <a:xfrm>
              <a:off x="4415" y="2705"/>
              <a:ext cx="8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100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22" name="Rectangle 317"/>
            <p:cNvSpPr>
              <a:spLocks noChangeArrowheads="1"/>
            </p:cNvSpPr>
            <p:nvPr/>
          </p:nvSpPr>
          <p:spPr bwMode="auto">
            <a:xfrm>
              <a:off x="4500" y="2682"/>
              <a:ext cx="13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4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(2)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32823" name="Rectangle 318"/>
            <p:cNvSpPr>
              <a:spLocks noChangeArrowheads="1"/>
            </p:cNvSpPr>
            <p:nvPr/>
          </p:nvSpPr>
          <p:spPr bwMode="auto">
            <a:xfrm>
              <a:off x="4631" y="2709"/>
              <a:ext cx="4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1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62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162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16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819" grpId="0" build="p"/>
      <p:bldP spid="162832" grpId="0" animBg="1"/>
      <p:bldP spid="162837" grpId="0" animBg="1"/>
      <p:bldP spid="16284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3379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EDC07F5A-3269-42A3-B260-48C85D26B0EE}" type="slidenum">
              <a:rPr lang="de-DE" altLang="de-DE" sz="800" b="0"/>
              <a:pPr>
                <a:buSzTx/>
                <a:buFontTx/>
                <a:buNone/>
              </a:pPr>
              <a:t>26</a:t>
            </a:fld>
            <a:r>
              <a:rPr lang="de-DE" altLang="de-DE" sz="800" b="0"/>
              <a:t> -</a:t>
            </a:r>
          </a:p>
        </p:txBody>
      </p:sp>
      <p:sp>
        <p:nvSpPr>
          <p:cNvPr id="337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Anwendung - NetTalk</a:t>
            </a:r>
          </a:p>
        </p:txBody>
      </p:sp>
      <p:sp>
        <p:nvSpPr>
          <p:cNvPr id="3379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085850"/>
            <a:ext cx="8077200" cy="4265613"/>
          </a:xfrm>
        </p:spPr>
        <p:txBody>
          <a:bodyPr/>
          <a:lstStyle/>
          <a:p>
            <a:pPr marL="0" indent="0" algn="r">
              <a:lnSpc>
                <a:spcPct val="190000"/>
              </a:lnSpc>
              <a:buFontTx/>
              <a:buNone/>
            </a:pPr>
            <a:r>
              <a:rPr lang="de-DE" altLang="de-DE" sz="2000" b="0" smtClean="0"/>
              <a:t> </a:t>
            </a:r>
            <a:r>
              <a:rPr lang="de-DE" altLang="de-DE" sz="1800" b="0" i="1" smtClean="0">
                <a:solidFill>
                  <a:schemeClr val="bg2"/>
                </a:solidFill>
              </a:rPr>
              <a:t>Sejnowsky-Rosenberg 1986</a:t>
            </a:r>
          </a:p>
          <a:p>
            <a:pPr marL="0" indent="0">
              <a:lnSpc>
                <a:spcPct val="190000"/>
              </a:lnSpc>
            </a:pPr>
            <a:r>
              <a:rPr lang="de-DE" altLang="de-DE" sz="2000" b="0" smtClean="0"/>
              <a:t> Automatisches System Text -&gt; Sprache</a:t>
            </a:r>
            <a:r>
              <a:rPr lang="de-DE" altLang="de-DE" sz="2000" b="0" i="1" smtClean="0">
                <a:solidFill>
                  <a:schemeClr val="bg2"/>
                </a:solidFill>
              </a:rPr>
              <a:t> </a:t>
            </a:r>
          </a:p>
          <a:p>
            <a:pPr marL="0" indent="0">
              <a:lnSpc>
                <a:spcPct val="190000"/>
              </a:lnSpc>
            </a:pPr>
            <a:r>
              <a:rPr lang="de-DE" altLang="de-DE" sz="2000" b="0" i="1" smtClean="0">
                <a:solidFill>
                  <a:schemeClr val="bg2"/>
                </a:solidFill>
              </a:rPr>
              <a:t> </a:t>
            </a:r>
            <a:r>
              <a:rPr lang="de-DE" altLang="de-DE" sz="2000" b="0" smtClean="0"/>
              <a:t>Vorläufer: DECtalk, 20 Mann-Jahre, 95% Genauigkeit</a:t>
            </a:r>
          </a:p>
          <a:p>
            <a:pPr marL="0" indent="0">
              <a:lnSpc>
                <a:spcPct val="190000"/>
              </a:lnSpc>
            </a:pPr>
            <a:r>
              <a:rPr lang="de-DE" altLang="de-DE" sz="2000" b="0" smtClean="0"/>
              <a:t> NetTalk: 15 CPU-Stunden, 98% Genauigkeit</a:t>
            </a:r>
          </a:p>
          <a:p>
            <a:pPr marL="0" indent="0">
              <a:lnSpc>
                <a:spcPct val="190000"/>
              </a:lnSpc>
            </a:pPr>
            <a:r>
              <a:rPr lang="de-DE" altLang="de-DE" sz="2000" b="0" smtClean="0"/>
              <a:t>Eingabe: Texte 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3481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EB905FEF-87FA-43F9-8F35-1638311629F2}" type="slidenum">
              <a:rPr lang="de-DE" altLang="de-DE" sz="800" b="0"/>
              <a:pPr>
                <a:buSzTx/>
                <a:buFontTx/>
                <a:buNone/>
              </a:pPr>
              <a:t>27</a:t>
            </a:fld>
            <a:r>
              <a:rPr lang="de-DE" altLang="de-DE" sz="800" b="0"/>
              <a:t> -</a:t>
            </a:r>
          </a:p>
        </p:txBody>
      </p:sp>
      <p:sp>
        <p:nvSpPr>
          <p:cNvPr id="348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Anwendung - NetTalk</a:t>
            </a:r>
          </a:p>
        </p:txBody>
      </p:sp>
      <p:sp>
        <p:nvSpPr>
          <p:cNvPr id="3482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3695700" cy="4951413"/>
          </a:xfrm>
        </p:spPr>
        <p:txBody>
          <a:bodyPr/>
          <a:lstStyle/>
          <a:p>
            <a:pPr marL="0" indent="0"/>
            <a:r>
              <a:rPr lang="de-DE" altLang="de-DE" smtClean="0"/>
              <a:t>Architektur</a:t>
            </a:r>
          </a:p>
          <a:p>
            <a:pPr marL="0" indent="0">
              <a:lnSpc>
                <a:spcPct val="190000"/>
              </a:lnSpc>
              <a:buFontTx/>
              <a:buNone/>
            </a:pPr>
            <a:r>
              <a:rPr lang="de-DE" altLang="de-DE" sz="2000" smtClean="0"/>
              <a:t>Eingabe</a:t>
            </a:r>
            <a:r>
              <a:rPr lang="de-DE" altLang="de-DE" sz="2000" b="0" smtClean="0"/>
              <a:t>: 29 Zeichen, binär</a:t>
            </a:r>
          </a:p>
          <a:p>
            <a:pPr marL="0" indent="0">
              <a:lnSpc>
                <a:spcPct val="120000"/>
              </a:lnSpc>
              <a:buFontTx/>
              <a:buNone/>
            </a:pPr>
            <a:r>
              <a:rPr lang="de-DE" altLang="de-DE" sz="1800" b="0" smtClean="0"/>
              <a:t>(26 Buchstaben+ 3Sonderzeichen: Pkt., Wortgrenze),</a:t>
            </a:r>
          </a:p>
          <a:p>
            <a:pPr marL="0" indent="0">
              <a:lnSpc>
                <a:spcPct val="160000"/>
              </a:lnSpc>
              <a:buFontTx/>
              <a:buNone/>
            </a:pPr>
            <a:r>
              <a:rPr lang="de-DE" altLang="de-DE" sz="2000" b="0" smtClean="0"/>
              <a:t>7 Buchstaben als Kontext.</a:t>
            </a:r>
          </a:p>
          <a:p>
            <a:pPr marL="0" indent="0">
              <a:lnSpc>
                <a:spcPct val="120000"/>
              </a:lnSpc>
              <a:buFontTx/>
              <a:buNone/>
            </a:pPr>
            <a:endParaRPr lang="de-DE" altLang="de-DE" sz="2000" b="0" smtClean="0"/>
          </a:p>
          <a:p>
            <a:pPr marL="0" indent="0">
              <a:lnSpc>
                <a:spcPct val="120000"/>
              </a:lnSpc>
              <a:buFontTx/>
              <a:buNone/>
            </a:pPr>
            <a:r>
              <a:rPr lang="de-DE" altLang="de-DE" sz="2000" smtClean="0"/>
              <a:t>Hidden units</a:t>
            </a:r>
            <a:r>
              <a:rPr lang="de-DE" altLang="de-DE" sz="2000" b="0" smtClean="0"/>
              <a:t>: 80 Stück</a:t>
            </a:r>
          </a:p>
          <a:p>
            <a:pPr marL="0" indent="0">
              <a:buFontTx/>
              <a:buNone/>
            </a:pPr>
            <a:endParaRPr lang="de-DE" altLang="de-DE" sz="2000" b="0" smtClean="0"/>
          </a:p>
          <a:p>
            <a:pPr marL="0" indent="0">
              <a:buFontTx/>
              <a:buNone/>
            </a:pPr>
            <a:r>
              <a:rPr lang="de-DE" altLang="de-DE" sz="2000" smtClean="0"/>
              <a:t>Ausgabe</a:t>
            </a:r>
            <a:r>
              <a:rPr lang="de-DE" altLang="de-DE" sz="2000" b="0" smtClean="0"/>
              <a:t>: 26 Merkmale, binär </a:t>
            </a:r>
          </a:p>
          <a:p>
            <a:pPr marL="0" indent="0">
              <a:lnSpc>
                <a:spcPct val="150000"/>
              </a:lnSpc>
              <a:buFontTx/>
              <a:buNone/>
            </a:pPr>
            <a:r>
              <a:rPr lang="de-DE" altLang="de-DE" sz="1800" b="0" smtClean="0"/>
              <a:t>(</a:t>
            </a:r>
            <a:r>
              <a:rPr lang="de-DE" altLang="de-DE" sz="1800" b="0" smtClean="0">
                <a:cs typeface="Times New Roman" panose="02020603050405020304" pitchFamily="18" charset="0"/>
              </a:rPr>
              <a:t>23 Laut- und drei Artikulations-merkmale: Continuation, Wortgrenze, Stop)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34822" name="Object 1024"/>
          <p:cNvGraphicFramePr>
            <a:graphicFrameLocks noChangeAspect="1"/>
          </p:cNvGraphicFramePr>
          <p:nvPr/>
        </p:nvGraphicFramePr>
        <p:xfrm>
          <a:off x="4548188" y="1223963"/>
          <a:ext cx="4276725" cy="5191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5" r:id="rId5" imgW="3421380" imgH="4163568" progId="Word.Picture.8">
                  <p:embed/>
                </p:oleObj>
              </mc:Choice>
              <mc:Fallback>
                <p:oleObj r:id="rId5" imgW="3421380" imgH="4163568" progId="Word.Picture.8">
                  <p:embed/>
                  <p:pic>
                    <p:nvPicPr>
                      <p:cNvPr id="0" name="Object 10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48188" y="1223963"/>
                        <a:ext cx="4276725" cy="5191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3584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444BCF3E-2105-4604-981E-7059BDF88694}" type="slidenum">
              <a:rPr lang="de-DE" altLang="de-DE" sz="800" b="0"/>
              <a:pPr>
                <a:buSzTx/>
                <a:buFontTx/>
                <a:buNone/>
              </a:pPr>
              <a:t>28</a:t>
            </a:fld>
            <a:r>
              <a:rPr lang="de-DE" altLang="de-DE" sz="800" b="0"/>
              <a:t> -</a:t>
            </a:r>
          </a:p>
        </p:txBody>
      </p:sp>
      <p:sp>
        <p:nvSpPr>
          <p:cNvPr id="358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Anwendung - NetTalk</a:t>
            </a:r>
          </a:p>
        </p:txBody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95400"/>
            <a:ext cx="8115300" cy="4741863"/>
          </a:xfrm>
        </p:spPr>
        <p:txBody>
          <a:bodyPr/>
          <a:lstStyle/>
          <a:p>
            <a:pPr marL="0" indent="0"/>
            <a:r>
              <a:rPr lang="de-DE" altLang="de-DE" smtClean="0"/>
              <a:t>Training</a:t>
            </a:r>
          </a:p>
          <a:p>
            <a:pPr marL="0" indent="0">
              <a:buFontTx/>
              <a:buNone/>
            </a:pPr>
            <a:endParaRPr lang="de-DE" altLang="de-DE" smtClean="0"/>
          </a:p>
          <a:p>
            <a:pPr lvl="1"/>
            <a:r>
              <a:rPr lang="de-DE" altLang="de-DE" sz="2400" smtClean="0">
                <a:latin typeface="Tahoma" panose="020B0604030504040204" pitchFamily="34" charset="0"/>
                <a:cs typeface="Times New Roman" panose="02020603050405020304" pitchFamily="18" charset="0"/>
              </a:rPr>
              <a:t>protokollierte, von Kindern gesprochenen Sätze, </a:t>
            </a:r>
          </a:p>
          <a:p>
            <a:pPr lvl="1">
              <a:buFont typeface="Wingdings" panose="05000000000000000000" pitchFamily="2" charset="2"/>
              <a:buNone/>
            </a:pPr>
            <a:endParaRPr lang="de-DE" altLang="de-DE" sz="2400" smtClean="0">
              <a:latin typeface="Tahoma" panose="020B0604030504040204" pitchFamily="34" charset="0"/>
              <a:cs typeface="Times New Roman" panose="02020603050405020304" pitchFamily="18" charset="0"/>
            </a:endParaRPr>
          </a:p>
          <a:p>
            <a:pPr lvl="1">
              <a:lnSpc>
                <a:spcPct val="120000"/>
              </a:lnSpc>
            </a:pPr>
            <a:r>
              <a:rPr lang="de-DE" altLang="de-DE" sz="2400" smtClean="0">
                <a:latin typeface="Tahoma" panose="020B0604030504040204" pitchFamily="34" charset="0"/>
                <a:cs typeface="Times New Roman" panose="02020603050405020304" pitchFamily="18" charset="0"/>
              </a:rPr>
              <a:t>zufallsmäßig eingegebene Worte eines Wörterbuchs aus 20.000 Einträgen</a:t>
            </a:r>
            <a:r>
              <a:rPr lang="de-DE" altLang="de-DE" smtClean="0">
                <a:latin typeface="TIMES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lvl="1">
              <a:buFont typeface="Wingdings" panose="05000000000000000000" pitchFamily="2" charset="2"/>
              <a:buNone/>
            </a:pPr>
            <a:endParaRPr lang="de-DE" altLang="de-DE" smtClean="0"/>
          </a:p>
          <a:p>
            <a:pPr lvl="1">
              <a:buFont typeface="Wingdings" panose="05000000000000000000" pitchFamily="2" charset="2"/>
              <a:buNone/>
            </a:pPr>
            <a:r>
              <a:rPr lang="de-DE" altLang="de-DE" smtClean="0"/>
              <a:t>Eingabe x:		Buchstabe eines Worts im Kontext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de-DE" altLang="de-DE" smtClean="0"/>
              <a:t>Lehrervorgabe L(x): 	Phonologische Transkription</a:t>
            </a:r>
          </a:p>
          <a:p>
            <a:pPr lvl="1">
              <a:lnSpc>
                <a:spcPct val="140000"/>
              </a:lnSpc>
              <a:buFont typeface="Wingdings" panose="05000000000000000000" pitchFamily="2" charset="2"/>
              <a:buNone/>
            </a:pPr>
            <a:r>
              <a:rPr lang="de-DE" altLang="de-DE" smtClean="0"/>
              <a:t>Einfügen eines Sonderzeichens „Continuation“, wenn Buchstabe nicht gesprochen wird (!)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2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29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2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29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2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29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29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299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12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1299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2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299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995" grpId="0" build="p" bldLvl="2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3686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E0C80E3C-D682-462B-96B2-57CB0AF233FF}" type="slidenum">
              <a:rPr lang="de-DE" altLang="de-DE" sz="800" b="0"/>
              <a:pPr>
                <a:buSzTx/>
                <a:buFontTx/>
                <a:buNone/>
              </a:pPr>
              <a:t>29</a:t>
            </a:fld>
            <a:r>
              <a:rPr lang="de-DE" altLang="de-DE" sz="800" b="0"/>
              <a:t> -</a:t>
            </a:r>
          </a:p>
        </p:txBody>
      </p:sp>
      <p:sp>
        <p:nvSpPr>
          <p:cNvPr id="36868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Anwendung - NetTalk</a:t>
            </a:r>
          </a:p>
        </p:txBody>
      </p:sp>
      <p:sp>
        <p:nvSpPr>
          <p:cNvPr id="215043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609600" y="1295400"/>
            <a:ext cx="8115300" cy="3932238"/>
          </a:xfrm>
        </p:spPr>
        <p:txBody>
          <a:bodyPr/>
          <a:lstStyle/>
          <a:p>
            <a:pPr marL="0" indent="0"/>
            <a:r>
              <a:rPr lang="de-DE" altLang="de-DE" smtClean="0"/>
              <a:t>Ergebnisse: 3 Phasen des Sprachlernens</a:t>
            </a:r>
          </a:p>
          <a:p>
            <a:pPr marL="0" indent="0">
              <a:buFontTx/>
              <a:buNone/>
            </a:pPr>
            <a:endParaRPr lang="de-DE" altLang="de-DE" smtClean="0"/>
          </a:p>
          <a:p>
            <a:pPr lvl="1"/>
            <a:r>
              <a:rPr lang="de-DE" altLang="de-DE" smtClean="0">
                <a:latin typeface="TIMES" panose="02020603050405020304" pitchFamily="18" charset="0"/>
                <a:cs typeface="Times New Roman" panose="02020603050405020304" pitchFamily="18" charset="0"/>
              </a:rPr>
              <a:t>Zuerst wurden die Konsonanten und Vokale als Klassen getrennt. Innerhalb der Klassen blieben die Phoneme aber noch gemischt, so dass sich die Laute wie "Babbeln" anhörten.</a:t>
            </a:r>
          </a:p>
          <a:p>
            <a:pPr lvl="1"/>
            <a:endParaRPr lang="de-DE" altLang="de-DE" smtClean="0">
              <a:latin typeface="TIMES" panose="02020603050405020304" pitchFamily="18" charset="0"/>
              <a:cs typeface="Times New Roman" panose="02020603050405020304" pitchFamily="18" charset="0"/>
            </a:endParaRPr>
          </a:p>
          <a:p>
            <a:pPr lvl="1"/>
            <a:r>
              <a:rPr lang="de-DE" altLang="de-DE" smtClean="0">
                <a:latin typeface="TIMES" panose="02020603050405020304" pitchFamily="18" charset="0"/>
                <a:cs typeface="Times New Roman" panose="02020603050405020304" pitchFamily="18" charset="0"/>
              </a:rPr>
              <a:t>Dann wurden die Wortgrenzen als Merkmale entwickelt, so dass "Pseudoworte" erkennbar wurden. </a:t>
            </a:r>
          </a:p>
          <a:p>
            <a:pPr lvl="1"/>
            <a:endParaRPr lang="de-DE" altLang="de-DE" smtClean="0">
              <a:latin typeface="TIMES" panose="02020603050405020304" pitchFamily="18" charset="0"/>
              <a:cs typeface="Times New Roman" panose="02020603050405020304" pitchFamily="18" charset="0"/>
            </a:endParaRPr>
          </a:p>
          <a:p>
            <a:pPr lvl="1"/>
            <a:r>
              <a:rPr lang="de-DE" altLang="de-DE" smtClean="0">
                <a:latin typeface="TIMES" panose="02020603050405020304" pitchFamily="18" charset="0"/>
                <a:cs typeface="Times New Roman" panose="02020603050405020304" pitchFamily="18" charset="0"/>
              </a:rPr>
              <a:t>Zuletzt, nach ca. 10 Durchgängen pro Wort, entstand eine verständliche Sprache, die sich mit fortlaufender Erfahrung weiter verbesserte </a:t>
            </a:r>
          </a:p>
          <a:p>
            <a:pPr lvl="1"/>
            <a:endParaRPr lang="de-DE" altLang="de-DE" smtClean="0"/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5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50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5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50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50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50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50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50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43" grpId="0" build="p" bldLvl="2" autoUpdateAnimBg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921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1B5BCAB9-2E9B-42AC-AA10-B257E9D7528E}" type="slidenum">
              <a:rPr lang="de-DE" altLang="de-DE" sz="800" b="0"/>
              <a:pPr>
                <a:buSzTx/>
                <a:buFontTx/>
                <a:buNone/>
              </a:pPr>
              <a:t>3</a:t>
            </a:fld>
            <a:r>
              <a:rPr lang="de-DE" altLang="de-DE" sz="800" b="0"/>
              <a:t> -</a:t>
            </a:r>
          </a:p>
        </p:txBody>
      </p:sp>
      <p:sp>
        <p:nvSpPr>
          <p:cNvPr id="92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Input-Output-Tabellen</a:t>
            </a:r>
          </a:p>
        </p:txBody>
      </p:sp>
      <p:pic>
        <p:nvPicPr>
          <p:cNvPr id="9221" name="Picture 4"/>
          <p:cNvPicPr>
            <a:picLocks noChangeAspect="1" noChangeArrowheads="1"/>
          </p:cNvPicPr>
          <p:nvPr/>
        </p:nvPicPr>
        <p:blipFill>
          <a:blip r:embed="rId4">
            <a:lum bright="-78000" contrast="10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05" t="2995"/>
          <a:stretch>
            <a:fillRect/>
          </a:stretch>
        </p:blipFill>
        <p:spPr bwMode="auto">
          <a:xfrm>
            <a:off x="1066800" y="1219200"/>
            <a:ext cx="7091363" cy="510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71600" y="1143000"/>
            <a:ext cx="2667000" cy="685800"/>
          </a:xfrm>
        </p:spPr>
        <p:txBody>
          <a:bodyPr/>
          <a:lstStyle/>
          <a:p>
            <a:pPr marL="0" indent="0"/>
            <a:r>
              <a:rPr lang="de-DE" altLang="de-DE" smtClean="0"/>
              <a:t>Beispiel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6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3789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6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C81A253A-0E77-4C76-B912-7FAD0C8107F3}" type="slidenum">
              <a:rPr lang="de-DE" altLang="de-DE" sz="800" b="0"/>
              <a:pPr>
                <a:buSzTx/>
                <a:buFontTx/>
                <a:buNone/>
              </a:pPr>
              <a:t>30</a:t>
            </a:fld>
            <a:r>
              <a:rPr lang="de-DE" altLang="de-DE" sz="800" b="0"/>
              <a:t> -</a:t>
            </a:r>
          </a:p>
        </p:txBody>
      </p:sp>
      <p:sp>
        <p:nvSpPr>
          <p:cNvPr id="378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NetTalk: Training</a:t>
            </a:r>
          </a:p>
        </p:txBody>
      </p:sp>
      <p:sp>
        <p:nvSpPr>
          <p:cNvPr id="378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2288" y="2982913"/>
            <a:ext cx="4545012" cy="2886075"/>
          </a:xfrm>
        </p:spPr>
        <p:txBody>
          <a:bodyPr/>
          <a:lstStyle/>
          <a:p>
            <a:pPr marL="266700" indent="-266700">
              <a:lnSpc>
                <a:spcPct val="105000"/>
              </a:lnSpc>
              <a:buFontTx/>
              <a:buNone/>
            </a:pPr>
            <a:r>
              <a:rPr lang="de-DE" altLang="de-DE" smtClean="0">
                <a:latin typeface="Arial Black" panose="020B0A04020102020204" pitchFamily="34" charset="0"/>
              </a:rPr>
              <a:t>Ergebnis</a:t>
            </a:r>
            <a:r>
              <a:rPr lang="de-DE" altLang="de-DE" smtClean="0"/>
              <a:t> </a:t>
            </a:r>
          </a:p>
          <a:p>
            <a:pPr marL="266700" indent="-266700">
              <a:lnSpc>
                <a:spcPct val="105000"/>
              </a:lnSpc>
            </a:pPr>
            <a:r>
              <a:rPr lang="de-DE" altLang="de-DE" sz="2000" b="0" smtClean="0"/>
              <a:t>Trennung der Konsonanten von Vokalen („Babbeln“)</a:t>
            </a:r>
          </a:p>
          <a:p>
            <a:pPr marL="266700" indent="-266700">
              <a:lnSpc>
                <a:spcPct val="105000"/>
              </a:lnSpc>
            </a:pPr>
            <a:r>
              <a:rPr lang="de-DE" altLang="de-DE" sz="2000" b="0" smtClean="0"/>
              <a:t>Entwicklung der Wortgrenzen („Pseudoworte“)</a:t>
            </a:r>
          </a:p>
          <a:p>
            <a:pPr marL="266700" indent="-266700">
              <a:lnSpc>
                <a:spcPct val="105000"/>
              </a:lnSpc>
            </a:pPr>
            <a:r>
              <a:rPr lang="de-DE" altLang="de-DE" sz="2000" b="0" smtClean="0"/>
              <a:t>Verständliche Sprache (10xTraining pro Wort)</a:t>
            </a:r>
          </a:p>
        </p:txBody>
      </p:sp>
      <p:sp>
        <p:nvSpPr>
          <p:cNvPr id="37894" name="Rectangle 5"/>
          <p:cNvSpPr>
            <a:spLocks noChangeArrowheads="1"/>
          </p:cNvSpPr>
          <p:nvPr/>
        </p:nvSpPr>
        <p:spPr bwMode="auto">
          <a:xfrm>
            <a:off x="0" y="227647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6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graphicFrame>
        <p:nvGraphicFramePr>
          <p:cNvPr id="37895" name="Object 4"/>
          <p:cNvGraphicFramePr>
            <a:graphicFrameLocks noChangeAspect="1"/>
          </p:cNvGraphicFramePr>
          <p:nvPr/>
        </p:nvGraphicFramePr>
        <p:xfrm>
          <a:off x="5022850" y="1908175"/>
          <a:ext cx="4121150" cy="3776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01" name="Bild" r:id="rId7" imgW="4239768" imgH="3893820" progId="Word.Picture.8">
                  <p:embed/>
                </p:oleObj>
              </mc:Choice>
              <mc:Fallback>
                <p:oleObj name="Bild" r:id="rId7" imgW="4239768" imgH="3893820" progId="Word.Picture.8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22850" y="1908175"/>
                        <a:ext cx="4121150" cy="37766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20" name="Text Box 7"/>
          <p:cNvSpPr txBox="1">
            <a:spLocks noChangeArrowheads="1"/>
          </p:cNvSpPr>
          <p:nvPr/>
        </p:nvSpPr>
        <p:spPr bwMode="auto">
          <a:xfrm>
            <a:off x="431800" y="1257300"/>
            <a:ext cx="4622800" cy="14224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66700" indent="-266700">
              <a:defRPr/>
            </a:pPr>
            <a:r>
              <a:rPr lang="de-DE" b="1" dirty="0"/>
              <a:t>Training</a:t>
            </a:r>
          </a:p>
          <a:p>
            <a:pPr marL="266700" indent="-266700">
              <a:lnSpc>
                <a:spcPct val="80000"/>
              </a:lnSpc>
              <a:buClr>
                <a:srgbClr val="FF9966"/>
              </a:buClr>
              <a:buSzPct val="130000"/>
              <a:buFont typeface="Wingdings" pitchFamily="2" charset="2"/>
              <a:buChar char="§"/>
              <a:defRPr/>
            </a:pPr>
            <a:r>
              <a:rPr lang="de-DE" dirty="0">
                <a:latin typeface="+mj-lt"/>
              </a:rPr>
              <a:t>transkribiertes Wörterbuch 20.000 Einträge</a:t>
            </a:r>
          </a:p>
          <a:p>
            <a:pPr marL="266700" indent="-266700">
              <a:buClr>
                <a:srgbClr val="FF9966"/>
              </a:buClr>
              <a:buSzPct val="130000"/>
              <a:buFont typeface="Wingdings" pitchFamily="2" charset="2"/>
              <a:buChar char="§"/>
              <a:defRPr/>
            </a:pPr>
            <a:r>
              <a:rPr lang="de-DE" dirty="0">
                <a:latin typeface="+mj-lt"/>
              </a:rPr>
              <a:t>Protokollierte Kindersätze</a:t>
            </a:r>
          </a:p>
        </p:txBody>
      </p:sp>
      <p:pic>
        <p:nvPicPr>
          <p:cNvPr id="229384" name="nettalk.mp3">
            <a:hlinkClick r:id="" action="ppaction://media"/>
          </p:cNvPr>
          <p:cNvPicPr>
            <a:picLocks noRot="1" noChangeAspect="1" noChangeArrowheads="1"/>
          </p:cNvPicPr>
          <p:nvPr>
            <a:audioFile r:link="rId2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5400" y="5613400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22" name="Text Box 9"/>
          <p:cNvSpPr txBox="1">
            <a:spLocks noChangeArrowheads="1"/>
          </p:cNvSpPr>
          <p:nvPr/>
        </p:nvSpPr>
        <p:spPr bwMode="auto">
          <a:xfrm>
            <a:off x="6388100" y="3454400"/>
            <a:ext cx="2165350" cy="830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de-DE" i="1" dirty="0">
                <a:latin typeface="+mj-lt"/>
              </a:rPr>
              <a:t>Exponentieller Lernerfolg</a:t>
            </a:r>
          </a:p>
        </p:txBody>
      </p:sp>
    </p:spTree>
  </p:cSld>
  <p:clrMapOvr>
    <a:masterClrMapping/>
  </p:clrMapOvr>
  <p:transition spd="med">
    <p:pull dir="ru"/>
    <p:sndAc>
      <p:stSnd>
        <p:snd r:embed="rId5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293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40869" fill="hold"/>
                                        <p:tgtEl>
                                          <p:spTgt spid="22938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9384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9384"/>
                </p:tgtEl>
              </p:cMediaNode>
            </p:audio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2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3891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2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F7F3128B-9F92-49F0-9C0E-895D490E7417}" type="slidenum">
              <a:rPr lang="de-DE" altLang="de-DE" sz="800" b="0"/>
              <a:pPr>
                <a:buSzTx/>
                <a:buFontTx/>
                <a:buNone/>
              </a:pPr>
              <a:t>31</a:t>
            </a:fld>
            <a:r>
              <a:rPr lang="de-DE" altLang="de-DE" sz="800" b="0"/>
              <a:t> -</a:t>
            </a:r>
          </a:p>
        </p:txBody>
      </p:sp>
      <p:sp>
        <p:nvSpPr>
          <p:cNvPr id="3891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Backpropagation-Grundidee</a:t>
            </a:r>
          </a:p>
        </p:txBody>
      </p:sp>
      <p:sp>
        <p:nvSpPr>
          <p:cNvPr id="38917" name="Rectangle 1215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8077200" cy="2189163"/>
          </a:xfrm>
        </p:spPr>
        <p:txBody>
          <a:bodyPr/>
          <a:lstStyle/>
          <a:p>
            <a:pPr marL="0" indent="0"/>
            <a:r>
              <a:rPr lang="de-DE" altLang="de-DE" smtClean="0"/>
              <a:t>  Zielfunktion minimieren</a:t>
            </a:r>
          </a:p>
          <a:p>
            <a:pPr marL="0" indent="0">
              <a:buFontTx/>
              <a:buNone/>
            </a:pPr>
            <a:endParaRPr lang="de-DE" altLang="de-DE" smtClean="0"/>
          </a:p>
          <a:p>
            <a:pPr marL="0" indent="0">
              <a:buFontTx/>
              <a:buNone/>
            </a:pPr>
            <a:r>
              <a:rPr lang="de-DE" altLang="de-DE" smtClean="0"/>
              <a:t>   Ziel = minimaler quadrat. Fehler</a:t>
            </a:r>
          </a:p>
          <a:p>
            <a:pPr marL="0" indent="0">
              <a:lnSpc>
                <a:spcPct val="40000"/>
              </a:lnSpc>
              <a:buFontTx/>
              <a:buNone/>
            </a:pPr>
            <a:endParaRPr lang="de-DE" altLang="de-DE" smtClean="0"/>
          </a:p>
          <a:p>
            <a:pPr marL="0" indent="0" algn="ctr">
              <a:buFontTx/>
              <a:buNone/>
            </a:pPr>
            <a:r>
              <a:rPr lang="de-DE" altLang="de-DE" sz="2800" smtClean="0"/>
              <a:t>R(w) = </a:t>
            </a:r>
            <a:r>
              <a:rPr lang="de-DE" altLang="de-DE" sz="3600" smtClean="0">
                <a:sym typeface="Symbol" panose="05050102010706020507" pitchFamily="18" charset="2"/>
              </a:rPr>
              <a:t> </a:t>
            </a:r>
            <a:r>
              <a:rPr lang="de-DE" altLang="de-DE" sz="3200" b="0" smtClean="0">
                <a:sym typeface="Symbol" panose="05050102010706020507" pitchFamily="18" charset="2"/>
              </a:rPr>
              <a:t>(</a:t>
            </a:r>
            <a:r>
              <a:rPr lang="de-DE" altLang="de-DE" sz="2800" smtClean="0">
                <a:sym typeface="Symbol" panose="05050102010706020507" pitchFamily="18" charset="2"/>
              </a:rPr>
              <a:t>L</a:t>
            </a:r>
            <a:r>
              <a:rPr lang="de-DE" altLang="de-DE" b="0" smtClean="0">
                <a:sym typeface="Symbol" panose="05050102010706020507" pitchFamily="18" charset="2"/>
              </a:rPr>
              <a:t>(x) </a:t>
            </a:r>
            <a:r>
              <a:rPr lang="de-DE" altLang="de-DE" sz="2800" b="0" smtClean="0">
                <a:sym typeface="Symbol" panose="05050102010706020507" pitchFamily="18" charset="2"/>
              </a:rPr>
              <a:t>-</a:t>
            </a:r>
            <a:r>
              <a:rPr lang="de-DE" altLang="de-DE" sz="2800" smtClean="0">
                <a:sym typeface="Symbol" panose="05050102010706020507" pitchFamily="18" charset="2"/>
              </a:rPr>
              <a:t>y</a:t>
            </a:r>
            <a:r>
              <a:rPr lang="de-DE" altLang="de-DE" sz="2800" baseline="30000" smtClean="0">
                <a:sym typeface="Symbol" panose="05050102010706020507" pitchFamily="18" charset="2"/>
              </a:rPr>
              <a:t>(2)</a:t>
            </a:r>
            <a:r>
              <a:rPr lang="de-DE" altLang="de-DE" b="0" smtClean="0">
                <a:sym typeface="Symbol" panose="05050102010706020507" pitchFamily="18" charset="2"/>
              </a:rPr>
              <a:t>(</a:t>
            </a:r>
            <a:r>
              <a:rPr lang="de-DE" altLang="de-DE" smtClean="0">
                <a:sym typeface="Symbol" panose="05050102010706020507" pitchFamily="18" charset="2"/>
              </a:rPr>
              <a:t>x</a:t>
            </a:r>
            <a:r>
              <a:rPr lang="de-DE" altLang="de-DE" b="0" smtClean="0">
                <a:sym typeface="Symbol" panose="05050102010706020507" pitchFamily="18" charset="2"/>
              </a:rPr>
              <a:t>)</a:t>
            </a:r>
            <a:r>
              <a:rPr lang="de-DE" altLang="de-DE" sz="3200" b="0" smtClean="0">
                <a:sym typeface="Symbol" panose="05050102010706020507" pitchFamily="18" charset="2"/>
              </a:rPr>
              <a:t>)</a:t>
            </a:r>
            <a:r>
              <a:rPr lang="de-DE" altLang="de-DE" sz="3200" baseline="30000" smtClean="0">
                <a:sym typeface="Symbol" panose="05050102010706020507" pitchFamily="18" charset="2"/>
              </a:rPr>
              <a:t>2 </a:t>
            </a:r>
            <a:r>
              <a:rPr lang="de-DE" altLang="de-DE" sz="3600" smtClean="0">
                <a:sym typeface="Symbol" panose="05050102010706020507" pitchFamily="18" charset="2"/>
              </a:rPr>
              <a:t></a:t>
            </a:r>
            <a:r>
              <a:rPr lang="de-DE" altLang="de-DE" sz="3200" b="0" baseline="-25000" smtClean="0">
                <a:sym typeface="Symbol" panose="05050102010706020507" pitchFamily="18" charset="2"/>
              </a:rPr>
              <a:t>x</a:t>
            </a:r>
            <a:r>
              <a:rPr lang="de-DE" altLang="de-DE" sz="2800" smtClean="0">
                <a:sym typeface="Symbol" panose="05050102010706020507" pitchFamily="18" charset="2"/>
              </a:rPr>
              <a:t> = min</a:t>
            </a:r>
            <a:r>
              <a:rPr lang="de-DE" altLang="de-DE" sz="2800" baseline="-25000" smtClean="0">
                <a:sym typeface="Symbol" panose="05050102010706020507" pitchFamily="18" charset="2"/>
              </a:rPr>
              <a:t>w</a:t>
            </a:r>
          </a:p>
          <a:p>
            <a:pPr marL="0" indent="0">
              <a:buFontTx/>
              <a:buNone/>
            </a:pPr>
            <a:endParaRPr lang="de-DE" altLang="de-DE" sz="4000" smtClean="0"/>
          </a:p>
        </p:txBody>
      </p:sp>
      <p:sp>
        <p:nvSpPr>
          <p:cNvPr id="203968" name="Rectangle 1216"/>
          <p:cNvSpPr>
            <a:spLocks noChangeArrowheads="1"/>
          </p:cNvSpPr>
          <p:nvPr/>
        </p:nvSpPr>
        <p:spPr bwMode="auto">
          <a:xfrm>
            <a:off x="2762250" y="4105275"/>
            <a:ext cx="38258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buSzPct val="130000"/>
              <a:buBlip>
                <a:blip r:embed="rId2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4000">
                <a:solidFill>
                  <a:srgbClr val="0000FF"/>
                </a:solidFill>
                <a:sym typeface="Symbol" panose="05050102010706020507" pitchFamily="18" charset="2"/>
              </a:rPr>
              <a:t>Wie erreichen?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03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3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3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03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3968" grpId="0" autoUpdateAnimBg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3993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A5EBDDC7-A992-4829-B7EC-7F543AC9C6B2}" type="slidenum">
              <a:rPr lang="de-DE" altLang="de-DE" sz="800" b="0"/>
              <a:pPr>
                <a:buSzTx/>
                <a:buFontTx/>
                <a:buNone/>
              </a:pPr>
              <a:t>32</a:t>
            </a:fld>
            <a:r>
              <a:rPr lang="de-DE" altLang="de-DE" sz="800" b="0"/>
              <a:t> -</a:t>
            </a:r>
          </a:p>
        </p:txBody>
      </p:sp>
      <p:sp>
        <p:nvSpPr>
          <p:cNvPr id="399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Lernen mit Zielfunktionen</a:t>
            </a: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406400" y="5233988"/>
            <a:ext cx="8366125" cy="1036637"/>
            <a:chOff x="256" y="3297"/>
            <a:chExt cx="5270" cy="653"/>
          </a:xfrm>
        </p:grpSpPr>
        <p:grpSp>
          <p:nvGrpSpPr>
            <p:cNvPr id="39954" name="Group 18"/>
            <p:cNvGrpSpPr>
              <a:grpSpLocks/>
            </p:cNvGrpSpPr>
            <p:nvPr/>
          </p:nvGrpSpPr>
          <p:grpSpPr bwMode="auto">
            <a:xfrm>
              <a:off x="256" y="3297"/>
              <a:ext cx="5270" cy="653"/>
              <a:chOff x="256" y="3297"/>
              <a:chExt cx="5270" cy="653"/>
            </a:xfrm>
          </p:grpSpPr>
          <p:sp>
            <p:nvSpPr>
              <p:cNvPr id="39956" name="Rectangle 3"/>
              <p:cNvSpPr>
                <a:spLocks noChangeArrowheads="1"/>
              </p:cNvSpPr>
              <p:nvPr/>
            </p:nvSpPr>
            <p:spPr bwMode="auto">
              <a:xfrm>
                <a:off x="256" y="3392"/>
                <a:ext cx="5270" cy="5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lnSpc>
                    <a:spcPct val="70000"/>
                  </a:lnSpc>
                  <a:buFontTx/>
                  <a:buNone/>
                </a:pPr>
                <a:r>
                  <a:rPr lang="de-DE" altLang="de-DE" sz="3600" b="0"/>
                  <a:t>	</a:t>
                </a:r>
                <a:r>
                  <a:rPr lang="de-DE" altLang="de-DE" sz="3200" b="0"/>
                  <a:t>w</a:t>
                </a:r>
                <a:r>
                  <a:rPr lang="de-DE" altLang="de-DE" sz="3200" b="0" baseline="-25000"/>
                  <a:t> </a:t>
                </a:r>
                <a:r>
                  <a:rPr lang="de-DE" altLang="de-DE" sz="3200" b="0"/>
                  <a:t>(</a:t>
                </a:r>
                <a:r>
                  <a:rPr lang="de-DE" altLang="de-DE" sz="2800" b="0"/>
                  <a:t>t+1</a:t>
                </a:r>
                <a:r>
                  <a:rPr lang="de-DE" altLang="de-DE" sz="3200" b="0"/>
                  <a:t>)</a:t>
                </a:r>
                <a:r>
                  <a:rPr lang="de-DE" altLang="de-DE" sz="3200" b="0" baseline="-25000"/>
                  <a:t> </a:t>
                </a:r>
                <a:r>
                  <a:rPr lang="de-DE" altLang="de-DE" sz="3200" b="0"/>
                  <a:t>=</a:t>
                </a:r>
                <a:r>
                  <a:rPr lang="de-DE" altLang="de-DE" sz="3200" b="0" baseline="-25000"/>
                  <a:t> </a:t>
                </a:r>
                <a:r>
                  <a:rPr lang="de-DE" altLang="de-DE" sz="3200" b="0"/>
                  <a:t>w</a:t>
                </a:r>
                <a:r>
                  <a:rPr lang="de-DE" altLang="de-DE" sz="3200" b="0" baseline="-25000"/>
                  <a:t> </a:t>
                </a:r>
                <a:r>
                  <a:rPr lang="de-DE" altLang="de-DE" sz="3200" b="0"/>
                  <a:t>(</a:t>
                </a:r>
                <a:r>
                  <a:rPr lang="de-DE" altLang="de-DE" sz="2800" b="0"/>
                  <a:t>t</a:t>
                </a:r>
                <a:r>
                  <a:rPr lang="de-DE" altLang="de-DE" sz="3200" b="0"/>
                  <a:t>)  </a:t>
                </a:r>
                <a:r>
                  <a:rPr lang="de-DE" altLang="de-DE" sz="3200" b="0">
                    <a:cs typeface="Tahoma" panose="020B0604030504040204" pitchFamily="34" charset="0"/>
                    <a:sym typeface="Symbol" panose="05050102010706020507" pitchFamily="18" charset="2"/>
                  </a:rPr>
                  <a:t>-</a:t>
                </a:r>
                <a:r>
                  <a:rPr lang="de-DE" altLang="de-DE" sz="3200" b="0"/>
                  <a:t> </a:t>
                </a:r>
                <a:r>
                  <a:rPr lang="de-DE" altLang="de-DE" sz="3200" b="0">
                    <a:latin typeface="Symbol" panose="05050102010706020507" pitchFamily="18" charset="2"/>
                  </a:rPr>
                  <a:t>g</a:t>
                </a:r>
                <a:r>
                  <a:rPr lang="de-DE" altLang="de-DE" sz="3200" b="0"/>
                  <a:t> </a:t>
                </a:r>
                <a:r>
                  <a:rPr lang="de-DE" altLang="de-DE" sz="3200" b="0" baseline="-25000"/>
                  <a:t>	     </a:t>
                </a:r>
                <a:r>
                  <a:rPr lang="de-DE" altLang="de-DE" sz="3200" b="0" i="1">
                    <a:solidFill>
                      <a:schemeClr val="bg2"/>
                    </a:solidFill>
                  </a:rPr>
                  <a:t>Lernregel</a:t>
                </a:r>
                <a:endParaRPr lang="de-DE" altLang="de-DE" sz="3200" b="0" baseline="-25000">
                  <a:solidFill>
                    <a:schemeClr val="bg2"/>
                  </a:solidFill>
                </a:endParaRPr>
              </a:p>
              <a:p>
                <a:pPr>
                  <a:buFontTx/>
                  <a:buNone/>
                </a:pPr>
                <a:r>
                  <a:rPr lang="de-DE" altLang="de-DE" b="0" i="1"/>
                  <a:t>		      </a:t>
                </a:r>
                <a:r>
                  <a:rPr lang="de-DE" altLang="de-DE" b="0" i="1">
                    <a:solidFill>
                      <a:schemeClr val="bg2"/>
                    </a:solidFill>
                  </a:rPr>
                  <a:t>Lernrate</a:t>
                </a:r>
                <a:endParaRPr lang="de-DE" altLang="de-DE" sz="3200" b="0" i="1">
                  <a:solidFill>
                    <a:schemeClr val="bg2"/>
                  </a:solidFill>
                  <a:latin typeface="Times New Roman" panose="02020603050405020304" pitchFamily="18" charset="0"/>
                </a:endParaRPr>
              </a:p>
            </p:txBody>
          </p:sp>
          <p:graphicFrame>
            <p:nvGraphicFramePr>
              <p:cNvPr id="39957" name="Object 1025"/>
              <p:cNvGraphicFramePr>
                <a:graphicFrameLocks noChangeAspect="1"/>
              </p:cNvGraphicFramePr>
              <p:nvPr/>
            </p:nvGraphicFramePr>
            <p:xfrm>
              <a:off x="2713" y="3297"/>
              <a:ext cx="312" cy="50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9962" name="Equation" r:id="rId5" imgW="241195" imgH="393529" progId="Equation.3">
                      <p:embed/>
                    </p:oleObj>
                  </mc:Choice>
                  <mc:Fallback>
                    <p:oleObj name="Equation" r:id="rId5" imgW="241195" imgH="393529" progId="Equation.3">
                      <p:embed/>
                      <p:pic>
                        <p:nvPicPr>
                          <p:cNvPr id="0" name="Object 102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713" y="3297"/>
                            <a:ext cx="312" cy="50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39955" name="Freeform 4"/>
            <p:cNvSpPr>
              <a:spLocks/>
            </p:cNvSpPr>
            <p:nvPr/>
          </p:nvSpPr>
          <p:spPr bwMode="auto">
            <a:xfrm flipH="1">
              <a:off x="2558" y="3664"/>
              <a:ext cx="96" cy="144"/>
            </a:xfrm>
            <a:custGeom>
              <a:avLst/>
              <a:gdLst>
                <a:gd name="T0" fmla="*/ 3 w 112"/>
                <a:gd name="T1" fmla="*/ 144 h 144"/>
                <a:gd name="T2" fmla="*/ 3 w 112"/>
                <a:gd name="T3" fmla="*/ 96 h 144"/>
                <a:gd name="T4" fmla="*/ 3 w 112"/>
                <a:gd name="T5" fmla="*/ 0 h 144"/>
                <a:gd name="T6" fmla="*/ 0 60000 65536"/>
                <a:gd name="T7" fmla="*/ 0 60000 65536"/>
                <a:gd name="T8" fmla="*/ 0 60000 65536"/>
                <a:gd name="T9" fmla="*/ 0 w 112"/>
                <a:gd name="T10" fmla="*/ 0 h 144"/>
                <a:gd name="T11" fmla="*/ 112 w 112"/>
                <a:gd name="T12" fmla="*/ 144 h 1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2" h="144">
                  <a:moveTo>
                    <a:pt x="112" y="144"/>
                  </a:moveTo>
                  <a:cubicBezTo>
                    <a:pt x="72" y="132"/>
                    <a:pt x="32" y="120"/>
                    <a:pt x="16" y="96"/>
                  </a:cubicBezTo>
                  <a:cubicBezTo>
                    <a:pt x="0" y="72"/>
                    <a:pt x="8" y="36"/>
                    <a:pt x="16" y="0"/>
                  </a:cubicBezTo>
                </a:path>
              </a:pathLst>
            </a:custGeom>
            <a:noFill/>
            <a:ln w="9525">
              <a:solidFill>
                <a:schemeClr val="bg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sp>
        <p:nvSpPr>
          <p:cNvPr id="39942" name="Rectangle 6"/>
          <p:cNvSpPr>
            <a:spLocks noChangeArrowheads="1"/>
          </p:cNvSpPr>
          <p:nvPr/>
        </p:nvSpPr>
        <p:spPr bwMode="auto">
          <a:xfrm>
            <a:off x="635000" y="1371600"/>
            <a:ext cx="7832725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buSzTx/>
              <a:buFontTx/>
              <a:buNone/>
            </a:pPr>
            <a:r>
              <a:rPr lang="de-DE" altLang="de-DE"/>
              <a:t>Gradientenalgorithmus </a:t>
            </a:r>
          </a:p>
          <a:p>
            <a:pPr>
              <a:lnSpc>
                <a:spcPct val="80000"/>
              </a:lnSpc>
              <a:spcBef>
                <a:spcPct val="50000"/>
              </a:spcBef>
              <a:spcAft>
                <a:spcPct val="50000"/>
              </a:spcAft>
              <a:buSzTx/>
              <a:buFontTx/>
              <a:buNone/>
            </a:pPr>
            <a:r>
              <a:rPr lang="de-DE" altLang="de-DE" sz="2000"/>
              <a:t>zur Optimierung einer Zielfunktion</a:t>
            </a:r>
            <a:endParaRPr lang="de-DE" altLang="de-DE" sz="1800" b="0" i="1">
              <a:solidFill>
                <a:schemeClr val="bg2"/>
              </a:solidFill>
            </a:endParaRPr>
          </a:p>
        </p:txBody>
      </p:sp>
      <p:sp>
        <p:nvSpPr>
          <p:cNvPr id="39943" name="Line 7"/>
          <p:cNvSpPr>
            <a:spLocks noChangeShapeType="1"/>
          </p:cNvSpPr>
          <p:nvPr/>
        </p:nvSpPr>
        <p:spPr bwMode="auto">
          <a:xfrm flipV="1">
            <a:off x="2095500" y="2514600"/>
            <a:ext cx="0" cy="269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944" name="Line 8"/>
          <p:cNvSpPr>
            <a:spLocks noChangeShapeType="1"/>
          </p:cNvSpPr>
          <p:nvPr/>
        </p:nvSpPr>
        <p:spPr bwMode="auto">
          <a:xfrm>
            <a:off x="1841500" y="4597400"/>
            <a:ext cx="5041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945" name="Freeform 9"/>
          <p:cNvSpPr>
            <a:spLocks/>
          </p:cNvSpPr>
          <p:nvPr/>
        </p:nvSpPr>
        <p:spPr bwMode="auto">
          <a:xfrm>
            <a:off x="2159000" y="2427288"/>
            <a:ext cx="4292600" cy="1958975"/>
          </a:xfrm>
          <a:custGeom>
            <a:avLst/>
            <a:gdLst>
              <a:gd name="T0" fmla="*/ 0 w 2704"/>
              <a:gd name="T1" fmla="*/ 2147483647 h 1234"/>
              <a:gd name="T2" fmla="*/ 2147483647 w 2704"/>
              <a:gd name="T3" fmla="*/ 2147483647 h 1234"/>
              <a:gd name="T4" fmla="*/ 2147483647 w 2704"/>
              <a:gd name="T5" fmla="*/ 2147483647 h 1234"/>
              <a:gd name="T6" fmla="*/ 2147483647 w 2704"/>
              <a:gd name="T7" fmla="*/ 2147483647 h 1234"/>
              <a:gd name="T8" fmla="*/ 2147483647 w 2704"/>
              <a:gd name="T9" fmla="*/ 2147483647 h 12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04"/>
              <a:gd name="T16" fmla="*/ 0 h 1234"/>
              <a:gd name="T17" fmla="*/ 2704 w 2704"/>
              <a:gd name="T18" fmla="*/ 1234 h 12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04" h="1234">
                <a:moveTo>
                  <a:pt x="0" y="335"/>
                </a:moveTo>
                <a:cubicBezTo>
                  <a:pt x="128" y="279"/>
                  <a:pt x="256" y="223"/>
                  <a:pt x="376" y="367"/>
                </a:cubicBezTo>
                <a:cubicBezTo>
                  <a:pt x="496" y="511"/>
                  <a:pt x="445" y="1234"/>
                  <a:pt x="720" y="1199"/>
                </a:cubicBezTo>
                <a:cubicBezTo>
                  <a:pt x="995" y="1164"/>
                  <a:pt x="1693" y="318"/>
                  <a:pt x="2024" y="159"/>
                </a:cubicBezTo>
                <a:cubicBezTo>
                  <a:pt x="2355" y="0"/>
                  <a:pt x="2529" y="123"/>
                  <a:pt x="2704" y="247"/>
                </a:cubicBez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946" name="Text Box 10"/>
          <p:cNvSpPr txBox="1">
            <a:spLocks noChangeArrowheads="1"/>
          </p:cNvSpPr>
          <p:nvPr/>
        </p:nvSpPr>
        <p:spPr bwMode="auto">
          <a:xfrm>
            <a:off x="3048000" y="4648200"/>
            <a:ext cx="3543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/>
              <a:t>W*    w(t+1)	  w(t)</a:t>
            </a:r>
          </a:p>
        </p:txBody>
      </p:sp>
      <p:sp>
        <p:nvSpPr>
          <p:cNvPr id="39947" name="Text Box 11"/>
          <p:cNvSpPr txBox="1">
            <a:spLocks noChangeArrowheads="1"/>
          </p:cNvSpPr>
          <p:nvPr/>
        </p:nvSpPr>
        <p:spPr bwMode="auto">
          <a:xfrm>
            <a:off x="1028700" y="2667000"/>
            <a:ext cx="10668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2800" b="0"/>
              <a:t>R(w)</a:t>
            </a:r>
          </a:p>
        </p:txBody>
      </p:sp>
      <p:sp>
        <p:nvSpPr>
          <p:cNvPr id="39948" name="Line 12"/>
          <p:cNvSpPr>
            <a:spLocks noChangeShapeType="1"/>
          </p:cNvSpPr>
          <p:nvPr/>
        </p:nvSpPr>
        <p:spPr bwMode="auto">
          <a:xfrm>
            <a:off x="3302000" y="4330700"/>
            <a:ext cx="0" cy="3556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949" name="Line 13"/>
          <p:cNvSpPr>
            <a:spLocks noChangeShapeType="1"/>
          </p:cNvSpPr>
          <p:nvPr/>
        </p:nvSpPr>
        <p:spPr bwMode="auto">
          <a:xfrm>
            <a:off x="4305300" y="3556000"/>
            <a:ext cx="12700" cy="10795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950" name="Line 14"/>
          <p:cNvSpPr>
            <a:spLocks noChangeShapeType="1"/>
          </p:cNvSpPr>
          <p:nvPr/>
        </p:nvSpPr>
        <p:spPr bwMode="auto">
          <a:xfrm>
            <a:off x="5346700" y="2717800"/>
            <a:ext cx="12700" cy="19177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9951" name="Line 15"/>
          <p:cNvSpPr>
            <a:spLocks noChangeShapeType="1"/>
          </p:cNvSpPr>
          <p:nvPr/>
        </p:nvSpPr>
        <p:spPr bwMode="auto">
          <a:xfrm flipV="1">
            <a:off x="4775200" y="2362200"/>
            <a:ext cx="1143000" cy="685800"/>
          </a:xfrm>
          <a:prstGeom prst="line">
            <a:avLst/>
          </a:prstGeom>
          <a:noFill/>
          <a:ln w="38100">
            <a:solidFill>
              <a:srgbClr val="0066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aphicFrame>
        <p:nvGraphicFramePr>
          <p:cNvPr id="39952" name="Object 1024"/>
          <p:cNvGraphicFramePr>
            <a:graphicFrameLocks noChangeAspect="1"/>
          </p:cNvGraphicFramePr>
          <p:nvPr/>
        </p:nvGraphicFramePr>
        <p:xfrm>
          <a:off x="5995988" y="1728788"/>
          <a:ext cx="495300" cy="808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63" name="Equation" r:id="rId7" imgW="241195" imgH="393529" progId="Equation.3">
                  <p:embed/>
                </p:oleObj>
              </mc:Choice>
              <mc:Fallback>
                <p:oleObj name="Equation" r:id="rId7" imgW="241195" imgH="393529" progId="Equation.3">
                  <p:embed/>
                  <p:pic>
                    <p:nvPicPr>
                      <p:cNvPr id="0" name="Object 10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5988" y="1728788"/>
                        <a:ext cx="495300" cy="8080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953" name="Text Box 17"/>
          <p:cNvSpPr txBox="1">
            <a:spLocks noChangeArrowheads="1"/>
          </p:cNvSpPr>
          <p:nvPr/>
        </p:nvSpPr>
        <p:spPr bwMode="auto">
          <a:xfrm>
            <a:off x="6426200" y="1917700"/>
            <a:ext cx="2565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2000" b="0">
                <a:solidFill>
                  <a:srgbClr val="0066CC"/>
                </a:solidFill>
              </a:rPr>
              <a:t>Ableitung (Gradient)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Stochastisches Lernen</a:t>
            </a:r>
          </a:p>
        </p:txBody>
      </p:sp>
      <p:sp>
        <p:nvSpPr>
          <p:cNvPr id="40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8163" y="1443038"/>
            <a:ext cx="8242300" cy="828675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altLang="de-DE" smtClean="0"/>
              <a:t>Lernen mit Zielfunktion </a:t>
            </a:r>
            <a:r>
              <a:rPr lang="de-DE" altLang="de-DE" b="0" smtClean="0"/>
              <a:t>R(w) =</a:t>
            </a:r>
            <a:r>
              <a:rPr lang="de-DE" altLang="de-DE" smtClean="0"/>
              <a:t> </a:t>
            </a:r>
            <a:r>
              <a:rPr lang="de-DE" altLang="de-DE" sz="2800" smtClean="0">
                <a:solidFill>
                  <a:srgbClr val="FF0000"/>
                </a:solidFill>
                <a:latin typeface="Arial Black" panose="020B0A04020102020204" pitchFamily="34" charset="0"/>
                <a:sym typeface="Symbol" panose="05050102010706020507" pitchFamily="18" charset="2"/>
              </a:rPr>
              <a:t></a:t>
            </a:r>
            <a:r>
              <a:rPr lang="de-DE" altLang="de-DE" b="0" smtClean="0"/>
              <a:t>R</a:t>
            </a:r>
            <a:r>
              <a:rPr lang="de-DE" altLang="de-DE" b="0" baseline="-25000" smtClean="0"/>
              <a:t>x</a:t>
            </a:r>
            <a:r>
              <a:rPr lang="de-DE" altLang="de-DE" b="0" smtClean="0"/>
              <a:t>(w,x)</a:t>
            </a:r>
            <a:r>
              <a:rPr lang="de-DE" altLang="de-DE" sz="2800" smtClean="0">
                <a:solidFill>
                  <a:srgbClr val="FF0000"/>
                </a:solidFill>
                <a:latin typeface="Arial Black" panose="020B0A04020102020204" pitchFamily="34" charset="0"/>
                <a:sym typeface="Symbol" panose="05050102010706020507" pitchFamily="18" charset="2"/>
              </a:rPr>
              <a:t></a:t>
            </a:r>
            <a:r>
              <a:rPr lang="de-DE" altLang="de-DE" baseline="-25000" smtClean="0">
                <a:sym typeface="Symbol" panose="05050102010706020507" pitchFamily="18" charset="2"/>
              </a:rPr>
              <a:t>x</a:t>
            </a:r>
          </a:p>
          <a:p>
            <a:pPr marL="0" indent="0">
              <a:buFontTx/>
              <a:buNone/>
            </a:pPr>
            <a:endParaRPr lang="de-DE" altLang="de-DE" baseline="-25000" smtClean="0">
              <a:sym typeface="Symbol" panose="05050102010706020507" pitchFamily="18" charset="2"/>
            </a:endParaRPr>
          </a:p>
          <a:p>
            <a:pPr marL="711200" lvl="1">
              <a:buClrTx/>
              <a:buFont typeface="Wingdings" panose="05000000000000000000" pitchFamily="2" charset="2"/>
              <a:buNone/>
            </a:pPr>
            <a:r>
              <a:rPr lang="de-DE" altLang="de-DE" b="1" smtClean="0">
                <a:latin typeface="TIMES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de-DE" altLang="de-DE" sz="1800" b="1" smtClean="0">
                <a:cs typeface="Times New Roman" panose="02020603050405020304" pitchFamily="18" charset="0"/>
              </a:rPr>
              <a:t> </a:t>
            </a:r>
            <a:r>
              <a:rPr lang="de-DE" altLang="de-DE" b="1" smtClean="0">
                <a:cs typeface="Times New Roman" panose="02020603050405020304" pitchFamily="18" charset="0"/>
              </a:rPr>
              <a:t>w</a:t>
            </a:r>
            <a:r>
              <a:rPr lang="de-DE" altLang="de-DE" sz="1800" smtClean="0">
                <a:cs typeface="Times New Roman" panose="02020603050405020304" pitchFamily="18" charset="0"/>
              </a:rPr>
              <a:t>(t)</a:t>
            </a:r>
            <a:r>
              <a:rPr lang="de-DE" altLang="de-DE" smtClean="0">
                <a:cs typeface="Times New Roman" panose="02020603050405020304" pitchFamily="18" charset="0"/>
              </a:rPr>
              <a:t> = </a:t>
            </a:r>
            <a:r>
              <a:rPr lang="de-DE" altLang="de-DE" b="1" smtClean="0">
                <a:cs typeface="Times New Roman" panose="02020603050405020304" pitchFamily="18" charset="0"/>
              </a:rPr>
              <a:t>w</a:t>
            </a:r>
            <a:r>
              <a:rPr lang="de-DE" altLang="de-DE" sz="1800" smtClean="0">
                <a:cs typeface="Times New Roman" panose="02020603050405020304" pitchFamily="18" charset="0"/>
              </a:rPr>
              <a:t>(t-1)</a:t>
            </a:r>
            <a:r>
              <a:rPr lang="de-DE" altLang="de-DE" smtClean="0">
                <a:cs typeface="Times New Roman" panose="02020603050405020304" pitchFamily="18" charset="0"/>
              </a:rPr>
              <a:t> - </a:t>
            </a:r>
            <a:r>
              <a:rPr lang="de-DE" altLang="de-DE" sz="2400" smtClean="0">
                <a:cs typeface="Times New Roman" panose="02020603050405020304" pitchFamily="18" charset="0"/>
                <a:sym typeface="Symbol" panose="05050102010706020507" pitchFamily="18" charset="2"/>
              </a:rPr>
              <a:t></a:t>
            </a:r>
            <a:r>
              <a:rPr lang="de-DE" altLang="de-DE" sz="1600" smtClean="0">
                <a:cs typeface="Times New Roman" panose="02020603050405020304" pitchFamily="18" charset="0"/>
              </a:rPr>
              <a:t>(t)</a:t>
            </a:r>
            <a:r>
              <a:rPr lang="de-DE" altLang="de-DE" sz="1800" smtClean="0">
                <a:cs typeface="Times New Roman" panose="02020603050405020304" pitchFamily="18" charset="0"/>
              </a:rPr>
              <a:t> </a:t>
            </a:r>
            <a:r>
              <a:rPr lang="de-DE" altLang="de-DE" sz="2400" smtClean="0">
                <a:cs typeface="Times New Roman" panose="02020603050405020304" pitchFamily="18" charset="0"/>
                <a:sym typeface="Symbol" panose="05050102010706020507" pitchFamily="18" charset="2"/>
              </a:rPr>
              <a:t></a:t>
            </a:r>
            <a:r>
              <a:rPr lang="de-DE" altLang="de-DE" sz="2400" b="1" baseline="-30000" smtClean="0">
                <a:latin typeface="TIMES" panose="02020603050405020304" pitchFamily="18" charset="0"/>
                <a:cs typeface="Times New Roman" panose="02020603050405020304" pitchFamily="18" charset="0"/>
              </a:rPr>
              <a:t>w</a:t>
            </a:r>
            <a:r>
              <a:rPr lang="de-DE" altLang="de-DE" sz="240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de-DE" altLang="de-DE" smtClean="0">
                <a:cs typeface="Times New Roman" panose="02020603050405020304" pitchFamily="18" charset="0"/>
                <a:sym typeface="Symbol" panose="05050102010706020507" pitchFamily="18" charset="2"/>
              </a:rPr>
              <a:t>R</a:t>
            </a:r>
            <a:r>
              <a:rPr lang="de-DE" altLang="de-DE" baseline="-25000" smtClean="0"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de-DE" altLang="de-DE" sz="2400" smtClean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de-DE" altLang="de-DE" b="1" smtClean="0">
                <a:cs typeface="Times New Roman" panose="02020603050405020304" pitchFamily="18" charset="0"/>
                <a:sym typeface="Symbol" panose="05050102010706020507" pitchFamily="18" charset="2"/>
              </a:rPr>
              <a:t>w</a:t>
            </a:r>
            <a:r>
              <a:rPr lang="de-DE" altLang="de-DE" sz="1800" smtClean="0">
                <a:cs typeface="Times New Roman" panose="02020603050405020304" pitchFamily="18" charset="0"/>
                <a:sym typeface="Symbol" panose="05050102010706020507" pitchFamily="18" charset="2"/>
              </a:rPr>
              <a:t>(t-1</a:t>
            </a:r>
            <a:r>
              <a:rPr lang="de-DE" altLang="de-DE" smtClean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de-DE" altLang="de-DE" sz="2400" smtClean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de-DE" altLang="de-DE" smtClean="0">
                <a:sym typeface="Symbol" panose="05050102010706020507" pitchFamily="18" charset="2"/>
              </a:rPr>
              <a:t> </a:t>
            </a:r>
            <a:endParaRPr lang="de-DE" altLang="de-DE" sz="2800" smtClean="0"/>
          </a:p>
        </p:txBody>
      </p:sp>
      <p:sp>
        <p:nvSpPr>
          <p:cNvPr id="200709" name="Rectangle 5"/>
          <p:cNvSpPr>
            <a:spLocks noChangeArrowheads="1"/>
          </p:cNvSpPr>
          <p:nvPr/>
        </p:nvSpPr>
        <p:spPr bwMode="auto">
          <a:xfrm>
            <a:off x="608013" y="3273425"/>
            <a:ext cx="8423275" cy="2068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>
              <a:lnSpc>
                <a:spcPct val="85000"/>
              </a:lnSpc>
              <a:spcBef>
                <a:spcPct val="45000"/>
              </a:spcBef>
              <a:defRPr/>
            </a:pPr>
            <a:r>
              <a:rPr lang="de-DE" i="1" dirty="0">
                <a:solidFill>
                  <a:srgbClr val="3366CC"/>
                </a:solidFill>
              </a:rPr>
              <a:t>wird ersetzt durch</a:t>
            </a:r>
          </a:p>
          <a:p>
            <a:pPr>
              <a:lnSpc>
                <a:spcPct val="135000"/>
              </a:lnSpc>
              <a:spcBef>
                <a:spcPct val="45000"/>
              </a:spcBef>
              <a:defRPr/>
            </a:pPr>
            <a:r>
              <a:rPr lang="de-DE" dirty="0">
                <a:latin typeface="+mj-lt"/>
              </a:rPr>
              <a:t>Lernen mit </a:t>
            </a:r>
            <a:r>
              <a:rPr lang="de-DE" b="1" dirty="0" err="1"/>
              <a:t>stochast</a:t>
            </a:r>
            <a:r>
              <a:rPr lang="de-DE" b="1" dirty="0"/>
              <a:t>. Zielfunktion </a:t>
            </a:r>
            <a:r>
              <a:rPr lang="de-DE" dirty="0" err="1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r>
              <a:rPr lang="de-DE" baseline="-25000" dirty="0" err="1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de-DE" dirty="0" err="1">
                <a:latin typeface="Arial" panose="020B0604020202020204" pitchFamily="34" charset="0"/>
                <a:cs typeface="Arial" panose="020B0604020202020204" pitchFamily="34" charset="0"/>
              </a:rPr>
              <a:t>w,x</a:t>
            </a:r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pPr>
              <a:lnSpc>
                <a:spcPct val="125000"/>
              </a:lnSpc>
              <a:spcBef>
                <a:spcPct val="45000"/>
              </a:spcBef>
              <a:defRPr/>
            </a:pPr>
            <a:r>
              <a:rPr lang="de-DE" b="1" dirty="0">
                <a:latin typeface="TIMES" charset="0"/>
                <a:cs typeface="Times New Roman" pitchFamily="18" charset="0"/>
              </a:rPr>
              <a:t>	</a:t>
            </a:r>
            <a:r>
              <a:rPr lang="de-DE" b="1" dirty="0">
                <a:latin typeface="+mj-lt"/>
                <a:cs typeface="Times New Roman" pitchFamily="18" charset="0"/>
              </a:rPr>
              <a:t>w</a:t>
            </a:r>
            <a:r>
              <a:rPr lang="de-DE" sz="1800" dirty="0">
                <a:latin typeface="+mj-lt"/>
                <a:cs typeface="Times New Roman" pitchFamily="18" charset="0"/>
              </a:rPr>
              <a:t>(t)</a:t>
            </a:r>
            <a:r>
              <a:rPr lang="de-DE" dirty="0">
                <a:latin typeface="+mj-lt"/>
                <a:cs typeface="Times New Roman" pitchFamily="18" charset="0"/>
              </a:rPr>
              <a:t> = </a:t>
            </a:r>
            <a:r>
              <a:rPr lang="de-DE" b="1" dirty="0">
                <a:latin typeface="+mj-lt"/>
                <a:cs typeface="Times New Roman" pitchFamily="18" charset="0"/>
              </a:rPr>
              <a:t>w</a:t>
            </a:r>
            <a:r>
              <a:rPr lang="de-DE" sz="1800" dirty="0">
                <a:latin typeface="+mj-lt"/>
                <a:cs typeface="Times New Roman" pitchFamily="18" charset="0"/>
              </a:rPr>
              <a:t>(t-1)</a:t>
            </a:r>
            <a:r>
              <a:rPr lang="de-DE" dirty="0">
                <a:latin typeface="+mj-lt"/>
                <a:cs typeface="Times New Roman" pitchFamily="18" charset="0"/>
              </a:rPr>
              <a:t> - </a:t>
            </a:r>
            <a:r>
              <a:rPr lang="de-DE" dirty="0">
                <a:cs typeface="Times New Roman" pitchFamily="18" charset="0"/>
                <a:sym typeface="Symbol" pitchFamily="18" charset="2"/>
              </a:rPr>
              <a:t></a:t>
            </a:r>
            <a:r>
              <a:rPr lang="de-DE" sz="1800" dirty="0">
                <a:latin typeface="+mn-lt"/>
                <a:cs typeface="Times New Roman" pitchFamily="18" charset="0"/>
              </a:rPr>
              <a:t>(t) </a:t>
            </a:r>
            <a:r>
              <a:rPr lang="de-DE" dirty="0">
                <a:cs typeface="Times New Roman" pitchFamily="18" charset="0"/>
                <a:sym typeface="Symbol" pitchFamily="18" charset="2"/>
              </a:rPr>
              <a:t></a:t>
            </a:r>
            <a:r>
              <a:rPr lang="de-DE" b="1" baseline="-30000" dirty="0">
                <a:latin typeface="TIMES" charset="0"/>
                <a:cs typeface="Times New Roman" pitchFamily="18" charset="0"/>
              </a:rPr>
              <a:t>w</a:t>
            </a:r>
            <a:r>
              <a:rPr lang="de-DE" dirty="0">
                <a:latin typeface="TIMES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de-DE" dirty="0" err="1">
                <a:latin typeface="+mj-lt"/>
                <a:cs typeface="Times New Roman" pitchFamily="18" charset="0"/>
                <a:sym typeface="Symbol" pitchFamily="18" charset="2"/>
              </a:rPr>
              <a:t>R</a:t>
            </a:r>
            <a:r>
              <a:rPr lang="de-DE" baseline="-25000" dirty="0" err="1">
                <a:latin typeface="+mj-lt"/>
                <a:cs typeface="Times New Roman" pitchFamily="18" charset="0"/>
                <a:sym typeface="Symbol" pitchFamily="18" charset="2"/>
              </a:rPr>
              <a:t>x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(</a:t>
            </a:r>
            <a:r>
              <a:rPr lang="de-DE" b="1" dirty="0">
                <a:latin typeface="+mj-lt"/>
                <a:cs typeface="Times New Roman" pitchFamily="18" charset="0"/>
                <a:sym typeface="Symbol" pitchFamily="18" charset="2"/>
              </a:rPr>
              <a:t>w</a:t>
            </a:r>
            <a:r>
              <a:rPr lang="de-DE" sz="1800" dirty="0">
                <a:latin typeface="+mj-lt"/>
                <a:cs typeface="Times New Roman" pitchFamily="18" charset="0"/>
                <a:sym typeface="Symbol" pitchFamily="18" charset="2"/>
              </a:rPr>
              <a:t>(t-1</a:t>
            </a:r>
            <a:r>
              <a:rPr lang="de-DE" sz="2000" dirty="0">
                <a:latin typeface="+mj-lt"/>
                <a:cs typeface="Times New Roman" pitchFamily="18" charset="0"/>
                <a:sym typeface="Symbol" pitchFamily="18" charset="2"/>
              </a:rPr>
              <a:t>)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,</a:t>
            </a:r>
            <a:r>
              <a:rPr lang="de-DE" b="1" dirty="0">
                <a:latin typeface="+mj-lt"/>
                <a:cs typeface="Times New Roman" pitchFamily="18" charset="0"/>
                <a:sym typeface="Symbol" pitchFamily="18" charset="2"/>
              </a:rPr>
              <a:t>x</a:t>
            </a:r>
            <a:r>
              <a:rPr lang="de-DE" sz="1800" dirty="0">
                <a:latin typeface="+mj-lt"/>
                <a:cs typeface="Times New Roman" pitchFamily="18" charset="0"/>
                <a:sym typeface="Symbol" pitchFamily="18" charset="2"/>
              </a:rPr>
              <a:t>(t)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)</a:t>
            </a:r>
            <a:r>
              <a:rPr lang="de-DE" dirty="0">
                <a:latin typeface="+mj-lt"/>
                <a:sym typeface="Symbol" pitchFamily="18" charset="2"/>
              </a:rPr>
              <a:t>   </a:t>
            </a:r>
            <a:r>
              <a:rPr lang="de-DE" i="1" dirty="0">
                <a:solidFill>
                  <a:srgbClr val="3366CC"/>
                </a:solidFill>
                <a:sym typeface="Symbol" pitchFamily="18" charset="2"/>
              </a:rPr>
              <a:t>stochastisches</a:t>
            </a:r>
          </a:p>
          <a:p>
            <a:pPr algn="r">
              <a:spcBef>
                <a:spcPts val="0"/>
              </a:spcBef>
              <a:defRPr/>
            </a:pPr>
            <a:r>
              <a:rPr lang="de-DE" i="1" dirty="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de-DE" i="1" dirty="0">
                <a:solidFill>
                  <a:srgbClr val="3366CC"/>
                </a:solidFill>
                <a:sym typeface="Symbol" pitchFamily="18" charset="2"/>
              </a:rPr>
              <a:t>Lernen</a:t>
            </a:r>
          </a:p>
        </p:txBody>
      </p:sp>
      <p:sp>
        <p:nvSpPr>
          <p:cNvPr id="2" name="Textfeld 1"/>
          <p:cNvSpPr txBox="1">
            <a:spLocks noChangeArrowheads="1"/>
          </p:cNvSpPr>
          <p:nvPr/>
        </p:nvSpPr>
        <p:spPr bwMode="auto">
          <a:xfrm>
            <a:off x="608013" y="5457825"/>
            <a:ext cx="62166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pPr algn="ctr"/>
            <a:r>
              <a:rPr lang="de-DE" altLang="de-DE" sz="2800">
                <a:solidFill>
                  <a:srgbClr val="FF0000"/>
                </a:solidFill>
              </a:rPr>
              <a:t>Wieso darf man das?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7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7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7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7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Stochastische Approximation</a:t>
            </a:r>
          </a:p>
        </p:txBody>
      </p:sp>
      <p:sp>
        <p:nvSpPr>
          <p:cNvPr id="409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268413"/>
            <a:ext cx="8532812" cy="1411287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de-DE" dirty="0" smtClean="0"/>
              <a:t>Gesucht: </a:t>
            </a:r>
            <a:r>
              <a:rPr lang="de-DE" sz="2000" b="0" dirty="0" smtClean="0"/>
              <a:t>Nullstelle einer </a:t>
            </a:r>
            <a:r>
              <a:rPr lang="de-DE" sz="2000" b="0" dirty="0" err="1" smtClean="0"/>
              <a:t>stochast</a:t>
            </a:r>
            <a:r>
              <a:rPr lang="de-DE" sz="2000" b="0" dirty="0" smtClean="0"/>
              <a:t>. Funktion f(</a:t>
            </a:r>
            <a:r>
              <a:rPr lang="de-DE" sz="2000" b="0" dirty="0" err="1" smtClean="0"/>
              <a:t>x,w</a:t>
            </a:r>
            <a:r>
              <a:rPr lang="de-DE" sz="2000" b="0" dirty="0" smtClean="0"/>
              <a:t>)   </a:t>
            </a:r>
            <a:r>
              <a:rPr lang="de-DE" sz="2000" b="0" dirty="0" smtClean="0">
                <a:solidFill>
                  <a:schemeClr val="bg1">
                    <a:lumMod val="50000"/>
                  </a:schemeClr>
                </a:solidFill>
              </a:rPr>
              <a:t>= </a:t>
            </a:r>
            <a:r>
              <a:rPr lang="de-DE" sz="2000" b="0" dirty="0" err="1" smtClean="0">
                <a:solidFill>
                  <a:schemeClr val="bg1">
                    <a:lumMod val="50000"/>
                  </a:schemeClr>
                </a:solidFill>
              </a:rPr>
              <a:t>R</a:t>
            </a:r>
            <a:r>
              <a:rPr lang="de-DE" sz="2000" b="0" baseline="-25000" dirty="0" err="1" smtClean="0">
                <a:solidFill>
                  <a:schemeClr val="bg1">
                    <a:lumMod val="50000"/>
                  </a:schemeClr>
                </a:solidFill>
              </a:rPr>
              <a:t>x</a:t>
            </a:r>
            <a:r>
              <a:rPr lang="de-DE" sz="2000" b="0" dirty="0" smtClean="0">
                <a:solidFill>
                  <a:schemeClr val="bg1">
                    <a:lumMod val="50000"/>
                  </a:schemeClr>
                </a:solidFill>
              </a:rPr>
              <a:t>‘(</a:t>
            </a:r>
            <a:r>
              <a:rPr lang="de-DE" sz="2000" b="0" dirty="0" err="1" smtClean="0">
                <a:solidFill>
                  <a:schemeClr val="bg1">
                    <a:lumMod val="50000"/>
                  </a:schemeClr>
                </a:solidFill>
              </a:rPr>
              <a:t>x,w</a:t>
            </a:r>
            <a:r>
              <a:rPr lang="de-DE" sz="2000" b="0" dirty="0" smtClean="0">
                <a:solidFill>
                  <a:schemeClr val="bg1">
                    <a:lumMod val="50000"/>
                  </a:schemeClr>
                </a:solidFill>
              </a:rPr>
              <a:t>)</a:t>
            </a:r>
          </a:p>
        </p:txBody>
      </p:sp>
      <p:grpSp>
        <p:nvGrpSpPr>
          <p:cNvPr id="41988" name="Group 115"/>
          <p:cNvGrpSpPr>
            <a:grpSpLocks/>
          </p:cNvGrpSpPr>
          <p:nvPr/>
        </p:nvGrpSpPr>
        <p:grpSpPr bwMode="auto">
          <a:xfrm>
            <a:off x="1476375" y="1752600"/>
            <a:ext cx="4968875" cy="2438400"/>
            <a:chOff x="439" y="1084"/>
            <a:chExt cx="3655" cy="1813"/>
          </a:xfrm>
        </p:grpSpPr>
        <p:sp>
          <p:nvSpPr>
            <p:cNvPr id="41993" name="Rectangle 19"/>
            <p:cNvSpPr>
              <a:spLocks noChangeArrowheads="1"/>
            </p:cNvSpPr>
            <p:nvPr/>
          </p:nvSpPr>
          <p:spPr bwMode="auto">
            <a:xfrm>
              <a:off x="439" y="1174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F</a:t>
              </a:r>
              <a:endParaRPr lang="de-DE" altLang="de-DE"/>
            </a:p>
          </p:txBody>
        </p:sp>
        <p:sp>
          <p:nvSpPr>
            <p:cNvPr id="41994" name="Rectangle 20"/>
            <p:cNvSpPr>
              <a:spLocks noChangeArrowheads="1"/>
            </p:cNvSpPr>
            <p:nvPr/>
          </p:nvSpPr>
          <p:spPr bwMode="auto">
            <a:xfrm>
              <a:off x="513" y="1174"/>
              <a:ext cx="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de-DE" altLang="de-DE"/>
            </a:p>
          </p:txBody>
        </p:sp>
        <p:sp>
          <p:nvSpPr>
            <p:cNvPr id="41995" name="Rectangle 21"/>
            <p:cNvSpPr>
              <a:spLocks noChangeArrowheads="1"/>
            </p:cNvSpPr>
            <p:nvPr/>
          </p:nvSpPr>
          <p:spPr bwMode="auto">
            <a:xfrm>
              <a:off x="559" y="1174"/>
              <a:ext cx="11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w</a:t>
              </a:r>
              <a:endParaRPr lang="de-DE" altLang="de-DE"/>
            </a:p>
          </p:txBody>
        </p:sp>
        <p:sp>
          <p:nvSpPr>
            <p:cNvPr id="41996" name="Rectangle 22"/>
            <p:cNvSpPr>
              <a:spLocks noChangeArrowheads="1"/>
            </p:cNvSpPr>
            <p:nvPr/>
          </p:nvSpPr>
          <p:spPr bwMode="auto">
            <a:xfrm>
              <a:off x="656" y="1174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de-DE" altLang="de-DE"/>
            </a:p>
          </p:txBody>
        </p:sp>
        <p:sp>
          <p:nvSpPr>
            <p:cNvPr id="41997" name="Rectangle 23"/>
            <p:cNvSpPr>
              <a:spLocks noChangeArrowheads="1"/>
            </p:cNvSpPr>
            <p:nvPr/>
          </p:nvSpPr>
          <p:spPr bwMode="auto">
            <a:xfrm>
              <a:off x="2734" y="1174"/>
              <a:ext cx="3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1998" name="Rectangle 24"/>
            <p:cNvSpPr>
              <a:spLocks noChangeArrowheads="1"/>
            </p:cNvSpPr>
            <p:nvPr/>
          </p:nvSpPr>
          <p:spPr bwMode="auto">
            <a:xfrm>
              <a:off x="2770" y="1174"/>
              <a:ext cx="3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1999" name="Rectangle 25"/>
            <p:cNvSpPr>
              <a:spLocks noChangeArrowheads="1"/>
            </p:cNvSpPr>
            <p:nvPr/>
          </p:nvSpPr>
          <p:spPr bwMode="auto">
            <a:xfrm>
              <a:off x="2802" y="117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00" name="Rectangle 26"/>
            <p:cNvSpPr>
              <a:spLocks noChangeArrowheads="1"/>
            </p:cNvSpPr>
            <p:nvPr/>
          </p:nvSpPr>
          <p:spPr bwMode="auto">
            <a:xfrm>
              <a:off x="2838" y="1174"/>
              <a:ext cx="3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01" name="Rectangle 27"/>
            <p:cNvSpPr>
              <a:spLocks noChangeArrowheads="1"/>
            </p:cNvSpPr>
            <p:nvPr/>
          </p:nvSpPr>
          <p:spPr bwMode="auto">
            <a:xfrm>
              <a:off x="2870" y="117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02" name="Rectangle 28"/>
            <p:cNvSpPr>
              <a:spLocks noChangeArrowheads="1"/>
            </p:cNvSpPr>
            <p:nvPr/>
          </p:nvSpPr>
          <p:spPr bwMode="auto">
            <a:xfrm>
              <a:off x="2903" y="117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03" name="Rectangle 29"/>
            <p:cNvSpPr>
              <a:spLocks noChangeArrowheads="1"/>
            </p:cNvSpPr>
            <p:nvPr/>
          </p:nvSpPr>
          <p:spPr bwMode="auto">
            <a:xfrm>
              <a:off x="2938" y="117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04" name="Rectangle 30"/>
            <p:cNvSpPr>
              <a:spLocks noChangeArrowheads="1"/>
            </p:cNvSpPr>
            <p:nvPr/>
          </p:nvSpPr>
          <p:spPr bwMode="auto">
            <a:xfrm>
              <a:off x="2971" y="1174"/>
              <a:ext cx="3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05" name="Rectangle 31"/>
            <p:cNvSpPr>
              <a:spLocks noChangeArrowheads="1"/>
            </p:cNvSpPr>
            <p:nvPr/>
          </p:nvSpPr>
          <p:spPr bwMode="auto">
            <a:xfrm>
              <a:off x="3006" y="1174"/>
              <a:ext cx="3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06" name="Rectangle 32"/>
            <p:cNvSpPr>
              <a:spLocks noChangeArrowheads="1"/>
            </p:cNvSpPr>
            <p:nvPr/>
          </p:nvSpPr>
          <p:spPr bwMode="auto">
            <a:xfrm>
              <a:off x="3040" y="1174"/>
              <a:ext cx="7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de-DE" altLang="de-DE"/>
            </a:p>
          </p:txBody>
        </p:sp>
        <p:sp>
          <p:nvSpPr>
            <p:cNvPr id="42007" name="Rectangle 33"/>
            <p:cNvSpPr>
              <a:spLocks noChangeArrowheads="1"/>
            </p:cNvSpPr>
            <p:nvPr/>
          </p:nvSpPr>
          <p:spPr bwMode="auto">
            <a:xfrm>
              <a:off x="3100" y="1174"/>
              <a:ext cx="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|</a:t>
              </a:r>
              <a:endParaRPr lang="de-DE" altLang="de-DE"/>
            </a:p>
          </p:txBody>
        </p:sp>
        <p:sp>
          <p:nvSpPr>
            <p:cNvPr id="42008" name="Rectangle 34"/>
            <p:cNvSpPr>
              <a:spLocks noChangeArrowheads="1"/>
            </p:cNvSpPr>
            <p:nvPr/>
          </p:nvSpPr>
          <p:spPr bwMode="auto">
            <a:xfrm>
              <a:off x="3126" y="1174"/>
              <a:ext cx="11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w</a:t>
              </a:r>
              <a:endParaRPr lang="de-DE" altLang="de-DE"/>
            </a:p>
          </p:txBody>
        </p:sp>
        <p:sp>
          <p:nvSpPr>
            <p:cNvPr id="42009" name="Rectangle 35"/>
            <p:cNvSpPr>
              <a:spLocks noChangeArrowheads="1"/>
            </p:cNvSpPr>
            <p:nvPr/>
          </p:nvSpPr>
          <p:spPr bwMode="auto">
            <a:xfrm>
              <a:off x="3223" y="1174"/>
              <a:ext cx="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-</a:t>
              </a:r>
              <a:endParaRPr lang="de-DE" altLang="de-DE"/>
            </a:p>
          </p:txBody>
        </p:sp>
        <p:sp>
          <p:nvSpPr>
            <p:cNvPr id="42010" name="Rectangle 36"/>
            <p:cNvSpPr>
              <a:spLocks noChangeArrowheads="1"/>
            </p:cNvSpPr>
            <p:nvPr/>
          </p:nvSpPr>
          <p:spPr bwMode="auto">
            <a:xfrm>
              <a:off x="3268" y="1174"/>
              <a:ext cx="11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w</a:t>
              </a:r>
              <a:endParaRPr lang="de-DE" altLang="de-DE"/>
            </a:p>
          </p:txBody>
        </p:sp>
        <p:sp>
          <p:nvSpPr>
            <p:cNvPr id="42011" name="Rectangle 37"/>
            <p:cNvSpPr>
              <a:spLocks noChangeArrowheads="1"/>
            </p:cNvSpPr>
            <p:nvPr/>
          </p:nvSpPr>
          <p:spPr bwMode="auto">
            <a:xfrm>
              <a:off x="3367" y="1174"/>
              <a:ext cx="7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*</a:t>
              </a:r>
              <a:endParaRPr lang="de-DE" altLang="de-DE"/>
            </a:p>
          </p:txBody>
        </p:sp>
        <p:sp>
          <p:nvSpPr>
            <p:cNvPr id="42012" name="Rectangle 38"/>
            <p:cNvSpPr>
              <a:spLocks noChangeArrowheads="1"/>
            </p:cNvSpPr>
            <p:nvPr/>
          </p:nvSpPr>
          <p:spPr bwMode="auto">
            <a:xfrm>
              <a:off x="3434" y="1174"/>
              <a:ext cx="3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|</a:t>
              </a:r>
              <a:endParaRPr lang="de-DE" altLang="de-DE"/>
            </a:p>
          </p:txBody>
        </p:sp>
        <p:sp>
          <p:nvSpPr>
            <p:cNvPr id="42013" name="Rectangle 39"/>
            <p:cNvSpPr>
              <a:spLocks noChangeArrowheads="1"/>
            </p:cNvSpPr>
            <p:nvPr/>
          </p:nvSpPr>
          <p:spPr bwMode="auto">
            <a:xfrm>
              <a:off x="3459" y="1174"/>
              <a:ext cx="3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14" name="Rectangle 40"/>
            <p:cNvSpPr>
              <a:spLocks noChangeArrowheads="1"/>
            </p:cNvSpPr>
            <p:nvPr/>
          </p:nvSpPr>
          <p:spPr bwMode="auto">
            <a:xfrm>
              <a:off x="3495" y="1174"/>
              <a:ext cx="9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+</a:t>
              </a:r>
              <a:endParaRPr lang="de-DE" altLang="de-DE"/>
            </a:p>
          </p:txBody>
        </p:sp>
        <p:sp>
          <p:nvSpPr>
            <p:cNvPr id="42015" name="Rectangle 41"/>
            <p:cNvSpPr>
              <a:spLocks noChangeArrowheads="1"/>
            </p:cNvSpPr>
            <p:nvPr/>
          </p:nvSpPr>
          <p:spPr bwMode="auto">
            <a:xfrm>
              <a:off x="3570" y="1174"/>
              <a:ext cx="3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16" name="Rectangle 42"/>
            <p:cNvSpPr>
              <a:spLocks noChangeArrowheads="1"/>
            </p:cNvSpPr>
            <p:nvPr/>
          </p:nvSpPr>
          <p:spPr bwMode="auto">
            <a:xfrm>
              <a:off x="3602" y="1174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b</a:t>
              </a:r>
              <a:endParaRPr lang="de-DE" altLang="de-DE"/>
            </a:p>
          </p:txBody>
        </p:sp>
        <p:sp>
          <p:nvSpPr>
            <p:cNvPr id="42017" name="Rectangle 43"/>
            <p:cNvSpPr>
              <a:spLocks noChangeArrowheads="1"/>
            </p:cNvSpPr>
            <p:nvPr/>
          </p:nvSpPr>
          <p:spPr bwMode="auto">
            <a:xfrm>
              <a:off x="2161" y="2219"/>
              <a:ext cx="40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18" name="Rectangle 44"/>
            <p:cNvSpPr>
              <a:spLocks noChangeArrowheads="1"/>
            </p:cNvSpPr>
            <p:nvPr/>
          </p:nvSpPr>
          <p:spPr bwMode="auto">
            <a:xfrm>
              <a:off x="2196" y="2219"/>
              <a:ext cx="40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19" name="Rectangle 45"/>
            <p:cNvSpPr>
              <a:spLocks noChangeArrowheads="1"/>
            </p:cNvSpPr>
            <p:nvPr/>
          </p:nvSpPr>
          <p:spPr bwMode="auto">
            <a:xfrm>
              <a:off x="2229" y="2219"/>
              <a:ext cx="40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20" name="Rectangle 46"/>
            <p:cNvSpPr>
              <a:spLocks noChangeArrowheads="1"/>
            </p:cNvSpPr>
            <p:nvPr/>
          </p:nvSpPr>
          <p:spPr bwMode="auto">
            <a:xfrm>
              <a:off x="2265" y="2219"/>
              <a:ext cx="40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21" name="Rectangle 47"/>
            <p:cNvSpPr>
              <a:spLocks noChangeArrowheads="1"/>
            </p:cNvSpPr>
            <p:nvPr/>
          </p:nvSpPr>
          <p:spPr bwMode="auto">
            <a:xfrm>
              <a:off x="2297" y="2219"/>
              <a:ext cx="40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/>
            </a:p>
          </p:txBody>
        </p:sp>
        <p:sp>
          <p:nvSpPr>
            <p:cNvPr id="42022" name="Rectangle 48"/>
            <p:cNvSpPr>
              <a:spLocks noChangeArrowheads="1"/>
            </p:cNvSpPr>
            <p:nvPr/>
          </p:nvSpPr>
          <p:spPr bwMode="auto">
            <a:xfrm>
              <a:off x="2333" y="2219"/>
              <a:ext cx="114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w</a:t>
              </a:r>
              <a:endParaRPr lang="de-DE" altLang="de-DE"/>
            </a:p>
          </p:txBody>
        </p:sp>
        <p:sp>
          <p:nvSpPr>
            <p:cNvPr id="42023" name="Rectangle 49"/>
            <p:cNvSpPr>
              <a:spLocks noChangeArrowheads="1"/>
            </p:cNvSpPr>
            <p:nvPr/>
          </p:nvSpPr>
          <p:spPr bwMode="auto">
            <a:xfrm>
              <a:off x="2430" y="2219"/>
              <a:ext cx="79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*</a:t>
              </a:r>
              <a:endParaRPr lang="de-DE" altLang="de-DE"/>
            </a:p>
          </p:txBody>
        </p:sp>
        <p:sp>
          <p:nvSpPr>
            <p:cNvPr id="42024" name="Rectangle 50"/>
            <p:cNvSpPr>
              <a:spLocks noChangeArrowheads="1"/>
            </p:cNvSpPr>
            <p:nvPr/>
          </p:nvSpPr>
          <p:spPr bwMode="auto">
            <a:xfrm>
              <a:off x="3887" y="2219"/>
              <a:ext cx="115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w</a:t>
              </a:r>
              <a:endParaRPr lang="de-DE" altLang="de-DE"/>
            </a:p>
          </p:txBody>
        </p:sp>
        <p:sp>
          <p:nvSpPr>
            <p:cNvPr id="42025" name="Rectangle 51"/>
            <p:cNvSpPr>
              <a:spLocks noChangeArrowheads="1"/>
            </p:cNvSpPr>
            <p:nvPr/>
          </p:nvSpPr>
          <p:spPr bwMode="auto">
            <a:xfrm>
              <a:off x="1009" y="2568"/>
              <a:ext cx="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f</a:t>
              </a:r>
              <a:endParaRPr lang="de-DE" altLang="de-DE"/>
            </a:p>
          </p:txBody>
        </p:sp>
        <p:sp>
          <p:nvSpPr>
            <p:cNvPr id="42026" name="Rectangle 52"/>
            <p:cNvSpPr>
              <a:spLocks noChangeArrowheads="1"/>
            </p:cNvSpPr>
            <p:nvPr/>
          </p:nvSpPr>
          <p:spPr bwMode="auto">
            <a:xfrm>
              <a:off x="1054" y="2568"/>
              <a:ext cx="60" cy="2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900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de-DE" altLang="de-DE"/>
            </a:p>
          </p:txBody>
        </p:sp>
        <p:sp>
          <p:nvSpPr>
            <p:cNvPr id="42027" name="Rectangle 53"/>
            <p:cNvSpPr>
              <a:spLocks noChangeArrowheads="1"/>
            </p:cNvSpPr>
            <p:nvPr/>
          </p:nvSpPr>
          <p:spPr bwMode="auto">
            <a:xfrm>
              <a:off x="1099" y="2568"/>
              <a:ext cx="89" cy="2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900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de-DE" altLang="de-DE"/>
            </a:p>
          </p:txBody>
        </p:sp>
        <p:sp>
          <p:nvSpPr>
            <p:cNvPr id="42028" name="Rectangle 54"/>
            <p:cNvSpPr>
              <a:spLocks noChangeArrowheads="1"/>
            </p:cNvSpPr>
            <p:nvPr/>
          </p:nvSpPr>
          <p:spPr bwMode="auto">
            <a:xfrm>
              <a:off x="1166" y="256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de-DE" altLang="de-DE"/>
            </a:p>
          </p:txBody>
        </p:sp>
        <p:sp>
          <p:nvSpPr>
            <p:cNvPr id="42029" name="Rectangle 55"/>
            <p:cNvSpPr>
              <a:spLocks noChangeArrowheads="1"/>
            </p:cNvSpPr>
            <p:nvPr/>
          </p:nvSpPr>
          <p:spPr bwMode="auto">
            <a:xfrm>
              <a:off x="1200" y="2568"/>
              <a:ext cx="129" cy="2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900">
                  <a:solidFill>
                    <a:srgbClr val="000000"/>
                  </a:solidFill>
                  <a:latin typeface="Times New Roman" panose="02020603050405020304" pitchFamily="18" charset="0"/>
                </a:rPr>
                <a:t>w</a:t>
              </a:r>
              <a:endParaRPr lang="de-DE" altLang="de-DE"/>
            </a:p>
          </p:txBody>
        </p:sp>
        <p:sp>
          <p:nvSpPr>
            <p:cNvPr id="42030" name="Rectangle 56"/>
            <p:cNvSpPr>
              <a:spLocks noChangeArrowheads="1"/>
            </p:cNvSpPr>
            <p:nvPr/>
          </p:nvSpPr>
          <p:spPr bwMode="auto">
            <a:xfrm>
              <a:off x="1297" y="2568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r>
                <a:rPr lang="de-DE" altLang="de-DE" sz="1700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de-DE" altLang="de-DE"/>
            </a:p>
          </p:txBody>
        </p:sp>
        <p:sp>
          <p:nvSpPr>
            <p:cNvPr id="42031" name="Freeform 57"/>
            <p:cNvSpPr>
              <a:spLocks/>
            </p:cNvSpPr>
            <p:nvPr/>
          </p:nvSpPr>
          <p:spPr bwMode="auto">
            <a:xfrm>
              <a:off x="789" y="1084"/>
              <a:ext cx="64" cy="81"/>
            </a:xfrm>
            <a:custGeom>
              <a:avLst/>
              <a:gdLst>
                <a:gd name="T0" fmla="*/ 35 w 64"/>
                <a:gd name="T1" fmla="*/ 81 h 81"/>
                <a:gd name="T2" fmla="*/ 64 w 64"/>
                <a:gd name="T3" fmla="*/ 81 h 81"/>
                <a:gd name="T4" fmla="*/ 35 w 64"/>
                <a:gd name="T5" fmla="*/ 0 h 81"/>
                <a:gd name="T6" fmla="*/ 0 w 64"/>
                <a:gd name="T7" fmla="*/ 81 h 81"/>
                <a:gd name="T8" fmla="*/ 35 w 64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81"/>
                <a:gd name="T17" fmla="*/ 64 w 64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81">
                  <a:moveTo>
                    <a:pt x="35" y="81"/>
                  </a:moveTo>
                  <a:lnTo>
                    <a:pt x="64" y="81"/>
                  </a:lnTo>
                  <a:lnTo>
                    <a:pt x="35" y="0"/>
                  </a:lnTo>
                  <a:lnTo>
                    <a:pt x="0" y="81"/>
                  </a:lnTo>
                  <a:lnTo>
                    <a:pt x="35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32" name="Line 58"/>
            <p:cNvSpPr>
              <a:spLocks noChangeShapeType="1"/>
            </p:cNvSpPr>
            <p:nvPr/>
          </p:nvSpPr>
          <p:spPr bwMode="auto">
            <a:xfrm>
              <a:off x="824" y="1165"/>
              <a:ext cx="1" cy="17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33" name="Freeform 59"/>
            <p:cNvSpPr>
              <a:spLocks/>
            </p:cNvSpPr>
            <p:nvPr/>
          </p:nvSpPr>
          <p:spPr bwMode="auto">
            <a:xfrm>
              <a:off x="4013" y="2167"/>
              <a:ext cx="81" cy="65"/>
            </a:xfrm>
            <a:custGeom>
              <a:avLst/>
              <a:gdLst>
                <a:gd name="T0" fmla="*/ 0 w 81"/>
                <a:gd name="T1" fmla="*/ 32 h 65"/>
                <a:gd name="T2" fmla="*/ 0 w 81"/>
                <a:gd name="T3" fmla="*/ 65 h 65"/>
                <a:gd name="T4" fmla="*/ 81 w 81"/>
                <a:gd name="T5" fmla="*/ 32 h 65"/>
                <a:gd name="T6" fmla="*/ 0 w 81"/>
                <a:gd name="T7" fmla="*/ 0 h 65"/>
                <a:gd name="T8" fmla="*/ 0 w 81"/>
                <a:gd name="T9" fmla="*/ 3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65"/>
                <a:gd name="T17" fmla="*/ 81 w 81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65">
                  <a:moveTo>
                    <a:pt x="0" y="32"/>
                  </a:moveTo>
                  <a:lnTo>
                    <a:pt x="0" y="65"/>
                  </a:lnTo>
                  <a:lnTo>
                    <a:pt x="81" y="32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34" name="Line 60"/>
            <p:cNvSpPr>
              <a:spLocks noChangeShapeType="1"/>
            </p:cNvSpPr>
            <p:nvPr/>
          </p:nvSpPr>
          <p:spPr bwMode="auto">
            <a:xfrm flipH="1">
              <a:off x="834" y="2199"/>
              <a:ext cx="3179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35" name="Line 75"/>
            <p:cNvSpPr>
              <a:spLocks noChangeShapeType="1"/>
            </p:cNvSpPr>
            <p:nvPr/>
          </p:nvSpPr>
          <p:spPr bwMode="auto">
            <a:xfrm>
              <a:off x="2501" y="2487"/>
              <a:ext cx="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36" name="Freeform 77"/>
            <p:cNvSpPr>
              <a:spLocks/>
            </p:cNvSpPr>
            <p:nvPr/>
          </p:nvSpPr>
          <p:spPr bwMode="auto">
            <a:xfrm>
              <a:off x="960" y="1650"/>
              <a:ext cx="2923" cy="1228"/>
            </a:xfrm>
            <a:custGeom>
              <a:avLst/>
              <a:gdLst>
                <a:gd name="T0" fmla="*/ 0 w 2923"/>
                <a:gd name="T1" fmla="*/ 1212 h 1228"/>
                <a:gd name="T2" fmla="*/ 139 w 2923"/>
                <a:gd name="T3" fmla="*/ 1225 h 1228"/>
                <a:gd name="T4" fmla="*/ 217 w 2923"/>
                <a:gd name="T5" fmla="*/ 1228 h 1228"/>
                <a:gd name="T6" fmla="*/ 389 w 2923"/>
                <a:gd name="T7" fmla="*/ 1208 h 1228"/>
                <a:gd name="T8" fmla="*/ 486 w 2923"/>
                <a:gd name="T9" fmla="*/ 1183 h 1228"/>
                <a:gd name="T10" fmla="*/ 596 w 2923"/>
                <a:gd name="T11" fmla="*/ 1144 h 1228"/>
                <a:gd name="T12" fmla="*/ 722 w 2923"/>
                <a:gd name="T13" fmla="*/ 1089 h 1228"/>
                <a:gd name="T14" fmla="*/ 793 w 2923"/>
                <a:gd name="T15" fmla="*/ 1050 h 1228"/>
                <a:gd name="T16" fmla="*/ 949 w 2923"/>
                <a:gd name="T17" fmla="*/ 959 h 1228"/>
                <a:gd name="T18" fmla="*/ 1127 w 2923"/>
                <a:gd name="T19" fmla="*/ 843 h 1228"/>
                <a:gd name="T20" fmla="*/ 1411 w 2923"/>
                <a:gd name="T21" fmla="*/ 649 h 1228"/>
                <a:gd name="T22" fmla="*/ 1696 w 2923"/>
                <a:gd name="T23" fmla="*/ 452 h 1228"/>
                <a:gd name="T24" fmla="*/ 1874 w 2923"/>
                <a:gd name="T25" fmla="*/ 332 h 1228"/>
                <a:gd name="T26" fmla="*/ 2036 w 2923"/>
                <a:gd name="T27" fmla="*/ 236 h 1228"/>
                <a:gd name="T28" fmla="*/ 2033 w 2923"/>
                <a:gd name="T29" fmla="*/ 239 h 1228"/>
                <a:gd name="T30" fmla="*/ 2172 w 2923"/>
                <a:gd name="T31" fmla="*/ 168 h 1228"/>
                <a:gd name="T32" fmla="*/ 2298 w 2923"/>
                <a:gd name="T33" fmla="*/ 119 h 1228"/>
                <a:gd name="T34" fmla="*/ 2467 w 2923"/>
                <a:gd name="T35" fmla="*/ 64 h 1228"/>
                <a:gd name="T36" fmla="*/ 2664 w 2923"/>
                <a:gd name="T37" fmla="*/ 32 h 1228"/>
                <a:gd name="T38" fmla="*/ 2842 w 2923"/>
                <a:gd name="T39" fmla="*/ 19 h 1228"/>
                <a:gd name="T40" fmla="*/ 2923 w 2923"/>
                <a:gd name="T41" fmla="*/ 0 h 1228"/>
                <a:gd name="T42" fmla="*/ 2752 w 2923"/>
                <a:gd name="T43" fmla="*/ 3 h 1228"/>
                <a:gd name="T44" fmla="*/ 2567 w 2923"/>
                <a:gd name="T45" fmla="*/ 25 h 1228"/>
                <a:gd name="T46" fmla="*/ 2353 w 2923"/>
                <a:gd name="T47" fmla="*/ 77 h 1228"/>
                <a:gd name="T48" fmla="*/ 2234 w 2923"/>
                <a:gd name="T49" fmla="*/ 122 h 1228"/>
                <a:gd name="T50" fmla="*/ 2101 w 2923"/>
                <a:gd name="T51" fmla="*/ 181 h 1228"/>
                <a:gd name="T52" fmla="*/ 2027 w 2923"/>
                <a:gd name="T53" fmla="*/ 219 h 1228"/>
                <a:gd name="T54" fmla="*/ 1865 w 2923"/>
                <a:gd name="T55" fmla="*/ 316 h 1228"/>
                <a:gd name="T56" fmla="*/ 1687 w 2923"/>
                <a:gd name="T57" fmla="*/ 436 h 1228"/>
                <a:gd name="T58" fmla="*/ 1402 w 2923"/>
                <a:gd name="T59" fmla="*/ 633 h 1228"/>
                <a:gd name="T60" fmla="*/ 1117 w 2923"/>
                <a:gd name="T61" fmla="*/ 827 h 1228"/>
                <a:gd name="T62" fmla="*/ 939 w 2923"/>
                <a:gd name="T63" fmla="*/ 943 h 1228"/>
                <a:gd name="T64" fmla="*/ 784 w 2923"/>
                <a:gd name="T65" fmla="*/ 1034 h 1228"/>
                <a:gd name="T66" fmla="*/ 787 w 2923"/>
                <a:gd name="T67" fmla="*/ 1034 h 1228"/>
                <a:gd name="T68" fmla="*/ 654 w 2923"/>
                <a:gd name="T69" fmla="*/ 1098 h 1228"/>
                <a:gd name="T70" fmla="*/ 537 w 2923"/>
                <a:gd name="T71" fmla="*/ 1144 h 1228"/>
                <a:gd name="T72" fmla="*/ 434 w 2923"/>
                <a:gd name="T73" fmla="*/ 1176 h 1228"/>
                <a:gd name="T74" fmla="*/ 295 w 2923"/>
                <a:gd name="T75" fmla="*/ 1202 h 1228"/>
                <a:gd name="T76" fmla="*/ 217 w 2923"/>
                <a:gd name="T77" fmla="*/ 1218 h 1228"/>
                <a:gd name="T78" fmla="*/ 143 w 2923"/>
                <a:gd name="T79" fmla="*/ 1205 h 1228"/>
                <a:gd name="T80" fmla="*/ 0 w 2923"/>
                <a:gd name="T81" fmla="*/ 1192 h 1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923"/>
                <a:gd name="T124" fmla="*/ 0 h 1228"/>
                <a:gd name="T125" fmla="*/ 2923 w 2923"/>
                <a:gd name="T126" fmla="*/ 1228 h 1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923" h="1228">
                  <a:moveTo>
                    <a:pt x="0" y="1192"/>
                  </a:moveTo>
                  <a:lnTo>
                    <a:pt x="0" y="1212"/>
                  </a:lnTo>
                  <a:lnTo>
                    <a:pt x="68" y="1221"/>
                  </a:lnTo>
                  <a:lnTo>
                    <a:pt x="139" y="1225"/>
                  </a:lnTo>
                  <a:lnTo>
                    <a:pt x="214" y="1228"/>
                  </a:lnTo>
                  <a:lnTo>
                    <a:pt x="217" y="1228"/>
                  </a:lnTo>
                  <a:lnTo>
                    <a:pt x="298" y="1221"/>
                  </a:lnTo>
                  <a:lnTo>
                    <a:pt x="389" y="1208"/>
                  </a:lnTo>
                  <a:lnTo>
                    <a:pt x="437" y="1195"/>
                  </a:lnTo>
                  <a:lnTo>
                    <a:pt x="486" y="1183"/>
                  </a:lnTo>
                  <a:lnTo>
                    <a:pt x="541" y="1163"/>
                  </a:lnTo>
                  <a:lnTo>
                    <a:pt x="596" y="1144"/>
                  </a:lnTo>
                  <a:lnTo>
                    <a:pt x="657" y="1118"/>
                  </a:lnTo>
                  <a:lnTo>
                    <a:pt x="722" y="1089"/>
                  </a:lnTo>
                  <a:lnTo>
                    <a:pt x="790" y="1053"/>
                  </a:lnTo>
                  <a:lnTo>
                    <a:pt x="793" y="1050"/>
                  </a:lnTo>
                  <a:lnTo>
                    <a:pt x="868" y="1008"/>
                  </a:lnTo>
                  <a:lnTo>
                    <a:pt x="949" y="959"/>
                  </a:lnTo>
                  <a:lnTo>
                    <a:pt x="1036" y="905"/>
                  </a:lnTo>
                  <a:lnTo>
                    <a:pt x="1127" y="843"/>
                  </a:lnTo>
                  <a:lnTo>
                    <a:pt x="1220" y="779"/>
                  </a:lnTo>
                  <a:lnTo>
                    <a:pt x="1411" y="649"/>
                  </a:lnTo>
                  <a:lnTo>
                    <a:pt x="1602" y="513"/>
                  </a:lnTo>
                  <a:lnTo>
                    <a:pt x="1696" y="452"/>
                  </a:lnTo>
                  <a:lnTo>
                    <a:pt x="1787" y="391"/>
                  </a:lnTo>
                  <a:lnTo>
                    <a:pt x="1874" y="332"/>
                  </a:lnTo>
                  <a:lnTo>
                    <a:pt x="1959" y="281"/>
                  </a:lnTo>
                  <a:lnTo>
                    <a:pt x="2036" y="236"/>
                  </a:lnTo>
                  <a:lnTo>
                    <a:pt x="2033" y="229"/>
                  </a:lnTo>
                  <a:lnTo>
                    <a:pt x="2033" y="239"/>
                  </a:lnTo>
                  <a:lnTo>
                    <a:pt x="2107" y="200"/>
                  </a:lnTo>
                  <a:lnTo>
                    <a:pt x="2172" y="168"/>
                  </a:lnTo>
                  <a:lnTo>
                    <a:pt x="2237" y="142"/>
                  </a:lnTo>
                  <a:lnTo>
                    <a:pt x="2298" y="119"/>
                  </a:lnTo>
                  <a:lnTo>
                    <a:pt x="2357" y="97"/>
                  </a:lnTo>
                  <a:lnTo>
                    <a:pt x="2467" y="64"/>
                  </a:lnTo>
                  <a:lnTo>
                    <a:pt x="2570" y="45"/>
                  </a:lnTo>
                  <a:lnTo>
                    <a:pt x="2664" y="32"/>
                  </a:lnTo>
                  <a:lnTo>
                    <a:pt x="2755" y="22"/>
                  </a:lnTo>
                  <a:lnTo>
                    <a:pt x="2842" y="19"/>
                  </a:lnTo>
                  <a:lnTo>
                    <a:pt x="2923" y="19"/>
                  </a:lnTo>
                  <a:lnTo>
                    <a:pt x="2923" y="0"/>
                  </a:lnTo>
                  <a:lnTo>
                    <a:pt x="2839" y="0"/>
                  </a:lnTo>
                  <a:lnTo>
                    <a:pt x="2752" y="3"/>
                  </a:lnTo>
                  <a:lnTo>
                    <a:pt x="2661" y="13"/>
                  </a:lnTo>
                  <a:lnTo>
                    <a:pt x="2567" y="25"/>
                  </a:lnTo>
                  <a:lnTo>
                    <a:pt x="2463" y="45"/>
                  </a:lnTo>
                  <a:lnTo>
                    <a:pt x="2353" y="77"/>
                  </a:lnTo>
                  <a:lnTo>
                    <a:pt x="2295" y="100"/>
                  </a:lnTo>
                  <a:lnTo>
                    <a:pt x="2234" y="122"/>
                  </a:lnTo>
                  <a:lnTo>
                    <a:pt x="2169" y="148"/>
                  </a:lnTo>
                  <a:lnTo>
                    <a:pt x="2101" y="181"/>
                  </a:lnTo>
                  <a:lnTo>
                    <a:pt x="2030" y="219"/>
                  </a:lnTo>
                  <a:lnTo>
                    <a:pt x="2027" y="219"/>
                  </a:lnTo>
                  <a:lnTo>
                    <a:pt x="1949" y="265"/>
                  </a:lnTo>
                  <a:lnTo>
                    <a:pt x="1865" y="316"/>
                  </a:lnTo>
                  <a:lnTo>
                    <a:pt x="1777" y="375"/>
                  </a:lnTo>
                  <a:lnTo>
                    <a:pt x="1687" y="436"/>
                  </a:lnTo>
                  <a:lnTo>
                    <a:pt x="1593" y="497"/>
                  </a:lnTo>
                  <a:lnTo>
                    <a:pt x="1402" y="633"/>
                  </a:lnTo>
                  <a:lnTo>
                    <a:pt x="1211" y="762"/>
                  </a:lnTo>
                  <a:lnTo>
                    <a:pt x="1117" y="827"/>
                  </a:lnTo>
                  <a:lnTo>
                    <a:pt x="1026" y="888"/>
                  </a:lnTo>
                  <a:lnTo>
                    <a:pt x="939" y="943"/>
                  </a:lnTo>
                  <a:lnTo>
                    <a:pt x="858" y="992"/>
                  </a:lnTo>
                  <a:lnTo>
                    <a:pt x="784" y="1034"/>
                  </a:lnTo>
                  <a:lnTo>
                    <a:pt x="787" y="1044"/>
                  </a:lnTo>
                  <a:lnTo>
                    <a:pt x="787" y="1034"/>
                  </a:lnTo>
                  <a:lnTo>
                    <a:pt x="716" y="1069"/>
                  </a:lnTo>
                  <a:lnTo>
                    <a:pt x="654" y="1098"/>
                  </a:lnTo>
                  <a:lnTo>
                    <a:pt x="593" y="1124"/>
                  </a:lnTo>
                  <a:lnTo>
                    <a:pt x="537" y="1144"/>
                  </a:lnTo>
                  <a:lnTo>
                    <a:pt x="482" y="1163"/>
                  </a:lnTo>
                  <a:lnTo>
                    <a:pt x="434" y="1176"/>
                  </a:lnTo>
                  <a:lnTo>
                    <a:pt x="385" y="1189"/>
                  </a:lnTo>
                  <a:lnTo>
                    <a:pt x="295" y="1202"/>
                  </a:lnTo>
                  <a:lnTo>
                    <a:pt x="214" y="1208"/>
                  </a:lnTo>
                  <a:lnTo>
                    <a:pt x="217" y="1218"/>
                  </a:lnTo>
                  <a:lnTo>
                    <a:pt x="217" y="1208"/>
                  </a:lnTo>
                  <a:lnTo>
                    <a:pt x="143" y="1205"/>
                  </a:lnTo>
                  <a:lnTo>
                    <a:pt x="71" y="1202"/>
                  </a:lnTo>
                  <a:lnTo>
                    <a:pt x="0" y="11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2037" name="Oval 78"/>
            <p:cNvSpPr>
              <a:spLocks noChangeArrowheads="1"/>
            </p:cNvSpPr>
            <p:nvPr/>
          </p:nvSpPr>
          <p:spPr bwMode="auto">
            <a:xfrm>
              <a:off x="996" y="2522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38" name="Oval 79"/>
            <p:cNvSpPr>
              <a:spLocks noChangeArrowheads="1"/>
            </p:cNvSpPr>
            <p:nvPr/>
          </p:nvSpPr>
          <p:spPr bwMode="auto">
            <a:xfrm>
              <a:off x="1533" y="2855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39" name="Oval 80"/>
            <p:cNvSpPr>
              <a:spLocks noChangeArrowheads="1"/>
            </p:cNvSpPr>
            <p:nvPr/>
          </p:nvSpPr>
          <p:spPr bwMode="auto">
            <a:xfrm>
              <a:off x="1604" y="2639"/>
              <a:ext cx="39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0" name="Oval 81"/>
            <p:cNvSpPr>
              <a:spLocks noChangeArrowheads="1"/>
            </p:cNvSpPr>
            <p:nvPr/>
          </p:nvSpPr>
          <p:spPr bwMode="auto">
            <a:xfrm>
              <a:off x="1705" y="2765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1" name="Oval 82"/>
            <p:cNvSpPr>
              <a:spLocks noChangeArrowheads="1"/>
            </p:cNvSpPr>
            <p:nvPr/>
          </p:nvSpPr>
          <p:spPr bwMode="auto">
            <a:xfrm>
              <a:off x="1786" y="2477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2" name="Oval 83"/>
            <p:cNvSpPr>
              <a:spLocks noChangeArrowheads="1"/>
            </p:cNvSpPr>
            <p:nvPr/>
          </p:nvSpPr>
          <p:spPr bwMode="auto">
            <a:xfrm>
              <a:off x="1876" y="2639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3" name="Oval 84"/>
            <p:cNvSpPr>
              <a:spLocks noChangeArrowheads="1"/>
            </p:cNvSpPr>
            <p:nvPr/>
          </p:nvSpPr>
          <p:spPr bwMode="auto">
            <a:xfrm>
              <a:off x="1983" y="2270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4" name="Oval 85"/>
            <p:cNvSpPr>
              <a:spLocks noChangeArrowheads="1"/>
            </p:cNvSpPr>
            <p:nvPr/>
          </p:nvSpPr>
          <p:spPr bwMode="auto">
            <a:xfrm>
              <a:off x="2161" y="2752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5" name="Oval 86"/>
            <p:cNvSpPr>
              <a:spLocks noChangeArrowheads="1"/>
            </p:cNvSpPr>
            <p:nvPr/>
          </p:nvSpPr>
          <p:spPr bwMode="auto">
            <a:xfrm>
              <a:off x="1387" y="2600"/>
              <a:ext cx="39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6" name="Oval 87"/>
            <p:cNvSpPr>
              <a:spLocks noChangeArrowheads="1"/>
            </p:cNvSpPr>
            <p:nvPr/>
          </p:nvSpPr>
          <p:spPr bwMode="auto">
            <a:xfrm>
              <a:off x="1158" y="2810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7" name="Oval 88"/>
            <p:cNvSpPr>
              <a:spLocks noChangeArrowheads="1"/>
            </p:cNvSpPr>
            <p:nvPr/>
          </p:nvSpPr>
          <p:spPr bwMode="auto">
            <a:xfrm>
              <a:off x="2116" y="2306"/>
              <a:ext cx="39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8" name="Oval 89"/>
            <p:cNvSpPr>
              <a:spLocks noChangeArrowheads="1"/>
            </p:cNvSpPr>
            <p:nvPr/>
          </p:nvSpPr>
          <p:spPr bwMode="auto">
            <a:xfrm>
              <a:off x="2245" y="2422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49" name="Oval 90"/>
            <p:cNvSpPr>
              <a:spLocks noChangeArrowheads="1"/>
            </p:cNvSpPr>
            <p:nvPr/>
          </p:nvSpPr>
          <p:spPr bwMode="auto">
            <a:xfrm>
              <a:off x="2255" y="1659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0" name="Oval 91"/>
            <p:cNvSpPr>
              <a:spLocks noChangeArrowheads="1"/>
            </p:cNvSpPr>
            <p:nvPr/>
          </p:nvSpPr>
          <p:spPr bwMode="auto">
            <a:xfrm>
              <a:off x="2417" y="1821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1" name="Oval 92"/>
            <p:cNvSpPr>
              <a:spLocks noChangeArrowheads="1"/>
            </p:cNvSpPr>
            <p:nvPr/>
          </p:nvSpPr>
          <p:spPr bwMode="auto">
            <a:xfrm>
              <a:off x="2498" y="2361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2" name="Oval 93"/>
            <p:cNvSpPr>
              <a:spLocks noChangeArrowheads="1"/>
            </p:cNvSpPr>
            <p:nvPr/>
          </p:nvSpPr>
          <p:spPr bwMode="auto">
            <a:xfrm>
              <a:off x="2553" y="2037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3" name="Oval 94"/>
            <p:cNvSpPr>
              <a:spLocks noChangeArrowheads="1"/>
            </p:cNvSpPr>
            <p:nvPr/>
          </p:nvSpPr>
          <p:spPr bwMode="auto">
            <a:xfrm>
              <a:off x="2685" y="2134"/>
              <a:ext cx="43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4" name="Oval 95"/>
            <p:cNvSpPr>
              <a:spLocks noChangeArrowheads="1"/>
            </p:cNvSpPr>
            <p:nvPr/>
          </p:nvSpPr>
          <p:spPr bwMode="auto">
            <a:xfrm>
              <a:off x="2740" y="1934"/>
              <a:ext cx="43" cy="39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5" name="Oval 96"/>
            <p:cNvSpPr>
              <a:spLocks noChangeArrowheads="1"/>
            </p:cNvSpPr>
            <p:nvPr/>
          </p:nvSpPr>
          <p:spPr bwMode="auto">
            <a:xfrm>
              <a:off x="2854" y="2235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6" name="Oval 97"/>
            <p:cNvSpPr>
              <a:spLocks noChangeArrowheads="1"/>
            </p:cNvSpPr>
            <p:nvPr/>
          </p:nvSpPr>
          <p:spPr bwMode="auto">
            <a:xfrm>
              <a:off x="2838" y="1805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7" name="Oval 98"/>
            <p:cNvSpPr>
              <a:spLocks noChangeArrowheads="1"/>
            </p:cNvSpPr>
            <p:nvPr/>
          </p:nvSpPr>
          <p:spPr bwMode="auto">
            <a:xfrm>
              <a:off x="2964" y="1992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8" name="Oval 99"/>
            <p:cNvSpPr>
              <a:spLocks noChangeArrowheads="1"/>
            </p:cNvSpPr>
            <p:nvPr/>
          </p:nvSpPr>
          <p:spPr bwMode="auto">
            <a:xfrm>
              <a:off x="3019" y="1614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59" name="Oval 100"/>
            <p:cNvSpPr>
              <a:spLocks noChangeArrowheads="1"/>
            </p:cNvSpPr>
            <p:nvPr/>
          </p:nvSpPr>
          <p:spPr bwMode="auto">
            <a:xfrm>
              <a:off x="3213" y="2025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0" name="Oval 101"/>
            <p:cNvSpPr>
              <a:spLocks noChangeArrowheads="1"/>
            </p:cNvSpPr>
            <p:nvPr/>
          </p:nvSpPr>
          <p:spPr bwMode="auto">
            <a:xfrm>
              <a:off x="3262" y="1614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1" name="Oval 102"/>
            <p:cNvSpPr>
              <a:spLocks noChangeArrowheads="1"/>
            </p:cNvSpPr>
            <p:nvPr/>
          </p:nvSpPr>
          <p:spPr bwMode="auto">
            <a:xfrm>
              <a:off x="2595" y="1827"/>
              <a:ext cx="42" cy="39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2" name="Oval 103"/>
            <p:cNvSpPr>
              <a:spLocks noChangeArrowheads="1"/>
            </p:cNvSpPr>
            <p:nvPr/>
          </p:nvSpPr>
          <p:spPr bwMode="auto">
            <a:xfrm>
              <a:off x="3423" y="1740"/>
              <a:ext cx="43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3" name="Oval 104"/>
            <p:cNvSpPr>
              <a:spLocks noChangeArrowheads="1"/>
            </p:cNvSpPr>
            <p:nvPr/>
          </p:nvSpPr>
          <p:spPr bwMode="auto">
            <a:xfrm>
              <a:off x="3495" y="1491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4" name="Oval 105"/>
            <p:cNvSpPr>
              <a:spLocks noChangeArrowheads="1"/>
            </p:cNvSpPr>
            <p:nvPr/>
          </p:nvSpPr>
          <p:spPr bwMode="auto">
            <a:xfrm>
              <a:off x="3602" y="2034"/>
              <a:ext cx="42" cy="39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42065" name="Group 114"/>
            <p:cNvGrpSpPr>
              <a:grpSpLocks/>
            </p:cNvGrpSpPr>
            <p:nvPr/>
          </p:nvGrpSpPr>
          <p:grpSpPr bwMode="auto">
            <a:xfrm>
              <a:off x="1724" y="1236"/>
              <a:ext cx="2098" cy="1629"/>
              <a:chOff x="1724" y="1236"/>
              <a:chExt cx="2098" cy="1629"/>
            </a:xfrm>
          </p:grpSpPr>
          <p:sp>
            <p:nvSpPr>
              <p:cNvPr id="42071" name="Line 61"/>
              <p:cNvSpPr>
                <a:spLocks noChangeShapeType="1"/>
              </p:cNvSpPr>
              <p:nvPr/>
            </p:nvSpPr>
            <p:spPr bwMode="auto">
              <a:xfrm>
                <a:off x="2504" y="1883"/>
                <a:ext cx="1" cy="161"/>
              </a:xfrm>
              <a:prstGeom prst="line">
                <a:avLst/>
              </a:prstGeom>
              <a:noFill/>
              <a:ln w="28575">
                <a:solidFill>
                  <a:srgbClr val="B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42072" name="Group 113"/>
              <p:cNvGrpSpPr>
                <a:grpSpLocks/>
              </p:cNvGrpSpPr>
              <p:nvPr/>
            </p:nvGrpSpPr>
            <p:grpSpPr bwMode="auto">
              <a:xfrm>
                <a:off x="1724" y="1236"/>
                <a:ext cx="2098" cy="1629"/>
                <a:chOff x="1724" y="1236"/>
                <a:chExt cx="2098" cy="1629"/>
              </a:xfrm>
            </p:grpSpPr>
            <p:sp>
              <p:nvSpPr>
                <p:cNvPr id="42073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3676" y="1236"/>
                  <a:ext cx="146" cy="68"/>
                </a:xfrm>
                <a:prstGeom prst="line">
                  <a:avLst/>
                </a:prstGeom>
                <a:noFill/>
                <a:ln w="28575">
                  <a:solidFill>
                    <a:srgbClr val="BC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grpSp>
              <p:nvGrpSpPr>
                <p:cNvPr id="42074" name="Group 112"/>
                <p:cNvGrpSpPr>
                  <a:grpSpLocks/>
                </p:cNvGrpSpPr>
                <p:nvPr/>
              </p:nvGrpSpPr>
              <p:grpSpPr bwMode="auto">
                <a:xfrm>
                  <a:off x="1724" y="1310"/>
                  <a:ext cx="2036" cy="1555"/>
                  <a:chOff x="1724" y="1310"/>
                  <a:chExt cx="2036" cy="1555"/>
                </a:xfrm>
              </p:grpSpPr>
              <p:sp>
                <p:nvSpPr>
                  <p:cNvPr id="42075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2504" y="2096"/>
                    <a:ext cx="1" cy="162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76" name="Line 63"/>
                  <p:cNvSpPr>
                    <a:spLocks noChangeShapeType="1"/>
                  </p:cNvSpPr>
                  <p:nvPr/>
                </p:nvSpPr>
                <p:spPr bwMode="auto">
                  <a:xfrm>
                    <a:off x="2504" y="2312"/>
                    <a:ext cx="1" cy="162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77" name="Line 6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514" y="1802"/>
                    <a:ext cx="146" cy="71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78" name="Line 6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08" y="1708"/>
                    <a:ext cx="146" cy="71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79" name="Line 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903" y="1611"/>
                    <a:ext cx="145" cy="71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80" name="Line 6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097" y="1517"/>
                    <a:ext cx="146" cy="71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81" name="Line 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291" y="1423"/>
                    <a:ext cx="146" cy="72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82" name="Line 6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485" y="1330"/>
                    <a:ext cx="143" cy="71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83" name="Line 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724" y="2794"/>
                    <a:ext cx="146" cy="71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84" name="Line 7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918" y="2700"/>
                    <a:ext cx="146" cy="72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85" name="Line 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113" y="2607"/>
                    <a:ext cx="145" cy="71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86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07" y="2513"/>
                    <a:ext cx="146" cy="71"/>
                  </a:xfrm>
                  <a:prstGeom prst="line">
                    <a:avLst/>
                  </a:prstGeom>
                  <a:noFill/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2087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3718" y="1310"/>
                    <a:ext cx="42" cy="42"/>
                  </a:xfrm>
                  <a:prstGeom prst="ellipse">
                    <a:avLst/>
                  </a:prstGeom>
                  <a:solidFill>
                    <a:srgbClr val="000000"/>
                  </a:solidFill>
                  <a:ln w="28575">
                    <a:solidFill>
                      <a:srgbClr val="BC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 Black" panose="020B0A04020102020204" pitchFamily="34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 Black" panose="020B0A04020102020204" pitchFamily="34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 Black" panose="020B0A04020102020204" pitchFamily="34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 Black" panose="020B0A04020102020204" pitchFamily="34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 Black" panose="020B0A040201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 Black" panose="020B0A040201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 Black" panose="020B0A040201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 Black" panose="020B0A040201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 Black" panose="020B0A04020102020204" pitchFamily="34" charset="0"/>
                      </a:defRPr>
                    </a:lvl9pPr>
                  </a:lstStyle>
                  <a:p>
                    <a:endParaRPr lang="de-DE" altLang="de-DE"/>
                  </a:p>
                </p:txBody>
              </p:sp>
            </p:grpSp>
          </p:grpSp>
        </p:grpSp>
        <p:sp>
          <p:nvSpPr>
            <p:cNvPr id="42066" name="Oval 107"/>
            <p:cNvSpPr>
              <a:spLocks noChangeArrowheads="1"/>
            </p:cNvSpPr>
            <p:nvPr/>
          </p:nvSpPr>
          <p:spPr bwMode="auto">
            <a:xfrm>
              <a:off x="3825" y="1973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7" name="Oval 108"/>
            <p:cNvSpPr>
              <a:spLocks noChangeArrowheads="1"/>
            </p:cNvSpPr>
            <p:nvPr/>
          </p:nvSpPr>
          <p:spPr bwMode="auto">
            <a:xfrm>
              <a:off x="3844" y="1585"/>
              <a:ext cx="42" cy="39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8" name="Oval 109"/>
            <p:cNvSpPr>
              <a:spLocks noChangeArrowheads="1"/>
            </p:cNvSpPr>
            <p:nvPr/>
          </p:nvSpPr>
          <p:spPr bwMode="auto">
            <a:xfrm>
              <a:off x="3097" y="1873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9" name="Oval 110"/>
            <p:cNvSpPr>
              <a:spLocks noChangeArrowheads="1"/>
            </p:cNvSpPr>
            <p:nvPr/>
          </p:nvSpPr>
          <p:spPr bwMode="auto">
            <a:xfrm>
              <a:off x="1944" y="2458"/>
              <a:ext cx="39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70" name="Oval 111"/>
            <p:cNvSpPr>
              <a:spLocks noChangeArrowheads="1"/>
            </p:cNvSpPr>
            <p:nvPr/>
          </p:nvSpPr>
          <p:spPr bwMode="auto">
            <a:xfrm>
              <a:off x="2323" y="2144"/>
              <a:ext cx="42" cy="42"/>
            </a:xfrm>
            <a:prstGeom prst="ellipse">
              <a:avLst/>
            </a:prstGeom>
            <a:solidFill>
              <a:srgbClr val="000000"/>
            </a:solidFill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98772" name="Rectangle 116"/>
          <p:cNvSpPr>
            <a:spLocks noChangeArrowheads="1"/>
          </p:cNvSpPr>
          <p:nvPr/>
        </p:nvSpPr>
        <p:spPr bwMode="auto">
          <a:xfrm>
            <a:off x="487363" y="5349875"/>
            <a:ext cx="8148637" cy="40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45000"/>
              </a:spcBef>
            </a:pPr>
            <a:r>
              <a:rPr lang="de-DE" altLang="de-DE" b="1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Methode 2:</a:t>
            </a:r>
            <a:r>
              <a:rPr lang="de-DE" altLang="de-DE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</a:t>
            </a:r>
            <a:r>
              <a:rPr lang="de-DE" altLang="de-DE" sz="2000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Einfach f(x,w) verwenden</a:t>
            </a:r>
            <a:r>
              <a:rPr lang="de-DE" altLang="de-DE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		</a:t>
            </a:r>
            <a:r>
              <a:rPr lang="de-DE" altLang="de-DE" sz="1600" i="1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Robbins, Monro 1951</a:t>
            </a:r>
          </a:p>
        </p:txBody>
      </p:sp>
      <p:sp>
        <p:nvSpPr>
          <p:cNvPr id="198773" name="Rectangle 117"/>
          <p:cNvSpPr>
            <a:spLocks noChangeArrowheads="1"/>
          </p:cNvSpPr>
          <p:nvPr/>
        </p:nvSpPr>
        <p:spPr bwMode="auto">
          <a:xfrm>
            <a:off x="506413" y="4418013"/>
            <a:ext cx="8577262" cy="40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45000"/>
              </a:spcBef>
            </a:pPr>
            <a:r>
              <a:rPr lang="de-DE" altLang="de-DE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Methode 1:</a:t>
            </a:r>
            <a:r>
              <a:rPr lang="de-DE" altLang="de-DE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</a:t>
            </a:r>
            <a:r>
              <a:rPr lang="de-DE" altLang="de-DE" sz="20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Alle Ereignisse x abwarten und dann </a:t>
            </a:r>
            <a:r>
              <a:rPr lang="de-DE" altLang="de-DE" sz="2000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F(w) = </a:t>
            </a:r>
            <a:r>
              <a:rPr lang="de-DE" altLang="de-DE" sz="2000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</a:t>
            </a:r>
            <a:r>
              <a:rPr lang="de-DE" altLang="de-DE" sz="2000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f(x,w)</a:t>
            </a:r>
            <a:r>
              <a:rPr lang="de-DE" altLang="de-DE" sz="2000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</a:t>
            </a:r>
            <a:r>
              <a:rPr lang="de-DE" altLang="de-DE" sz="2000" b="1" baseline="-2500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x</a:t>
            </a:r>
            <a:r>
              <a:rPr lang="de-DE" altLang="de-DE" sz="2000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 </a:t>
            </a:r>
            <a:r>
              <a:rPr lang="de-DE" altLang="de-DE" sz="2000">
                <a:latin typeface="Arial" panose="020B0604020202020204" pitchFamily="34" charset="0"/>
                <a:cs typeface="Arial" panose="020B0604020202020204" pitchFamily="34" charset="0"/>
                <a:sym typeface="Symbol" panose="05050102010706020507" pitchFamily="18" charset="2"/>
              </a:rPr>
              <a:t>bilden</a:t>
            </a:r>
          </a:p>
        </p:txBody>
      </p:sp>
      <p:sp>
        <p:nvSpPr>
          <p:cNvPr id="198775" name="Rectangle 119"/>
          <p:cNvSpPr>
            <a:spLocks noChangeArrowheads="1"/>
          </p:cNvSpPr>
          <p:nvPr/>
        </p:nvSpPr>
        <p:spPr bwMode="auto">
          <a:xfrm>
            <a:off x="2122488" y="4779963"/>
            <a:ext cx="32575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r>
              <a:rPr lang="de-DE" b="1" dirty="0">
                <a:latin typeface="+mj-lt"/>
                <a:cs typeface="Times New Roman" pitchFamily="18" charset="0"/>
              </a:rPr>
              <a:t>w</a:t>
            </a:r>
            <a:r>
              <a:rPr lang="de-DE" dirty="0">
                <a:latin typeface="+mj-lt"/>
                <a:cs typeface="Times New Roman" pitchFamily="18" charset="0"/>
              </a:rPr>
              <a:t>(t) = </a:t>
            </a:r>
            <a:r>
              <a:rPr lang="de-DE" b="1" dirty="0">
                <a:latin typeface="+mj-lt"/>
                <a:cs typeface="Times New Roman" pitchFamily="18" charset="0"/>
              </a:rPr>
              <a:t>w</a:t>
            </a:r>
            <a:r>
              <a:rPr lang="de-DE" dirty="0">
                <a:latin typeface="+mj-lt"/>
                <a:cs typeface="Times New Roman" pitchFamily="18" charset="0"/>
              </a:rPr>
              <a:t>(</a:t>
            </a:r>
            <a:r>
              <a:rPr lang="de-DE" sz="1800" dirty="0">
                <a:latin typeface="+mj-lt"/>
                <a:cs typeface="Times New Roman" pitchFamily="18" charset="0"/>
              </a:rPr>
              <a:t>t-1</a:t>
            </a:r>
            <a:r>
              <a:rPr lang="de-DE" dirty="0">
                <a:latin typeface="+mj-lt"/>
                <a:cs typeface="Times New Roman" pitchFamily="18" charset="0"/>
              </a:rPr>
              <a:t>) – 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</a:t>
            </a:r>
            <a:r>
              <a:rPr lang="de-DE" dirty="0">
                <a:latin typeface="+mj-lt"/>
                <a:cs typeface="Times New Roman" pitchFamily="18" charset="0"/>
              </a:rPr>
              <a:t>(t) F(</a:t>
            </a:r>
            <a:r>
              <a:rPr lang="de-DE" b="1" dirty="0">
                <a:latin typeface="+mj-lt"/>
                <a:cs typeface="Times New Roman" pitchFamily="18" charset="0"/>
                <a:sym typeface="Symbol" pitchFamily="18" charset="2"/>
              </a:rPr>
              <a:t>w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(</a:t>
            </a:r>
            <a:r>
              <a:rPr lang="de-DE" sz="1800" dirty="0">
                <a:latin typeface="+mj-lt"/>
                <a:cs typeface="Times New Roman" pitchFamily="18" charset="0"/>
                <a:sym typeface="Symbol" pitchFamily="18" charset="2"/>
              </a:rPr>
              <a:t>t-1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))</a:t>
            </a:r>
            <a:r>
              <a:rPr lang="de-DE" dirty="0">
                <a:latin typeface="+mj-lt"/>
                <a:sym typeface="Symbol" pitchFamily="18" charset="2"/>
              </a:rPr>
              <a:t> </a:t>
            </a:r>
          </a:p>
        </p:txBody>
      </p:sp>
      <p:sp>
        <p:nvSpPr>
          <p:cNvPr id="198776" name="Rectangle 120"/>
          <p:cNvSpPr>
            <a:spLocks noChangeArrowheads="1"/>
          </p:cNvSpPr>
          <p:nvPr/>
        </p:nvSpPr>
        <p:spPr bwMode="auto">
          <a:xfrm>
            <a:off x="2152650" y="5773738"/>
            <a:ext cx="699135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r>
              <a:rPr lang="de-DE" b="1" dirty="0">
                <a:latin typeface="+mj-lt"/>
                <a:cs typeface="Times New Roman" pitchFamily="18" charset="0"/>
              </a:rPr>
              <a:t>w</a:t>
            </a:r>
            <a:r>
              <a:rPr lang="de-DE" dirty="0">
                <a:latin typeface="+mj-lt"/>
                <a:cs typeface="Times New Roman" pitchFamily="18" charset="0"/>
              </a:rPr>
              <a:t>(t) = </a:t>
            </a:r>
            <a:r>
              <a:rPr lang="de-DE" b="1" dirty="0">
                <a:latin typeface="+mj-lt"/>
                <a:cs typeface="Times New Roman" pitchFamily="18" charset="0"/>
              </a:rPr>
              <a:t>w</a:t>
            </a:r>
            <a:r>
              <a:rPr lang="de-DE" dirty="0">
                <a:latin typeface="+mj-lt"/>
                <a:cs typeface="Times New Roman" pitchFamily="18" charset="0"/>
              </a:rPr>
              <a:t>(</a:t>
            </a:r>
            <a:r>
              <a:rPr lang="de-DE" sz="1800" dirty="0">
                <a:latin typeface="+mj-lt"/>
                <a:cs typeface="Times New Roman" pitchFamily="18" charset="0"/>
              </a:rPr>
              <a:t>t-1</a:t>
            </a:r>
            <a:r>
              <a:rPr lang="de-DE" dirty="0">
                <a:latin typeface="+mj-lt"/>
                <a:cs typeface="Times New Roman" pitchFamily="18" charset="0"/>
              </a:rPr>
              <a:t>) – 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</a:t>
            </a:r>
            <a:r>
              <a:rPr lang="de-DE" dirty="0">
                <a:latin typeface="+mj-lt"/>
                <a:cs typeface="Times New Roman" pitchFamily="18" charset="0"/>
              </a:rPr>
              <a:t>(t) f(</a:t>
            </a:r>
            <a:r>
              <a:rPr lang="de-DE" b="1" dirty="0">
                <a:latin typeface="+mj-lt"/>
                <a:cs typeface="Times New Roman" pitchFamily="18" charset="0"/>
                <a:sym typeface="Symbol" pitchFamily="18" charset="2"/>
              </a:rPr>
              <a:t>w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(</a:t>
            </a:r>
            <a:r>
              <a:rPr lang="de-DE" sz="1800" dirty="0">
                <a:latin typeface="+mj-lt"/>
                <a:cs typeface="Times New Roman" pitchFamily="18" charset="0"/>
                <a:sym typeface="Symbol" pitchFamily="18" charset="2"/>
              </a:rPr>
              <a:t>t-1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),</a:t>
            </a:r>
            <a:r>
              <a:rPr lang="de-DE" b="1" dirty="0">
                <a:latin typeface="+mj-lt"/>
                <a:cs typeface="Times New Roman" pitchFamily="18" charset="0"/>
                <a:sym typeface="Symbol" pitchFamily="18" charset="2"/>
              </a:rPr>
              <a:t>x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(t))</a:t>
            </a:r>
            <a:r>
              <a:rPr lang="de-DE" dirty="0">
                <a:latin typeface="+mj-lt"/>
                <a:sym typeface="Symbol" pitchFamily="18" charset="2"/>
              </a:rPr>
              <a:t>   </a:t>
            </a:r>
            <a:r>
              <a:rPr lang="de-DE" sz="1800" i="1" dirty="0">
                <a:solidFill>
                  <a:schemeClr val="accent2"/>
                </a:solidFill>
                <a:sym typeface="Symbol" pitchFamily="18" charset="2"/>
              </a:rPr>
              <a:t>stochastische</a:t>
            </a:r>
          </a:p>
          <a:p>
            <a:pPr algn="r">
              <a:defRPr/>
            </a:pPr>
            <a:r>
              <a:rPr lang="de-DE" sz="1800" i="1" dirty="0">
                <a:solidFill>
                  <a:schemeClr val="accent2"/>
                </a:solidFill>
                <a:sym typeface="Symbol" pitchFamily="18" charset="2"/>
              </a:rPr>
              <a:t> Approximation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8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8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8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8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8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8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8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8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772" grpId="0"/>
      <p:bldP spid="198773" grpId="0"/>
      <p:bldP spid="198775" grpId="0"/>
      <p:bldP spid="19877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46"/>
          <p:cNvSpPr>
            <a:spLocks noGrp="1" noChangeArrowheads="1"/>
          </p:cNvSpPr>
          <p:nvPr>
            <p:ph type="body" idx="1"/>
          </p:nvPr>
        </p:nvSpPr>
        <p:spPr>
          <a:xfrm>
            <a:off x="601663" y="1296988"/>
            <a:ext cx="8242300" cy="415925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altLang="de-DE" b="0" smtClean="0">
                <a:latin typeface="Arial Black" panose="020B0A04020102020204" pitchFamily="34" charset="0"/>
              </a:rPr>
              <a:t>Voraussetzungen</a:t>
            </a:r>
            <a:r>
              <a:rPr lang="de-DE" altLang="de-DE" smtClean="0"/>
              <a:t> 		</a:t>
            </a:r>
            <a:r>
              <a:rPr lang="de-DE" altLang="de-DE" b="0" i="1" smtClean="0">
                <a:solidFill>
                  <a:schemeClr val="folHlink"/>
                </a:solidFill>
              </a:rPr>
              <a:t>das klein Gedruckte...</a:t>
            </a:r>
          </a:p>
          <a:p>
            <a:pPr marL="0" indent="0">
              <a:buFontTx/>
              <a:buNone/>
            </a:pPr>
            <a:r>
              <a:rPr lang="de-DE" altLang="de-DE" smtClean="0"/>
              <a:t>  </a:t>
            </a:r>
            <a:endParaRPr lang="de-DE" altLang="de-DE" sz="1600" b="0" i="1" smtClean="0">
              <a:solidFill>
                <a:srgbClr val="00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9781" name="Rectangle 101"/>
          <p:cNvSpPr>
            <a:spLocks noChangeArrowheads="1"/>
          </p:cNvSpPr>
          <p:nvPr/>
        </p:nvSpPr>
        <p:spPr bwMode="auto">
          <a:xfrm>
            <a:off x="477838" y="1677988"/>
            <a:ext cx="8837612" cy="290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marL="266700" indent="-266700" algn="just">
              <a:buClr>
                <a:srgbClr val="FF3300"/>
              </a:buClr>
              <a:buSzPct val="135000"/>
              <a:buFont typeface="Wingdings" pitchFamily="2" charset="2"/>
              <a:buChar char="§"/>
              <a:tabLst>
                <a:tab pos="269875" algn="l"/>
                <a:tab pos="2339975" algn="l"/>
              </a:tabLst>
              <a:defRPr/>
            </a:pPr>
            <a:r>
              <a:rPr lang="de-DE" dirty="0">
                <a:latin typeface="+mj-lt"/>
                <a:cs typeface="Times New Roman" pitchFamily="18" charset="0"/>
              </a:rPr>
              <a:t>die Funktion F(w) := </a:t>
            </a:r>
            <a:r>
              <a:rPr lang="de-DE" b="1" dirty="0">
                <a:solidFill>
                  <a:srgbClr val="FF0000"/>
                </a:solidFill>
                <a:latin typeface="+mj-lt"/>
                <a:cs typeface="Times New Roman" pitchFamily="18" charset="0"/>
                <a:sym typeface="Symbol" pitchFamily="18" charset="2"/>
              </a:rPr>
              <a:t></a:t>
            </a:r>
            <a:r>
              <a:rPr lang="de-DE" dirty="0">
                <a:latin typeface="+mj-lt"/>
                <a:cs typeface="Times New Roman" pitchFamily="18" charset="0"/>
              </a:rPr>
              <a:t>f(</a:t>
            </a:r>
            <a:r>
              <a:rPr lang="de-DE" dirty="0" err="1">
                <a:latin typeface="+mj-lt"/>
                <a:cs typeface="Times New Roman" pitchFamily="18" charset="0"/>
              </a:rPr>
              <a:t>x,w</a:t>
            </a:r>
            <a:r>
              <a:rPr lang="de-DE" dirty="0">
                <a:latin typeface="+mj-lt"/>
                <a:cs typeface="Times New Roman" pitchFamily="18" charset="0"/>
              </a:rPr>
              <a:t>)</a:t>
            </a:r>
            <a:r>
              <a:rPr lang="de-DE" b="1" dirty="0">
                <a:solidFill>
                  <a:srgbClr val="FF0000"/>
                </a:solidFill>
                <a:latin typeface="+mj-lt"/>
                <a:cs typeface="Times New Roman" pitchFamily="18" charset="0"/>
                <a:sym typeface="Symbol" pitchFamily="18" charset="2"/>
              </a:rPr>
              <a:t></a:t>
            </a:r>
            <a:r>
              <a:rPr lang="de-DE" baseline="-30000" dirty="0">
                <a:latin typeface="+mj-lt"/>
                <a:cs typeface="Times New Roman" pitchFamily="18" charset="0"/>
              </a:rPr>
              <a:t>x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 ist </a:t>
            </a:r>
            <a:r>
              <a:rPr lang="de-DE" i="1" dirty="0">
                <a:solidFill>
                  <a:srgbClr val="00B050"/>
                </a:solidFill>
                <a:latin typeface="+mj-lt"/>
                <a:cs typeface="Times New Roman" pitchFamily="18" charset="0"/>
                <a:sym typeface="Symbol" pitchFamily="18" charset="2"/>
              </a:rPr>
              <a:t>zentriert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,</a:t>
            </a:r>
            <a:r>
              <a:rPr lang="de-DE" sz="1800" dirty="0">
                <a:latin typeface="+mj-lt"/>
                <a:cs typeface="Times New Roman" pitchFamily="18" charset="0"/>
                <a:sym typeface="Symbol" pitchFamily="18" charset="2"/>
              </a:rPr>
              <a:t>   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d.h. F(w*) = 0</a:t>
            </a:r>
            <a:r>
              <a:rPr lang="de-DE" sz="1800" dirty="0">
                <a:latin typeface="+mj-lt"/>
                <a:cs typeface="Times New Roman" pitchFamily="18" charset="0"/>
                <a:sym typeface="Symbol" pitchFamily="18" charset="2"/>
              </a:rPr>
              <a:t>	</a:t>
            </a:r>
            <a:endParaRPr lang="de-DE" sz="1600" dirty="0">
              <a:latin typeface="+mj-lt"/>
              <a:sym typeface="Symbol" pitchFamily="18" charset="2"/>
            </a:endParaRPr>
          </a:p>
          <a:p>
            <a:pPr marL="266700" indent="-266700" algn="just">
              <a:lnSpc>
                <a:spcPct val="110000"/>
              </a:lnSpc>
              <a:buClr>
                <a:srgbClr val="FF3300"/>
              </a:buClr>
              <a:buSzPct val="135000"/>
              <a:buFont typeface="Wingdings" pitchFamily="2" charset="2"/>
              <a:buChar char="§"/>
              <a:tabLst>
                <a:tab pos="269875" algn="l"/>
                <a:tab pos="2339975" algn="l"/>
              </a:tabLst>
              <a:defRPr/>
            </a:pP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F(w) ist </a:t>
            </a:r>
            <a:r>
              <a:rPr lang="de-DE" i="1" dirty="0">
                <a:solidFill>
                  <a:srgbClr val="00B050"/>
                </a:solidFill>
                <a:latin typeface="+mj-lt"/>
                <a:cs typeface="Times New Roman" pitchFamily="18" charset="0"/>
                <a:sym typeface="Symbol" pitchFamily="18" charset="2"/>
              </a:rPr>
              <a:t>ansteigend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,	  </a:t>
            </a:r>
            <a:r>
              <a:rPr lang="de-DE" sz="2000" dirty="0">
                <a:latin typeface="+mj-lt"/>
                <a:cs typeface="Times New Roman" pitchFamily="18" charset="0"/>
                <a:sym typeface="Symbol" pitchFamily="18" charset="2"/>
              </a:rPr>
              <a:t>d.h. </a:t>
            </a:r>
            <a:r>
              <a:rPr lang="en-US" dirty="0">
                <a:latin typeface="+mj-lt"/>
                <a:cs typeface="Times New Roman" pitchFamily="18" charset="0"/>
                <a:sym typeface="Symbol" pitchFamily="18" charset="2"/>
              </a:rPr>
              <a:t>F(w&lt;w*) &lt; 0,  F(w&gt;w*) &gt; 0 </a:t>
            </a:r>
            <a:endParaRPr lang="de-DE" sz="1800" dirty="0">
              <a:latin typeface="+mj-lt"/>
              <a:sym typeface="Symbol" pitchFamily="18" charset="2"/>
            </a:endParaRPr>
          </a:p>
          <a:p>
            <a:pPr marL="266700" indent="-266700" algn="just">
              <a:lnSpc>
                <a:spcPct val="110000"/>
              </a:lnSpc>
              <a:buClr>
                <a:srgbClr val="FF3300"/>
              </a:buClr>
              <a:buSzPct val="135000"/>
              <a:buFont typeface="Wingdings" pitchFamily="2" charset="2"/>
              <a:buChar char="§"/>
              <a:tabLst>
                <a:tab pos="269875" algn="l"/>
                <a:tab pos="2339975" algn="l"/>
              </a:tabLst>
              <a:defRPr/>
            </a:pP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F(w) ist </a:t>
            </a:r>
            <a:r>
              <a:rPr lang="de-DE" i="1" dirty="0">
                <a:solidFill>
                  <a:srgbClr val="00B050"/>
                </a:solidFill>
                <a:latin typeface="+mj-lt"/>
                <a:cs typeface="Times New Roman" pitchFamily="18" charset="0"/>
                <a:sym typeface="Symbol" pitchFamily="18" charset="2"/>
              </a:rPr>
              <a:t>beschränkt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	  </a:t>
            </a:r>
            <a:r>
              <a:rPr lang="de-DE" sz="2000" dirty="0">
                <a:latin typeface="+mj-lt"/>
                <a:cs typeface="Times New Roman" pitchFamily="18" charset="0"/>
                <a:sym typeface="Symbol" pitchFamily="18" charset="2"/>
              </a:rPr>
              <a:t>mit </a:t>
            </a:r>
            <a:r>
              <a:rPr lang="de-DE" sz="2000" i="1" dirty="0">
                <a:latin typeface="+mj-lt"/>
                <a:cs typeface="Times New Roman" pitchFamily="18" charset="0"/>
                <a:sym typeface="Symbol" pitchFamily="18" charset="2"/>
              </a:rPr>
              <a:t> 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|F(w)|  </a:t>
            </a:r>
            <a:r>
              <a:rPr lang="de-DE" u="sng" dirty="0">
                <a:latin typeface="+mj-lt"/>
                <a:cs typeface="Times New Roman" pitchFamily="18" charset="0"/>
                <a:sym typeface="Symbol" pitchFamily="18" charset="2"/>
              </a:rPr>
              <a:t>&lt;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  </a:t>
            </a:r>
            <a:r>
              <a:rPr lang="de-DE" dirty="0" err="1">
                <a:latin typeface="+mj-lt"/>
                <a:cs typeface="Times New Roman" pitchFamily="18" charset="0"/>
                <a:sym typeface="Symbol" pitchFamily="18" charset="2"/>
              </a:rPr>
              <a:t>a|w-w</a:t>
            </a:r>
            <a:r>
              <a:rPr lang="de-DE" baseline="30000" dirty="0">
                <a:latin typeface="+mj-lt"/>
                <a:cs typeface="Times New Roman" pitchFamily="18" charset="0"/>
                <a:sym typeface="Symbol" pitchFamily="18" charset="2"/>
              </a:rPr>
              <a:t>*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|+b &lt;   </a:t>
            </a:r>
            <a:r>
              <a:rPr lang="de-DE" sz="2000" dirty="0" err="1">
                <a:latin typeface="+mj-lt"/>
                <a:cs typeface="Times New Roman" pitchFamily="18" charset="0"/>
                <a:sym typeface="Symbol" pitchFamily="18" charset="2"/>
              </a:rPr>
              <a:t>a,b</a:t>
            </a:r>
            <a:r>
              <a:rPr lang="de-DE" sz="2000" dirty="0">
                <a:latin typeface="+mj-lt"/>
                <a:cs typeface="Times New Roman" pitchFamily="18" charset="0"/>
                <a:sym typeface="Symbol" pitchFamily="18" charset="2"/>
              </a:rPr>
              <a:t> &gt; 0</a:t>
            </a:r>
            <a:endParaRPr lang="de-DE" sz="1600" dirty="0">
              <a:latin typeface="+mj-lt"/>
              <a:sym typeface="Symbol" pitchFamily="18" charset="2"/>
            </a:endParaRPr>
          </a:p>
          <a:p>
            <a:pPr marL="266700" indent="-266700" algn="just">
              <a:lnSpc>
                <a:spcPct val="110000"/>
              </a:lnSpc>
              <a:buClr>
                <a:srgbClr val="FF3300"/>
              </a:buClr>
              <a:buSzPct val="135000"/>
              <a:buFont typeface="Wingdings" pitchFamily="2" charset="2"/>
              <a:buChar char="§"/>
              <a:tabLst>
                <a:tab pos="269875" algn="l"/>
                <a:tab pos="2339975" algn="l"/>
              </a:tabLst>
              <a:defRPr/>
            </a:pP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f(</a:t>
            </a:r>
            <a:r>
              <a:rPr lang="de-DE" dirty="0" err="1">
                <a:latin typeface="+mj-lt"/>
                <a:cs typeface="Times New Roman" pitchFamily="18" charset="0"/>
                <a:sym typeface="Symbol" pitchFamily="18" charset="2"/>
              </a:rPr>
              <a:t>x,w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) hat </a:t>
            </a:r>
            <a:r>
              <a:rPr lang="de-DE" i="1" dirty="0">
                <a:solidFill>
                  <a:srgbClr val="00B050"/>
                </a:solidFill>
                <a:latin typeface="+mj-lt"/>
                <a:cs typeface="Times New Roman" pitchFamily="18" charset="0"/>
                <a:sym typeface="Symbol" pitchFamily="18" charset="2"/>
              </a:rPr>
              <a:t>endliche Varianz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,</a:t>
            </a:r>
            <a:r>
              <a:rPr lang="de-DE" sz="1800" dirty="0">
                <a:latin typeface="+mj-lt"/>
                <a:cs typeface="Times New Roman" pitchFamily="18" charset="0"/>
                <a:sym typeface="Symbol" pitchFamily="18" charset="2"/>
              </a:rPr>
              <a:t>   </a:t>
            </a:r>
            <a:r>
              <a:rPr lang="de-DE" sz="2000" dirty="0">
                <a:latin typeface="+mj-lt"/>
                <a:cs typeface="Times New Roman" pitchFamily="18" charset="0"/>
                <a:sym typeface="Symbol" pitchFamily="18" charset="2"/>
              </a:rPr>
              <a:t>d.h. 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</a:t>
            </a:r>
            <a:r>
              <a:rPr lang="en-US" baseline="30000" dirty="0">
                <a:latin typeface="+mj-lt"/>
                <a:cs typeface="Times New Roman" pitchFamily="18" charset="0"/>
              </a:rPr>
              <a:t>2</a:t>
            </a:r>
            <a:r>
              <a:rPr lang="en-US" dirty="0">
                <a:latin typeface="+mj-lt"/>
                <a:cs typeface="Times New Roman" pitchFamily="18" charset="0"/>
                <a:sym typeface="Symbol" pitchFamily="18" charset="2"/>
              </a:rPr>
              <a:t>(w) = </a:t>
            </a:r>
            <a:r>
              <a:rPr lang="de-DE" b="1" dirty="0">
                <a:solidFill>
                  <a:srgbClr val="FF0000"/>
                </a:solidFill>
                <a:latin typeface="+mj-lt"/>
                <a:cs typeface="Times New Roman" pitchFamily="18" charset="0"/>
                <a:sym typeface="Symbol" pitchFamily="18" charset="2"/>
              </a:rPr>
              <a:t></a:t>
            </a:r>
            <a:r>
              <a:rPr lang="en-US" dirty="0">
                <a:latin typeface="+mj-lt"/>
                <a:cs typeface="Times New Roman" pitchFamily="18" charset="0"/>
              </a:rPr>
              <a:t>(F(</a:t>
            </a:r>
            <a:r>
              <a:rPr lang="en-US" sz="1800" dirty="0">
                <a:latin typeface="+mj-lt"/>
                <a:cs typeface="Times New Roman" pitchFamily="18" charset="0"/>
              </a:rPr>
              <a:t>w</a:t>
            </a:r>
            <a:r>
              <a:rPr lang="en-US" dirty="0">
                <a:latin typeface="+mj-lt"/>
                <a:cs typeface="Times New Roman" pitchFamily="18" charset="0"/>
              </a:rPr>
              <a:t>) - f(</a:t>
            </a:r>
            <a:r>
              <a:rPr lang="en-US" sz="1800" dirty="0" err="1">
                <a:latin typeface="+mj-lt"/>
                <a:cs typeface="Times New Roman" pitchFamily="18" charset="0"/>
              </a:rPr>
              <a:t>x,w</a:t>
            </a:r>
            <a:r>
              <a:rPr lang="en-US" dirty="0">
                <a:latin typeface="+mj-lt"/>
                <a:cs typeface="Times New Roman" pitchFamily="18" charset="0"/>
              </a:rPr>
              <a:t>))</a:t>
            </a:r>
            <a:r>
              <a:rPr lang="en-US" baseline="30000" dirty="0">
                <a:latin typeface="+mj-lt"/>
                <a:cs typeface="Times New Roman" pitchFamily="18" charset="0"/>
                <a:sym typeface="Symbol" pitchFamily="18" charset="2"/>
              </a:rPr>
              <a:t>2</a:t>
            </a:r>
            <a:r>
              <a:rPr lang="de-DE" b="1" dirty="0">
                <a:solidFill>
                  <a:srgbClr val="FF0000"/>
                </a:solidFill>
                <a:latin typeface="+mj-lt"/>
                <a:cs typeface="Times New Roman" pitchFamily="18" charset="0"/>
                <a:sym typeface="Symbol" pitchFamily="18" charset="2"/>
              </a:rPr>
              <a:t></a:t>
            </a:r>
            <a:r>
              <a:rPr lang="en-US" b="1" baseline="-30000" dirty="0">
                <a:latin typeface="+mj-lt"/>
                <a:cs typeface="Times New Roman" pitchFamily="18" charset="0"/>
              </a:rPr>
              <a:t>x</a:t>
            </a:r>
            <a:r>
              <a:rPr lang="en-US" dirty="0">
                <a:latin typeface="+mj-lt"/>
                <a:cs typeface="Times New Roman" pitchFamily="18" charset="0"/>
                <a:sym typeface="Symbol" pitchFamily="18" charset="2"/>
              </a:rPr>
              <a:t>  &lt;</a:t>
            </a:r>
            <a:r>
              <a:rPr lang="en-US" b="1" dirty="0">
                <a:latin typeface="+mj-lt"/>
                <a:cs typeface="Times New Roman" pitchFamily="18" charset="0"/>
                <a:sym typeface="Symbol" pitchFamily="18" charset="2"/>
              </a:rPr>
              <a:t> </a:t>
            </a:r>
            <a:r>
              <a:rPr lang="de-DE" b="1" dirty="0">
                <a:latin typeface="+mj-lt"/>
                <a:cs typeface="Times New Roman" pitchFamily="18" charset="0"/>
                <a:sym typeface="Symbol" pitchFamily="18" charset="2"/>
              </a:rPr>
              <a:t></a:t>
            </a:r>
            <a:endParaRPr lang="de-DE" b="1" dirty="0">
              <a:latin typeface="+mj-lt"/>
            </a:endParaRPr>
          </a:p>
          <a:p>
            <a:pPr marL="266700" indent="-266700" algn="just">
              <a:lnSpc>
                <a:spcPct val="110000"/>
              </a:lnSpc>
              <a:buClr>
                <a:srgbClr val="FF3300"/>
              </a:buClr>
              <a:buSzPct val="135000"/>
              <a:buFont typeface="Wingdings" pitchFamily="2" charset="2"/>
              <a:buChar char="§"/>
              <a:tabLst>
                <a:tab pos="269875" algn="l"/>
                <a:tab pos="2339975" algn="l"/>
              </a:tabLst>
              <a:defRPr/>
            </a:pP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</a:t>
            </a:r>
            <a:r>
              <a:rPr lang="de-DE" sz="1800" dirty="0">
                <a:latin typeface="+mj-lt"/>
                <a:cs typeface="Times New Roman" pitchFamily="18" charset="0"/>
              </a:rPr>
              <a:t>(t)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 </a:t>
            </a:r>
            <a:r>
              <a:rPr lang="de-DE" b="1" i="1" dirty="0">
                <a:solidFill>
                  <a:srgbClr val="003399"/>
                </a:solidFill>
                <a:latin typeface="+mj-lt"/>
                <a:cs typeface="Times New Roman" pitchFamily="18" charset="0"/>
                <a:sym typeface="Symbol" pitchFamily="18" charset="2"/>
              </a:rPr>
              <a:t>verschwindet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,</a:t>
            </a:r>
            <a:r>
              <a:rPr lang="de-DE" dirty="0">
                <a:latin typeface="Symbol" pitchFamily="18" charset="2"/>
                <a:cs typeface="Times New Roman" pitchFamily="18" charset="0"/>
                <a:sym typeface="Symbol" pitchFamily="18" charset="2"/>
              </a:rPr>
              <a:t>		           </a:t>
            </a:r>
            <a:r>
              <a:rPr lang="de-DE" sz="1800" dirty="0">
                <a:latin typeface="+mj-lt"/>
                <a:cs typeface="Times New Roman" pitchFamily="18" charset="0"/>
              </a:rPr>
              <a:t>(t)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 </a:t>
            </a:r>
            <a:r>
              <a:rPr lang="de-DE" dirty="0">
                <a:latin typeface="Symbol" pitchFamily="18" charset="2"/>
                <a:cs typeface="Times New Roman" pitchFamily="18" charset="0"/>
                <a:sym typeface="Symbol" pitchFamily="18" charset="2"/>
              </a:rPr>
              <a:t></a:t>
            </a:r>
            <a:r>
              <a:rPr lang="de-DE" dirty="0">
                <a:latin typeface="Symbol" pitchFamily="18" charset="2"/>
                <a:cs typeface="Times New Roman" pitchFamily="18" charset="0"/>
              </a:rPr>
              <a:t> 0</a:t>
            </a:r>
            <a:endParaRPr lang="de-DE" sz="1800" dirty="0">
              <a:latin typeface="Symbol" pitchFamily="18" charset="2"/>
              <a:sym typeface="Symbol" pitchFamily="18" charset="2"/>
            </a:endParaRPr>
          </a:p>
          <a:p>
            <a:pPr marL="266700" indent="-266700" algn="just">
              <a:lnSpc>
                <a:spcPct val="110000"/>
              </a:lnSpc>
              <a:buClr>
                <a:srgbClr val="FF3300"/>
              </a:buClr>
              <a:buSzPct val="135000"/>
              <a:buFont typeface="Wingdings" pitchFamily="2" charset="2"/>
              <a:buChar char="§"/>
              <a:tabLst>
                <a:tab pos="269875" algn="l"/>
                <a:tab pos="2339975" algn="l"/>
              </a:tabLst>
              <a:defRPr/>
            </a:pPr>
            <a:r>
              <a:rPr lang="de-DE" dirty="0">
                <a:latin typeface="Symbol" pitchFamily="18" charset="2"/>
                <a:cs typeface="Times New Roman" pitchFamily="18" charset="0"/>
                <a:sym typeface="Symbol" pitchFamily="18" charset="2"/>
              </a:rPr>
              <a:t></a:t>
            </a:r>
            <a:r>
              <a:rPr lang="de-DE" dirty="0">
                <a:latin typeface="Times New Roman" pitchFamily="18" charset="0"/>
                <a:cs typeface="Times New Roman" pitchFamily="18" charset="0"/>
              </a:rPr>
              <a:t>(t)</a:t>
            </a:r>
            <a:r>
              <a:rPr lang="de-DE" dirty="0">
                <a:latin typeface="Symbol" pitchFamily="18" charset="2"/>
                <a:cs typeface="Times New Roman" pitchFamily="18" charset="0"/>
                <a:sym typeface="Symbol" pitchFamily="18" charset="2"/>
              </a:rPr>
              <a:t> 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wird </a:t>
            </a:r>
            <a:r>
              <a:rPr lang="de-DE" b="1" i="1" dirty="0">
                <a:solidFill>
                  <a:srgbClr val="003399"/>
                </a:solidFill>
                <a:latin typeface="+mj-lt"/>
                <a:sym typeface="Symbol" pitchFamily="18" charset="2"/>
              </a:rPr>
              <a:t>nicht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 </a:t>
            </a:r>
            <a:r>
              <a:rPr lang="de-DE" b="1" i="1" dirty="0">
                <a:solidFill>
                  <a:srgbClr val="003399"/>
                </a:solidFill>
                <a:latin typeface="+mj-lt"/>
                <a:cs typeface="Times New Roman" pitchFamily="18" charset="0"/>
                <a:sym typeface="Symbol" pitchFamily="18" charset="2"/>
              </a:rPr>
              <a:t>zu</a:t>
            </a:r>
            <a:r>
              <a:rPr lang="de-DE" dirty="0">
                <a:solidFill>
                  <a:srgbClr val="003399"/>
                </a:solidFill>
                <a:latin typeface="+mj-lt"/>
                <a:cs typeface="Times New Roman" pitchFamily="18" charset="0"/>
                <a:sym typeface="Symbol" pitchFamily="18" charset="2"/>
              </a:rPr>
              <a:t> 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schnell </a:t>
            </a:r>
            <a:r>
              <a:rPr lang="de-DE" b="1" i="1" dirty="0">
                <a:solidFill>
                  <a:srgbClr val="003399"/>
                </a:solidFill>
                <a:latin typeface="+mj-lt"/>
                <a:cs typeface="Times New Roman" pitchFamily="18" charset="0"/>
                <a:sym typeface="Symbol" pitchFamily="18" charset="2"/>
              </a:rPr>
              <a:t>klein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	                     </a:t>
            </a:r>
            <a:r>
              <a:rPr lang="de-DE" dirty="0">
                <a:latin typeface="+mj-lt"/>
              </a:rPr>
              <a:t>= </a:t>
            </a:r>
            <a:r>
              <a:rPr lang="de-DE" dirty="0">
                <a:latin typeface="+mj-lt"/>
                <a:sym typeface="Symbol" pitchFamily="18" charset="2"/>
              </a:rPr>
              <a:t></a:t>
            </a:r>
            <a:endParaRPr lang="de-DE" dirty="0">
              <a:latin typeface="+mj-lt"/>
            </a:endParaRPr>
          </a:p>
          <a:p>
            <a:pPr marL="266700" indent="-266700" algn="just">
              <a:lnSpc>
                <a:spcPct val="110000"/>
              </a:lnSpc>
              <a:buClr>
                <a:srgbClr val="FF3300"/>
              </a:buClr>
              <a:buSzPct val="135000"/>
              <a:buFont typeface="Wingdings" pitchFamily="2" charset="2"/>
              <a:buChar char="§"/>
              <a:tabLst>
                <a:tab pos="269875" algn="l"/>
                <a:tab pos="2339975" algn="l"/>
              </a:tabLst>
              <a:defRPr/>
            </a:pPr>
            <a:r>
              <a:rPr lang="de-DE" dirty="0">
                <a:latin typeface="+mj-lt"/>
                <a:sym typeface="Symbol" pitchFamily="18" charset="2"/>
              </a:rPr>
              <a:t></a:t>
            </a:r>
            <a:r>
              <a:rPr lang="de-DE" dirty="0">
                <a:latin typeface="+mj-lt"/>
              </a:rPr>
              <a:t>(t)</a:t>
            </a:r>
            <a:r>
              <a:rPr lang="de-DE" dirty="0">
                <a:latin typeface="+mj-lt"/>
                <a:sym typeface="Symbol" pitchFamily="18" charset="2"/>
              </a:rPr>
              <a:t> wird </a:t>
            </a:r>
            <a:r>
              <a:rPr lang="de-DE" b="1" i="1" dirty="0">
                <a:solidFill>
                  <a:srgbClr val="003399"/>
                </a:solidFill>
                <a:latin typeface="+mj-lt"/>
                <a:sym typeface="Symbol" pitchFamily="18" charset="2"/>
              </a:rPr>
              <a:t>nicht</a:t>
            </a:r>
            <a:r>
              <a:rPr lang="de-DE" dirty="0">
                <a:latin typeface="+mj-lt"/>
                <a:sym typeface="Symbol" pitchFamily="18" charset="2"/>
              </a:rPr>
              <a:t> </a:t>
            </a:r>
            <a:r>
              <a:rPr lang="de-DE" b="1" i="1" dirty="0">
                <a:solidFill>
                  <a:srgbClr val="003399"/>
                </a:solidFill>
                <a:latin typeface="+mj-lt"/>
                <a:sym typeface="Symbol" pitchFamily="18" charset="2"/>
              </a:rPr>
              <a:t>zu groß</a:t>
            </a:r>
            <a:endParaRPr lang="de-DE" sz="1800" b="1" i="1" dirty="0">
              <a:solidFill>
                <a:srgbClr val="003399"/>
              </a:solidFill>
              <a:latin typeface="+mj-lt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43012" name="Rectangle 4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Stochastische Approximation</a:t>
            </a:r>
          </a:p>
        </p:txBody>
      </p:sp>
      <p:graphicFrame>
        <p:nvGraphicFramePr>
          <p:cNvPr id="199780" name="Object 100"/>
          <p:cNvGraphicFramePr>
            <a:graphicFrameLocks noChangeAspect="1"/>
          </p:cNvGraphicFramePr>
          <p:nvPr/>
        </p:nvGraphicFramePr>
        <p:xfrm>
          <a:off x="6677025" y="3975100"/>
          <a:ext cx="852488" cy="887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8" name="Formel" r:id="rId5" imgW="406224" imgH="418918" progId="Equation.3">
                  <p:embed/>
                </p:oleObj>
              </mc:Choice>
              <mc:Fallback>
                <p:oleObj name="Formel" r:id="rId5" imgW="406224" imgH="418918" progId="Equation.3">
                  <p:embed/>
                  <p:pic>
                    <p:nvPicPr>
                      <p:cNvPr id="0" name="Object 10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77025" y="3975100"/>
                        <a:ext cx="852488" cy="887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9779" name="Object 99"/>
          <p:cNvGraphicFramePr>
            <a:graphicFrameLocks noChangeAspect="1"/>
          </p:cNvGraphicFramePr>
          <p:nvPr/>
        </p:nvGraphicFramePr>
        <p:xfrm>
          <a:off x="6083300" y="3513138"/>
          <a:ext cx="806450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9" name="Formel" r:id="rId7" imgW="406224" imgH="418918" progId="Equation.3">
                  <p:embed/>
                </p:oleObj>
              </mc:Choice>
              <mc:Fallback>
                <p:oleObj name="Formel" r:id="rId7" imgW="406224" imgH="418918" progId="Equation.3">
                  <p:embed/>
                  <p:pic>
                    <p:nvPicPr>
                      <p:cNvPr id="0" name="Object 9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3300" y="3513138"/>
                        <a:ext cx="806450" cy="83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9783" name="Rectangle 103"/>
          <p:cNvSpPr>
            <a:spLocks noChangeArrowheads="1"/>
          </p:cNvSpPr>
          <p:nvPr/>
        </p:nvSpPr>
        <p:spPr bwMode="auto">
          <a:xfrm>
            <a:off x="7102475" y="4089400"/>
            <a:ext cx="1889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 algn="just">
              <a:tabLst>
                <a:tab pos="269875" algn="l"/>
                <a:tab pos="2339975" algn="l"/>
              </a:tabLst>
              <a:defRPr/>
            </a:pPr>
            <a:r>
              <a:rPr lang="de-DE" baseline="30000" dirty="0">
                <a:latin typeface="+mj-lt"/>
                <a:cs typeface="Times New Roman" pitchFamily="18" charset="0"/>
              </a:rPr>
              <a:t>      2</a:t>
            </a:r>
            <a:r>
              <a:rPr lang="de-DE" sz="2800" dirty="0">
                <a:latin typeface="TIMES" charset="0"/>
                <a:cs typeface="Times New Roman" pitchFamily="18" charset="0"/>
              </a:rPr>
              <a:t>  &lt; </a:t>
            </a:r>
            <a:r>
              <a:rPr lang="de-DE" sz="2800" dirty="0">
                <a:latin typeface="TIMES" charset="0"/>
                <a:cs typeface="Times New Roman" pitchFamily="18" charset="0"/>
                <a:sym typeface="Symbol" pitchFamily="18" charset="2"/>
              </a:rPr>
              <a:t></a:t>
            </a:r>
            <a:r>
              <a:rPr lang="de-DE" sz="2800" dirty="0">
                <a:latin typeface="TIMES" charset="0"/>
                <a:cs typeface="Times New Roman" pitchFamily="18" charset="0"/>
              </a:rPr>
              <a:t> </a:t>
            </a:r>
            <a:endParaRPr lang="de-DE" sz="2800" dirty="0">
              <a:latin typeface="TIMES" charset="0"/>
              <a:cs typeface="Times New Roman" pitchFamily="18" charset="0"/>
              <a:sym typeface="Symbol" pitchFamily="18" charset="2"/>
            </a:endParaRPr>
          </a:p>
        </p:txBody>
      </p:sp>
      <p:sp>
        <p:nvSpPr>
          <p:cNvPr id="199784" name="Text Box 104"/>
          <p:cNvSpPr txBox="1">
            <a:spLocks noChangeArrowheads="1"/>
          </p:cNvSpPr>
          <p:nvPr/>
        </p:nvSpPr>
        <p:spPr bwMode="auto">
          <a:xfrm>
            <a:off x="477838" y="4835525"/>
            <a:ext cx="8666162" cy="1384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de-DE" b="1" dirty="0"/>
              <a:t>Dann </a:t>
            </a:r>
            <a:r>
              <a:rPr lang="de-DE" dirty="0"/>
              <a:t>ex. </a:t>
            </a:r>
          </a:p>
          <a:p>
            <a:pPr>
              <a:defRPr/>
            </a:pPr>
            <a:r>
              <a:rPr lang="de-DE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               </a:t>
            </a:r>
            <a:r>
              <a:rPr lang="de-DE" dirty="0">
                <a:solidFill>
                  <a:srgbClr val="000000"/>
                </a:solidFill>
                <a:cs typeface="Times New Roman" pitchFamily="18" charset="0"/>
                <a:sym typeface="Symbol" pitchFamily="18" charset="2"/>
              </a:rPr>
              <a:t></a:t>
            </a:r>
            <a:r>
              <a:rPr lang="de-DE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(w(t) – w*)</a:t>
            </a:r>
            <a:r>
              <a:rPr lang="de-DE" baseline="30000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dirty="0">
                <a:solidFill>
                  <a:srgbClr val="000000"/>
                </a:solidFill>
                <a:cs typeface="Times New Roman" pitchFamily="18" charset="0"/>
                <a:sym typeface="Symbol" pitchFamily="18" charset="2"/>
              </a:rPr>
              <a:t></a:t>
            </a:r>
            <a:r>
              <a:rPr lang="de-DE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= 0</a:t>
            </a:r>
            <a:r>
              <a:rPr lang="de-DE" dirty="0"/>
              <a:t>   </a:t>
            </a:r>
            <a:r>
              <a:rPr lang="de-DE" sz="2000" dirty="0" err="1">
                <a:latin typeface="+mj-lt"/>
              </a:rPr>
              <a:t>mittl</a:t>
            </a:r>
            <a:r>
              <a:rPr lang="de-DE" sz="2000" dirty="0">
                <a:latin typeface="+mj-lt"/>
              </a:rPr>
              <a:t>. </a:t>
            </a:r>
            <a:r>
              <a:rPr lang="de-DE" sz="2000" dirty="0" err="1">
                <a:latin typeface="+mj-lt"/>
              </a:rPr>
              <a:t>quadr</a:t>
            </a:r>
            <a:r>
              <a:rPr lang="de-DE" sz="2000" dirty="0">
                <a:latin typeface="+mj-lt"/>
              </a:rPr>
              <a:t>. Konvergenz </a:t>
            </a:r>
            <a:r>
              <a:rPr lang="de-DE" sz="2000" i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Robbins-</a:t>
            </a:r>
            <a:r>
              <a:rPr lang="de-DE" sz="2000" i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</a:rPr>
              <a:t>Monro</a:t>
            </a:r>
            <a:endParaRPr lang="de-DE" sz="2000" i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  <a:p>
            <a:pPr>
              <a:lnSpc>
                <a:spcPct val="150000"/>
              </a:lnSpc>
              <a:defRPr/>
            </a:pPr>
            <a:r>
              <a:rPr lang="de-DE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      P(        w(t) = w*)    = 1</a:t>
            </a:r>
            <a:r>
              <a:rPr lang="de-DE" i="1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				 </a:t>
            </a:r>
            <a:r>
              <a:rPr lang="de-DE" sz="2000" i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Times New Roman" pitchFamily="18" charset="0"/>
              </a:rPr>
              <a:t>Blum</a:t>
            </a:r>
            <a:endParaRPr lang="de-DE" i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</a:endParaRPr>
          </a:p>
        </p:txBody>
      </p:sp>
      <p:sp>
        <p:nvSpPr>
          <p:cNvPr id="43017" name="Rectangle 106"/>
          <p:cNvSpPr>
            <a:spLocks noChangeArrowheads="1"/>
          </p:cNvSpPr>
          <p:nvPr/>
        </p:nvSpPr>
        <p:spPr bwMode="auto">
          <a:xfrm>
            <a:off x="0" y="329565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99785" name="Object 105"/>
          <p:cNvGraphicFramePr>
            <a:graphicFrameLocks noChangeAspect="1"/>
          </p:cNvGraphicFramePr>
          <p:nvPr/>
        </p:nvGraphicFramePr>
        <p:xfrm>
          <a:off x="1128713" y="5221288"/>
          <a:ext cx="614362" cy="614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30" name="Equation" r:id="rId9" imgW="266816" imgH="266816" progId="Equation.DSMT4">
                  <p:embed/>
                </p:oleObj>
              </mc:Choice>
              <mc:Fallback>
                <p:oleObj name="Equation" r:id="rId9" imgW="266816" imgH="266816" progId="Equation.DSMT4">
                  <p:embed/>
                  <p:pic>
                    <p:nvPicPr>
                      <p:cNvPr id="0" name="Object 10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8713" y="5221288"/>
                        <a:ext cx="614362" cy="6143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9787" name="Object 107"/>
          <p:cNvGraphicFramePr>
            <a:graphicFrameLocks noChangeAspect="1"/>
          </p:cNvGraphicFramePr>
          <p:nvPr/>
        </p:nvGraphicFramePr>
        <p:xfrm>
          <a:off x="1349375" y="5729288"/>
          <a:ext cx="614363" cy="614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31" name="Equation" r:id="rId11" imgW="266816" imgH="266816" progId="Equation.DSMT4">
                  <p:embed/>
                </p:oleObj>
              </mc:Choice>
              <mc:Fallback>
                <p:oleObj name="Equation" r:id="rId11" imgW="266816" imgH="266816" progId="Equation.DSMT4">
                  <p:embed/>
                  <p:pic>
                    <p:nvPicPr>
                      <p:cNvPr id="0" name="Object 10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49375" y="5729288"/>
                        <a:ext cx="614363" cy="6143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pull dir="ru"/>
    <p:sndAc>
      <p:stSnd>
        <p:snd r:embed="rId4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783" grpId="0"/>
      <p:bldP spid="199784" grpId="0" build="allAtOnce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4403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7DEFFFA7-87E6-46C6-95C3-B2E556A2F4A0}" type="slidenum">
              <a:rPr lang="de-DE" altLang="de-DE" sz="800" b="0"/>
              <a:pPr>
                <a:buSzTx/>
                <a:buFontTx/>
                <a:buNone/>
              </a:pPr>
              <a:t>36</a:t>
            </a:fld>
            <a:r>
              <a:rPr lang="de-DE" altLang="de-DE" sz="800" b="0"/>
              <a:t> -</a:t>
            </a:r>
          </a:p>
        </p:txBody>
      </p:sp>
      <p:sp>
        <p:nvSpPr>
          <p:cNvPr id="4403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Backpropagation-Lernregel letzte Schicht</a:t>
            </a:r>
          </a:p>
        </p:txBody>
      </p:sp>
      <p:sp>
        <p:nvSpPr>
          <p:cNvPr id="44037" name="Rectangle 1027"/>
          <p:cNvSpPr>
            <a:spLocks noChangeArrowheads="1"/>
          </p:cNvSpPr>
          <p:nvPr/>
        </p:nvSpPr>
        <p:spPr bwMode="auto">
          <a:xfrm>
            <a:off x="676275" y="1473200"/>
            <a:ext cx="8226425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spcAft>
                <a:spcPct val="50000"/>
              </a:spcAft>
              <a:buSzTx/>
              <a:buFontTx/>
              <a:buNone/>
            </a:pPr>
            <a:r>
              <a:rPr lang="de-DE" altLang="de-DE">
                <a:solidFill>
                  <a:srgbClr val="0066CC"/>
                </a:solidFill>
              </a:rPr>
              <a:t>Lernziel:</a:t>
            </a:r>
            <a:r>
              <a:rPr lang="de-DE" altLang="de-DE" b="0"/>
              <a:t>  R(w*) = min </a:t>
            </a:r>
            <a:r>
              <a:rPr lang="de-DE" altLang="de-DE" sz="2800">
                <a:sym typeface="Symbol" panose="05050102010706020507" pitchFamily="18" charset="2"/>
              </a:rPr>
              <a:t> </a:t>
            </a:r>
            <a:r>
              <a:rPr lang="de-DE" altLang="de-DE" b="0"/>
              <a:t>(y</a:t>
            </a:r>
            <a:r>
              <a:rPr lang="de-DE" altLang="de-DE" sz="1800" b="0"/>
              <a:t>(</a:t>
            </a:r>
            <a:r>
              <a:rPr lang="de-DE" altLang="de-DE" sz="1800"/>
              <a:t>x</a:t>
            </a:r>
            <a:r>
              <a:rPr lang="de-DE" altLang="de-DE" sz="1800" b="0"/>
              <a:t>,</a:t>
            </a:r>
            <a:r>
              <a:rPr lang="de-DE" altLang="de-DE" sz="1800"/>
              <a:t>w</a:t>
            </a:r>
            <a:r>
              <a:rPr lang="de-DE" altLang="de-DE" sz="1800" b="0"/>
              <a:t>) </a:t>
            </a:r>
            <a:r>
              <a:rPr lang="de-DE" altLang="de-DE" b="0"/>
              <a:t>- L</a:t>
            </a:r>
            <a:r>
              <a:rPr lang="de-DE" altLang="de-DE" sz="1800" b="0"/>
              <a:t>(</a:t>
            </a:r>
            <a:r>
              <a:rPr lang="de-DE" altLang="de-DE" sz="1800"/>
              <a:t>x</a:t>
            </a:r>
            <a:r>
              <a:rPr lang="de-DE" altLang="de-DE" sz="1800" b="0"/>
              <a:t>)</a:t>
            </a:r>
            <a:r>
              <a:rPr lang="de-DE" altLang="de-DE" b="0"/>
              <a:t>)</a:t>
            </a:r>
            <a:r>
              <a:rPr lang="de-DE" altLang="de-DE" b="0" baseline="30000"/>
              <a:t>2</a:t>
            </a:r>
            <a:r>
              <a:rPr lang="de-DE" altLang="de-DE" b="0"/>
              <a:t> </a:t>
            </a:r>
            <a:r>
              <a:rPr lang="de-DE" altLang="de-DE" sz="2800">
                <a:sym typeface="Symbol" panose="05050102010706020507" pitchFamily="18" charset="2"/>
              </a:rPr>
              <a:t></a:t>
            </a:r>
            <a:r>
              <a:rPr lang="de-DE" altLang="de-DE" sz="2800" baseline="-25000">
                <a:sym typeface="Symbol" panose="05050102010706020507" pitchFamily="18" charset="2"/>
              </a:rPr>
              <a:t>x</a:t>
            </a:r>
            <a:r>
              <a:rPr lang="de-DE" altLang="de-DE" b="0"/>
              <a:t>  </a:t>
            </a:r>
            <a:r>
              <a:rPr lang="de-DE" altLang="de-DE" sz="2000" b="0" i="1">
                <a:solidFill>
                  <a:schemeClr val="bg2"/>
                </a:solidFill>
              </a:rPr>
              <a:t>min.</a:t>
            </a:r>
            <a:r>
              <a:rPr lang="de-DE" altLang="de-DE" sz="1800" b="0" i="1">
                <a:solidFill>
                  <a:schemeClr val="bg2"/>
                </a:solidFill>
              </a:rPr>
              <a:t>mittl. quadr. Fehler</a:t>
            </a:r>
          </a:p>
        </p:txBody>
      </p:sp>
      <p:grpSp>
        <p:nvGrpSpPr>
          <p:cNvPr id="2" name="Group 1028"/>
          <p:cNvGrpSpPr>
            <a:grpSpLocks/>
          </p:cNvGrpSpPr>
          <p:nvPr/>
        </p:nvGrpSpPr>
        <p:grpSpPr bwMode="auto">
          <a:xfrm>
            <a:off x="685800" y="2095500"/>
            <a:ext cx="7673975" cy="2451100"/>
            <a:chOff x="432" y="1320"/>
            <a:chExt cx="4834" cy="1544"/>
          </a:xfrm>
        </p:grpSpPr>
        <p:grpSp>
          <p:nvGrpSpPr>
            <p:cNvPr id="44040" name="Group 1029"/>
            <p:cNvGrpSpPr>
              <a:grpSpLocks/>
            </p:cNvGrpSpPr>
            <p:nvPr/>
          </p:nvGrpSpPr>
          <p:grpSpPr bwMode="auto">
            <a:xfrm>
              <a:off x="432" y="1320"/>
              <a:ext cx="4834" cy="1544"/>
              <a:chOff x="432" y="1320"/>
              <a:chExt cx="4834" cy="1544"/>
            </a:xfrm>
          </p:grpSpPr>
          <p:graphicFrame>
            <p:nvGraphicFramePr>
              <p:cNvPr id="44042" name="Object 1025"/>
              <p:cNvGraphicFramePr>
                <a:graphicFrameLocks noChangeAspect="1"/>
              </p:cNvGraphicFramePr>
              <p:nvPr/>
            </p:nvGraphicFramePr>
            <p:xfrm>
              <a:off x="1867" y="1320"/>
              <a:ext cx="361" cy="55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4048" name="Equation" r:id="rId5" imgW="279279" imgH="431613" progId="Equation.3">
                      <p:embed/>
                    </p:oleObj>
                  </mc:Choice>
                  <mc:Fallback>
                    <p:oleObj name="Equation" r:id="rId5" imgW="279279" imgH="431613" progId="Equation.3">
                      <p:embed/>
                      <p:pic>
                        <p:nvPicPr>
                          <p:cNvPr id="0" name="Object 1025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867" y="1320"/>
                            <a:ext cx="361" cy="55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4043" name="Rectangle 1031"/>
              <p:cNvSpPr>
                <a:spLocks noChangeArrowheads="1"/>
              </p:cNvSpPr>
              <p:nvPr/>
            </p:nvSpPr>
            <p:spPr bwMode="auto">
              <a:xfrm>
                <a:off x="432" y="1474"/>
                <a:ext cx="4834" cy="13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lnSpc>
                    <a:spcPct val="70000"/>
                  </a:lnSpc>
                  <a:buFontTx/>
                  <a:buNone/>
                </a:pPr>
                <a:r>
                  <a:rPr lang="de-DE" altLang="de-DE"/>
                  <a:t>w</a:t>
                </a:r>
                <a:r>
                  <a:rPr lang="de-DE" altLang="de-DE" b="0" baseline="-25000"/>
                  <a:t>i </a:t>
                </a:r>
                <a:r>
                  <a:rPr lang="de-DE" altLang="de-DE" b="0"/>
                  <a:t>(</a:t>
                </a:r>
                <a:r>
                  <a:rPr lang="de-DE" altLang="de-DE" sz="2000" b="0"/>
                  <a:t>t+1</a:t>
                </a:r>
                <a:r>
                  <a:rPr lang="de-DE" altLang="de-DE" b="0"/>
                  <a:t>)</a:t>
                </a:r>
                <a:r>
                  <a:rPr lang="de-DE" altLang="de-DE" b="0" baseline="-25000"/>
                  <a:t> </a:t>
                </a:r>
                <a:r>
                  <a:rPr lang="de-DE" altLang="de-DE" b="0"/>
                  <a:t>=</a:t>
                </a:r>
                <a:r>
                  <a:rPr lang="de-DE" altLang="de-DE" b="0" baseline="-25000"/>
                  <a:t> </a:t>
                </a:r>
                <a:r>
                  <a:rPr lang="de-DE" altLang="de-DE"/>
                  <a:t>w</a:t>
                </a:r>
                <a:r>
                  <a:rPr lang="de-DE" altLang="de-DE" b="0" baseline="-25000"/>
                  <a:t>i </a:t>
                </a:r>
                <a:r>
                  <a:rPr lang="de-DE" altLang="de-DE" b="0"/>
                  <a:t>(</a:t>
                </a:r>
                <a:r>
                  <a:rPr lang="de-DE" altLang="de-DE" sz="2000" b="0"/>
                  <a:t>t</a:t>
                </a:r>
                <a:r>
                  <a:rPr lang="de-DE" altLang="de-DE" b="0"/>
                  <a:t>) </a:t>
                </a:r>
                <a:r>
                  <a:rPr lang="de-DE" altLang="de-DE" b="0">
                    <a:cs typeface="Tahoma" panose="020B0604030504040204" pitchFamily="34" charset="0"/>
                    <a:sym typeface="Symbol" panose="05050102010706020507" pitchFamily="18" charset="2"/>
                  </a:rPr>
                  <a:t>-</a:t>
                </a:r>
                <a:r>
                  <a:rPr lang="de-DE" altLang="de-DE" b="0"/>
                  <a:t> </a:t>
                </a:r>
                <a:r>
                  <a:rPr lang="de-DE" altLang="de-DE" b="0">
                    <a:latin typeface="Symbol" panose="05050102010706020507" pitchFamily="18" charset="2"/>
                  </a:rPr>
                  <a:t>g</a:t>
                </a:r>
                <a:r>
                  <a:rPr lang="de-DE" altLang="de-DE" b="0"/>
                  <a:t> </a:t>
                </a:r>
                <a:r>
                  <a:rPr lang="de-DE" altLang="de-DE" b="0" baseline="-25000"/>
                  <a:t>			       </a:t>
                </a:r>
                <a:r>
                  <a:rPr lang="de-DE" altLang="de-DE" sz="2000" b="0" i="1">
                    <a:solidFill>
                      <a:schemeClr val="bg2"/>
                    </a:solidFill>
                  </a:rPr>
                  <a:t>Gradienten-Lernregel</a:t>
                </a:r>
                <a:endParaRPr lang="de-DE" altLang="de-DE" sz="1600" b="0" i="1">
                  <a:solidFill>
                    <a:schemeClr val="bg2"/>
                  </a:solidFill>
                </a:endParaRPr>
              </a:p>
              <a:p>
                <a:pPr>
                  <a:lnSpc>
                    <a:spcPct val="70000"/>
                  </a:lnSpc>
                  <a:buFontTx/>
                  <a:buNone/>
                </a:pPr>
                <a:r>
                  <a:rPr lang="de-DE" altLang="de-DE" sz="1600" b="0" i="1"/>
                  <a:t>	</a:t>
                </a:r>
              </a:p>
              <a:p>
                <a:pPr>
                  <a:lnSpc>
                    <a:spcPct val="200000"/>
                  </a:lnSpc>
                  <a:buFontTx/>
                  <a:buNone/>
                </a:pPr>
                <a:r>
                  <a:rPr lang="de-DE" altLang="de-DE"/>
                  <a:t>w</a:t>
                </a:r>
                <a:r>
                  <a:rPr lang="de-DE" altLang="de-DE" b="0" baseline="-25000"/>
                  <a:t>i </a:t>
                </a:r>
                <a:r>
                  <a:rPr lang="de-DE" altLang="de-DE" b="0"/>
                  <a:t>(</a:t>
                </a:r>
                <a:r>
                  <a:rPr lang="de-DE" altLang="de-DE" sz="2000" b="0"/>
                  <a:t>t+1</a:t>
                </a:r>
                <a:r>
                  <a:rPr lang="de-DE" altLang="de-DE" b="0"/>
                  <a:t>)</a:t>
                </a:r>
                <a:r>
                  <a:rPr lang="de-DE" altLang="de-DE" b="0" baseline="-25000"/>
                  <a:t> </a:t>
                </a:r>
                <a:r>
                  <a:rPr lang="de-DE" altLang="de-DE" b="0"/>
                  <a:t>=</a:t>
                </a:r>
                <a:r>
                  <a:rPr lang="de-DE" altLang="de-DE" b="0" baseline="-25000"/>
                  <a:t> </a:t>
                </a:r>
                <a:r>
                  <a:rPr lang="de-DE" altLang="de-DE"/>
                  <a:t>w</a:t>
                </a:r>
                <a:r>
                  <a:rPr lang="de-DE" altLang="de-DE" b="0" baseline="-25000"/>
                  <a:t>i </a:t>
                </a:r>
                <a:r>
                  <a:rPr lang="de-DE" altLang="de-DE" b="0"/>
                  <a:t>(</a:t>
                </a:r>
                <a:r>
                  <a:rPr lang="de-DE" altLang="de-DE" sz="2000" b="0"/>
                  <a:t>t</a:t>
                </a:r>
                <a:r>
                  <a:rPr lang="de-DE" altLang="de-DE" b="0"/>
                  <a:t>) - </a:t>
                </a:r>
                <a:r>
                  <a:rPr lang="de-DE" altLang="de-DE" b="0">
                    <a:latin typeface="Symbol" panose="05050102010706020507" pitchFamily="18" charset="2"/>
                  </a:rPr>
                  <a:t>g</a:t>
                </a:r>
                <a:r>
                  <a:rPr lang="de-DE" altLang="de-DE" b="0"/>
                  <a:t> (y</a:t>
                </a:r>
                <a:r>
                  <a:rPr lang="de-DE" altLang="de-DE" sz="2000" b="0"/>
                  <a:t>(</a:t>
                </a:r>
                <a:r>
                  <a:rPr lang="de-DE" altLang="de-DE" sz="2000"/>
                  <a:t>w</a:t>
                </a:r>
                <a:r>
                  <a:rPr lang="de-DE" altLang="de-DE" sz="1800" b="0" baseline="-25000"/>
                  <a:t>i</a:t>
                </a:r>
                <a:r>
                  <a:rPr lang="de-DE" altLang="de-DE" sz="2000" b="0"/>
                  <a:t>)</a:t>
                </a:r>
                <a:r>
                  <a:rPr lang="de-DE" altLang="de-DE" b="0"/>
                  <a:t>-L</a:t>
                </a:r>
                <a:r>
                  <a:rPr lang="de-DE" altLang="de-DE" sz="2000" b="0"/>
                  <a:t>(</a:t>
                </a:r>
                <a:r>
                  <a:rPr lang="de-DE" altLang="de-DE" sz="2000"/>
                  <a:t>x</a:t>
                </a:r>
                <a:r>
                  <a:rPr lang="de-DE" altLang="de-DE" sz="2000" b="0"/>
                  <a:t>)</a:t>
                </a:r>
                <a:r>
                  <a:rPr lang="de-DE" altLang="de-DE" b="0"/>
                  <a:t>) </a:t>
                </a:r>
                <a:r>
                  <a:rPr lang="de-DE" altLang="de-DE" sz="2000" b="0" i="1">
                    <a:latin typeface="Times New Roman" panose="02020603050405020304" pitchFamily="18" charset="0"/>
                  </a:rPr>
                  <a:t>	       </a:t>
                </a:r>
                <a:r>
                  <a:rPr lang="de-DE" altLang="de-DE" sz="2000" b="0" i="1">
                    <a:solidFill>
                      <a:schemeClr val="bg2"/>
                    </a:solidFill>
                  </a:rPr>
                  <a:t>stoch. Approximation</a:t>
                </a:r>
              </a:p>
              <a:p>
                <a:pPr>
                  <a:lnSpc>
                    <a:spcPct val="240000"/>
                  </a:lnSpc>
                  <a:buFontTx/>
                  <a:buNone/>
                </a:pPr>
                <a:endParaRPr lang="de-DE" altLang="de-DE" sz="2000" b="0" i="1">
                  <a:solidFill>
                    <a:schemeClr val="bg2"/>
                  </a:solidFill>
                  <a:latin typeface="Times New Roman" panose="02020603050405020304" pitchFamily="18" charset="0"/>
                </a:endParaRPr>
              </a:p>
            </p:txBody>
          </p:sp>
        </p:grpSp>
        <p:graphicFrame>
          <p:nvGraphicFramePr>
            <p:cNvPr id="44041" name="Object 1024"/>
            <p:cNvGraphicFramePr>
              <a:graphicFrameLocks noChangeAspect="1"/>
            </p:cNvGraphicFramePr>
            <p:nvPr/>
          </p:nvGraphicFramePr>
          <p:xfrm>
            <a:off x="2812" y="1829"/>
            <a:ext cx="543" cy="55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049" name="Equation" r:id="rId7" imgW="418918" imgH="431613" progId="Equation.3">
                    <p:embed/>
                  </p:oleObj>
                </mc:Choice>
                <mc:Fallback>
                  <p:oleObj name="Equation" r:id="rId7" imgW="418918" imgH="431613" progId="Equation.3">
                    <p:embed/>
                    <p:pic>
                      <p:nvPicPr>
                        <p:cNvPr id="0" name="Object 10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12" y="1829"/>
                          <a:ext cx="543" cy="55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33481" name="Text Box 1033"/>
          <p:cNvSpPr txBox="1">
            <a:spLocks noChangeArrowheads="1"/>
          </p:cNvSpPr>
          <p:nvPr/>
        </p:nvSpPr>
        <p:spPr bwMode="auto">
          <a:xfrm>
            <a:off x="1651000" y="4610100"/>
            <a:ext cx="6489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>
                <a:solidFill>
                  <a:srgbClr val="FF0000"/>
                </a:solidFill>
                <a:latin typeface="Arial Black" panose="020B0A04020102020204" pitchFamily="34" charset="0"/>
              </a:rPr>
              <a:t>Rechnung</a:t>
            </a:r>
            <a:r>
              <a:rPr lang="de-DE" altLang="de-DE" b="0">
                <a:latin typeface="Arial Black" panose="020B0A04020102020204" pitchFamily="34" charset="0"/>
              </a:rPr>
              <a:t>: Ableitung der Zielfunktion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33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3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3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3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481" grpId="0" autoUpdateAnimBg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4505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2590E031-7A54-4AFC-81DD-A980E2C8A312}" type="slidenum">
              <a:rPr lang="de-DE" altLang="de-DE" sz="800" b="0"/>
              <a:pPr>
                <a:buSzTx/>
                <a:buFontTx/>
                <a:buNone/>
              </a:pPr>
              <a:t>37</a:t>
            </a:fld>
            <a:r>
              <a:rPr lang="de-DE" altLang="de-DE" sz="800" b="0"/>
              <a:t> -</a:t>
            </a:r>
          </a:p>
        </p:txBody>
      </p:sp>
      <p:sp>
        <p:nvSpPr>
          <p:cNvPr id="450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Backpropagation-Lernregel letzte Schicht</a:t>
            </a:r>
          </a:p>
        </p:txBody>
      </p:sp>
      <p:sp>
        <p:nvSpPr>
          <p:cNvPr id="45061" name="Rectangle 3"/>
          <p:cNvSpPr>
            <a:spLocks noChangeArrowheads="1"/>
          </p:cNvSpPr>
          <p:nvPr/>
        </p:nvSpPr>
        <p:spPr bwMode="auto">
          <a:xfrm>
            <a:off x="676275" y="1473200"/>
            <a:ext cx="82264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spcAft>
                <a:spcPct val="50000"/>
              </a:spcAft>
              <a:buSzTx/>
              <a:buFontTx/>
              <a:buNone/>
            </a:pPr>
            <a:r>
              <a:rPr lang="de-DE" altLang="de-DE">
                <a:solidFill>
                  <a:srgbClr val="0066CC"/>
                </a:solidFill>
              </a:rPr>
              <a:t>Lernziel:</a:t>
            </a:r>
            <a:r>
              <a:rPr lang="de-DE" altLang="de-DE" b="0"/>
              <a:t>  R(w*) = min E(y(w) - L(x))</a:t>
            </a:r>
            <a:r>
              <a:rPr lang="de-DE" altLang="de-DE" b="0" baseline="30000"/>
              <a:t>2</a:t>
            </a:r>
            <a:r>
              <a:rPr lang="de-DE" altLang="de-DE" b="0"/>
              <a:t>   </a:t>
            </a:r>
            <a:r>
              <a:rPr lang="de-DE" altLang="de-DE" sz="2000" b="0" i="1">
                <a:solidFill>
                  <a:schemeClr val="bg2"/>
                </a:solidFill>
              </a:rPr>
              <a:t>min.</a:t>
            </a:r>
            <a:r>
              <a:rPr lang="de-DE" altLang="de-DE" sz="1800" b="0" i="1">
                <a:solidFill>
                  <a:schemeClr val="bg2"/>
                </a:solidFill>
              </a:rPr>
              <a:t>mittl. quadr. Fehler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685800" y="2095500"/>
            <a:ext cx="7673975" cy="2451100"/>
            <a:chOff x="432" y="1320"/>
            <a:chExt cx="4834" cy="1544"/>
          </a:xfrm>
        </p:grpSpPr>
        <p:grpSp>
          <p:nvGrpSpPr>
            <p:cNvPr id="45067" name="Group 11"/>
            <p:cNvGrpSpPr>
              <a:grpSpLocks/>
            </p:cNvGrpSpPr>
            <p:nvPr/>
          </p:nvGrpSpPr>
          <p:grpSpPr bwMode="auto">
            <a:xfrm>
              <a:off x="432" y="1320"/>
              <a:ext cx="4834" cy="1544"/>
              <a:chOff x="432" y="1320"/>
              <a:chExt cx="4834" cy="1544"/>
            </a:xfrm>
          </p:grpSpPr>
          <p:graphicFrame>
            <p:nvGraphicFramePr>
              <p:cNvPr id="45069" name="Object 4"/>
              <p:cNvGraphicFramePr>
                <a:graphicFrameLocks noChangeAspect="1"/>
              </p:cNvGraphicFramePr>
              <p:nvPr/>
            </p:nvGraphicFramePr>
            <p:xfrm>
              <a:off x="1867" y="1320"/>
              <a:ext cx="361" cy="55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5079" name="Equation" r:id="rId5" imgW="279279" imgH="431613" progId="Equation.3">
                      <p:embed/>
                    </p:oleObj>
                  </mc:Choice>
                  <mc:Fallback>
                    <p:oleObj name="Equation" r:id="rId5" imgW="279279" imgH="431613" progId="Equation.3">
                      <p:embed/>
                      <p:pic>
                        <p:nvPicPr>
                          <p:cNvPr id="0" name="Object 4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867" y="1320"/>
                            <a:ext cx="361" cy="55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45070" name="Rectangle 5"/>
              <p:cNvSpPr>
                <a:spLocks noChangeArrowheads="1"/>
              </p:cNvSpPr>
              <p:nvPr/>
            </p:nvSpPr>
            <p:spPr bwMode="auto">
              <a:xfrm>
                <a:off x="432" y="1474"/>
                <a:ext cx="4834" cy="13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lnSpc>
                    <a:spcPct val="70000"/>
                  </a:lnSpc>
                  <a:buFontTx/>
                  <a:buNone/>
                </a:pPr>
                <a:r>
                  <a:rPr lang="de-DE" altLang="de-DE" b="0"/>
                  <a:t>w</a:t>
                </a:r>
                <a:r>
                  <a:rPr lang="de-DE" altLang="de-DE" b="0" baseline="-25000"/>
                  <a:t>i </a:t>
                </a:r>
                <a:r>
                  <a:rPr lang="de-DE" altLang="de-DE" b="0"/>
                  <a:t>(</a:t>
                </a:r>
                <a:r>
                  <a:rPr lang="de-DE" altLang="de-DE" sz="2000" b="0"/>
                  <a:t>t+1</a:t>
                </a:r>
                <a:r>
                  <a:rPr lang="de-DE" altLang="de-DE" b="0"/>
                  <a:t>)</a:t>
                </a:r>
                <a:r>
                  <a:rPr lang="de-DE" altLang="de-DE" b="0" baseline="-25000"/>
                  <a:t> </a:t>
                </a:r>
                <a:r>
                  <a:rPr lang="de-DE" altLang="de-DE" b="0"/>
                  <a:t>=</a:t>
                </a:r>
                <a:r>
                  <a:rPr lang="de-DE" altLang="de-DE" b="0" baseline="-25000"/>
                  <a:t> </a:t>
                </a:r>
                <a:r>
                  <a:rPr lang="de-DE" altLang="de-DE" b="0"/>
                  <a:t>w</a:t>
                </a:r>
                <a:r>
                  <a:rPr lang="de-DE" altLang="de-DE" b="0" baseline="-25000"/>
                  <a:t>i </a:t>
                </a:r>
                <a:r>
                  <a:rPr lang="de-DE" altLang="de-DE" b="0"/>
                  <a:t>(</a:t>
                </a:r>
                <a:r>
                  <a:rPr lang="de-DE" altLang="de-DE" sz="2000" b="0"/>
                  <a:t>t</a:t>
                </a:r>
                <a:r>
                  <a:rPr lang="de-DE" altLang="de-DE" b="0"/>
                  <a:t>) </a:t>
                </a:r>
                <a:r>
                  <a:rPr lang="de-DE" altLang="de-DE" b="0">
                    <a:cs typeface="Tahoma" panose="020B0604030504040204" pitchFamily="34" charset="0"/>
                    <a:sym typeface="Symbol" panose="05050102010706020507" pitchFamily="18" charset="2"/>
                  </a:rPr>
                  <a:t>-</a:t>
                </a:r>
                <a:r>
                  <a:rPr lang="de-DE" altLang="de-DE" b="0"/>
                  <a:t> </a:t>
                </a:r>
                <a:r>
                  <a:rPr lang="de-DE" altLang="de-DE" b="0">
                    <a:latin typeface="Symbol" panose="05050102010706020507" pitchFamily="18" charset="2"/>
                  </a:rPr>
                  <a:t>g</a:t>
                </a:r>
                <a:r>
                  <a:rPr lang="de-DE" altLang="de-DE" b="0"/>
                  <a:t> </a:t>
                </a:r>
                <a:r>
                  <a:rPr lang="de-DE" altLang="de-DE" b="0" baseline="-25000"/>
                  <a:t>			       </a:t>
                </a:r>
                <a:r>
                  <a:rPr lang="de-DE" altLang="de-DE" sz="2000" b="0" i="1">
                    <a:solidFill>
                      <a:schemeClr val="bg2"/>
                    </a:solidFill>
                  </a:rPr>
                  <a:t>Gradienten-Lernregel</a:t>
                </a:r>
                <a:endParaRPr lang="de-DE" altLang="de-DE" sz="1600" b="0" i="1">
                  <a:solidFill>
                    <a:schemeClr val="bg2"/>
                  </a:solidFill>
                </a:endParaRPr>
              </a:p>
              <a:p>
                <a:pPr>
                  <a:lnSpc>
                    <a:spcPct val="70000"/>
                  </a:lnSpc>
                  <a:buFontTx/>
                  <a:buNone/>
                </a:pPr>
                <a:r>
                  <a:rPr lang="de-DE" altLang="de-DE" sz="1600" b="0" i="1"/>
                  <a:t>	</a:t>
                </a:r>
              </a:p>
              <a:p>
                <a:pPr>
                  <a:lnSpc>
                    <a:spcPct val="200000"/>
                  </a:lnSpc>
                  <a:buFontTx/>
                  <a:buNone/>
                </a:pPr>
                <a:r>
                  <a:rPr lang="de-DE" altLang="de-DE" b="0"/>
                  <a:t>w</a:t>
                </a:r>
                <a:r>
                  <a:rPr lang="de-DE" altLang="de-DE" b="0" baseline="-25000"/>
                  <a:t>i </a:t>
                </a:r>
                <a:r>
                  <a:rPr lang="de-DE" altLang="de-DE" b="0"/>
                  <a:t>(</a:t>
                </a:r>
                <a:r>
                  <a:rPr lang="de-DE" altLang="de-DE" sz="2000" b="0"/>
                  <a:t>t+1</a:t>
                </a:r>
                <a:r>
                  <a:rPr lang="de-DE" altLang="de-DE" b="0"/>
                  <a:t>)</a:t>
                </a:r>
                <a:r>
                  <a:rPr lang="de-DE" altLang="de-DE" b="0" baseline="-25000"/>
                  <a:t> </a:t>
                </a:r>
                <a:r>
                  <a:rPr lang="de-DE" altLang="de-DE" b="0"/>
                  <a:t>=</a:t>
                </a:r>
                <a:r>
                  <a:rPr lang="de-DE" altLang="de-DE" b="0" baseline="-25000"/>
                  <a:t> </a:t>
                </a:r>
                <a:r>
                  <a:rPr lang="de-DE" altLang="de-DE" b="0"/>
                  <a:t>w</a:t>
                </a:r>
                <a:r>
                  <a:rPr lang="de-DE" altLang="de-DE" b="0" baseline="-25000"/>
                  <a:t>i </a:t>
                </a:r>
                <a:r>
                  <a:rPr lang="de-DE" altLang="de-DE" b="0"/>
                  <a:t>(</a:t>
                </a:r>
                <a:r>
                  <a:rPr lang="de-DE" altLang="de-DE" sz="2000" b="0"/>
                  <a:t>t</a:t>
                </a:r>
                <a:r>
                  <a:rPr lang="de-DE" altLang="de-DE" b="0"/>
                  <a:t>) - </a:t>
                </a:r>
                <a:r>
                  <a:rPr lang="de-DE" altLang="de-DE" b="0">
                    <a:latin typeface="Symbol" panose="05050102010706020507" pitchFamily="18" charset="2"/>
                  </a:rPr>
                  <a:t>g</a:t>
                </a:r>
                <a:r>
                  <a:rPr lang="de-DE" altLang="de-DE" b="0"/>
                  <a:t> (y(w</a:t>
                </a:r>
                <a:r>
                  <a:rPr lang="de-DE" altLang="de-DE" b="0" baseline="-25000"/>
                  <a:t>i</a:t>
                </a:r>
                <a:r>
                  <a:rPr lang="de-DE" altLang="de-DE" b="0"/>
                  <a:t>)-L(x))</a:t>
                </a:r>
                <a:r>
                  <a:rPr lang="de-DE" altLang="de-DE" sz="2000" b="0" i="1">
                    <a:latin typeface="Times New Roman" panose="02020603050405020304" pitchFamily="18" charset="0"/>
                  </a:rPr>
                  <a:t>	       </a:t>
                </a:r>
                <a:r>
                  <a:rPr lang="de-DE" altLang="de-DE" sz="2000" b="0" i="1">
                    <a:solidFill>
                      <a:schemeClr val="bg2"/>
                    </a:solidFill>
                  </a:rPr>
                  <a:t>stoch. Approximation</a:t>
                </a:r>
              </a:p>
              <a:p>
                <a:pPr>
                  <a:lnSpc>
                    <a:spcPct val="240000"/>
                  </a:lnSpc>
                  <a:buFontTx/>
                  <a:buNone/>
                </a:pPr>
                <a:r>
                  <a:rPr lang="de-DE" altLang="de-DE" sz="2000" b="0" i="1">
                    <a:solidFill>
                      <a:schemeClr val="bg2"/>
                    </a:solidFill>
                    <a:latin typeface="Times New Roman" panose="02020603050405020304" pitchFamily="18" charset="0"/>
                  </a:rPr>
                  <a:t>mit 	       = </a:t>
                </a:r>
              </a:p>
            </p:txBody>
          </p:sp>
        </p:grpSp>
        <p:graphicFrame>
          <p:nvGraphicFramePr>
            <p:cNvPr id="45068" name="Object 6"/>
            <p:cNvGraphicFramePr>
              <a:graphicFrameLocks noChangeAspect="1"/>
            </p:cNvGraphicFramePr>
            <p:nvPr/>
          </p:nvGraphicFramePr>
          <p:xfrm>
            <a:off x="2828" y="1852"/>
            <a:ext cx="543" cy="55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080" name="Equation" r:id="rId7" imgW="418918" imgH="431613" progId="Equation.3">
                    <p:embed/>
                  </p:oleObj>
                </mc:Choice>
                <mc:Fallback>
                  <p:oleObj name="Equation" r:id="rId7" imgW="418918" imgH="431613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28" y="1852"/>
                          <a:ext cx="543" cy="55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1346200" y="3746500"/>
            <a:ext cx="5621338" cy="887413"/>
            <a:chOff x="848" y="2360"/>
            <a:chExt cx="3541" cy="559"/>
          </a:xfrm>
        </p:grpSpPr>
        <p:graphicFrame>
          <p:nvGraphicFramePr>
            <p:cNvPr id="45065" name="Object 7"/>
            <p:cNvGraphicFramePr>
              <a:graphicFrameLocks noChangeAspect="1"/>
            </p:cNvGraphicFramePr>
            <p:nvPr/>
          </p:nvGraphicFramePr>
          <p:xfrm>
            <a:off x="848" y="2360"/>
            <a:ext cx="542" cy="5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081" name="Equation" r:id="rId9" imgW="418918" imgH="431613" progId="Equation.3">
                    <p:embed/>
                  </p:oleObj>
                </mc:Choice>
                <mc:Fallback>
                  <p:oleObj name="Equation" r:id="rId9" imgW="418918" imgH="431613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48" y="2360"/>
                          <a:ext cx="542" cy="55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45066" name="Object 8"/>
            <p:cNvGraphicFramePr>
              <a:graphicFrameLocks noChangeAspect="1"/>
            </p:cNvGraphicFramePr>
            <p:nvPr/>
          </p:nvGraphicFramePr>
          <p:xfrm>
            <a:off x="1578" y="2360"/>
            <a:ext cx="2811" cy="55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082" name="Equation" r:id="rId11" imgW="2171700" imgH="431800" progId="Equation.3">
                    <p:embed/>
                  </p:oleObj>
                </mc:Choice>
                <mc:Fallback>
                  <p:oleObj name="Equation" r:id="rId11" imgW="2171700" imgH="431800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78" y="2360"/>
                          <a:ext cx="2811" cy="55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57705" name="Rectangle 9"/>
          <p:cNvSpPr>
            <a:spLocks noChangeArrowheads="1"/>
          </p:cNvSpPr>
          <p:nvPr/>
        </p:nvSpPr>
        <p:spPr bwMode="auto">
          <a:xfrm>
            <a:off x="787400" y="4843463"/>
            <a:ext cx="6832600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800" b="0">
                <a:latin typeface="Arial Black" panose="020B0A040201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</a:t>
            </a:r>
            <a:r>
              <a:rPr lang="de-DE" altLang="de-DE" sz="2800" b="0" baseline="-30000">
                <a:latin typeface="TIMES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de-DE" altLang="de-DE" sz="2800" b="0">
                <a:latin typeface="TIMES" panose="02020603050405020304" pitchFamily="18" charset="0"/>
                <a:cs typeface="Times New Roman" panose="02020603050405020304" pitchFamily="18" charset="0"/>
              </a:rPr>
              <a:t> := </a:t>
            </a:r>
            <a:r>
              <a:rPr lang="de-DE" altLang="de-DE" b="0">
                <a:latin typeface="TIMES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de-DE" altLang="de-DE" b="0"/>
              <a:t>(y(w</a:t>
            </a:r>
            <a:r>
              <a:rPr lang="de-DE" altLang="de-DE" b="0" baseline="-25000"/>
              <a:t>i</a:t>
            </a:r>
            <a:r>
              <a:rPr lang="de-DE" altLang="de-DE" b="0"/>
              <a:t>)-L(x)) S‘(z)</a:t>
            </a:r>
            <a:endParaRPr lang="de-DE" altLang="de-DE" b="0" baseline="-25000">
              <a:latin typeface="TIMES" panose="02020603050405020304" pitchFamily="18" charset="0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lnSpc>
                <a:spcPct val="170000"/>
              </a:lnSpc>
              <a:buSzTx/>
              <a:buFontTx/>
              <a:buNone/>
            </a:pPr>
            <a:r>
              <a:rPr lang="de-DE" altLang="de-DE" sz="280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</a:t>
            </a:r>
            <a:r>
              <a:rPr lang="de-DE" altLang="de-DE" sz="2800">
                <a:latin typeface="TIMES" panose="02020603050405020304" pitchFamily="18" charset="0"/>
                <a:cs typeface="Times New Roman" panose="02020603050405020304" pitchFamily="18" charset="0"/>
              </a:rPr>
              <a:t>w</a:t>
            </a:r>
            <a:r>
              <a:rPr lang="de-DE" altLang="de-DE" sz="2800" baseline="-3000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ij</a:t>
            </a:r>
            <a:r>
              <a:rPr lang="de-DE" altLang="de-DE" sz="280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(x) = </a:t>
            </a:r>
            <a:r>
              <a:rPr lang="de-DE" altLang="de-DE" sz="2800">
                <a:latin typeface="Arial Black" panose="020B0A040201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</a:t>
            </a:r>
            <a:r>
              <a:rPr lang="de-DE" altLang="de-DE" sz="2800">
                <a:latin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altLang="de-DE" sz="2800">
                <a:latin typeface="Arial Black" panose="020B0A040201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</a:t>
            </a:r>
            <a:r>
              <a:rPr lang="de-DE" altLang="de-DE" sz="2800" baseline="-30000">
                <a:latin typeface="TIMES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de-DE" altLang="de-DE" sz="280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x</a:t>
            </a:r>
            <a:r>
              <a:rPr lang="de-DE" altLang="de-DE" sz="2800" baseline="-3000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de-DE" altLang="de-DE" sz="2800" b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       	</a:t>
            </a:r>
            <a:r>
              <a:rPr lang="de-DE" altLang="de-DE" sz="2800" b="0" i="1">
                <a:solidFill>
                  <a:srgbClr val="0066CC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Delta-Regel</a:t>
            </a:r>
            <a:r>
              <a:rPr lang="en-US" altLang="de-DE" b="0">
                <a:solidFill>
                  <a:srgbClr val="0066CC"/>
                </a:solidFill>
                <a:sym typeface="Symbol" panose="05050102010706020507" pitchFamily="18" charset="2"/>
              </a:rPr>
              <a:t> 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7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7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705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4608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89645B43-AA33-4321-85C2-6F81FADA8C23}" type="slidenum">
              <a:rPr lang="de-DE" altLang="de-DE" sz="800" b="0"/>
              <a:pPr>
                <a:buSzTx/>
                <a:buFontTx/>
                <a:buNone/>
              </a:pPr>
              <a:t>38</a:t>
            </a:fld>
            <a:r>
              <a:rPr lang="de-DE" altLang="de-DE" sz="800" b="0"/>
              <a:t> -</a:t>
            </a:r>
          </a:p>
        </p:txBody>
      </p:sp>
      <p:sp>
        <p:nvSpPr>
          <p:cNvPr id="4608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Fehler-Backpropagation</a:t>
            </a:r>
          </a:p>
        </p:txBody>
      </p:sp>
      <p:graphicFrame>
        <p:nvGraphicFramePr>
          <p:cNvPr id="46085" name="Object 3"/>
          <p:cNvGraphicFramePr>
            <a:graphicFrameLocks noChangeAspect="1"/>
          </p:cNvGraphicFramePr>
          <p:nvPr/>
        </p:nvGraphicFramePr>
        <p:xfrm>
          <a:off x="1095375" y="1646238"/>
          <a:ext cx="4862513" cy="2325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2" r:id="rId5" imgW="3069336" imgH="1464564" progId="Word.Picture.8">
                  <p:embed/>
                </p:oleObj>
              </mc:Choice>
              <mc:Fallback>
                <p:oleObj r:id="rId5" imgW="3069336" imgH="1464564" progId="Word.Picture.8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75" y="1646238"/>
                        <a:ext cx="4862513" cy="23256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086" name="Text Box 4"/>
          <p:cNvSpPr txBox="1">
            <a:spLocks noChangeArrowheads="1"/>
          </p:cNvSpPr>
          <p:nvPr/>
        </p:nvSpPr>
        <p:spPr bwMode="auto">
          <a:xfrm>
            <a:off x="863600" y="3949700"/>
            <a:ext cx="7912100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/>
              <a:t>Beeinflussung voriger Schichten z</a:t>
            </a:r>
            <a:r>
              <a:rPr lang="de-DE" altLang="de-DE" b="0" baseline="-25000"/>
              <a:t>i</a:t>
            </a:r>
            <a:r>
              <a:rPr lang="de-DE" altLang="de-DE" b="0" baseline="30000"/>
              <a:t>(1)</a:t>
            </a:r>
            <a:r>
              <a:rPr lang="de-DE" altLang="de-DE" b="0">
                <a:sym typeface="Symbol" panose="05050102010706020507" pitchFamily="18" charset="2"/>
              </a:rPr>
              <a:t>R</a:t>
            </a:r>
          </a:p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>
                <a:solidFill>
                  <a:srgbClr val="0066CC"/>
                </a:solidFill>
              </a:rPr>
              <a:t>Delta-Regel für Schicht 1</a:t>
            </a:r>
          </a:p>
        </p:txBody>
      </p:sp>
      <p:graphicFrame>
        <p:nvGraphicFramePr>
          <p:cNvPr id="46087" name="Object 5"/>
          <p:cNvGraphicFramePr>
            <a:graphicFrameLocks noChangeAspect="1"/>
          </p:cNvGraphicFramePr>
          <p:nvPr/>
        </p:nvGraphicFramePr>
        <p:xfrm>
          <a:off x="1230313" y="4973638"/>
          <a:ext cx="6410325" cy="1368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3" r:id="rId7" imgW="2540000" imgH="546100" progId="Equation.3">
                  <p:embed/>
                </p:oleObj>
              </mc:Choice>
              <mc:Fallback>
                <p:oleObj r:id="rId7" imgW="2540000" imgH="5461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0313" y="4973638"/>
                        <a:ext cx="6410325" cy="1368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pull dir="ru"/>
    <p:sndAc>
      <p:stSnd>
        <p:snd r:embed="rId3" name="PROJKTOR.WAV"/>
      </p:stSnd>
    </p:sndAc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4710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5DF1E389-B8B7-42AF-AE68-08835B2DAEAA}" type="slidenum">
              <a:rPr lang="de-DE" altLang="de-DE" sz="800" b="0"/>
              <a:pPr>
                <a:buSzTx/>
                <a:buFontTx/>
                <a:buNone/>
              </a:pPr>
              <a:t>39</a:t>
            </a:fld>
            <a:r>
              <a:rPr lang="de-DE" altLang="de-DE" sz="800" b="0"/>
              <a:t> -</a:t>
            </a:r>
          </a:p>
        </p:txBody>
      </p:sp>
      <p:sp>
        <p:nvSpPr>
          <p:cNvPr id="471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Online vs Offline-Lernen</a:t>
            </a:r>
          </a:p>
        </p:txBody>
      </p:sp>
      <p:sp>
        <p:nvSpPr>
          <p:cNvPr id="532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58800" y="1587500"/>
            <a:ext cx="8191500" cy="4827588"/>
          </a:xfrm>
        </p:spPr>
        <p:txBody>
          <a:bodyPr/>
          <a:lstStyle/>
          <a:p>
            <a:pPr marL="615950" indent="-514350">
              <a:buFontTx/>
              <a:buBlip>
                <a:blip r:embed="rId4"/>
              </a:buBlip>
              <a:defRPr/>
            </a:pPr>
            <a:r>
              <a:rPr lang="de-DE" sz="2800" dirty="0" smtClean="0"/>
              <a:t>ONLINE-Learning:</a:t>
            </a:r>
          </a:p>
          <a:p>
            <a:pPr marL="615950" indent="-514350">
              <a:buFontTx/>
              <a:buBlip>
                <a:blip r:embed="rId4"/>
              </a:buBlip>
              <a:defRPr/>
            </a:pPr>
            <a:endParaRPr lang="de-DE" sz="2800" dirty="0" smtClean="0"/>
          </a:p>
          <a:p>
            <a:pPr marL="482600" indent="-381000">
              <a:buFontTx/>
              <a:buNone/>
              <a:defRPr/>
            </a:pPr>
            <a:r>
              <a:rPr lang="de-DE" dirty="0" smtClean="0">
                <a:solidFill>
                  <a:schemeClr val="accent2"/>
                </a:solidFill>
              </a:rPr>
              <a:t>WHILE</a:t>
            </a:r>
            <a:r>
              <a:rPr lang="de-DE" b="0" dirty="0" smtClean="0"/>
              <a:t> </a:t>
            </a:r>
            <a:r>
              <a:rPr lang="de-DE" dirty="0" smtClean="0">
                <a:solidFill>
                  <a:schemeClr val="accent2"/>
                </a:solidFill>
              </a:rPr>
              <a:t>NOT</a:t>
            </a:r>
            <a:r>
              <a:rPr lang="de-DE" b="0" dirty="0" smtClean="0"/>
              <a:t> Abbruchbedingung erfüllt:</a:t>
            </a:r>
          </a:p>
          <a:p>
            <a:pPr marL="482600" indent="-381000">
              <a:buFontTx/>
              <a:buNone/>
              <a:defRPr/>
            </a:pPr>
            <a:r>
              <a:rPr lang="de-DE" b="0" dirty="0" smtClean="0"/>
              <a:t>      Delta := 0</a:t>
            </a:r>
          </a:p>
          <a:p>
            <a:pPr marL="482600" indent="-381000">
              <a:buFontTx/>
              <a:buNone/>
              <a:defRPr/>
            </a:pPr>
            <a:r>
              <a:rPr lang="de-DE" b="0" dirty="0" smtClean="0"/>
              <a:t>       </a:t>
            </a:r>
            <a:r>
              <a:rPr lang="de-DE" dirty="0" smtClean="0">
                <a:solidFill>
                  <a:schemeClr val="accent2"/>
                </a:solidFill>
              </a:rPr>
              <a:t>FORALL</a:t>
            </a:r>
            <a:r>
              <a:rPr lang="de-DE" b="0" dirty="0" smtClean="0"/>
              <a:t> Trainingsmuster x</a:t>
            </a:r>
          </a:p>
          <a:p>
            <a:pPr marL="482600" indent="-381000">
              <a:buFontTx/>
              <a:buNone/>
              <a:defRPr/>
            </a:pPr>
            <a:r>
              <a:rPr lang="de-DE" b="0" dirty="0" smtClean="0"/>
              <a:t>            berechne Delta(W(x))</a:t>
            </a:r>
          </a:p>
          <a:p>
            <a:pPr marL="482600" indent="-381000">
              <a:buFontTx/>
              <a:buNone/>
              <a:defRPr/>
            </a:pPr>
            <a:r>
              <a:rPr lang="de-DE" b="0" dirty="0" smtClean="0"/>
              <a:t>		  W(t) := W(t-1) + Delta  // </a:t>
            </a:r>
            <a:r>
              <a:rPr lang="de-DE" sz="2000" b="0" dirty="0" smtClean="0">
                <a:solidFill>
                  <a:srgbClr val="0066CC"/>
                </a:solidFill>
              </a:rPr>
              <a:t>Lernen mit jedem Muster</a:t>
            </a:r>
          </a:p>
          <a:p>
            <a:pPr marL="482600" indent="-381000">
              <a:buFontTx/>
              <a:buNone/>
              <a:defRPr/>
            </a:pPr>
            <a:r>
              <a:rPr lang="de-DE" b="0" dirty="0" smtClean="0"/>
              <a:t>       </a:t>
            </a:r>
            <a:r>
              <a:rPr lang="de-DE" dirty="0" smtClean="0">
                <a:solidFill>
                  <a:schemeClr val="accent2"/>
                </a:solidFill>
              </a:rPr>
              <a:t>END</a:t>
            </a:r>
            <a:r>
              <a:rPr lang="de-DE" b="0" dirty="0" smtClean="0"/>
              <a:t> </a:t>
            </a:r>
            <a:r>
              <a:rPr lang="de-DE" dirty="0" smtClean="0">
                <a:solidFill>
                  <a:schemeClr val="accent2"/>
                </a:solidFill>
              </a:rPr>
              <a:t>FOR</a:t>
            </a:r>
          </a:p>
          <a:p>
            <a:pPr marL="482600" indent="-381000">
              <a:buFontTx/>
              <a:buNone/>
              <a:defRPr/>
            </a:pPr>
            <a:r>
              <a:rPr lang="de-DE" dirty="0" smtClean="0">
                <a:solidFill>
                  <a:schemeClr val="accent2"/>
                </a:solidFill>
              </a:rPr>
              <a:t>END</a:t>
            </a:r>
            <a:r>
              <a:rPr lang="de-DE" b="0" dirty="0" smtClean="0"/>
              <a:t> </a:t>
            </a:r>
            <a:r>
              <a:rPr lang="de-DE" dirty="0" smtClean="0">
                <a:solidFill>
                  <a:schemeClr val="accent2"/>
                </a:solidFill>
              </a:rPr>
              <a:t>WHILE</a:t>
            </a:r>
            <a:r>
              <a:rPr lang="de-DE" sz="1600" dirty="0" smtClean="0"/>
              <a:t>	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itel 1"/>
          <p:cNvSpPr>
            <a:spLocks noGrp="1"/>
          </p:cNvSpPr>
          <p:nvPr>
            <p:ph type="title" idx="4294967295"/>
          </p:nvPr>
        </p:nvSpPr>
        <p:spPr>
          <a:xfrm>
            <a:off x="612775" y="3794125"/>
            <a:ext cx="8531225" cy="1362075"/>
          </a:xfrm>
        </p:spPr>
        <p:txBody>
          <a:bodyPr wrap="square" lIns="91440" anchor="ctr"/>
          <a:lstStyle/>
          <a:p>
            <a:pPr marL="355600" indent="3175" eaLnBrk="1" hangingPunct="1">
              <a:lnSpc>
                <a:spcPct val="90000"/>
              </a:lnSpc>
            </a:pPr>
            <a:r>
              <a:rPr lang="de-DE" altLang="de-DE" sz="3800" dirty="0" err="1" smtClean="0">
                <a:solidFill>
                  <a:srgbClr val="BFBFBF"/>
                </a:solidFill>
                <a:cs typeface="Arial" panose="020B0604020202020204" pitchFamily="34" charset="0"/>
              </a:rPr>
              <a:t>Nichtlin</a:t>
            </a:r>
            <a:r>
              <a:rPr lang="de-DE" altLang="de-DE" sz="3800" dirty="0" smtClean="0">
                <a:solidFill>
                  <a:srgbClr val="BFBFBF"/>
                </a:solidFill>
                <a:cs typeface="Arial" panose="020B0604020202020204" pitchFamily="34" charset="0"/>
              </a:rPr>
              <a:t>. Modellierung: RBF</a:t>
            </a:r>
          </a:p>
        </p:txBody>
      </p:sp>
      <p:sp>
        <p:nvSpPr>
          <p:cNvPr id="10243" name="Titel 1"/>
          <p:cNvSpPr txBox="1">
            <a:spLocks/>
          </p:cNvSpPr>
          <p:nvPr/>
        </p:nvSpPr>
        <p:spPr bwMode="auto">
          <a:xfrm>
            <a:off x="714375" y="2428875"/>
            <a:ext cx="7772400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endParaRPr lang="de-DE" altLang="de-DE" sz="4000">
              <a:solidFill>
                <a:srgbClr val="BFBFBF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10244" name="Titel 1"/>
          <p:cNvSpPr txBox="1">
            <a:spLocks/>
          </p:cNvSpPr>
          <p:nvPr/>
        </p:nvSpPr>
        <p:spPr bwMode="auto">
          <a:xfrm>
            <a:off x="614363" y="1152525"/>
            <a:ext cx="8529637" cy="1362075"/>
          </a:xfrm>
          <a:prstGeom prst="rect">
            <a:avLst/>
          </a:prstGeom>
          <a:solidFill>
            <a:srgbClr val="FFCC66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r>
              <a:rPr kumimoji="1" lang="de-DE" altLang="de-DE" sz="4000">
                <a:latin typeface="Arial Black" panose="020B0A04020102020204" pitchFamily="34" charset="0"/>
                <a:cs typeface="Arial" panose="020B0604020202020204" pitchFamily="34" charset="0"/>
              </a:rPr>
              <a:t>Lineare Modellierung</a:t>
            </a:r>
          </a:p>
        </p:txBody>
      </p:sp>
      <p:sp>
        <p:nvSpPr>
          <p:cNvPr id="10245" name="Titel 1"/>
          <p:cNvSpPr txBox="1">
            <a:spLocks/>
          </p:cNvSpPr>
          <p:nvPr/>
        </p:nvSpPr>
        <p:spPr bwMode="auto">
          <a:xfrm>
            <a:off x="719138" y="5143500"/>
            <a:ext cx="8424862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endParaRPr lang="de-DE" altLang="de-DE" sz="4000">
              <a:solidFill>
                <a:srgbClr val="BFBFBF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10246" name="Titel 1"/>
          <p:cNvSpPr>
            <a:spLocks/>
          </p:cNvSpPr>
          <p:nvPr/>
        </p:nvSpPr>
        <p:spPr bwMode="auto">
          <a:xfrm>
            <a:off x="623888" y="2444750"/>
            <a:ext cx="8520112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SzTx/>
              <a:buFontTx/>
              <a:buNone/>
            </a:pPr>
            <a:r>
              <a:rPr lang="de-DE" altLang="de-DE" sz="3800" b="0" dirty="0" err="1" smtClean="0">
                <a:solidFill>
                  <a:srgbClr val="BFBFB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Nichtlin</a:t>
            </a:r>
            <a:r>
              <a:rPr lang="de-DE" altLang="de-DE" sz="3800" b="0" dirty="0">
                <a:solidFill>
                  <a:srgbClr val="BFBFB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. </a:t>
            </a:r>
            <a:r>
              <a:rPr lang="de-DE" altLang="de-DE" sz="3800" b="0" dirty="0" smtClean="0">
                <a:solidFill>
                  <a:srgbClr val="BFBFB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Modellierung: MLP</a:t>
            </a:r>
            <a:endParaRPr lang="de-DE" altLang="de-DE" sz="3800" b="0" dirty="0">
              <a:solidFill>
                <a:srgbClr val="BFBFBF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10247" name="Titel 1"/>
          <p:cNvSpPr>
            <a:spLocks/>
          </p:cNvSpPr>
          <p:nvPr/>
        </p:nvSpPr>
        <p:spPr bwMode="auto">
          <a:xfrm>
            <a:off x="574675" y="5175250"/>
            <a:ext cx="845502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r>
              <a:rPr lang="de-DE" altLang="de-DE" sz="3800" b="0">
                <a:solidFill>
                  <a:srgbClr val="BFBFB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Eigenschaften von NN</a:t>
            </a:r>
          </a:p>
        </p:txBody>
      </p:sp>
      <p:sp>
        <p:nvSpPr>
          <p:cNvPr id="10248" name="Foliennummernplatzhalter 8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64E64F62-C7E8-463B-BECC-38822CF2A011}" type="slidenum">
              <a:rPr lang="de-DE" altLang="de-DE" sz="800" b="0"/>
              <a:pPr>
                <a:buSzTx/>
                <a:buFontTx/>
                <a:buNone/>
              </a:pPr>
              <a:t>4</a:t>
            </a:fld>
            <a:r>
              <a:rPr lang="de-DE" altLang="de-DE" sz="800" b="0"/>
              <a:t> -</a:t>
            </a:r>
          </a:p>
        </p:txBody>
      </p:sp>
      <p:sp>
        <p:nvSpPr>
          <p:cNvPr id="10249" name="Fußzeilenplatzhalter 9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0250" name="Textfeld 11"/>
          <p:cNvSpPr txBox="1">
            <a:spLocks noChangeArrowheads="1"/>
          </p:cNvSpPr>
          <p:nvPr/>
        </p:nvSpPr>
        <p:spPr bwMode="auto">
          <a:xfrm>
            <a:off x="479425" y="396875"/>
            <a:ext cx="6896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3200" b="0">
                <a:solidFill>
                  <a:srgbClr val="C00000"/>
                </a:solidFill>
                <a:latin typeface="Arial Black" panose="020B0A04020102020204" pitchFamily="34" charset="0"/>
              </a:rPr>
              <a:t>Black-Box- Modellierung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4813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E32AC664-37EA-4635-9A8F-6D9D7EBE52B1}" type="slidenum">
              <a:rPr lang="de-DE" altLang="de-DE" sz="800" b="0"/>
              <a:pPr>
                <a:buSzTx/>
                <a:buFontTx/>
                <a:buNone/>
              </a:pPr>
              <a:t>40</a:t>
            </a:fld>
            <a:r>
              <a:rPr lang="de-DE" altLang="de-DE" sz="800" b="0"/>
              <a:t> -</a:t>
            </a:r>
          </a:p>
        </p:txBody>
      </p:sp>
      <p:sp>
        <p:nvSpPr>
          <p:cNvPr id="4813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Online vs Offline-Lernen</a:t>
            </a:r>
          </a:p>
        </p:txBody>
      </p:sp>
      <p:sp>
        <p:nvSpPr>
          <p:cNvPr id="4813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0700" y="1511300"/>
            <a:ext cx="8153400" cy="4827588"/>
          </a:xfrm>
        </p:spPr>
        <p:txBody>
          <a:bodyPr/>
          <a:lstStyle/>
          <a:p>
            <a:pPr marL="482600" indent="-381000"/>
            <a:r>
              <a:rPr lang="de-DE" altLang="de-DE" sz="2800" smtClean="0"/>
              <a:t>OFFLINE-Learning:</a:t>
            </a:r>
          </a:p>
          <a:p>
            <a:pPr marL="482600" indent="-381000"/>
            <a:endParaRPr lang="de-DE" altLang="de-DE" sz="2800" smtClean="0"/>
          </a:p>
          <a:p>
            <a:pPr marL="482600" indent="-381000">
              <a:buFontTx/>
              <a:buNone/>
            </a:pPr>
            <a:r>
              <a:rPr lang="de-DE" altLang="de-DE" smtClean="0">
                <a:solidFill>
                  <a:schemeClr val="accent2"/>
                </a:solidFill>
              </a:rPr>
              <a:t>WHILE NOT</a:t>
            </a:r>
            <a:r>
              <a:rPr lang="de-DE" altLang="de-DE" b="0" smtClean="0"/>
              <a:t> Abbruchbedingung erfüllt:</a:t>
            </a:r>
          </a:p>
          <a:p>
            <a:pPr marL="482600" indent="-381000">
              <a:buFontTx/>
              <a:buNone/>
            </a:pPr>
            <a:r>
              <a:rPr lang="de-DE" altLang="de-DE" b="0" smtClean="0"/>
              <a:t>      GesamtDelta := 0</a:t>
            </a:r>
          </a:p>
          <a:p>
            <a:pPr marL="482600" indent="-381000">
              <a:buFontTx/>
              <a:buNone/>
            </a:pPr>
            <a:r>
              <a:rPr lang="de-DE" altLang="de-DE" b="0" smtClean="0"/>
              <a:t>       </a:t>
            </a:r>
            <a:r>
              <a:rPr lang="de-DE" altLang="de-DE" smtClean="0">
                <a:solidFill>
                  <a:schemeClr val="accent2"/>
                </a:solidFill>
              </a:rPr>
              <a:t>FORALL</a:t>
            </a:r>
            <a:r>
              <a:rPr lang="de-DE" altLang="de-DE" b="0" smtClean="0"/>
              <a:t> Trainingsmuster x</a:t>
            </a:r>
          </a:p>
          <a:p>
            <a:pPr marL="482600" indent="-381000">
              <a:buFontTx/>
              <a:buNone/>
            </a:pPr>
            <a:r>
              <a:rPr lang="de-DE" altLang="de-DE" b="0" smtClean="0"/>
              <a:t>              berechne Delta(W(x))</a:t>
            </a:r>
          </a:p>
          <a:p>
            <a:pPr marL="482600" indent="-381000">
              <a:buFontTx/>
              <a:buNone/>
            </a:pPr>
            <a:r>
              <a:rPr lang="de-DE" altLang="de-DE" b="0" smtClean="0"/>
              <a:t>              GesamtDelta := GesamtDelta + Delta(W(x))</a:t>
            </a:r>
          </a:p>
          <a:p>
            <a:pPr marL="482600" indent="-381000">
              <a:buFontTx/>
              <a:buNone/>
            </a:pPr>
            <a:r>
              <a:rPr lang="de-DE" altLang="de-DE" b="0" smtClean="0"/>
              <a:t>        </a:t>
            </a:r>
            <a:r>
              <a:rPr lang="de-DE" altLang="de-DE" smtClean="0">
                <a:solidFill>
                  <a:schemeClr val="accent2"/>
                </a:solidFill>
              </a:rPr>
              <a:t>END</a:t>
            </a:r>
            <a:r>
              <a:rPr lang="de-DE" altLang="de-DE" b="0" smtClean="0"/>
              <a:t> </a:t>
            </a:r>
            <a:r>
              <a:rPr lang="de-DE" altLang="de-DE" smtClean="0">
                <a:solidFill>
                  <a:schemeClr val="accent2"/>
                </a:solidFill>
              </a:rPr>
              <a:t>FOR</a:t>
            </a:r>
          </a:p>
          <a:p>
            <a:pPr marL="482600" indent="-381000">
              <a:buFontTx/>
              <a:buNone/>
            </a:pPr>
            <a:r>
              <a:rPr lang="de-DE" altLang="de-DE" b="0" smtClean="0"/>
              <a:t>        W(t) := W(t-1) + GesamtDelta  // </a:t>
            </a:r>
            <a:r>
              <a:rPr lang="de-DE" altLang="de-DE" sz="2000" b="0" smtClean="0">
                <a:solidFill>
                  <a:srgbClr val="0066CC"/>
                </a:solidFill>
              </a:rPr>
              <a:t>Lernen am Schluss!</a:t>
            </a:r>
          </a:p>
          <a:p>
            <a:pPr marL="482600" indent="-381000">
              <a:buFontTx/>
              <a:buNone/>
            </a:pPr>
            <a:r>
              <a:rPr lang="de-DE" altLang="de-DE" smtClean="0">
                <a:solidFill>
                  <a:schemeClr val="accent2"/>
                </a:solidFill>
              </a:rPr>
              <a:t>END</a:t>
            </a:r>
            <a:r>
              <a:rPr lang="de-DE" altLang="de-DE" b="0" smtClean="0"/>
              <a:t> </a:t>
            </a:r>
            <a:r>
              <a:rPr lang="de-DE" altLang="de-DE" smtClean="0">
                <a:solidFill>
                  <a:schemeClr val="accent2"/>
                </a:solidFill>
              </a:rPr>
              <a:t>WHILE</a:t>
            </a:r>
            <a:r>
              <a:rPr lang="de-DE" altLang="de-DE" sz="1600" smtClean="0"/>
              <a:t>	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4915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D2F221DB-BBFE-45F3-AD88-7888DC71E8DA}" type="slidenum">
              <a:rPr lang="de-DE" altLang="de-DE" sz="800" b="0"/>
              <a:pPr>
                <a:buSzTx/>
                <a:buFontTx/>
                <a:buNone/>
              </a:pPr>
              <a:t>41</a:t>
            </a:fld>
            <a:r>
              <a:rPr lang="de-DE" altLang="de-DE" sz="800" b="0"/>
              <a:t> -</a:t>
            </a:r>
          </a:p>
        </p:txBody>
      </p:sp>
      <p:sp>
        <p:nvSpPr>
          <p:cNvPr id="4915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Arten des Lernens: Beispiel</a:t>
            </a:r>
          </a:p>
        </p:txBody>
      </p:sp>
      <p:sp>
        <p:nvSpPr>
          <p:cNvPr id="4915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8077200" cy="304800"/>
          </a:xfrm>
        </p:spPr>
        <p:txBody>
          <a:bodyPr/>
          <a:lstStyle/>
          <a:p>
            <a:pPr>
              <a:lnSpc>
                <a:spcPct val="90000"/>
              </a:lnSpc>
              <a:buFontTx/>
              <a:buNone/>
            </a:pPr>
            <a:r>
              <a:rPr lang="de-DE" altLang="de-DE" sz="2800" b="0" smtClean="0">
                <a:cs typeface="Times New Roman" panose="02020603050405020304" pitchFamily="18" charset="0"/>
              </a:rPr>
              <a:t>Buchstabenerkennung		</a:t>
            </a:r>
            <a:r>
              <a:rPr lang="de-DE" altLang="de-DE" sz="1600" b="0" smtClean="0">
                <a:cs typeface="Times New Roman" panose="02020603050405020304" pitchFamily="18" charset="0"/>
              </a:rPr>
              <a:t>		      </a:t>
            </a:r>
            <a:r>
              <a:rPr lang="de-DE" altLang="de-DE" sz="2000" b="0" smtClean="0">
                <a:cs typeface="Times New Roman" panose="02020603050405020304" pitchFamily="18" charset="0"/>
              </a:rPr>
              <a:t>Überwachtes Lernen</a:t>
            </a:r>
            <a:r>
              <a:rPr lang="de-DE" altLang="de-DE" sz="1600" b="0" smtClean="0">
                <a:cs typeface="Times New Roman" panose="02020603050405020304" pitchFamily="18" charset="0"/>
              </a:rPr>
              <a:t>	 </a:t>
            </a:r>
            <a:r>
              <a:rPr lang="de-DE" altLang="de-DE" sz="1600" smtClean="0"/>
              <a:t> </a:t>
            </a:r>
          </a:p>
        </p:txBody>
      </p:sp>
      <p:grpSp>
        <p:nvGrpSpPr>
          <p:cNvPr id="49158" name="Group 4"/>
          <p:cNvGrpSpPr>
            <a:grpSpLocks/>
          </p:cNvGrpSpPr>
          <p:nvPr/>
        </p:nvGrpSpPr>
        <p:grpSpPr bwMode="auto">
          <a:xfrm>
            <a:off x="658813" y="1722438"/>
            <a:ext cx="8170862" cy="4746625"/>
            <a:chOff x="415" y="1085"/>
            <a:chExt cx="5147" cy="2990"/>
          </a:xfrm>
        </p:grpSpPr>
        <p:sp>
          <p:nvSpPr>
            <p:cNvPr id="49159" name="Text Box 5"/>
            <p:cNvSpPr txBox="1">
              <a:spLocks noChangeArrowheads="1"/>
            </p:cNvSpPr>
            <p:nvPr/>
          </p:nvSpPr>
          <p:spPr bwMode="auto">
            <a:xfrm>
              <a:off x="474" y="1404"/>
              <a:ext cx="5088" cy="25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2800">
                  <a:latin typeface="TIMES" panose="02020603050405020304" pitchFamily="18" charset="0"/>
                  <a:cs typeface="Times New Roman" panose="02020603050405020304" pitchFamily="18" charset="0"/>
                </a:rPr>
                <a:t>Eingabe</a:t>
              </a:r>
              <a:r>
                <a:rPr lang="de-DE" altLang="de-DE" sz="1800" b="0">
                  <a:latin typeface="TIMES" panose="02020603050405020304" pitchFamily="18" charset="0"/>
                  <a:cs typeface="Times New Roman" panose="02020603050405020304" pitchFamily="18" charset="0"/>
                </a:rPr>
                <a:t>				</a:t>
              </a:r>
              <a:r>
                <a:rPr lang="de-DE" altLang="de-DE" sz="1800" b="0" i="1">
                  <a:latin typeface="Algerian" panose="04020705040A02060702" pitchFamily="82" charset="0"/>
                  <a:cs typeface="Times New Roman" panose="02020603050405020304" pitchFamily="18" charset="0"/>
                </a:rPr>
                <a:t>  		   </a:t>
              </a:r>
              <a:r>
                <a:rPr lang="de-DE" altLang="de-DE" sz="2000">
                  <a:latin typeface="Algerian" panose="04020705040A02060702" pitchFamily="82" charset="0"/>
                  <a:cs typeface="Times New Roman" panose="02020603050405020304" pitchFamily="18" charset="0"/>
                </a:rPr>
                <a:t>H</a:t>
              </a:r>
              <a:r>
                <a:rPr lang="de-DE" altLang="de-DE" sz="2000" b="0" i="1">
                  <a:latin typeface="Algerian" panose="04020705040A02060702" pitchFamily="82" charset="0"/>
                  <a:cs typeface="Times New Roman" panose="02020603050405020304" pitchFamily="18" charset="0"/>
                </a:rPr>
                <a:t> </a:t>
              </a:r>
              <a:r>
                <a:rPr lang="de-DE" altLang="de-DE" sz="2000">
                  <a:latin typeface="Times New Roman" panose="02020603050405020304" pitchFamily="18" charset="0"/>
                  <a:cs typeface="Times New Roman" panose="02020603050405020304" pitchFamily="18" charset="0"/>
                </a:rPr>
                <a:t>!</a:t>
              </a:r>
              <a:r>
                <a:rPr lang="de-DE" altLang="de-DE" sz="1800" b="0" i="1">
                  <a:latin typeface="Algerian" panose="04020705040A02060702" pitchFamily="82" charset="0"/>
                  <a:cs typeface="Times New Roman" panose="02020603050405020304" pitchFamily="18" charset="0"/>
                </a:rPr>
                <a:t>				</a:t>
              </a:r>
              <a:r>
                <a:rPr lang="de-DE" altLang="de-DE" sz="1800" b="0" i="1">
                  <a:latin typeface="Times New Roman" panose="02020603050405020304" pitchFamily="18" charset="0"/>
                  <a:cs typeface="Times New Roman" panose="02020603050405020304" pitchFamily="18" charset="0"/>
                </a:rPr>
                <a:t>Gewichte			  Fehler</a:t>
              </a: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</a:t>
              </a:r>
              <a:r>
                <a:rPr lang="de-DE" altLang="de-DE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  <a:endParaRPr lang="de-DE" altLang="de-DE" b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lnSpc>
                  <a:spcPct val="2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en-US" altLang="de-DE" sz="1800">
                  <a:latin typeface="Times New Roman" panose="02020603050405020304" pitchFamily="18" charset="0"/>
                  <a:cs typeface="Times New Roman" panose="02020603050405020304" pitchFamily="18" charset="0"/>
                </a:rPr>
                <a:t>On-line learning (Training) 					    </a:t>
              </a:r>
              <a:r>
                <a:rPr lang="it-IT" altLang="de-DE">
                  <a:latin typeface="Algerian" panose="04020705040A02060702" pitchFamily="82" charset="0"/>
                  <a:cs typeface="Times New Roman" panose="02020603050405020304" pitchFamily="18" charset="0"/>
                </a:rPr>
                <a:t>E</a:t>
              </a:r>
              <a:r>
                <a:rPr lang="it-IT" altLang="de-DE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it-IT" altLang="de-DE"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  <a:endParaRPr lang="en-US" altLang="de-DE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lnSpc>
                  <a:spcPct val="5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it-IT" altLang="de-DE" sz="2000" b="0" i="1">
                  <a:latin typeface="Algerian" panose="04020705040A02060702" pitchFamily="82" charset="0"/>
                  <a:cs typeface="Times New Roman" panose="02020603050405020304" pitchFamily="18" charset="0"/>
                </a:rPr>
                <a:t>..., </a:t>
              </a:r>
              <a:r>
                <a:rPr lang="it-IT" altLang="de-DE" sz="2000">
                  <a:latin typeface="Algerian" panose="04020705040A02060702" pitchFamily="82" charset="0"/>
                  <a:cs typeface="Times New Roman" panose="02020603050405020304" pitchFamily="18" charset="0"/>
                </a:rPr>
                <a:t>H</a:t>
              </a:r>
              <a:r>
                <a:rPr lang="it-IT" altLang="de-DE" sz="2000" b="0" i="1">
                  <a:latin typeface="Algerian" panose="04020705040A02060702" pitchFamily="82" charset="0"/>
                  <a:cs typeface="Times New Roman" panose="02020603050405020304" pitchFamily="18" charset="0"/>
                </a:rPr>
                <a:t>, ...</a:t>
              </a:r>
              <a:r>
                <a:rPr lang="it-IT" altLang="de-DE" sz="20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	</a:t>
              </a:r>
              <a:r>
                <a:rPr lang="it-IT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												 			    </a:t>
              </a:r>
            </a:p>
            <a:p>
              <a:pPr algn="r">
                <a:lnSpc>
                  <a:spcPct val="7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it-IT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  Testmenge</a:t>
              </a:r>
              <a:r>
                <a:rPr lang="it-IT" altLang="de-DE" sz="1800" b="0" i="1">
                  <a:latin typeface="Algerian" panose="04020705040A02060702" pitchFamily="82" charset="0"/>
                  <a:cs typeface="Times New Roman" panose="02020603050405020304" pitchFamily="18" charset="0"/>
                </a:rPr>
                <a:t> 			           	</a:t>
              </a: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			</a:t>
              </a:r>
              <a:r>
                <a:rPr lang="it-IT" altLang="de-DE">
                  <a:latin typeface="Algerian" panose="04020705040A02060702" pitchFamily="82" charset="0"/>
                  <a:cs typeface="Times New Roman" panose="02020603050405020304" pitchFamily="18" charset="0"/>
                </a:rPr>
                <a:t>E</a:t>
              </a:r>
              <a:r>
                <a:rPr lang="it-IT" altLang="de-DE" b="0" i="1">
                  <a:latin typeface="Algerian" panose="04020705040A02060702" pitchFamily="82" charset="0"/>
                  <a:cs typeface="Times New Roman" panose="02020603050405020304" pitchFamily="18" charset="0"/>
                </a:rPr>
                <a:t>    </a:t>
              </a:r>
              <a:endParaRPr lang="de-DE" altLang="de-DE" b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r">
                <a:lnSpc>
                  <a:spcPct val="15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en-US" altLang="de-DE">
                  <a:latin typeface="Times New Roman" panose="02020603050405020304" pitchFamily="18" charset="0"/>
                  <a:cs typeface="Times New Roman" panose="02020603050405020304" pitchFamily="18" charset="0"/>
                </a:rPr>
                <a:t>Ergebnis</a:t>
              </a:r>
              <a:r>
                <a:rPr lang="en-US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 </a:t>
              </a:r>
              <a:endParaRPr lang="de-DE" altLang="de-DE" sz="1800" b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r">
                <a:lnSpc>
                  <a:spcPct val="6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en-US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						 		 </a:t>
              </a:r>
              <a:endParaRPr lang="de-DE" altLang="de-DE" sz="1800" b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lnSpc>
                  <a:spcPct val="11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en-US" altLang="de-DE" sz="1800">
                  <a:latin typeface="Times New Roman" panose="02020603050405020304" pitchFamily="18" charset="0"/>
                  <a:cs typeface="Times New Roman" panose="02020603050405020304" pitchFamily="18" charset="0"/>
                </a:rPr>
                <a:t>off-line learning	</a:t>
              </a:r>
              <a:endParaRPr lang="de-DE" altLang="de-DE" sz="1800" b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Trainings-</a:t>
              </a:r>
            </a:p>
            <a:p>
              <a:pPr>
                <a:lnSpc>
                  <a:spcPct val="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menge</a:t>
              </a:r>
            </a:p>
          </p:txBody>
        </p:sp>
        <p:sp>
          <p:nvSpPr>
            <p:cNvPr id="49160" name="Line 6"/>
            <p:cNvSpPr>
              <a:spLocks noChangeShapeType="1"/>
            </p:cNvSpPr>
            <p:nvPr/>
          </p:nvSpPr>
          <p:spPr bwMode="auto">
            <a:xfrm>
              <a:off x="415" y="2327"/>
              <a:ext cx="213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lg" len="lg"/>
              <a:tailEnd type="triangle" w="lg" len="lg"/>
            </a:ln>
            <a:effectLst>
              <a:outerShdw dist="91581" dir="2021404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61" name="Line 7"/>
            <p:cNvSpPr>
              <a:spLocks noChangeShapeType="1"/>
            </p:cNvSpPr>
            <p:nvPr/>
          </p:nvSpPr>
          <p:spPr bwMode="auto">
            <a:xfrm flipV="1">
              <a:off x="2202" y="2872"/>
              <a:ext cx="325" cy="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lg" len="lg"/>
              <a:tailEnd type="triangle" w="lg" len="lg"/>
            </a:ln>
            <a:effectLst>
              <a:outerShdw dist="91581" dir="2021404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62" name="AutoShape 8"/>
            <p:cNvSpPr>
              <a:spLocks noChangeArrowheads="1"/>
            </p:cNvSpPr>
            <p:nvPr/>
          </p:nvSpPr>
          <p:spPr bwMode="auto">
            <a:xfrm>
              <a:off x="1166" y="3592"/>
              <a:ext cx="979" cy="483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 lIns="12700" tIns="12700" rIns="12700" bIns="12700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 algn="ctr">
                <a:buSzTx/>
                <a:buFontTx/>
                <a:buNone/>
              </a:pPr>
              <a:r>
                <a:rPr lang="de-DE" altLang="de-DE" sz="2200" b="0">
                  <a:latin typeface="Lithograph"/>
                </a:rPr>
                <a:t>A, B, C, D,  E, F, ..., Z</a:t>
              </a:r>
              <a:r>
                <a:rPr lang="de-DE" altLang="de-DE" sz="2200" b="0">
                  <a:latin typeface="CopprplGoth Bd BT"/>
                </a:rPr>
                <a:t>.</a:t>
              </a:r>
              <a:endParaRPr lang="de-DE" altLang="de-DE" sz="1200" b="0">
                <a:latin typeface="CopprplGoth Bd BT"/>
              </a:endParaRPr>
            </a:p>
          </p:txBody>
        </p:sp>
        <p:sp>
          <p:nvSpPr>
            <p:cNvPr id="49163" name="Rectangle 9"/>
            <p:cNvSpPr>
              <a:spLocks noChangeArrowheads="1"/>
            </p:cNvSpPr>
            <p:nvPr/>
          </p:nvSpPr>
          <p:spPr bwMode="auto">
            <a:xfrm>
              <a:off x="2693" y="1091"/>
              <a:ext cx="980" cy="346"/>
            </a:xfrm>
            <a:prstGeom prst="rect">
              <a:avLst/>
            </a:prstGeom>
            <a:solidFill>
              <a:srgbClr val="BBBB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 lIns="12700" tIns="12700" rIns="12700" bIns="12700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 algn="ctr">
                <a:buSzTx/>
                <a:buFontTx/>
                <a:buNone/>
              </a:pPr>
              <a:r>
                <a:rPr lang="de-DE" altLang="de-DE" sz="1800">
                  <a:latin typeface="Times New Roman" panose="02020603050405020304" pitchFamily="18" charset="0"/>
                </a:rPr>
                <a:t>Lernziel</a:t>
              </a:r>
            </a:p>
            <a:p>
              <a:pPr algn="ctr">
                <a:buSzTx/>
                <a:buFontTx/>
                <a:buNone/>
              </a:pPr>
              <a:r>
                <a:rPr lang="de-DE" altLang="de-DE" sz="1800" b="0">
                  <a:latin typeface="Times New Roman" panose="02020603050405020304" pitchFamily="18" charset="0"/>
                </a:rPr>
                <a:t>(Zielfunktion)</a:t>
              </a:r>
            </a:p>
          </p:txBody>
        </p:sp>
        <p:sp>
          <p:nvSpPr>
            <p:cNvPr id="49164" name="Rectangle 10"/>
            <p:cNvSpPr>
              <a:spLocks noChangeArrowheads="1"/>
            </p:cNvSpPr>
            <p:nvPr/>
          </p:nvSpPr>
          <p:spPr bwMode="auto">
            <a:xfrm>
              <a:off x="4163" y="1085"/>
              <a:ext cx="980" cy="346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 lIns="12700" tIns="12700" rIns="12700" bIns="12700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 algn="ctr">
                <a:spcBef>
                  <a:spcPts val="600"/>
                </a:spcBef>
                <a:buSzTx/>
                <a:buFontTx/>
                <a:buNone/>
              </a:pPr>
              <a:r>
                <a:rPr lang="de-DE" altLang="de-DE" sz="2800" b="0">
                  <a:latin typeface="Times New Roman" panose="02020603050405020304" pitchFamily="18" charset="0"/>
                </a:rPr>
                <a:t>Lehrer</a:t>
              </a:r>
            </a:p>
          </p:txBody>
        </p:sp>
        <p:sp>
          <p:nvSpPr>
            <p:cNvPr id="49165" name="Rectangle 11"/>
            <p:cNvSpPr>
              <a:spLocks noChangeArrowheads="1"/>
            </p:cNvSpPr>
            <p:nvPr/>
          </p:nvSpPr>
          <p:spPr bwMode="auto">
            <a:xfrm>
              <a:off x="2604" y="2133"/>
              <a:ext cx="1210" cy="1498"/>
            </a:xfrm>
            <a:prstGeom prst="rect">
              <a:avLst/>
            </a:prstGeom>
            <a:solidFill>
              <a:srgbClr val="FFC063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 lIns="12700" tIns="12700" rIns="12700" bIns="12700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 algn="ctr">
                <a:lnSpc>
                  <a:spcPct val="150000"/>
                </a:lnSpc>
                <a:buSzTx/>
                <a:buFontTx/>
                <a:buNone/>
              </a:pPr>
              <a:r>
                <a:rPr lang="de-DE" altLang="de-DE" sz="1800" i="1">
                  <a:latin typeface="Times New Roman" panose="02020603050405020304" pitchFamily="18" charset="0"/>
                </a:rPr>
                <a:t>Neuronales System</a:t>
              </a:r>
              <a:endParaRPr lang="de-DE" altLang="de-DE" sz="1200">
                <a:latin typeface="Times New Roman" panose="02020603050405020304" pitchFamily="18" charset="0"/>
              </a:endParaRPr>
            </a:p>
          </p:txBody>
        </p:sp>
        <p:sp>
          <p:nvSpPr>
            <p:cNvPr id="49166" name="Line 12"/>
            <p:cNvSpPr>
              <a:spLocks noChangeShapeType="1"/>
            </p:cNvSpPr>
            <p:nvPr/>
          </p:nvSpPr>
          <p:spPr bwMode="auto">
            <a:xfrm>
              <a:off x="3174" y="1960"/>
              <a:ext cx="1" cy="1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67" name="Line 13"/>
            <p:cNvSpPr>
              <a:spLocks noChangeShapeType="1"/>
            </p:cNvSpPr>
            <p:nvPr/>
          </p:nvSpPr>
          <p:spPr bwMode="auto">
            <a:xfrm>
              <a:off x="3834" y="2834"/>
              <a:ext cx="1585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lg" len="lg"/>
              <a:tailEnd type="triangle" w="lg" len="lg"/>
            </a:ln>
            <a:effectLst>
              <a:outerShdw dist="91581" dir="2021404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68" name="Oval 14"/>
            <p:cNvSpPr>
              <a:spLocks noChangeArrowheads="1"/>
            </p:cNvSpPr>
            <p:nvPr/>
          </p:nvSpPr>
          <p:spPr bwMode="auto">
            <a:xfrm>
              <a:off x="4497" y="1702"/>
              <a:ext cx="288" cy="264"/>
            </a:xfrm>
            <a:prstGeom prst="ellips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49169" name="Line 15"/>
            <p:cNvSpPr>
              <a:spLocks noChangeShapeType="1"/>
            </p:cNvSpPr>
            <p:nvPr/>
          </p:nvSpPr>
          <p:spPr bwMode="auto">
            <a:xfrm flipV="1">
              <a:off x="4638" y="1982"/>
              <a:ext cx="1" cy="86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70" name="Line 16"/>
            <p:cNvSpPr>
              <a:spLocks noChangeShapeType="1"/>
            </p:cNvSpPr>
            <p:nvPr/>
          </p:nvSpPr>
          <p:spPr bwMode="auto">
            <a:xfrm>
              <a:off x="4626" y="1435"/>
              <a:ext cx="1" cy="24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71" name="Line 17"/>
            <p:cNvSpPr>
              <a:spLocks noChangeShapeType="1"/>
            </p:cNvSpPr>
            <p:nvPr/>
          </p:nvSpPr>
          <p:spPr bwMode="auto">
            <a:xfrm flipH="1" flipV="1">
              <a:off x="3489" y="1819"/>
              <a:ext cx="574" cy="1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9172" name="Group 18"/>
            <p:cNvGrpSpPr>
              <a:grpSpLocks/>
            </p:cNvGrpSpPr>
            <p:nvPr/>
          </p:nvGrpSpPr>
          <p:grpSpPr bwMode="auto">
            <a:xfrm>
              <a:off x="2741" y="2577"/>
              <a:ext cx="980" cy="691"/>
              <a:chOff x="0" y="0"/>
              <a:chExt cx="19999" cy="20001"/>
            </a:xfrm>
          </p:grpSpPr>
          <p:sp>
            <p:nvSpPr>
              <p:cNvPr id="49177" name="Oval 19"/>
              <p:cNvSpPr>
                <a:spLocks noChangeArrowheads="1"/>
              </p:cNvSpPr>
              <p:nvPr/>
            </p:nvSpPr>
            <p:spPr bwMode="auto">
              <a:xfrm>
                <a:off x="4704" y="0"/>
                <a:ext cx="2360" cy="3343"/>
              </a:xfrm>
              <a:prstGeom prst="ellips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49178" name="Oval 20"/>
              <p:cNvSpPr>
                <a:spLocks noChangeArrowheads="1"/>
              </p:cNvSpPr>
              <p:nvPr/>
            </p:nvSpPr>
            <p:spPr bwMode="auto">
              <a:xfrm>
                <a:off x="4704" y="8329"/>
                <a:ext cx="2360" cy="3343"/>
              </a:xfrm>
              <a:prstGeom prst="ellips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49179" name="Oval 21"/>
              <p:cNvSpPr>
                <a:spLocks noChangeArrowheads="1"/>
              </p:cNvSpPr>
              <p:nvPr/>
            </p:nvSpPr>
            <p:spPr bwMode="auto">
              <a:xfrm>
                <a:off x="14111" y="8329"/>
                <a:ext cx="2360" cy="3343"/>
              </a:xfrm>
              <a:prstGeom prst="ellips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49180" name="Oval 22"/>
              <p:cNvSpPr>
                <a:spLocks noChangeArrowheads="1"/>
              </p:cNvSpPr>
              <p:nvPr/>
            </p:nvSpPr>
            <p:spPr bwMode="auto">
              <a:xfrm>
                <a:off x="4704" y="16658"/>
                <a:ext cx="2360" cy="3343"/>
              </a:xfrm>
              <a:prstGeom prst="ellips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49181" name="Line 23"/>
              <p:cNvSpPr>
                <a:spLocks noChangeShapeType="1"/>
              </p:cNvSpPr>
              <p:nvPr/>
            </p:nvSpPr>
            <p:spPr bwMode="auto">
              <a:xfrm>
                <a:off x="0" y="0"/>
                <a:ext cx="4712" cy="16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82" name="Line 24"/>
              <p:cNvSpPr>
                <a:spLocks noChangeShapeType="1"/>
              </p:cNvSpPr>
              <p:nvPr/>
            </p:nvSpPr>
            <p:spPr bwMode="auto">
              <a:xfrm flipV="1">
                <a:off x="0" y="2996"/>
                <a:ext cx="4467" cy="699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83" name="Line 25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67" cy="824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84" name="Line 26"/>
              <p:cNvSpPr>
                <a:spLocks noChangeShapeType="1"/>
              </p:cNvSpPr>
              <p:nvPr/>
            </p:nvSpPr>
            <p:spPr bwMode="auto">
              <a:xfrm>
                <a:off x="147" y="278"/>
                <a:ext cx="5243" cy="1581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85" name="Line 27"/>
              <p:cNvSpPr>
                <a:spLocks noChangeShapeType="1"/>
              </p:cNvSpPr>
              <p:nvPr/>
            </p:nvSpPr>
            <p:spPr bwMode="auto">
              <a:xfrm flipV="1">
                <a:off x="0" y="9544"/>
                <a:ext cx="4467" cy="46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86" name="Line 28"/>
              <p:cNvSpPr>
                <a:spLocks noChangeShapeType="1"/>
              </p:cNvSpPr>
              <p:nvPr/>
            </p:nvSpPr>
            <p:spPr bwMode="auto">
              <a:xfrm>
                <a:off x="0" y="9995"/>
                <a:ext cx="4467" cy="740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87" name="Line 29"/>
              <p:cNvSpPr>
                <a:spLocks noChangeShapeType="1"/>
              </p:cNvSpPr>
              <p:nvPr/>
            </p:nvSpPr>
            <p:spPr bwMode="auto">
              <a:xfrm>
                <a:off x="0" y="18324"/>
                <a:ext cx="4712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88" name="Line 30"/>
              <p:cNvSpPr>
                <a:spLocks noChangeShapeType="1"/>
              </p:cNvSpPr>
              <p:nvPr/>
            </p:nvSpPr>
            <p:spPr bwMode="auto">
              <a:xfrm flipV="1">
                <a:off x="0" y="10851"/>
                <a:ext cx="4467" cy="74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89" name="Line 31"/>
              <p:cNvSpPr>
                <a:spLocks noChangeShapeType="1"/>
              </p:cNvSpPr>
              <p:nvPr/>
            </p:nvSpPr>
            <p:spPr bwMode="auto">
              <a:xfrm flipV="1">
                <a:off x="0" y="4315"/>
                <a:ext cx="5390" cy="140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90" name="Line 32"/>
              <p:cNvSpPr>
                <a:spLocks noChangeShapeType="1"/>
              </p:cNvSpPr>
              <p:nvPr/>
            </p:nvSpPr>
            <p:spPr bwMode="auto">
              <a:xfrm>
                <a:off x="7056" y="1654"/>
                <a:ext cx="7561" cy="658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91" name="Line 33"/>
              <p:cNvSpPr>
                <a:spLocks noChangeShapeType="1"/>
              </p:cNvSpPr>
              <p:nvPr/>
            </p:nvSpPr>
            <p:spPr bwMode="auto">
              <a:xfrm>
                <a:off x="7056" y="9995"/>
                <a:ext cx="7063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92" name="Line 34"/>
              <p:cNvSpPr>
                <a:spLocks noChangeShapeType="1"/>
              </p:cNvSpPr>
              <p:nvPr/>
            </p:nvSpPr>
            <p:spPr bwMode="auto">
              <a:xfrm flipV="1">
                <a:off x="7056" y="12158"/>
                <a:ext cx="7561" cy="61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193" name="Line 35"/>
              <p:cNvSpPr>
                <a:spLocks noChangeShapeType="1"/>
              </p:cNvSpPr>
              <p:nvPr/>
            </p:nvSpPr>
            <p:spPr bwMode="auto">
              <a:xfrm>
                <a:off x="16463" y="9995"/>
                <a:ext cx="3536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none" w="sm" len="sm"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9173" name="AutoShape 36"/>
            <p:cNvSpPr>
              <a:spLocks noChangeArrowheads="1"/>
            </p:cNvSpPr>
            <p:nvPr/>
          </p:nvSpPr>
          <p:spPr bwMode="auto">
            <a:xfrm>
              <a:off x="1154" y="2674"/>
              <a:ext cx="979" cy="482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 lIns="12700" tIns="12700" rIns="12700" bIns="12700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200"/>
                <a:t>A, B, C, D,  E, F, ..., Z</a:t>
              </a:r>
              <a:r>
                <a:rPr lang="de-DE" altLang="de-DE" sz="2200" b="0"/>
                <a:t>.</a:t>
              </a:r>
              <a:endParaRPr lang="de-DE" altLang="de-DE" sz="1200" b="0"/>
            </a:p>
          </p:txBody>
        </p:sp>
        <p:sp>
          <p:nvSpPr>
            <p:cNvPr id="49174" name="Line 37"/>
            <p:cNvSpPr>
              <a:spLocks noChangeShapeType="1"/>
            </p:cNvSpPr>
            <p:nvPr/>
          </p:nvSpPr>
          <p:spPr bwMode="auto">
            <a:xfrm flipV="1">
              <a:off x="2202" y="3423"/>
              <a:ext cx="361" cy="34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lg" len="lg"/>
              <a:tailEnd type="triangle" w="lg" len="lg"/>
            </a:ln>
            <a:effectLst>
              <a:outerShdw dist="63500" dir="3187806" algn="ctr" rotWithShape="0">
                <a:srgbClr val="808080"/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75" name="AutoShape 38"/>
            <p:cNvSpPr>
              <a:spLocks noChangeArrowheads="1"/>
            </p:cNvSpPr>
            <p:nvPr/>
          </p:nvSpPr>
          <p:spPr bwMode="auto">
            <a:xfrm>
              <a:off x="2850" y="1688"/>
              <a:ext cx="595" cy="236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>
              <a:outerShdw dist="107763" dir="2700000" algn="ctr" rotWithShape="0">
                <a:srgbClr val="808080"/>
              </a:outerShdw>
            </a:effectLst>
          </p:spPr>
          <p:txBody>
            <a:bodyPr lIns="12700" tIns="12700" rIns="12700" bIns="12700"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 algn="ctr">
                <a:spcBef>
                  <a:spcPts val="600"/>
                </a:spcBef>
                <a:buSzTx/>
                <a:buFontTx/>
                <a:buNone/>
              </a:pPr>
              <a:r>
                <a:rPr lang="de-DE" altLang="de-DE">
                  <a:latin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49176" name="Line 39"/>
            <p:cNvSpPr>
              <a:spLocks noChangeShapeType="1"/>
            </p:cNvSpPr>
            <p:nvPr/>
          </p:nvSpPr>
          <p:spPr bwMode="auto">
            <a:xfrm>
              <a:off x="3168" y="1436"/>
              <a:ext cx="1" cy="24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5017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534F2312-4E38-4DA5-823A-6B40EF983FDD}" type="slidenum">
              <a:rPr lang="de-DE" altLang="de-DE" sz="800" b="0"/>
              <a:pPr>
                <a:buSzTx/>
                <a:buFontTx/>
                <a:buNone/>
              </a:pPr>
              <a:t>42</a:t>
            </a:fld>
            <a:r>
              <a:rPr lang="de-DE" altLang="de-DE" sz="800" b="0"/>
              <a:t> -</a:t>
            </a:r>
          </a:p>
        </p:txBody>
      </p:sp>
      <p:sp>
        <p:nvSpPr>
          <p:cNvPr id="5018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Backpropagation- Code</a:t>
            </a:r>
          </a:p>
        </p:txBody>
      </p:sp>
      <p:sp>
        <p:nvSpPr>
          <p:cNvPr id="6144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19075" y="1079500"/>
            <a:ext cx="8924925" cy="5457825"/>
          </a:xfrm>
        </p:spPr>
        <p:txBody>
          <a:bodyPr/>
          <a:lstStyle/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REPEAT (* jeweils einen Trainingszyklus *)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dw1:=0.0; dw2:=0.0; </a:t>
            </a:r>
            <a:r>
              <a:rPr lang="de-DE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  <a:sym typeface="Symbol" panose="05050102010706020507" pitchFamily="18" charset="2"/>
              </a:rPr>
              <a:t></a:t>
            </a:r>
            <a:r>
              <a:rPr lang="de-DE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:=0.1;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REPEAT     (* Für alle Trainingsmuster im PatternFile *)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Read( PatternFile,x1,L); 	</a:t>
            </a:r>
            <a:r>
              <a:rPr lang="de-DE" altLang="de-DE" sz="1600" b="0" i="1" smtClean="0">
                <a:solidFill>
                  <a:schemeClr val="bg2"/>
                </a:solidFill>
                <a:cs typeface="Courier New" panose="02070309020205020404" pitchFamily="49" charset="0"/>
              </a:rPr>
              <a:t>(*Einlesen der Eingabe, Ausgabe *)</a:t>
            </a:r>
            <a:endParaRPr lang="de-DE" altLang="de-DE" sz="1800" b="0" i="1" smtClean="0">
              <a:solidFill>
                <a:schemeClr val="bg2"/>
              </a:solidFill>
              <a:cs typeface="Courier New" panose="02070309020205020404" pitchFamily="49" charset="0"/>
            </a:endParaRP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8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de-DE" altLang="de-DE" sz="1800" smtClean="0">
                <a:solidFill>
                  <a:srgbClr val="00997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(* Ausgabe errechnen *)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FOR i:=1 TO p DO   </a:t>
            </a:r>
            <a:r>
              <a:rPr lang="en-US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x2[i]:= S(z(w1[i],x1)) </a:t>
            </a:r>
            <a:r>
              <a:rPr lang="de-DE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END </a:t>
            </a:r>
            <a:r>
              <a:rPr lang="de-DE" altLang="de-DE" sz="1600" b="0" i="1" smtClean="0">
                <a:solidFill>
                  <a:schemeClr val="accent1"/>
                </a:solidFill>
                <a:cs typeface="Courier New" panose="02070309020205020404" pitchFamily="49" charset="0"/>
              </a:rPr>
              <a:t>(* Für hidden units *)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FOR i:=1 TO m DO  	</a:t>
            </a:r>
            <a:r>
              <a:rPr lang="de-DE" altLang="de-DE" sz="1600" b="0" i="1" smtClean="0">
                <a:solidFill>
                  <a:schemeClr val="accent1"/>
                </a:solidFill>
                <a:cs typeface="Courier New" panose="02070309020205020404" pitchFamily="49" charset="0"/>
              </a:rPr>
              <a:t>(* Für alle Ausgabeneuronen*)</a:t>
            </a:r>
            <a:endParaRPr lang="de-DE" altLang="de-DE" sz="1800" b="0" i="1" smtClean="0">
              <a:solidFill>
                <a:schemeClr val="accent1"/>
              </a:solidFill>
              <a:cs typeface="Courier New" panose="02070309020205020404" pitchFamily="49" charset="0"/>
            </a:endParaRP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  </a:t>
            </a:r>
            <a:r>
              <a:rPr lang="en-US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y2[i]:= S(z(w2[i],x2))    	</a:t>
            </a:r>
            <a:endParaRPr lang="de-DE" altLang="de-DE" sz="1600" smtClean="0">
              <a:solidFill>
                <a:schemeClr val="accent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en-US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  </a:t>
            </a:r>
            <a:r>
              <a:rPr lang="it-IT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d2[i]:= -(y2[i]-L[i])*(1-y2[i])*y2[i]        </a:t>
            </a:r>
            <a:r>
              <a:rPr lang="it-IT" altLang="de-DE" sz="1600" b="0" i="1" smtClean="0">
                <a:solidFill>
                  <a:schemeClr val="accent1"/>
                </a:solidFill>
                <a:cs typeface="Courier New" panose="02070309020205020404" pitchFamily="49" charset="0"/>
              </a:rPr>
              <a:t>(*   (y-L)(1-S)S   *)</a:t>
            </a:r>
            <a:r>
              <a:rPr lang="it-IT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	 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it-IT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de-DE" altLang="de-DE" sz="1600" smtClean="0">
                <a:solidFill>
                  <a:schemeClr val="accent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END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600" smtClean="0">
                <a:solidFill>
                  <a:srgbClr val="FC7E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FOR i:=1 TO m DO       </a:t>
            </a:r>
            <a:r>
              <a:rPr lang="de-DE" altLang="de-DE" sz="1800" smtClean="0">
                <a:solidFill>
                  <a:srgbClr val="FC7E00"/>
                </a:solidFill>
                <a:cs typeface="Courier New" panose="02070309020205020404" pitchFamily="49" charset="0"/>
              </a:rPr>
              <a:t>(* Gewichtsveränderungen in 2. Schicht *)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600" smtClean="0">
                <a:solidFill>
                  <a:srgbClr val="FC7E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   FOR j:=1 TO p DO      	 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600" smtClean="0">
                <a:solidFill>
                  <a:srgbClr val="FC7E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	dw2[i,j] := dw2[i,j] + </a:t>
            </a:r>
            <a:r>
              <a:rPr lang="de-DE" altLang="de-DE" sz="1600" smtClean="0">
                <a:solidFill>
                  <a:srgbClr val="FC7E00"/>
                </a:solidFill>
                <a:latin typeface="Courier New" panose="02070309020205020404" pitchFamily="49" charset="0"/>
                <a:cs typeface="Courier New" panose="02070309020205020404" pitchFamily="49" charset="0"/>
                <a:sym typeface="Symbol" panose="05050102010706020507" pitchFamily="18" charset="2"/>
              </a:rPr>
              <a:t></a:t>
            </a:r>
            <a:r>
              <a:rPr lang="de-DE" altLang="de-DE" sz="1600" smtClean="0">
                <a:solidFill>
                  <a:srgbClr val="FC7E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*d2[i]*x2[j] 	</a:t>
            </a:r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de-DE" altLang="de-DE" sz="1600" smtClean="0">
                <a:solidFill>
                  <a:srgbClr val="FC7E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   END;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600" smtClean="0">
                <a:solidFill>
                  <a:srgbClr val="FC7E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END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80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de-DE" altLang="de-DE" sz="1600" smtClean="0">
                <a:latin typeface="Courier New" panose="02070309020205020404" pitchFamily="49" charset="0"/>
                <a:cs typeface="Courier New" panose="02070309020205020404" pitchFamily="49" charset="0"/>
              </a:rPr>
              <a:t>FOR i:=1 TO p DO 	   </a:t>
            </a:r>
            <a:r>
              <a:rPr lang="de-DE" altLang="de-DE" sz="1800" smtClean="0">
                <a:cs typeface="Courier New" panose="02070309020205020404" pitchFamily="49" charset="0"/>
              </a:rPr>
              <a:t>(* Gewichtsveränderungen in 1. Schicht *)</a:t>
            </a:r>
            <a:r>
              <a:rPr lang="de-DE" altLang="de-DE" sz="1600" smtClean="0">
                <a:latin typeface="Courier New" panose="02070309020205020404" pitchFamily="49" charset="0"/>
                <a:cs typeface="Courier New" panose="02070309020205020404" pitchFamily="49" charset="0"/>
              </a:rPr>
              <a:t> 	</a:t>
            </a: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de-DE" altLang="de-DE" sz="1600" smtClean="0">
                <a:latin typeface="Courier New" panose="02070309020205020404" pitchFamily="49" charset="0"/>
                <a:cs typeface="Courier New" panose="02070309020205020404" pitchFamily="49" charset="0"/>
              </a:rPr>
              <a:t>      FOR j:=1 TO n DO        </a:t>
            </a:r>
            <a:r>
              <a:rPr lang="de-DE" altLang="de-DE" sz="1400" b="0" i="1" smtClean="0">
                <a:cs typeface="Courier New" panose="02070309020205020404" pitchFamily="49" charset="0"/>
              </a:rPr>
              <a:t>(* Für alle Eingabemusterkomp.</a:t>
            </a:r>
            <a:r>
              <a:rPr lang="en-US" altLang="de-DE" sz="1400" b="0" i="1" smtClean="0">
                <a:cs typeface="Courier New" panose="02070309020205020404" pitchFamily="49" charset="0"/>
              </a:rPr>
              <a:t>*)</a:t>
            </a:r>
            <a:endParaRPr lang="de-DE" altLang="de-DE" sz="1600" b="0" i="1" smtClean="0">
              <a:cs typeface="Courier New" panose="02070309020205020404" pitchFamily="49" charset="0"/>
            </a:endParaRP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en-US" altLang="de-DE" sz="1600" smtClean="0">
                <a:latin typeface="Courier New" panose="02070309020205020404" pitchFamily="49" charset="0"/>
                <a:cs typeface="Courier New" panose="02070309020205020404" pitchFamily="49" charset="0"/>
              </a:rPr>
              <a:t>      </a:t>
            </a:r>
            <a:r>
              <a:rPr lang="en-US" altLang="de-DE" sz="1600" i="1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altLang="de-DE" sz="1600" smtClean="0">
                <a:latin typeface="Courier New" panose="02070309020205020404" pitchFamily="49" charset="0"/>
                <a:cs typeface="Courier New" panose="02070309020205020404" pitchFamily="49" charset="0"/>
              </a:rPr>
              <a:t>dw1[i,j] := dw1[i,j]+</a:t>
            </a:r>
            <a:r>
              <a:rPr lang="de-DE" altLang="de-DE" sz="1600" smtClean="0">
                <a:latin typeface="Courier New" panose="02070309020205020404" pitchFamily="49" charset="0"/>
                <a:cs typeface="Courier New" panose="02070309020205020404" pitchFamily="49" charset="0"/>
                <a:sym typeface="Symbol" panose="05050102010706020507" pitchFamily="18" charset="2"/>
              </a:rPr>
              <a:t></a:t>
            </a:r>
            <a:r>
              <a:rPr lang="en-US" altLang="de-DE" sz="1600" smtClean="0">
                <a:latin typeface="Courier New" panose="02070309020205020404" pitchFamily="49" charset="0"/>
                <a:cs typeface="Courier New" panose="02070309020205020404" pitchFamily="49" charset="0"/>
              </a:rPr>
              <a:t>*SumProd(i,m,d2,w2)*(1-x2[i])*x2[i]*x1[j]</a:t>
            </a:r>
            <a:endParaRPr lang="de-DE" altLang="de-DE" sz="160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en-US" altLang="de-DE" sz="1600" smtClean="0">
                <a:latin typeface="Courier New" panose="02070309020205020404" pitchFamily="49" charset="0"/>
                <a:cs typeface="Courier New" panose="02070309020205020404" pitchFamily="49" charset="0"/>
              </a:rPr>
              <a:t>      END;</a:t>
            </a:r>
            <a:endParaRPr lang="de-DE" altLang="de-DE" sz="160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en-US" altLang="de-DE" sz="1600" smtClean="0">
                <a:latin typeface="Courier New" panose="02070309020205020404" pitchFamily="49" charset="0"/>
                <a:cs typeface="Courier New" panose="02070309020205020404" pitchFamily="49" charset="0"/>
              </a:rPr>
              <a:t>  END</a:t>
            </a:r>
            <a:endParaRPr lang="de-DE" altLang="de-DE" sz="160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marL="0" indent="0" algn="just">
              <a:buFontTx/>
              <a:buNone/>
            </a:pPr>
            <a:r>
              <a:rPr lang="en-US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UNTIL   ( EOF( PatternFile))</a:t>
            </a:r>
            <a:endParaRPr lang="de-DE" altLang="de-DE" sz="1800" smtClean="0">
              <a:solidFill>
                <a:schemeClr val="bg2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marL="0" indent="0" algn="just">
              <a:lnSpc>
                <a:spcPct val="90000"/>
              </a:lnSpc>
              <a:buFontTx/>
              <a:buNone/>
            </a:pPr>
            <a:r>
              <a:rPr lang="en-US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de-DE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w1:=w1+dw1;  </a:t>
            </a:r>
            <a:r>
              <a:rPr lang="en-US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w2:=w2+dw2;</a:t>
            </a:r>
            <a:r>
              <a:rPr lang="de-DE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          </a:t>
            </a:r>
            <a:r>
              <a:rPr lang="de-DE" altLang="de-DE" sz="1800" smtClean="0">
                <a:solidFill>
                  <a:schemeClr val="bg2"/>
                </a:solidFill>
                <a:cs typeface="Courier New" panose="02070309020205020404" pitchFamily="49" charset="0"/>
              </a:rPr>
              <a:t>(* Korrektur der Gewichte *)</a:t>
            </a:r>
          </a:p>
          <a:p>
            <a:pPr marL="0" indent="0">
              <a:lnSpc>
                <a:spcPct val="90000"/>
              </a:lnSpc>
              <a:buFontTx/>
              <a:buNone/>
            </a:pPr>
            <a:r>
              <a:rPr lang="de-DE" altLang="de-DE" sz="1800" smtClean="0">
                <a:solidFill>
                  <a:schemeClr val="bg2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UNTIL   Fehler_klein_genug</a:t>
            </a:r>
            <a:r>
              <a:rPr lang="de-DE" altLang="de-DE" sz="180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</a:p>
        </p:txBody>
      </p:sp>
      <p:sp>
        <p:nvSpPr>
          <p:cNvPr id="2" name="Textfeld 1"/>
          <p:cNvSpPr txBox="1">
            <a:spLocks noChangeArrowheads="1"/>
          </p:cNvSpPr>
          <p:nvPr/>
        </p:nvSpPr>
        <p:spPr bwMode="auto">
          <a:xfrm>
            <a:off x="617538" y="71438"/>
            <a:ext cx="6621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r>
              <a:rPr lang="de-DE" altLang="de-DE">
                <a:solidFill>
                  <a:srgbClr val="FF0000"/>
                </a:solidFill>
              </a:rPr>
              <a:t>Frage: Offline- oder Online-Lernen?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5120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A14B8B64-AF79-46BF-90DD-0F9EF7FB79BB}" type="slidenum">
              <a:rPr lang="de-DE" altLang="de-DE" sz="800" b="0"/>
              <a:pPr>
                <a:buSzTx/>
                <a:buFontTx/>
                <a:buNone/>
              </a:pPr>
              <a:t>43</a:t>
            </a:fld>
            <a:r>
              <a:rPr lang="de-DE" altLang="de-DE" sz="800" b="0"/>
              <a:t> -</a:t>
            </a:r>
          </a:p>
        </p:txBody>
      </p:sp>
      <p:sp>
        <p:nvSpPr>
          <p:cNvPr id="5120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444500"/>
            <a:ext cx="6553200" cy="609600"/>
          </a:xfrm>
        </p:spPr>
        <p:txBody>
          <a:bodyPr wrap="square" lIns="91440" anchor="b"/>
          <a:lstStyle/>
          <a:p>
            <a:pPr>
              <a:buClr>
                <a:srgbClr val="FF9933"/>
              </a:buClr>
            </a:pPr>
            <a:r>
              <a:rPr lang="de-DE" altLang="de-DE" smtClean="0"/>
              <a:t>Lernen - Probleme </a:t>
            </a:r>
          </a:p>
        </p:txBody>
      </p:sp>
      <p:sp>
        <p:nvSpPr>
          <p:cNvPr id="51205" name="Text Box 9"/>
          <p:cNvSpPr txBox="1">
            <a:spLocks noChangeArrowheads="1"/>
          </p:cNvSpPr>
          <p:nvPr/>
        </p:nvSpPr>
        <p:spPr bwMode="auto">
          <a:xfrm>
            <a:off x="704850" y="1428750"/>
            <a:ext cx="8048625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81000" indent="-381000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</a:pPr>
            <a:r>
              <a:rPr lang="de-DE" altLang="de-DE" sz="2800" b="0">
                <a:cs typeface="Times New Roman" panose="02020603050405020304" pitchFamily="18" charset="0"/>
              </a:rPr>
              <a:t>Die Konvergenz ist relativ </a:t>
            </a:r>
            <a:r>
              <a:rPr lang="de-DE" altLang="de-DE" sz="2800" b="0" i="1">
                <a:cs typeface="Times New Roman" panose="02020603050405020304" pitchFamily="18" charset="0"/>
              </a:rPr>
              <a:t>langsam</a:t>
            </a:r>
            <a:r>
              <a:rPr lang="de-DE" altLang="de-DE" sz="2800" b="0">
                <a:cs typeface="Times New Roman" panose="02020603050405020304" pitchFamily="18" charset="0"/>
              </a:rPr>
              <a:t>, besonders bei mehreren Schichten</a:t>
            </a:r>
          </a:p>
          <a:p>
            <a:pPr>
              <a:spcBef>
                <a:spcPct val="50000"/>
              </a:spcBef>
              <a:buSzTx/>
            </a:pPr>
            <a:r>
              <a:rPr lang="de-DE" altLang="de-DE" sz="2800" b="0">
                <a:cs typeface="Times New Roman" panose="02020603050405020304" pitchFamily="18" charset="0"/>
              </a:rPr>
              <a:t>Das System kann in einem </a:t>
            </a:r>
            <a:r>
              <a:rPr lang="de-DE" altLang="de-DE" sz="2800" b="0" i="1">
                <a:cs typeface="Times New Roman" panose="02020603050405020304" pitchFamily="18" charset="0"/>
              </a:rPr>
              <a:t>lokalen</a:t>
            </a:r>
            <a:r>
              <a:rPr lang="de-DE" altLang="de-DE" sz="2800" b="0">
                <a:cs typeface="Times New Roman" panose="02020603050405020304" pitchFamily="18" charset="0"/>
              </a:rPr>
              <a:t> </a:t>
            </a:r>
            <a:r>
              <a:rPr lang="de-DE" altLang="de-DE" sz="2800" b="0" i="1">
                <a:cs typeface="Times New Roman" panose="02020603050405020304" pitchFamily="18" charset="0"/>
              </a:rPr>
              <a:t>Optimum</a:t>
            </a:r>
            <a:r>
              <a:rPr lang="de-DE" altLang="de-DE" sz="2800" b="0">
                <a:cs typeface="Times New Roman" panose="02020603050405020304" pitchFamily="18" charset="0"/>
              </a:rPr>
              <a:t> "stecken" bleiben</a:t>
            </a:r>
          </a:p>
          <a:p>
            <a:pPr>
              <a:spcBef>
                <a:spcPct val="50000"/>
              </a:spcBef>
              <a:buSzTx/>
            </a:pPr>
            <a:r>
              <a:rPr lang="de-DE" altLang="de-DE" sz="2800" b="0">
                <a:cs typeface="Times New Roman" panose="02020603050405020304" pitchFamily="18" charset="0"/>
              </a:rPr>
              <a:t>Trotz guter Trainingsleistung zeigt der Test </a:t>
            </a:r>
            <a:r>
              <a:rPr lang="de-DE" altLang="de-DE" sz="2800" b="0" i="1">
                <a:cs typeface="Times New Roman" panose="02020603050405020304" pitchFamily="18" charset="0"/>
              </a:rPr>
              <a:t>schlechte Ergebnisse</a:t>
            </a:r>
            <a:r>
              <a:rPr lang="de-DE" altLang="de-DE" sz="2800" b="0"/>
              <a:t> 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5222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353B4A77-B41F-4EE9-AD30-0F1B1976F85F}" type="slidenum">
              <a:rPr lang="de-DE" altLang="de-DE" sz="800" b="0"/>
              <a:pPr>
                <a:buSzTx/>
                <a:buFontTx/>
                <a:buNone/>
              </a:pPr>
              <a:t>44</a:t>
            </a:fld>
            <a:r>
              <a:rPr lang="de-DE" altLang="de-DE" sz="800" b="0"/>
              <a:t> -</a:t>
            </a:r>
          </a:p>
        </p:txBody>
      </p:sp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Verbesserungen des BP-Algorithmus</a:t>
            </a:r>
          </a:p>
        </p:txBody>
      </p:sp>
      <p:sp>
        <p:nvSpPr>
          <p:cNvPr id="5222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268413"/>
            <a:ext cx="8151812" cy="5184775"/>
          </a:xfrm>
        </p:spPr>
        <p:txBody>
          <a:bodyPr/>
          <a:lstStyle/>
          <a:p>
            <a:pPr marL="355600" indent="-355600">
              <a:buFontTx/>
              <a:buNone/>
            </a:pPr>
            <a:r>
              <a:rPr lang="de-DE" altLang="de-DE" smtClean="0"/>
              <a:t>Problem</a:t>
            </a:r>
          </a:p>
          <a:p>
            <a:pPr marL="355600" indent="-355600" algn="just">
              <a:buClr>
                <a:schemeClr val="tx1"/>
              </a:buClr>
              <a:buFont typeface="Symbol" panose="05050102010706020507" pitchFamily="18" charset="2"/>
              <a:buBlip>
                <a:blip r:embed="rId3"/>
              </a:buBlip>
            </a:pPr>
            <a:r>
              <a:rPr lang="de-DE" altLang="de-DE" b="0" smtClean="0">
                <a:solidFill>
                  <a:srgbClr val="000000"/>
                </a:solidFill>
                <a:cs typeface="Times New Roman" panose="02020603050405020304" pitchFamily="18" charset="0"/>
              </a:rPr>
              <a:t>Trotz guter Trainingsleistung zeigt der Test </a:t>
            </a:r>
            <a:r>
              <a:rPr lang="de-DE" altLang="de-DE" i="1" smtClean="0">
                <a:solidFill>
                  <a:srgbClr val="000000"/>
                </a:solidFill>
                <a:cs typeface="Times New Roman" panose="02020603050405020304" pitchFamily="18" charset="0"/>
              </a:rPr>
              <a:t>schlechte</a:t>
            </a:r>
            <a:r>
              <a:rPr lang="de-DE" altLang="de-DE" b="0" i="1" smtClean="0">
                <a:solidFill>
                  <a:srgbClr val="000000"/>
                </a:solidFill>
                <a:cs typeface="Times New Roman" panose="02020603050405020304" pitchFamily="18" charset="0"/>
              </a:rPr>
              <a:t> </a:t>
            </a:r>
            <a:r>
              <a:rPr lang="de-DE" altLang="de-DE" i="1" smtClean="0">
                <a:solidFill>
                  <a:srgbClr val="000000"/>
                </a:solidFill>
                <a:cs typeface="Times New Roman" panose="02020603050405020304" pitchFamily="18" charset="0"/>
              </a:rPr>
              <a:t>Ergebnisse</a:t>
            </a:r>
          </a:p>
        </p:txBody>
      </p:sp>
      <p:sp>
        <p:nvSpPr>
          <p:cNvPr id="52230" name="Rectangle 5"/>
          <p:cNvSpPr>
            <a:spLocks noChangeArrowheads="1"/>
          </p:cNvSpPr>
          <p:nvPr/>
        </p:nvSpPr>
        <p:spPr bwMode="auto">
          <a:xfrm>
            <a:off x="1541463" y="2697163"/>
            <a:ext cx="40005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>
                <a:solidFill>
                  <a:srgbClr val="000000"/>
                </a:solidFill>
                <a:latin typeface="Times New Roman" panose="02020603050405020304" pitchFamily="18" charset="0"/>
              </a:rPr>
              <a:t>f(x)</a:t>
            </a:r>
            <a:endParaRPr lang="de-DE" altLang="de-DE" sz="3600" b="0">
              <a:latin typeface="Times New Roman" panose="02020603050405020304" pitchFamily="18" charset="0"/>
            </a:endParaRPr>
          </a:p>
        </p:txBody>
      </p:sp>
      <p:sp>
        <p:nvSpPr>
          <p:cNvPr id="52231" name="Rectangle 6"/>
          <p:cNvSpPr>
            <a:spLocks noChangeArrowheads="1"/>
          </p:cNvSpPr>
          <p:nvPr/>
        </p:nvSpPr>
        <p:spPr bwMode="auto">
          <a:xfrm>
            <a:off x="6535738" y="6064250"/>
            <a:ext cx="13335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100" b="0">
                <a:solidFill>
                  <a:srgbClr val="000000"/>
                </a:solidFill>
                <a:latin typeface="Times New Roman" panose="02020603050405020304" pitchFamily="18" charset="0"/>
              </a:rPr>
              <a:t>x</a:t>
            </a:r>
            <a:endParaRPr lang="de-DE" altLang="de-DE" sz="3600" b="0">
              <a:latin typeface="Times New Roman" panose="02020603050405020304" pitchFamily="18" charset="0"/>
            </a:endParaRPr>
          </a:p>
        </p:txBody>
      </p:sp>
      <p:grpSp>
        <p:nvGrpSpPr>
          <p:cNvPr id="52232" name="Group 7"/>
          <p:cNvGrpSpPr>
            <a:grpSpLocks/>
          </p:cNvGrpSpPr>
          <p:nvPr/>
        </p:nvGrpSpPr>
        <p:grpSpPr bwMode="auto">
          <a:xfrm>
            <a:off x="933450" y="5999163"/>
            <a:ext cx="6032500" cy="146050"/>
            <a:chOff x="188" y="2900"/>
            <a:chExt cx="2512" cy="65"/>
          </a:xfrm>
        </p:grpSpPr>
        <p:sp>
          <p:nvSpPr>
            <p:cNvPr id="52296" name="Line 8"/>
            <p:cNvSpPr>
              <a:spLocks noChangeShapeType="1"/>
            </p:cNvSpPr>
            <p:nvPr/>
          </p:nvSpPr>
          <p:spPr bwMode="auto">
            <a:xfrm>
              <a:off x="188" y="2932"/>
              <a:ext cx="2449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7" name="Freeform 9"/>
            <p:cNvSpPr>
              <a:spLocks/>
            </p:cNvSpPr>
            <p:nvPr/>
          </p:nvSpPr>
          <p:spPr bwMode="auto">
            <a:xfrm>
              <a:off x="2635" y="2900"/>
              <a:ext cx="65" cy="65"/>
            </a:xfrm>
            <a:custGeom>
              <a:avLst/>
              <a:gdLst>
                <a:gd name="T0" fmla="*/ 0 w 65"/>
                <a:gd name="T1" fmla="*/ 65 h 65"/>
                <a:gd name="T2" fmla="*/ 65 w 65"/>
                <a:gd name="T3" fmla="*/ 32 h 65"/>
                <a:gd name="T4" fmla="*/ 0 w 65"/>
                <a:gd name="T5" fmla="*/ 0 h 65"/>
                <a:gd name="T6" fmla="*/ 0 w 65"/>
                <a:gd name="T7" fmla="*/ 65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65"/>
                <a:gd name="T14" fmla="*/ 65 w 65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65">
                  <a:moveTo>
                    <a:pt x="0" y="65"/>
                  </a:moveTo>
                  <a:lnTo>
                    <a:pt x="65" y="32"/>
                  </a:lnTo>
                  <a:lnTo>
                    <a:pt x="0" y="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52233" name="Group 10"/>
          <p:cNvGrpSpPr>
            <a:grpSpLocks/>
          </p:cNvGrpSpPr>
          <p:nvPr/>
        </p:nvGrpSpPr>
        <p:grpSpPr bwMode="auto">
          <a:xfrm>
            <a:off x="1173163" y="2692400"/>
            <a:ext cx="158750" cy="3579813"/>
            <a:chOff x="288" y="1440"/>
            <a:chExt cx="66" cy="1581"/>
          </a:xfrm>
        </p:grpSpPr>
        <p:sp>
          <p:nvSpPr>
            <p:cNvPr id="52294" name="Line 11"/>
            <p:cNvSpPr>
              <a:spLocks noChangeShapeType="1"/>
            </p:cNvSpPr>
            <p:nvPr/>
          </p:nvSpPr>
          <p:spPr bwMode="auto">
            <a:xfrm flipV="1">
              <a:off x="320" y="1503"/>
              <a:ext cx="1" cy="15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5" name="Freeform 12"/>
            <p:cNvSpPr>
              <a:spLocks/>
            </p:cNvSpPr>
            <p:nvPr/>
          </p:nvSpPr>
          <p:spPr bwMode="auto">
            <a:xfrm>
              <a:off x="288" y="1440"/>
              <a:ext cx="66" cy="65"/>
            </a:xfrm>
            <a:custGeom>
              <a:avLst/>
              <a:gdLst>
                <a:gd name="T0" fmla="*/ 66 w 66"/>
                <a:gd name="T1" fmla="*/ 65 h 65"/>
                <a:gd name="T2" fmla="*/ 32 w 66"/>
                <a:gd name="T3" fmla="*/ 0 h 65"/>
                <a:gd name="T4" fmla="*/ 0 w 66"/>
                <a:gd name="T5" fmla="*/ 65 h 65"/>
                <a:gd name="T6" fmla="*/ 66 w 66"/>
                <a:gd name="T7" fmla="*/ 65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65"/>
                <a:gd name="T14" fmla="*/ 66 w 66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65">
                  <a:moveTo>
                    <a:pt x="66" y="65"/>
                  </a:moveTo>
                  <a:lnTo>
                    <a:pt x="32" y="0"/>
                  </a:lnTo>
                  <a:lnTo>
                    <a:pt x="0" y="65"/>
                  </a:lnTo>
                  <a:lnTo>
                    <a:pt x="66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41677" name="Freeform 13"/>
          <p:cNvSpPr>
            <a:spLocks/>
          </p:cNvSpPr>
          <p:nvPr/>
        </p:nvSpPr>
        <p:spPr bwMode="auto">
          <a:xfrm>
            <a:off x="1443038" y="3906838"/>
            <a:ext cx="5213350" cy="989012"/>
          </a:xfrm>
          <a:custGeom>
            <a:avLst/>
            <a:gdLst>
              <a:gd name="T0" fmla="*/ 2147483647 w 2171"/>
              <a:gd name="T1" fmla="*/ 2147483647 h 437"/>
              <a:gd name="T2" fmla="*/ 2147483647 w 2171"/>
              <a:gd name="T3" fmla="*/ 2147483647 h 437"/>
              <a:gd name="T4" fmla="*/ 2147483647 w 2171"/>
              <a:gd name="T5" fmla="*/ 2147483647 h 437"/>
              <a:gd name="T6" fmla="*/ 2147483647 w 2171"/>
              <a:gd name="T7" fmla="*/ 2147483647 h 437"/>
              <a:gd name="T8" fmla="*/ 2147483647 w 2171"/>
              <a:gd name="T9" fmla="*/ 2147483647 h 437"/>
              <a:gd name="T10" fmla="*/ 2147483647 w 2171"/>
              <a:gd name="T11" fmla="*/ 2147483647 h 437"/>
              <a:gd name="T12" fmla="*/ 2147483647 w 2171"/>
              <a:gd name="T13" fmla="*/ 2147483647 h 437"/>
              <a:gd name="T14" fmla="*/ 2147483647 w 2171"/>
              <a:gd name="T15" fmla="*/ 2147483647 h 437"/>
              <a:gd name="T16" fmla="*/ 2147483647 w 2171"/>
              <a:gd name="T17" fmla="*/ 2147483647 h 437"/>
              <a:gd name="T18" fmla="*/ 2147483647 w 2171"/>
              <a:gd name="T19" fmla="*/ 2147483647 h 437"/>
              <a:gd name="T20" fmla="*/ 2147483647 w 2171"/>
              <a:gd name="T21" fmla="*/ 2147483647 h 437"/>
              <a:gd name="T22" fmla="*/ 2147483647 w 2171"/>
              <a:gd name="T23" fmla="*/ 2147483647 h 437"/>
              <a:gd name="T24" fmla="*/ 2147483647 w 2171"/>
              <a:gd name="T25" fmla="*/ 2147483647 h 437"/>
              <a:gd name="T26" fmla="*/ 2147483647 w 2171"/>
              <a:gd name="T27" fmla="*/ 2147483647 h 437"/>
              <a:gd name="T28" fmla="*/ 2147483647 w 2171"/>
              <a:gd name="T29" fmla="*/ 2147483647 h 437"/>
              <a:gd name="T30" fmla="*/ 2147483647 w 2171"/>
              <a:gd name="T31" fmla="*/ 2147483647 h 437"/>
              <a:gd name="T32" fmla="*/ 2147483647 w 2171"/>
              <a:gd name="T33" fmla="*/ 2147483647 h 437"/>
              <a:gd name="T34" fmla="*/ 2147483647 w 2171"/>
              <a:gd name="T35" fmla="*/ 2147483647 h 437"/>
              <a:gd name="T36" fmla="*/ 2147483647 w 2171"/>
              <a:gd name="T37" fmla="*/ 2147483647 h 437"/>
              <a:gd name="T38" fmla="*/ 2147483647 w 2171"/>
              <a:gd name="T39" fmla="*/ 2147483647 h 437"/>
              <a:gd name="T40" fmla="*/ 2147483647 w 2171"/>
              <a:gd name="T41" fmla="*/ 2147483647 h 437"/>
              <a:gd name="T42" fmla="*/ 2147483647 w 2171"/>
              <a:gd name="T43" fmla="*/ 2147483647 h 437"/>
              <a:gd name="T44" fmla="*/ 2147483647 w 2171"/>
              <a:gd name="T45" fmla="*/ 2147483647 h 437"/>
              <a:gd name="T46" fmla="*/ 2147483647 w 2171"/>
              <a:gd name="T47" fmla="*/ 2147483647 h 437"/>
              <a:gd name="T48" fmla="*/ 2147483647 w 2171"/>
              <a:gd name="T49" fmla="*/ 2147483647 h 437"/>
              <a:gd name="T50" fmla="*/ 2147483647 w 2171"/>
              <a:gd name="T51" fmla="*/ 2147483647 h 437"/>
              <a:gd name="T52" fmla="*/ 2147483647 w 2171"/>
              <a:gd name="T53" fmla="*/ 2147483647 h 437"/>
              <a:gd name="T54" fmla="*/ 2147483647 w 2171"/>
              <a:gd name="T55" fmla="*/ 2147483647 h 437"/>
              <a:gd name="T56" fmla="*/ 2147483647 w 2171"/>
              <a:gd name="T57" fmla="*/ 2147483647 h 437"/>
              <a:gd name="T58" fmla="*/ 2147483647 w 2171"/>
              <a:gd name="T59" fmla="*/ 2147483647 h 437"/>
              <a:gd name="T60" fmla="*/ 2147483647 w 2171"/>
              <a:gd name="T61" fmla="*/ 2147483647 h 437"/>
              <a:gd name="T62" fmla="*/ 2147483647 w 2171"/>
              <a:gd name="T63" fmla="*/ 2147483647 h 437"/>
              <a:gd name="T64" fmla="*/ 2147483647 w 2171"/>
              <a:gd name="T65" fmla="*/ 2147483647 h 437"/>
              <a:gd name="T66" fmla="*/ 2147483647 w 2171"/>
              <a:gd name="T67" fmla="*/ 2147483647 h 437"/>
              <a:gd name="T68" fmla="*/ 2147483647 w 2171"/>
              <a:gd name="T69" fmla="*/ 2147483647 h 437"/>
              <a:gd name="T70" fmla="*/ 2147483647 w 2171"/>
              <a:gd name="T71" fmla="*/ 2147483647 h 437"/>
              <a:gd name="T72" fmla="*/ 2147483647 w 2171"/>
              <a:gd name="T73" fmla="*/ 2147483647 h 437"/>
              <a:gd name="T74" fmla="*/ 2147483647 w 2171"/>
              <a:gd name="T75" fmla="*/ 2147483647 h 437"/>
              <a:gd name="T76" fmla="*/ 2147483647 w 2171"/>
              <a:gd name="T77" fmla="*/ 2147483647 h 437"/>
              <a:gd name="T78" fmla="*/ 2147483647 w 2171"/>
              <a:gd name="T79" fmla="*/ 2147483647 h 437"/>
              <a:gd name="T80" fmla="*/ 2147483647 w 2171"/>
              <a:gd name="T81" fmla="*/ 2147483647 h 437"/>
              <a:gd name="T82" fmla="*/ 2147483647 w 2171"/>
              <a:gd name="T83" fmla="*/ 2147483647 h 437"/>
              <a:gd name="T84" fmla="*/ 2147483647 w 2171"/>
              <a:gd name="T85" fmla="*/ 2147483647 h 437"/>
              <a:gd name="T86" fmla="*/ 2147483647 w 2171"/>
              <a:gd name="T87" fmla="*/ 2147483647 h 437"/>
              <a:gd name="T88" fmla="*/ 2147483647 w 2171"/>
              <a:gd name="T89" fmla="*/ 2147483647 h 437"/>
              <a:gd name="T90" fmla="*/ 2147483647 w 2171"/>
              <a:gd name="T91" fmla="*/ 2147483647 h 437"/>
              <a:gd name="T92" fmla="*/ 2147483647 w 2171"/>
              <a:gd name="T93" fmla="*/ 2147483647 h 437"/>
              <a:gd name="T94" fmla="*/ 2147483647 w 2171"/>
              <a:gd name="T95" fmla="*/ 2147483647 h 437"/>
              <a:gd name="T96" fmla="*/ 2147483647 w 2171"/>
              <a:gd name="T97" fmla="*/ 2147483647 h 437"/>
              <a:gd name="T98" fmla="*/ 2147483647 w 2171"/>
              <a:gd name="T99" fmla="*/ 2147483647 h 437"/>
              <a:gd name="T100" fmla="*/ 2147483647 w 2171"/>
              <a:gd name="T101" fmla="*/ 2147483647 h 437"/>
              <a:gd name="T102" fmla="*/ 2147483647 w 2171"/>
              <a:gd name="T103" fmla="*/ 2147483647 h 437"/>
              <a:gd name="T104" fmla="*/ 0 w 2171"/>
              <a:gd name="T105" fmla="*/ 2147483647 h 43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171"/>
              <a:gd name="T160" fmla="*/ 0 h 437"/>
              <a:gd name="T161" fmla="*/ 2171 w 2171"/>
              <a:gd name="T162" fmla="*/ 437 h 43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171" h="437">
                <a:moveTo>
                  <a:pt x="0" y="91"/>
                </a:moveTo>
                <a:lnTo>
                  <a:pt x="6" y="109"/>
                </a:lnTo>
                <a:lnTo>
                  <a:pt x="45" y="95"/>
                </a:lnTo>
                <a:lnTo>
                  <a:pt x="84" y="82"/>
                </a:lnTo>
                <a:lnTo>
                  <a:pt x="123" y="69"/>
                </a:lnTo>
                <a:lnTo>
                  <a:pt x="160" y="59"/>
                </a:lnTo>
                <a:lnTo>
                  <a:pt x="195" y="51"/>
                </a:lnTo>
                <a:lnTo>
                  <a:pt x="191" y="42"/>
                </a:lnTo>
                <a:lnTo>
                  <a:pt x="191" y="51"/>
                </a:lnTo>
                <a:lnTo>
                  <a:pt x="225" y="46"/>
                </a:lnTo>
                <a:lnTo>
                  <a:pt x="242" y="45"/>
                </a:lnTo>
                <a:lnTo>
                  <a:pt x="257" y="44"/>
                </a:lnTo>
                <a:lnTo>
                  <a:pt x="272" y="45"/>
                </a:lnTo>
                <a:lnTo>
                  <a:pt x="285" y="46"/>
                </a:lnTo>
                <a:lnTo>
                  <a:pt x="285" y="47"/>
                </a:lnTo>
                <a:lnTo>
                  <a:pt x="299" y="49"/>
                </a:lnTo>
                <a:lnTo>
                  <a:pt x="299" y="40"/>
                </a:lnTo>
                <a:lnTo>
                  <a:pt x="296" y="49"/>
                </a:lnTo>
                <a:lnTo>
                  <a:pt x="307" y="52"/>
                </a:lnTo>
                <a:lnTo>
                  <a:pt x="318" y="57"/>
                </a:lnTo>
                <a:lnTo>
                  <a:pt x="328" y="63"/>
                </a:lnTo>
                <a:lnTo>
                  <a:pt x="332" y="54"/>
                </a:lnTo>
                <a:lnTo>
                  <a:pt x="325" y="60"/>
                </a:lnTo>
                <a:lnTo>
                  <a:pt x="342" y="75"/>
                </a:lnTo>
                <a:lnTo>
                  <a:pt x="359" y="92"/>
                </a:lnTo>
                <a:lnTo>
                  <a:pt x="376" y="111"/>
                </a:lnTo>
                <a:lnTo>
                  <a:pt x="393" y="131"/>
                </a:lnTo>
                <a:lnTo>
                  <a:pt x="413" y="153"/>
                </a:lnTo>
                <a:lnTo>
                  <a:pt x="424" y="164"/>
                </a:lnTo>
                <a:lnTo>
                  <a:pt x="437" y="176"/>
                </a:lnTo>
                <a:lnTo>
                  <a:pt x="449" y="188"/>
                </a:lnTo>
                <a:lnTo>
                  <a:pt x="460" y="201"/>
                </a:lnTo>
                <a:lnTo>
                  <a:pt x="472" y="217"/>
                </a:lnTo>
                <a:lnTo>
                  <a:pt x="483" y="233"/>
                </a:lnTo>
                <a:lnTo>
                  <a:pt x="505" y="267"/>
                </a:lnTo>
                <a:lnTo>
                  <a:pt x="518" y="284"/>
                </a:lnTo>
                <a:lnTo>
                  <a:pt x="531" y="302"/>
                </a:lnTo>
                <a:lnTo>
                  <a:pt x="545" y="319"/>
                </a:lnTo>
                <a:lnTo>
                  <a:pt x="560" y="335"/>
                </a:lnTo>
                <a:lnTo>
                  <a:pt x="577" y="352"/>
                </a:lnTo>
                <a:lnTo>
                  <a:pt x="596" y="367"/>
                </a:lnTo>
                <a:lnTo>
                  <a:pt x="599" y="369"/>
                </a:lnTo>
                <a:lnTo>
                  <a:pt x="620" y="382"/>
                </a:lnTo>
                <a:lnTo>
                  <a:pt x="643" y="394"/>
                </a:lnTo>
                <a:lnTo>
                  <a:pt x="669" y="403"/>
                </a:lnTo>
                <a:lnTo>
                  <a:pt x="699" y="411"/>
                </a:lnTo>
                <a:lnTo>
                  <a:pt x="713" y="414"/>
                </a:lnTo>
                <a:lnTo>
                  <a:pt x="717" y="415"/>
                </a:lnTo>
                <a:lnTo>
                  <a:pt x="733" y="418"/>
                </a:lnTo>
                <a:lnTo>
                  <a:pt x="769" y="423"/>
                </a:lnTo>
                <a:lnTo>
                  <a:pt x="810" y="428"/>
                </a:lnTo>
                <a:lnTo>
                  <a:pt x="852" y="431"/>
                </a:lnTo>
                <a:lnTo>
                  <a:pt x="897" y="434"/>
                </a:lnTo>
                <a:lnTo>
                  <a:pt x="945" y="436"/>
                </a:lnTo>
                <a:lnTo>
                  <a:pt x="993" y="437"/>
                </a:lnTo>
                <a:lnTo>
                  <a:pt x="1042" y="436"/>
                </a:lnTo>
                <a:lnTo>
                  <a:pt x="1092" y="435"/>
                </a:lnTo>
                <a:lnTo>
                  <a:pt x="1141" y="432"/>
                </a:lnTo>
                <a:lnTo>
                  <a:pt x="1190" y="428"/>
                </a:lnTo>
                <a:lnTo>
                  <a:pt x="1238" y="422"/>
                </a:lnTo>
                <a:lnTo>
                  <a:pt x="1284" y="416"/>
                </a:lnTo>
                <a:lnTo>
                  <a:pt x="1327" y="407"/>
                </a:lnTo>
                <a:lnTo>
                  <a:pt x="1330" y="407"/>
                </a:lnTo>
                <a:lnTo>
                  <a:pt x="1372" y="397"/>
                </a:lnTo>
                <a:lnTo>
                  <a:pt x="1409" y="386"/>
                </a:lnTo>
                <a:lnTo>
                  <a:pt x="1427" y="379"/>
                </a:lnTo>
                <a:lnTo>
                  <a:pt x="1445" y="372"/>
                </a:lnTo>
                <a:lnTo>
                  <a:pt x="1478" y="354"/>
                </a:lnTo>
                <a:lnTo>
                  <a:pt x="1512" y="332"/>
                </a:lnTo>
                <a:lnTo>
                  <a:pt x="1515" y="330"/>
                </a:lnTo>
                <a:lnTo>
                  <a:pt x="1546" y="306"/>
                </a:lnTo>
                <a:lnTo>
                  <a:pt x="1576" y="280"/>
                </a:lnTo>
                <a:lnTo>
                  <a:pt x="1605" y="253"/>
                </a:lnTo>
                <a:lnTo>
                  <a:pt x="1661" y="195"/>
                </a:lnTo>
                <a:lnTo>
                  <a:pt x="1687" y="167"/>
                </a:lnTo>
                <a:lnTo>
                  <a:pt x="1713" y="140"/>
                </a:lnTo>
                <a:lnTo>
                  <a:pt x="1738" y="114"/>
                </a:lnTo>
                <a:lnTo>
                  <a:pt x="1764" y="90"/>
                </a:lnTo>
                <a:lnTo>
                  <a:pt x="1788" y="67"/>
                </a:lnTo>
                <a:lnTo>
                  <a:pt x="1812" y="49"/>
                </a:lnTo>
                <a:lnTo>
                  <a:pt x="1806" y="43"/>
                </a:lnTo>
                <a:lnTo>
                  <a:pt x="1809" y="52"/>
                </a:lnTo>
                <a:lnTo>
                  <a:pt x="1821" y="44"/>
                </a:lnTo>
                <a:lnTo>
                  <a:pt x="1833" y="37"/>
                </a:lnTo>
                <a:lnTo>
                  <a:pt x="1845" y="32"/>
                </a:lnTo>
                <a:lnTo>
                  <a:pt x="1856" y="27"/>
                </a:lnTo>
                <a:lnTo>
                  <a:pt x="1868" y="24"/>
                </a:lnTo>
                <a:lnTo>
                  <a:pt x="1880" y="21"/>
                </a:lnTo>
                <a:lnTo>
                  <a:pt x="1877" y="12"/>
                </a:lnTo>
                <a:lnTo>
                  <a:pt x="1877" y="22"/>
                </a:lnTo>
                <a:lnTo>
                  <a:pt x="1901" y="19"/>
                </a:lnTo>
                <a:lnTo>
                  <a:pt x="1925" y="20"/>
                </a:lnTo>
                <a:lnTo>
                  <a:pt x="1948" y="24"/>
                </a:lnTo>
                <a:lnTo>
                  <a:pt x="1948" y="14"/>
                </a:lnTo>
                <a:lnTo>
                  <a:pt x="1945" y="23"/>
                </a:lnTo>
                <a:lnTo>
                  <a:pt x="1968" y="29"/>
                </a:lnTo>
                <a:lnTo>
                  <a:pt x="1990" y="37"/>
                </a:lnTo>
                <a:lnTo>
                  <a:pt x="2012" y="47"/>
                </a:lnTo>
                <a:lnTo>
                  <a:pt x="2034" y="57"/>
                </a:lnTo>
                <a:lnTo>
                  <a:pt x="2055" y="68"/>
                </a:lnTo>
                <a:lnTo>
                  <a:pt x="2075" y="81"/>
                </a:lnTo>
                <a:lnTo>
                  <a:pt x="2093" y="93"/>
                </a:lnTo>
                <a:lnTo>
                  <a:pt x="2110" y="104"/>
                </a:lnTo>
                <a:lnTo>
                  <a:pt x="2126" y="114"/>
                </a:lnTo>
                <a:lnTo>
                  <a:pt x="2140" y="122"/>
                </a:lnTo>
                <a:lnTo>
                  <a:pt x="2153" y="129"/>
                </a:lnTo>
                <a:lnTo>
                  <a:pt x="2165" y="134"/>
                </a:lnTo>
                <a:lnTo>
                  <a:pt x="2171" y="116"/>
                </a:lnTo>
                <a:lnTo>
                  <a:pt x="2160" y="111"/>
                </a:lnTo>
                <a:lnTo>
                  <a:pt x="2147" y="104"/>
                </a:lnTo>
                <a:lnTo>
                  <a:pt x="2133" y="96"/>
                </a:lnTo>
                <a:lnTo>
                  <a:pt x="2117" y="86"/>
                </a:lnTo>
                <a:lnTo>
                  <a:pt x="2100" y="75"/>
                </a:lnTo>
                <a:lnTo>
                  <a:pt x="2082" y="62"/>
                </a:lnTo>
                <a:lnTo>
                  <a:pt x="2062" y="50"/>
                </a:lnTo>
                <a:lnTo>
                  <a:pt x="2042" y="39"/>
                </a:lnTo>
                <a:lnTo>
                  <a:pt x="2019" y="29"/>
                </a:lnTo>
                <a:lnTo>
                  <a:pt x="1997" y="19"/>
                </a:lnTo>
                <a:lnTo>
                  <a:pt x="1975" y="11"/>
                </a:lnTo>
                <a:lnTo>
                  <a:pt x="1952" y="5"/>
                </a:lnTo>
                <a:lnTo>
                  <a:pt x="1948" y="5"/>
                </a:lnTo>
                <a:lnTo>
                  <a:pt x="1925" y="1"/>
                </a:lnTo>
                <a:lnTo>
                  <a:pt x="1901" y="0"/>
                </a:lnTo>
                <a:lnTo>
                  <a:pt x="1877" y="3"/>
                </a:lnTo>
                <a:lnTo>
                  <a:pt x="1873" y="3"/>
                </a:lnTo>
                <a:lnTo>
                  <a:pt x="1861" y="6"/>
                </a:lnTo>
                <a:lnTo>
                  <a:pt x="1850" y="9"/>
                </a:lnTo>
                <a:lnTo>
                  <a:pt x="1838" y="14"/>
                </a:lnTo>
                <a:lnTo>
                  <a:pt x="1826" y="19"/>
                </a:lnTo>
                <a:lnTo>
                  <a:pt x="1814" y="26"/>
                </a:lnTo>
                <a:lnTo>
                  <a:pt x="1802" y="34"/>
                </a:lnTo>
                <a:lnTo>
                  <a:pt x="1799" y="36"/>
                </a:lnTo>
                <a:lnTo>
                  <a:pt x="1775" y="54"/>
                </a:lnTo>
                <a:lnTo>
                  <a:pt x="1750" y="77"/>
                </a:lnTo>
                <a:lnTo>
                  <a:pt x="1725" y="101"/>
                </a:lnTo>
                <a:lnTo>
                  <a:pt x="1700" y="127"/>
                </a:lnTo>
                <a:lnTo>
                  <a:pt x="1674" y="154"/>
                </a:lnTo>
                <a:lnTo>
                  <a:pt x="1648" y="182"/>
                </a:lnTo>
                <a:lnTo>
                  <a:pt x="1592" y="240"/>
                </a:lnTo>
                <a:lnTo>
                  <a:pt x="1563" y="267"/>
                </a:lnTo>
                <a:lnTo>
                  <a:pt x="1533" y="293"/>
                </a:lnTo>
                <a:lnTo>
                  <a:pt x="1502" y="317"/>
                </a:lnTo>
                <a:lnTo>
                  <a:pt x="1508" y="323"/>
                </a:lnTo>
                <a:lnTo>
                  <a:pt x="1505" y="314"/>
                </a:lnTo>
                <a:lnTo>
                  <a:pt x="1471" y="335"/>
                </a:lnTo>
                <a:lnTo>
                  <a:pt x="1438" y="354"/>
                </a:lnTo>
                <a:lnTo>
                  <a:pt x="1420" y="361"/>
                </a:lnTo>
                <a:lnTo>
                  <a:pt x="1403" y="368"/>
                </a:lnTo>
                <a:lnTo>
                  <a:pt x="1365" y="379"/>
                </a:lnTo>
                <a:lnTo>
                  <a:pt x="1323" y="389"/>
                </a:lnTo>
                <a:lnTo>
                  <a:pt x="1327" y="398"/>
                </a:lnTo>
                <a:lnTo>
                  <a:pt x="1327" y="388"/>
                </a:lnTo>
                <a:lnTo>
                  <a:pt x="1284" y="397"/>
                </a:lnTo>
                <a:lnTo>
                  <a:pt x="1238" y="403"/>
                </a:lnTo>
                <a:lnTo>
                  <a:pt x="1190" y="409"/>
                </a:lnTo>
                <a:lnTo>
                  <a:pt x="1141" y="413"/>
                </a:lnTo>
                <a:lnTo>
                  <a:pt x="1092" y="416"/>
                </a:lnTo>
                <a:lnTo>
                  <a:pt x="1042" y="417"/>
                </a:lnTo>
                <a:lnTo>
                  <a:pt x="993" y="418"/>
                </a:lnTo>
                <a:lnTo>
                  <a:pt x="945" y="417"/>
                </a:lnTo>
                <a:lnTo>
                  <a:pt x="897" y="415"/>
                </a:lnTo>
                <a:lnTo>
                  <a:pt x="852" y="412"/>
                </a:lnTo>
                <a:lnTo>
                  <a:pt x="810" y="409"/>
                </a:lnTo>
                <a:lnTo>
                  <a:pt x="769" y="404"/>
                </a:lnTo>
                <a:lnTo>
                  <a:pt x="733" y="399"/>
                </a:lnTo>
                <a:lnTo>
                  <a:pt x="717" y="396"/>
                </a:lnTo>
                <a:lnTo>
                  <a:pt x="717" y="405"/>
                </a:lnTo>
                <a:lnTo>
                  <a:pt x="720" y="396"/>
                </a:lnTo>
                <a:lnTo>
                  <a:pt x="703" y="393"/>
                </a:lnTo>
                <a:lnTo>
                  <a:pt x="676" y="385"/>
                </a:lnTo>
                <a:lnTo>
                  <a:pt x="651" y="376"/>
                </a:lnTo>
                <a:lnTo>
                  <a:pt x="627" y="364"/>
                </a:lnTo>
                <a:lnTo>
                  <a:pt x="606" y="351"/>
                </a:lnTo>
                <a:lnTo>
                  <a:pt x="603" y="360"/>
                </a:lnTo>
                <a:lnTo>
                  <a:pt x="610" y="354"/>
                </a:lnTo>
                <a:lnTo>
                  <a:pt x="591" y="338"/>
                </a:lnTo>
                <a:lnTo>
                  <a:pt x="574" y="322"/>
                </a:lnTo>
                <a:lnTo>
                  <a:pt x="559" y="306"/>
                </a:lnTo>
                <a:lnTo>
                  <a:pt x="545" y="289"/>
                </a:lnTo>
                <a:lnTo>
                  <a:pt x="532" y="271"/>
                </a:lnTo>
                <a:lnTo>
                  <a:pt x="520" y="254"/>
                </a:lnTo>
                <a:lnTo>
                  <a:pt x="497" y="220"/>
                </a:lnTo>
                <a:lnTo>
                  <a:pt x="486" y="203"/>
                </a:lnTo>
                <a:lnTo>
                  <a:pt x="474" y="188"/>
                </a:lnTo>
                <a:lnTo>
                  <a:pt x="463" y="175"/>
                </a:lnTo>
                <a:lnTo>
                  <a:pt x="449" y="162"/>
                </a:lnTo>
                <a:lnTo>
                  <a:pt x="438" y="151"/>
                </a:lnTo>
                <a:lnTo>
                  <a:pt x="427" y="140"/>
                </a:lnTo>
                <a:lnTo>
                  <a:pt x="407" y="118"/>
                </a:lnTo>
                <a:lnTo>
                  <a:pt x="390" y="98"/>
                </a:lnTo>
                <a:lnTo>
                  <a:pt x="374" y="79"/>
                </a:lnTo>
                <a:lnTo>
                  <a:pt x="356" y="61"/>
                </a:lnTo>
                <a:lnTo>
                  <a:pt x="339" y="47"/>
                </a:lnTo>
                <a:lnTo>
                  <a:pt x="335" y="45"/>
                </a:lnTo>
                <a:lnTo>
                  <a:pt x="325" y="39"/>
                </a:lnTo>
                <a:lnTo>
                  <a:pt x="314" y="34"/>
                </a:lnTo>
                <a:lnTo>
                  <a:pt x="303" y="31"/>
                </a:lnTo>
                <a:lnTo>
                  <a:pt x="299" y="30"/>
                </a:lnTo>
                <a:lnTo>
                  <a:pt x="288" y="28"/>
                </a:lnTo>
                <a:lnTo>
                  <a:pt x="286" y="37"/>
                </a:lnTo>
                <a:lnTo>
                  <a:pt x="288" y="28"/>
                </a:lnTo>
                <a:lnTo>
                  <a:pt x="272" y="26"/>
                </a:lnTo>
                <a:lnTo>
                  <a:pt x="257" y="25"/>
                </a:lnTo>
                <a:lnTo>
                  <a:pt x="242" y="26"/>
                </a:lnTo>
                <a:lnTo>
                  <a:pt x="225" y="27"/>
                </a:lnTo>
                <a:lnTo>
                  <a:pt x="191" y="32"/>
                </a:lnTo>
                <a:lnTo>
                  <a:pt x="188" y="33"/>
                </a:lnTo>
                <a:lnTo>
                  <a:pt x="153" y="41"/>
                </a:lnTo>
                <a:lnTo>
                  <a:pt x="116" y="51"/>
                </a:lnTo>
                <a:lnTo>
                  <a:pt x="77" y="63"/>
                </a:lnTo>
                <a:lnTo>
                  <a:pt x="38" y="77"/>
                </a:lnTo>
                <a:lnTo>
                  <a:pt x="0" y="91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5" name="Oval 14"/>
          <p:cNvSpPr>
            <a:spLocks noChangeArrowheads="1"/>
          </p:cNvSpPr>
          <p:nvPr/>
        </p:nvSpPr>
        <p:spPr bwMode="auto">
          <a:xfrm>
            <a:off x="2779713" y="4168775"/>
            <a:ext cx="144462" cy="136525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2236" name="Oval 15"/>
          <p:cNvSpPr>
            <a:spLocks noChangeArrowheads="1"/>
          </p:cNvSpPr>
          <p:nvPr/>
        </p:nvSpPr>
        <p:spPr bwMode="auto">
          <a:xfrm>
            <a:off x="2943225" y="4759325"/>
            <a:ext cx="149225" cy="138113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2237" name="Oval 16"/>
          <p:cNvSpPr>
            <a:spLocks noChangeArrowheads="1"/>
          </p:cNvSpPr>
          <p:nvPr/>
        </p:nvSpPr>
        <p:spPr bwMode="auto">
          <a:xfrm>
            <a:off x="3608388" y="4972050"/>
            <a:ext cx="149225" cy="141288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2238" name="Oval 17"/>
          <p:cNvSpPr>
            <a:spLocks noChangeArrowheads="1"/>
          </p:cNvSpPr>
          <p:nvPr/>
        </p:nvSpPr>
        <p:spPr bwMode="auto">
          <a:xfrm>
            <a:off x="4071938" y="4616450"/>
            <a:ext cx="146050" cy="138113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2239" name="Oval 18"/>
          <p:cNvSpPr>
            <a:spLocks noChangeArrowheads="1"/>
          </p:cNvSpPr>
          <p:nvPr/>
        </p:nvSpPr>
        <p:spPr bwMode="auto">
          <a:xfrm>
            <a:off x="4797425" y="5402263"/>
            <a:ext cx="146050" cy="136525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2240" name="Oval 19"/>
          <p:cNvSpPr>
            <a:spLocks noChangeArrowheads="1"/>
          </p:cNvSpPr>
          <p:nvPr/>
        </p:nvSpPr>
        <p:spPr bwMode="auto">
          <a:xfrm>
            <a:off x="5257800" y="3968750"/>
            <a:ext cx="147638" cy="139700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2241" name="Oval 20"/>
          <p:cNvSpPr>
            <a:spLocks noChangeArrowheads="1"/>
          </p:cNvSpPr>
          <p:nvPr/>
        </p:nvSpPr>
        <p:spPr bwMode="auto">
          <a:xfrm>
            <a:off x="6075363" y="4238625"/>
            <a:ext cx="146050" cy="141288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2242" name="Oval 21"/>
          <p:cNvSpPr>
            <a:spLocks noChangeArrowheads="1"/>
          </p:cNvSpPr>
          <p:nvPr/>
        </p:nvSpPr>
        <p:spPr bwMode="auto">
          <a:xfrm>
            <a:off x="6618288" y="3933825"/>
            <a:ext cx="147637" cy="138113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2243" name="Oval 22"/>
          <p:cNvSpPr>
            <a:spLocks noChangeArrowheads="1"/>
          </p:cNvSpPr>
          <p:nvPr/>
        </p:nvSpPr>
        <p:spPr bwMode="auto">
          <a:xfrm>
            <a:off x="1509713" y="4092575"/>
            <a:ext cx="144462" cy="134938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2244" name="Oval 23"/>
          <p:cNvSpPr>
            <a:spLocks noChangeArrowheads="1"/>
          </p:cNvSpPr>
          <p:nvPr/>
        </p:nvSpPr>
        <p:spPr bwMode="auto">
          <a:xfrm>
            <a:off x="2108200" y="4254500"/>
            <a:ext cx="142875" cy="138113"/>
          </a:xfrm>
          <a:prstGeom prst="ellipse">
            <a:avLst/>
          </a:prstGeom>
          <a:solidFill>
            <a:srgbClr val="FF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grpSp>
        <p:nvGrpSpPr>
          <p:cNvPr id="4" name="Group 24"/>
          <p:cNvGrpSpPr>
            <a:grpSpLocks/>
          </p:cNvGrpSpPr>
          <p:nvPr/>
        </p:nvGrpSpPr>
        <p:grpSpPr bwMode="auto">
          <a:xfrm>
            <a:off x="1368425" y="3941763"/>
            <a:ext cx="5564188" cy="1598612"/>
            <a:chOff x="369" y="1992"/>
            <a:chExt cx="2317" cy="706"/>
          </a:xfrm>
        </p:grpSpPr>
        <p:sp>
          <p:nvSpPr>
            <p:cNvPr id="52268" name="Freeform 25"/>
            <p:cNvSpPr>
              <a:spLocks/>
            </p:cNvSpPr>
            <p:nvPr/>
          </p:nvSpPr>
          <p:spPr bwMode="auto">
            <a:xfrm>
              <a:off x="369" y="2019"/>
              <a:ext cx="65" cy="64"/>
            </a:xfrm>
            <a:custGeom>
              <a:avLst/>
              <a:gdLst>
                <a:gd name="T0" fmla="*/ 18 w 65"/>
                <a:gd name="T1" fmla="*/ 0 h 64"/>
                <a:gd name="T2" fmla="*/ 0 w 65"/>
                <a:gd name="T3" fmla="*/ 6 h 64"/>
                <a:gd name="T4" fmla="*/ 2 w 65"/>
                <a:gd name="T5" fmla="*/ 14 h 64"/>
                <a:gd name="T6" fmla="*/ 5 w 65"/>
                <a:gd name="T7" fmla="*/ 21 h 64"/>
                <a:gd name="T8" fmla="*/ 10 w 65"/>
                <a:gd name="T9" fmla="*/ 28 h 64"/>
                <a:gd name="T10" fmla="*/ 12 w 65"/>
                <a:gd name="T11" fmla="*/ 32 h 64"/>
                <a:gd name="T12" fmla="*/ 18 w 65"/>
                <a:gd name="T13" fmla="*/ 39 h 64"/>
                <a:gd name="T14" fmla="*/ 26 w 65"/>
                <a:gd name="T15" fmla="*/ 46 h 64"/>
                <a:gd name="T16" fmla="*/ 37 w 65"/>
                <a:gd name="T17" fmla="*/ 54 h 64"/>
                <a:gd name="T18" fmla="*/ 41 w 65"/>
                <a:gd name="T19" fmla="*/ 56 h 64"/>
                <a:gd name="T20" fmla="*/ 55 w 65"/>
                <a:gd name="T21" fmla="*/ 64 h 64"/>
                <a:gd name="T22" fmla="*/ 57 w 65"/>
                <a:gd name="T23" fmla="*/ 64 h 64"/>
                <a:gd name="T24" fmla="*/ 65 w 65"/>
                <a:gd name="T25" fmla="*/ 47 h 64"/>
                <a:gd name="T26" fmla="*/ 62 w 65"/>
                <a:gd name="T27" fmla="*/ 46 h 64"/>
                <a:gd name="T28" fmla="*/ 48 w 65"/>
                <a:gd name="T29" fmla="*/ 38 h 64"/>
                <a:gd name="T30" fmla="*/ 44 w 65"/>
                <a:gd name="T31" fmla="*/ 47 h 64"/>
                <a:gd name="T32" fmla="*/ 51 w 65"/>
                <a:gd name="T33" fmla="*/ 41 h 64"/>
                <a:gd name="T34" fmla="*/ 40 w 65"/>
                <a:gd name="T35" fmla="*/ 33 h 64"/>
                <a:gd name="T36" fmla="*/ 32 w 65"/>
                <a:gd name="T37" fmla="*/ 25 h 64"/>
                <a:gd name="T38" fmla="*/ 26 w 65"/>
                <a:gd name="T39" fmla="*/ 18 h 64"/>
                <a:gd name="T40" fmla="*/ 19 w 65"/>
                <a:gd name="T41" fmla="*/ 24 h 64"/>
                <a:gd name="T42" fmla="*/ 28 w 65"/>
                <a:gd name="T43" fmla="*/ 21 h 64"/>
                <a:gd name="T44" fmla="*/ 23 w 65"/>
                <a:gd name="T45" fmla="*/ 14 h 64"/>
                <a:gd name="T46" fmla="*/ 20 w 65"/>
                <a:gd name="T47" fmla="*/ 7 h 64"/>
                <a:gd name="T48" fmla="*/ 18 w 65"/>
                <a:gd name="T49" fmla="*/ 0 h 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64"/>
                <a:gd name="T77" fmla="*/ 65 w 65"/>
                <a:gd name="T78" fmla="*/ 64 h 6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64">
                  <a:moveTo>
                    <a:pt x="18" y="0"/>
                  </a:moveTo>
                  <a:lnTo>
                    <a:pt x="0" y="6"/>
                  </a:lnTo>
                  <a:lnTo>
                    <a:pt x="2" y="14"/>
                  </a:lnTo>
                  <a:lnTo>
                    <a:pt x="5" y="21"/>
                  </a:lnTo>
                  <a:lnTo>
                    <a:pt x="10" y="28"/>
                  </a:lnTo>
                  <a:lnTo>
                    <a:pt x="12" y="32"/>
                  </a:lnTo>
                  <a:lnTo>
                    <a:pt x="18" y="39"/>
                  </a:lnTo>
                  <a:lnTo>
                    <a:pt x="26" y="46"/>
                  </a:lnTo>
                  <a:lnTo>
                    <a:pt x="37" y="54"/>
                  </a:lnTo>
                  <a:lnTo>
                    <a:pt x="41" y="56"/>
                  </a:lnTo>
                  <a:lnTo>
                    <a:pt x="55" y="64"/>
                  </a:lnTo>
                  <a:lnTo>
                    <a:pt x="57" y="64"/>
                  </a:lnTo>
                  <a:lnTo>
                    <a:pt x="65" y="47"/>
                  </a:lnTo>
                  <a:lnTo>
                    <a:pt x="62" y="46"/>
                  </a:lnTo>
                  <a:lnTo>
                    <a:pt x="48" y="38"/>
                  </a:lnTo>
                  <a:lnTo>
                    <a:pt x="44" y="47"/>
                  </a:lnTo>
                  <a:lnTo>
                    <a:pt x="51" y="41"/>
                  </a:lnTo>
                  <a:lnTo>
                    <a:pt x="40" y="33"/>
                  </a:lnTo>
                  <a:lnTo>
                    <a:pt x="32" y="25"/>
                  </a:lnTo>
                  <a:lnTo>
                    <a:pt x="26" y="18"/>
                  </a:lnTo>
                  <a:lnTo>
                    <a:pt x="19" y="24"/>
                  </a:lnTo>
                  <a:lnTo>
                    <a:pt x="28" y="21"/>
                  </a:lnTo>
                  <a:lnTo>
                    <a:pt x="23" y="14"/>
                  </a:lnTo>
                  <a:lnTo>
                    <a:pt x="20" y="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9" name="Freeform 26"/>
            <p:cNvSpPr>
              <a:spLocks/>
            </p:cNvSpPr>
            <p:nvPr/>
          </p:nvSpPr>
          <p:spPr bwMode="auto">
            <a:xfrm>
              <a:off x="479" y="2088"/>
              <a:ext cx="79" cy="43"/>
            </a:xfrm>
            <a:custGeom>
              <a:avLst/>
              <a:gdLst>
                <a:gd name="T0" fmla="*/ 7 w 79"/>
                <a:gd name="T1" fmla="*/ 0 h 43"/>
                <a:gd name="T2" fmla="*/ 0 w 79"/>
                <a:gd name="T3" fmla="*/ 18 h 43"/>
                <a:gd name="T4" fmla="*/ 0 w 79"/>
                <a:gd name="T5" fmla="*/ 18 h 43"/>
                <a:gd name="T6" fmla="*/ 16 w 79"/>
                <a:gd name="T7" fmla="*/ 23 h 43"/>
                <a:gd name="T8" fmla="*/ 48 w 79"/>
                <a:gd name="T9" fmla="*/ 35 h 43"/>
                <a:gd name="T10" fmla="*/ 73 w 79"/>
                <a:gd name="T11" fmla="*/ 43 h 43"/>
                <a:gd name="T12" fmla="*/ 79 w 79"/>
                <a:gd name="T13" fmla="*/ 25 h 43"/>
                <a:gd name="T14" fmla="*/ 55 w 79"/>
                <a:gd name="T15" fmla="*/ 17 h 43"/>
                <a:gd name="T16" fmla="*/ 23 w 79"/>
                <a:gd name="T17" fmla="*/ 5 h 43"/>
                <a:gd name="T18" fmla="*/ 7 w 7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9"/>
                <a:gd name="T31" fmla="*/ 0 h 43"/>
                <a:gd name="T32" fmla="*/ 79 w 79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9" h="43">
                  <a:moveTo>
                    <a:pt x="7" y="0"/>
                  </a:moveTo>
                  <a:lnTo>
                    <a:pt x="0" y="18"/>
                  </a:lnTo>
                  <a:lnTo>
                    <a:pt x="16" y="23"/>
                  </a:lnTo>
                  <a:lnTo>
                    <a:pt x="48" y="35"/>
                  </a:lnTo>
                  <a:lnTo>
                    <a:pt x="73" y="43"/>
                  </a:lnTo>
                  <a:lnTo>
                    <a:pt x="79" y="25"/>
                  </a:lnTo>
                  <a:lnTo>
                    <a:pt x="55" y="17"/>
                  </a:lnTo>
                  <a:lnTo>
                    <a:pt x="23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0" name="Freeform 27"/>
            <p:cNvSpPr>
              <a:spLocks/>
            </p:cNvSpPr>
            <p:nvPr/>
          </p:nvSpPr>
          <p:spPr bwMode="auto">
            <a:xfrm>
              <a:off x="607" y="2129"/>
              <a:ext cx="78" cy="34"/>
            </a:xfrm>
            <a:custGeom>
              <a:avLst/>
              <a:gdLst>
                <a:gd name="T0" fmla="*/ 5 w 78"/>
                <a:gd name="T1" fmla="*/ 0 h 34"/>
                <a:gd name="T2" fmla="*/ 0 w 78"/>
                <a:gd name="T3" fmla="*/ 18 h 34"/>
                <a:gd name="T4" fmla="*/ 28 w 78"/>
                <a:gd name="T5" fmla="*/ 26 h 34"/>
                <a:gd name="T6" fmla="*/ 32 w 78"/>
                <a:gd name="T7" fmla="*/ 26 h 34"/>
                <a:gd name="T8" fmla="*/ 69 w 78"/>
                <a:gd name="T9" fmla="*/ 33 h 34"/>
                <a:gd name="T10" fmla="*/ 77 w 78"/>
                <a:gd name="T11" fmla="*/ 34 h 34"/>
                <a:gd name="T12" fmla="*/ 78 w 78"/>
                <a:gd name="T13" fmla="*/ 15 h 34"/>
                <a:gd name="T14" fmla="*/ 69 w 78"/>
                <a:gd name="T15" fmla="*/ 14 h 34"/>
                <a:gd name="T16" fmla="*/ 32 w 78"/>
                <a:gd name="T17" fmla="*/ 7 h 34"/>
                <a:gd name="T18" fmla="*/ 32 w 78"/>
                <a:gd name="T19" fmla="*/ 17 h 34"/>
                <a:gd name="T20" fmla="*/ 35 w 78"/>
                <a:gd name="T21" fmla="*/ 8 h 34"/>
                <a:gd name="T22" fmla="*/ 5 w 78"/>
                <a:gd name="T23" fmla="*/ 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34"/>
                <a:gd name="T38" fmla="*/ 78 w 78"/>
                <a:gd name="T39" fmla="*/ 34 h 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34">
                  <a:moveTo>
                    <a:pt x="5" y="0"/>
                  </a:moveTo>
                  <a:lnTo>
                    <a:pt x="0" y="18"/>
                  </a:lnTo>
                  <a:lnTo>
                    <a:pt x="28" y="26"/>
                  </a:lnTo>
                  <a:lnTo>
                    <a:pt x="32" y="26"/>
                  </a:lnTo>
                  <a:lnTo>
                    <a:pt x="69" y="33"/>
                  </a:lnTo>
                  <a:lnTo>
                    <a:pt x="77" y="34"/>
                  </a:lnTo>
                  <a:lnTo>
                    <a:pt x="78" y="15"/>
                  </a:lnTo>
                  <a:lnTo>
                    <a:pt x="69" y="14"/>
                  </a:lnTo>
                  <a:lnTo>
                    <a:pt x="32" y="7"/>
                  </a:lnTo>
                  <a:lnTo>
                    <a:pt x="32" y="17"/>
                  </a:lnTo>
                  <a:lnTo>
                    <a:pt x="35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1" name="Freeform 28"/>
            <p:cNvSpPr>
              <a:spLocks/>
            </p:cNvSpPr>
            <p:nvPr/>
          </p:nvSpPr>
          <p:spPr bwMode="auto">
            <a:xfrm>
              <a:off x="741" y="2134"/>
              <a:ext cx="78" cy="32"/>
            </a:xfrm>
            <a:custGeom>
              <a:avLst/>
              <a:gdLst>
                <a:gd name="T0" fmla="*/ 0 w 78"/>
                <a:gd name="T1" fmla="*/ 13 h 32"/>
                <a:gd name="T2" fmla="*/ 1 w 78"/>
                <a:gd name="T3" fmla="*/ 32 h 32"/>
                <a:gd name="T4" fmla="*/ 6 w 78"/>
                <a:gd name="T5" fmla="*/ 32 h 32"/>
                <a:gd name="T6" fmla="*/ 26 w 78"/>
                <a:gd name="T7" fmla="*/ 29 h 32"/>
                <a:gd name="T8" fmla="*/ 47 w 78"/>
                <a:gd name="T9" fmla="*/ 26 h 32"/>
                <a:gd name="T10" fmla="*/ 50 w 78"/>
                <a:gd name="T11" fmla="*/ 25 h 32"/>
                <a:gd name="T12" fmla="*/ 78 w 78"/>
                <a:gd name="T13" fmla="*/ 18 h 32"/>
                <a:gd name="T14" fmla="*/ 74 w 78"/>
                <a:gd name="T15" fmla="*/ 0 h 32"/>
                <a:gd name="T16" fmla="*/ 43 w 78"/>
                <a:gd name="T17" fmla="*/ 7 h 32"/>
                <a:gd name="T18" fmla="*/ 47 w 78"/>
                <a:gd name="T19" fmla="*/ 16 h 32"/>
                <a:gd name="T20" fmla="*/ 47 w 78"/>
                <a:gd name="T21" fmla="*/ 7 h 32"/>
                <a:gd name="T22" fmla="*/ 26 w 78"/>
                <a:gd name="T23" fmla="*/ 10 h 32"/>
                <a:gd name="T24" fmla="*/ 6 w 78"/>
                <a:gd name="T25" fmla="*/ 13 h 32"/>
                <a:gd name="T26" fmla="*/ 0 w 78"/>
                <a:gd name="T27" fmla="*/ 13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8"/>
                <a:gd name="T43" fmla="*/ 0 h 32"/>
                <a:gd name="T44" fmla="*/ 78 w 78"/>
                <a:gd name="T45" fmla="*/ 32 h 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8" h="32">
                  <a:moveTo>
                    <a:pt x="0" y="13"/>
                  </a:moveTo>
                  <a:lnTo>
                    <a:pt x="1" y="32"/>
                  </a:lnTo>
                  <a:lnTo>
                    <a:pt x="6" y="32"/>
                  </a:lnTo>
                  <a:lnTo>
                    <a:pt x="26" y="29"/>
                  </a:lnTo>
                  <a:lnTo>
                    <a:pt x="47" y="26"/>
                  </a:lnTo>
                  <a:lnTo>
                    <a:pt x="50" y="25"/>
                  </a:lnTo>
                  <a:lnTo>
                    <a:pt x="78" y="18"/>
                  </a:lnTo>
                  <a:lnTo>
                    <a:pt x="74" y="0"/>
                  </a:lnTo>
                  <a:lnTo>
                    <a:pt x="43" y="7"/>
                  </a:lnTo>
                  <a:lnTo>
                    <a:pt x="47" y="16"/>
                  </a:lnTo>
                  <a:lnTo>
                    <a:pt x="47" y="7"/>
                  </a:lnTo>
                  <a:lnTo>
                    <a:pt x="26" y="10"/>
                  </a:lnTo>
                  <a:lnTo>
                    <a:pt x="6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2" name="Freeform 29"/>
            <p:cNvSpPr>
              <a:spLocks/>
            </p:cNvSpPr>
            <p:nvPr/>
          </p:nvSpPr>
          <p:spPr bwMode="auto">
            <a:xfrm>
              <a:off x="871" y="2107"/>
              <a:ext cx="78" cy="32"/>
            </a:xfrm>
            <a:custGeom>
              <a:avLst/>
              <a:gdLst>
                <a:gd name="T0" fmla="*/ 0 w 78"/>
                <a:gd name="T1" fmla="*/ 14 h 32"/>
                <a:gd name="T2" fmla="*/ 4 w 78"/>
                <a:gd name="T3" fmla="*/ 32 h 32"/>
                <a:gd name="T4" fmla="*/ 41 w 78"/>
                <a:gd name="T5" fmla="*/ 24 h 32"/>
                <a:gd name="T6" fmla="*/ 38 w 78"/>
                <a:gd name="T7" fmla="*/ 15 h 32"/>
                <a:gd name="T8" fmla="*/ 38 w 78"/>
                <a:gd name="T9" fmla="*/ 24 h 32"/>
                <a:gd name="T10" fmla="*/ 56 w 78"/>
                <a:gd name="T11" fmla="*/ 21 h 32"/>
                <a:gd name="T12" fmla="*/ 74 w 78"/>
                <a:gd name="T13" fmla="*/ 19 h 32"/>
                <a:gd name="T14" fmla="*/ 78 w 78"/>
                <a:gd name="T15" fmla="*/ 19 h 32"/>
                <a:gd name="T16" fmla="*/ 77 w 78"/>
                <a:gd name="T17" fmla="*/ 0 h 32"/>
                <a:gd name="T18" fmla="*/ 74 w 78"/>
                <a:gd name="T19" fmla="*/ 0 h 32"/>
                <a:gd name="T20" fmla="*/ 56 w 78"/>
                <a:gd name="T21" fmla="*/ 2 h 32"/>
                <a:gd name="T22" fmla="*/ 38 w 78"/>
                <a:gd name="T23" fmla="*/ 5 h 32"/>
                <a:gd name="T24" fmla="*/ 33 w 78"/>
                <a:gd name="T25" fmla="*/ 6 h 32"/>
                <a:gd name="T26" fmla="*/ 0 w 78"/>
                <a:gd name="T27" fmla="*/ 14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8"/>
                <a:gd name="T43" fmla="*/ 0 h 32"/>
                <a:gd name="T44" fmla="*/ 78 w 78"/>
                <a:gd name="T45" fmla="*/ 32 h 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8" h="32">
                  <a:moveTo>
                    <a:pt x="0" y="14"/>
                  </a:moveTo>
                  <a:lnTo>
                    <a:pt x="4" y="32"/>
                  </a:lnTo>
                  <a:lnTo>
                    <a:pt x="41" y="24"/>
                  </a:lnTo>
                  <a:lnTo>
                    <a:pt x="38" y="15"/>
                  </a:lnTo>
                  <a:lnTo>
                    <a:pt x="38" y="24"/>
                  </a:lnTo>
                  <a:lnTo>
                    <a:pt x="56" y="21"/>
                  </a:lnTo>
                  <a:lnTo>
                    <a:pt x="74" y="19"/>
                  </a:lnTo>
                  <a:lnTo>
                    <a:pt x="78" y="19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56" y="2"/>
                  </a:lnTo>
                  <a:lnTo>
                    <a:pt x="38" y="5"/>
                  </a:lnTo>
                  <a:lnTo>
                    <a:pt x="33" y="6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3" name="Freeform 30"/>
            <p:cNvSpPr>
              <a:spLocks/>
            </p:cNvSpPr>
            <p:nvPr/>
          </p:nvSpPr>
          <p:spPr bwMode="auto">
            <a:xfrm>
              <a:off x="998" y="2121"/>
              <a:ext cx="39" cy="78"/>
            </a:xfrm>
            <a:custGeom>
              <a:avLst/>
              <a:gdLst>
                <a:gd name="T0" fmla="*/ 10 w 39"/>
                <a:gd name="T1" fmla="*/ 0 h 78"/>
                <a:gd name="T2" fmla="*/ 0 w 39"/>
                <a:gd name="T3" fmla="*/ 15 h 78"/>
                <a:gd name="T4" fmla="*/ 8 w 39"/>
                <a:gd name="T5" fmla="*/ 23 h 78"/>
                <a:gd name="T6" fmla="*/ 11 w 39"/>
                <a:gd name="T7" fmla="*/ 14 h 78"/>
                <a:gd name="T8" fmla="*/ 5 w 39"/>
                <a:gd name="T9" fmla="*/ 20 h 78"/>
                <a:gd name="T10" fmla="*/ 2 w 39"/>
                <a:gd name="T11" fmla="*/ 17 h 78"/>
                <a:gd name="T12" fmla="*/ 10 w 39"/>
                <a:gd name="T13" fmla="*/ 28 h 78"/>
                <a:gd name="T14" fmla="*/ 15 w 39"/>
                <a:gd name="T15" fmla="*/ 41 h 78"/>
                <a:gd name="T16" fmla="*/ 18 w 39"/>
                <a:gd name="T17" fmla="*/ 57 h 78"/>
                <a:gd name="T18" fmla="*/ 27 w 39"/>
                <a:gd name="T19" fmla="*/ 53 h 78"/>
                <a:gd name="T20" fmla="*/ 17 w 39"/>
                <a:gd name="T21" fmla="*/ 53 h 78"/>
                <a:gd name="T22" fmla="*/ 19 w 39"/>
                <a:gd name="T23" fmla="*/ 71 h 78"/>
                <a:gd name="T24" fmla="*/ 20 w 39"/>
                <a:gd name="T25" fmla="*/ 78 h 78"/>
                <a:gd name="T26" fmla="*/ 39 w 39"/>
                <a:gd name="T27" fmla="*/ 77 h 78"/>
                <a:gd name="T28" fmla="*/ 38 w 39"/>
                <a:gd name="T29" fmla="*/ 71 h 78"/>
                <a:gd name="T30" fmla="*/ 36 w 39"/>
                <a:gd name="T31" fmla="*/ 53 h 78"/>
                <a:gd name="T32" fmla="*/ 36 w 39"/>
                <a:gd name="T33" fmla="*/ 50 h 78"/>
                <a:gd name="T34" fmla="*/ 33 w 39"/>
                <a:gd name="T35" fmla="*/ 34 h 78"/>
                <a:gd name="T36" fmla="*/ 28 w 39"/>
                <a:gd name="T37" fmla="*/ 21 h 78"/>
                <a:gd name="T38" fmla="*/ 20 w 39"/>
                <a:gd name="T39" fmla="*/ 10 h 78"/>
                <a:gd name="T40" fmla="*/ 18 w 39"/>
                <a:gd name="T41" fmla="*/ 7 h 78"/>
                <a:gd name="T42" fmla="*/ 15 w 39"/>
                <a:gd name="T43" fmla="*/ 5 h 78"/>
                <a:gd name="T44" fmla="*/ 10 w 39"/>
                <a:gd name="T45" fmla="*/ 0 h 7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"/>
                <a:gd name="T70" fmla="*/ 0 h 78"/>
                <a:gd name="T71" fmla="*/ 39 w 39"/>
                <a:gd name="T72" fmla="*/ 78 h 7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" h="78">
                  <a:moveTo>
                    <a:pt x="10" y="0"/>
                  </a:moveTo>
                  <a:lnTo>
                    <a:pt x="0" y="15"/>
                  </a:lnTo>
                  <a:lnTo>
                    <a:pt x="8" y="23"/>
                  </a:lnTo>
                  <a:lnTo>
                    <a:pt x="11" y="14"/>
                  </a:lnTo>
                  <a:lnTo>
                    <a:pt x="5" y="20"/>
                  </a:lnTo>
                  <a:lnTo>
                    <a:pt x="2" y="17"/>
                  </a:lnTo>
                  <a:lnTo>
                    <a:pt x="10" y="28"/>
                  </a:lnTo>
                  <a:lnTo>
                    <a:pt x="15" y="41"/>
                  </a:lnTo>
                  <a:lnTo>
                    <a:pt x="18" y="57"/>
                  </a:lnTo>
                  <a:lnTo>
                    <a:pt x="27" y="53"/>
                  </a:lnTo>
                  <a:lnTo>
                    <a:pt x="17" y="53"/>
                  </a:lnTo>
                  <a:lnTo>
                    <a:pt x="19" y="71"/>
                  </a:lnTo>
                  <a:lnTo>
                    <a:pt x="20" y="78"/>
                  </a:lnTo>
                  <a:lnTo>
                    <a:pt x="39" y="77"/>
                  </a:lnTo>
                  <a:lnTo>
                    <a:pt x="38" y="71"/>
                  </a:lnTo>
                  <a:lnTo>
                    <a:pt x="36" y="53"/>
                  </a:lnTo>
                  <a:lnTo>
                    <a:pt x="36" y="50"/>
                  </a:lnTo>
                  <a:lnTo>
                    <a:pt x="33" y="34"/>
                  </a:lnTo>
                  <a:lnTo>
                    <a:pt x="28" y="21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5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4" name="Freeform 31"/>
            <p:cNvSpPr>
              <a:spLocks/>
            </p:cNvSpPr>
            <p:nvPr/>
          </p:nvSpPr>
          <p:spPr bwMode="auto">
            <a:xfrm>
              <a:off x="1019" y="2256"/>
              <a:ext cx="22" cy="78"/>
            </a:xfrm>
            <a:custGeom>
              <a:avLst/>
              <a:gdLst>
                <a:gd name="T0" fmla="*/ 19 w 22"/>
                <a:gd name="T1" fmla="*/ 0 h 78"/>
                <a:gd name="T2" fmla="*/ 0 w 22"/>
                <a:gd name="T3" fmla="*/ 0 h 78"/>
                <a:gd name="T4" fmla="*/ 0 w 22"/>
                <a:gd name="T5" fmla="*/ 31 h 78"/>
                <a:gd name="T6" fmla="*/ 1 w 22"/>
                <a:gd name="T7" fmla="*/ 50 h 78"/>
                <a:gd name="T8" fmla="*/ 2 w 22"/>
                <a:gd name="T9" fmla="*/ 69 h 78"/>
                <a:gd name="T10" fmla="*/ 4 w 22"/>
                <a:gd name="T11" fmla="*/ 78 h 78"/>
                <a:gd name="T12" fmla="*/ 22 w 22"/>
                <a:gd name="T13" fmla="*/ 75 h 78"/>
                <a:gd name="T14" fmla="*/ 21 w 22"/>
                <a:gd name="T15" fmla="*/ 69 h 78"/>
                <a:gd name="T16" fmla="*/ 20 w 22"/>
                <a:gd name="T17" fmla="*/ 50 h 78"/>
                <a:gd name="T18" fmla="*/ 19 w 22"/>
                <a:gd name="T19" fmla="*/ 31 h 78"/>
                <a:gd name="T20" fmla="*/ 19 w 22"/>
                <a:gd name="T21" fmla="*/ 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"/>
                <a:gd name="T34" fmla="*/ 0 h 78"/>
                <a:gd name="T35" fmla="*/ 22 w 22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" h="78">
                  <a:moveTo>
                    <a:pt x="19" y="0"/>
                  </a:moveTo>
                  <a:lnTo>
                    <a:pt x="0" y="0"/>
                  </a:lnTo>
                  <a:lnTo>
                    <a:pt x="0" y="31"/>
                  </a:lnTo>
                  <a:lnTo>
                    <a:pt x="1" y="50"/>
                  </a:lnTo>
                  <a:lnTo>
                    <a:pt x="2" y="69"/>
                  </a:lnTo>
                  <a:lnTo>
                    <a:pt x="4" y="78"/>
                  </a:lnTo>
                  <a:lnTo>
                    <a:pt x="22" y="75"/>
                  </a:lnTo>
                  <a:lnTo>
                    <a:pt x="21" y="69"/>
                  </a:lnTo>
                  <a:lnTo>
                    <a:pt x="20" y="50"/>
                  </a:lnTo>
                  <a:lnTo>
                    <a:pt x="19" y="3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5" name="Freeform 32"/>
            <p:cNvSpPr>
              <a:spLocks/>
            </p:cNvSpPr>
            <p:nvPr/>
          </p:nvSpPr>
          <p:spPr bwMode="auto">
            <a:xfrm>
              <a:off x="1048" y="2378"/>
              <a:ext cx="73" cy="58"/>
            </a:xfrm>
            <a:custGeom>
              <a:avLst/>
              <a:gdLst>
                <a:gd name="T0" fmla="*/ 14 w 73"/>
                <a:gd name="T1" fmla="*/ 0 h 58"/>
                <a:gd name="T2" fmla="*/ 0 w 73"/>
                <a:gd name="T3" fmla="*/ 13 h 58"/>
                <a:gd name="T4" fmla="*/ 11 w 73"/>
                <a:gd name="T5" fmla="*/ 23 h 58"/>
                <a:gd name="T6" fmla="*/ 24 w 73"/>
                <a:gd name="T7" fmla="*/ 33 h 58"/>
                <a:gd name="T8" fmla="*/ 27 w 73"/>
                <a:gd name="T9" fmla="*/ 36 h 58"/>
                <a:gd name="T10" fmla="*/ 42 w 73"/>
                <a:gd name="T11" fmla="*/ 46 h 58"/>
                <a:gd name="T12" fmla="*/ 58 w 73"/>
                <a:gd name="T13" fmla="*/ 55 h 58"/>
                <a:gd name="T14" fmla="*/ 65 w 73"/>
                <a:gd name="T15" fmla="*/ 58 h 58"/>
                <a:gd name="T16" fmla="*/ 73 w 73"/>
                <a:gd name="T17" fmla="*/ 41 h 58"/>
                <a:gd name="T18" fmla="*/ 65 w 73"/>
                <a:gd name="T19" fmla="*/ 37 h 58"/>
                <a:gd name="T20" fmla="*/ 49 w 73"/>
                <a:gd name="T21" fmla="*/ 28 h 58"/>
                <a:gd name="T22" fmla="*/ 34 w 73"/>
                <a:gd name="T23" fmla="*/ 18 h 58"/>
                <a:gd name="T24" fmla="*/ 31 w 73"/>
                <a:gd name="T25" fmla="*/ 27 h 58"/>
                <a:gd name="T26" fmla="*/ 38 w 73"/>
                <a:gd name="T27" fmla="*/ 20 h 58"/>
                <a:gd name="T28" fmla="*/ 25 w 73"/>
                <a:gd name="T29" fmla="*/ 10 h 58"/>
                <a:gd name="T30" fmla="*/ 14 w 73"/>
                <a:gd name="T31" fmla="*/ 0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3"/>
                <a:gd name="T49" fmla="*/ 0 h 58"/>
                <a:gd name="T50" fmla="*/ 73 w 73"/>
                <a:gd name="T51" fmla="*/ 58 h 5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3" h="58">
                  <a:moveTo>
                    <a:pt x="14" y="0"/>
                  </a:moveTo>
                  <a:lnTo>
                    <a:pt x="0" y="13"/>
                  </a:lnTo>
                  <a:lnTo>
                    <a:pt x="11" y="23"/>
                  </a:lnTo>
                  <a:lnTo>
                    <a:pt x="24" y="33"/>
                  </a:lnTo>
                  <a:lnTo>
                    <a:pt x="27" y="36"/>
                  </a:lnTo>
                  <a:lnTo>
                    <a:pt x="42" y="46"/>
                  </a:lnTo>
                  <a:lnTo>
                    <a:pt x="58" y="55"/>
                  </a:lnTo>
                  <a:lnTo>
                    <a:pt x="65" y="58"/>
                  </a:lnTo>
                  <a:lnTo>
                    <a:pt x="73" y="41"/>
                  </a:lnTo>
                  <a:lnTo>
                    <a:pt x="65" y="37"/>
                  </a:lnTo>
                  <a:lnTo>
                    <a:pt x="49" y="28"/>
                  </a:lnTo>
                  <a:lnTo>
                    <a:pt x="34" y="18"/>
                  </a:lnTo>
                  <a:lnTo>
                    <a:pt x="31" y="27"/>
                  </a:lnTo>
                  <a:lnTo>
                    <a:pt x="38" y="20"/>
                  </a:lnTo>
                  <a:lnTo>
                    <a:pt x="25" y="1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6" name="Freeform 33"/>
            <p:cNvSpPr>
              <a:spLocks/>
            </p:cNvSpPr>
            <p:nvPr/>
          </p:nvSpPr>
          <p:spPr bwMode="auto">
            <a:xfrm>
              <a:off x="1167" y="2440"/>
              <a:ext cx="79" cy="38"/>
            </a:xfrm>
            <a:custGeom>
              <a:avLst/>
              <a:gdLst>
                <a:gd name="T0" fmla="*/ 6 w 79"/>
                <a:gd name="T1" fmla="*/ 0 h 38"/>
                <a:gd name="T2" fmla="*/ 0 w 79"/>
                <a:gd name="T3" fmla="*/ 19 h 38"/>
                <a:gd name="T4" fmla="*/ 11 w 79"/>
                <a:gd name="T5" fmla="*/ 24 h 38"/>
                <a:gd name="T6" fmla="*/ 51 w 79"/>
                <a:gd name="T7" fmla="*/ 34 h 38"/>
                <a:gd name="T8" fmla="*/ 54 w 79"/>
                <a:gd name="T9" fmla="*/ 34 h 38"/>
                <a:gd name="T10" fmla="*/ 76 w 79"/>
                <a:gd name="T11" fmla="*/ 38 h 38"/>
                <a:gd name="T12" fmla="*/ 79 w 79"/>
                <a:gd name="T13" fmla="*/ 20 h 38"/>
                <a:gd name="T14" fmla="*/ 54 w 79"/>
                <a:gd name="T15" fmla="*/ 15 h 38"/>
                <a:gd name="T16" fmla="*/ 54 w 79"/>
                <a:gd name="T17" fmla="*/ 25 h 38"/>
                <a:gd name="T18" fmla="*/ 58 w 79"/>
                <a:gd name="T19" fmla="*/ 16 h 38"/>
                <a:gd name="T20" fmla="*/ 18 w 79"/>
                <a:gd name="T21" fmla="*/ 5 h 38"/>
                <a:gd name="T22" fmla="*/ 6 w 79"/>
                <a:gd name="T23" fmla="*/ 0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9"/>
                <a:gd name="T37" fmla="*/ 0 h 38"/>
                <a:gd name="T38" fmla="*/ 79 w 79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9" h="38">
                  <a:moveTo>
                    <a:pt x="6" y="0"/>
                  </a:moveTo>
                  <a:lnTo>
                    <a:pt x="0" y="19"/>
                  </a:lnTo>
                  <a:lnTo>
                    <a:pt x="11" y="24"/>
                  </a:lnTo>
                  <a:lnTo>
                    <a:pt x="51" y="34"/>
                  </a:lnTo>
                  <a:lnTo>
                    <a:pt x="54" y="34"/>
                  </a:lnTo>
                  <a:lnTo>
                    <a:pt x="76" y="38"/>
                  </a:lnTo>
                  <a:lnTo>
                    <a:pt x="79" y="20"/>
                  </a:lnTo>
                  <a:lnTo>
                    <a:pt x="54" y="15"/>
                  </a:lnTo>
                  <a:lnTo>
                    <a:pt x="54" y="25"/>
                  </a:lnTo>
                  <a:lnTo>
                    <a:pt x="58" y="16"/>
                  </a:lnTo>
                  <a:lnTo>
                    <a:pt x="18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7" name="Freeform 34"/>
            <p:cNvSpPr>
              <a:spLocks/>
            </p:cNvSpPr>
            <p:nvPr/>
          </p:nvSpPr>
          <p:spPr bwMode="auto">
            <a:xfrm>
              <a:off x="1301" y="2442"/>
              <a:ext cx="77" cy="42"/>
            </a:xfrm>
            <a:custGeom>
              <a:avLst/>
              <a:gdLst>
                <a:gd name="T0" fmla="*/ 0 w 77"/>
                <a:gd name="T1" fmla="*/ 23 h 42"/>
                <a:gd name="T2" fmla="*/ 0 w 77"/>
                <a:gd name="T3" fmla="*/ 42 h 42"/>
                <a:gd name="T4" fmla="*/ 11 w 77"/>
                <a:gd name="T5" fmla="*/ 42 h 42"/>
                <a:gd name="T6" fmla="*/ 28 w 77"/>
                <a:gd name="T7" fmla="*/ 41 h 42"/>
                <a:gd name="T8" fmla="*/ 41 w 77"/>
                <a:gd name="T9" fmla="*/ 37 h 42"/>
                <a:gd name="T10" fmla="*/ 45 w 77"/>
                <a:gd name="T11" fmla="*/ 36 h 42"/>
                <a:gd name="T12" fmla="*/ 58 w 77"/>
                <a:gd name="T13" fmla="*/ 29 h 42"/>
                <a:gd name="T14" fmla="*/ 61 w 77"/>
                <a:gd name="T15" fmla="*/ 27 h 42"/>
                <a:gd name="T16" fmla="*/ 74 w 77"/>
                <a:gd name="T17" fmla="*/ 17 h 42"/>
                <a:gd name="T18" fmla="*/ 77 w 77"/>
                <a:gd name="T19" fmla="*/ 14 h 42"/>
                <a:gd name="T20" fmla="*/ 64 w 77"/>
                <a:gd name="T21" fmla="*/ 0 h 42"/>
                <a:gd name="T22" fmla="*/ 61 w 77"/>
                <a:gd name="T23" fmla="*/ 3 h 42"/>
                <a:gd name="T24" fmla="*/ 48 w 77"/>
                <a:gd name="T25" fmla="*/ 14 h 42"/>
                <a:gd name="T26" fmla="*/ 55 w 77"/>
                <a:gd name="T27" fmla="*/ 20 h 42"/>
                <a:gd name="T28" fmla="*/ 51 w 77"/>
                <a:gd name="T29" fmla="*/ 10 h 42"/>
                <a:gd name="T30" fmla="*/ 38 w 77"/>
                <a:gd name="T31" fmla="*/ 18 h 42"/>
                <a:gd name="T32" fmla="*/ 41 w 77"/>
                <a:gd name="T33" fmla="*/ 27 h 42"/>
                <a:gd name="T34" fmla="*/ 41 w 77"/>
                <a:gd name="T35" fmla="*/ 18 h 42"/>
                <a:gd name="T36" fmla="*/ 26 w 77"/>
                <a:gd name="T37" fmla="*/ 22 h 42"/>
                <a:gd name="T38" fmla="*/ 11 w 77"/>
                <a:gd name="T39" fmla="*/ 23 h 42"/>
                <a:gd name="T40" fmla="*/ 0 w 77"/>
                <a:gd name="T41" fmla="*/ 23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42"/>
                <a:gd name="T65" fmla="*/ 77 w 77"/>
                <a:gd name="T66" fmla="*/ 42 h 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42">
                  <a:moveTo>
                    <a:pt x="0" y="23"/>
                  </a:moveTo>
                  <a:lnTo>
                    <a:pt x="0" y="42"/>
                  </a:lnTo>
                  <a:lnTo>
                    <a:pt x="11" y="42"/>
                  </a:lnTo>
                  <a:lnTo>
                    <a:pt x="28" y="41"/>
                  </a:lnTo>
                  <a:lnTo>
                    <a:pt x="41" y="37"/>
                  </a:lnTo>
                  <a:lnTo>
                    <a:pt x="45" y="36"/>
                  </a:lnTo>
                  <a:lnTo>
                    <a:pt x="58" y="29"/>
                  </a:lnTo>
                  <a:lnTo>
                    <a:pt x="61" y="27"/>
                  </a:lnTo>
                  <a:lnTo>
                    <a:pt x="74" y="17"/>
                  </a:lnTo>
                  <a:lnTo>
                    <a:pt x="77" y="14"/>
                  </a:lnTo>
                  <a:lnTo>
                    <a:pt x="64" y="0"/>
                  </a:lnTo>
                  <a:lnTo>
                    <a:pt x="61" y="3"/>
                  </a:lnTo>
                  <a:lnTo>
                    <a:pt x="48" y="14"/>
                  </a:lnTo>
                  <a:lnTo>
                    <a:pt x="55" y="20"/>
                  </a:lnTo>
                  <a:lnTo>
                    <a:pt x="51" y="10"/>
                  </a:lnTo>
                  <a:lnTo>
                    <a:pt x="38" y="18"/>
                  </a:lnTo>
                  <a:lnTo>
                    <a:pt x="41" y="27"/>
                  </a:lnTo>
                  <a:lnTo>
                    <a:pt x="41" y="18"/>
                  </a:lnTo>
                  <a:lnTo>
                    <a:pt x="26" y="22"/>
                  </a:lnTo>
                  <a:lnTo>
                    <a:pt x="11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8" name="Freeform 35"/>
            <p:cNvSpPr>
              <a:spLocks/>
            </p:cNvSpPr>
            <p:nvPr/>
          </p:nvSpPr>
          <p:spPr bwMode="auto">
            <a:xfrm>
              <a:off x="1401" y="2339"/>
              <a:ext cx="61" cy="72"/>
            </a:xfrm>
            <a:custGeom>
              <a:avLst/>
              <a:gdLst>
                <a:gd name="T0" fmla="*/ 0 w 61"/>
                <a:gd name="T1" fmla="*/ 61 h 72"/>
                <a:gd name="T2" fmla="*/ 15 w 61"/>
                <a:gd name="T3" fmla="*/ 72 h 72"/>
                <a:gd name="T4" fmla="*/ 31 w 61"/>
                <a:gd name="T5" fmla="*/ 49 h 72"/>
                <a:gd name="T6" fmla="*/ 42 w 61"/>
                <a:gd name="T7" fmla="*/ 35 h 72"/>
                <a:gd name="T8" fmla="*/ 53 w 61"/>
                <a:gd name="T9" fmla="*/ 21 h 72"/>
                <a:gd name="T10" fmla="*/ 61 w 61"/>
                <a:gd name="T11" fmla="*/ 13 h 72"/>
                <a:gd name="T12" fmla="*/ 48 w 61"/>
                <a:gd name="T13" fmla="*/ 0 h 72"/>
                <a:gd name="T14" fmla="*/ 40 w 61"/>
                <a:gd name="T15" fmla="*/ 8 h 72"/>
                <a:gd name="T16" fmla="*/ 29 w 61"/>
                <a:gd name="T17" fmla="*/ 22 h 72"/>
                <a:gd name="T18" fmla="*/ 18 w 61"/>
                <a:gd name="T19" fmla="*/ 36 h 72"/>
                <a:gd name="T20" fmla="*/ 0 w 61"/>
                <a:gd name="T21" fmla="*/ 61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72"/>
                <a:gd name="T35" fmla="*/ 61 w 61"/>
                <a:gd name="T36" fmla="*/ 72 h 7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72">
                  <a:moveTo>
                    <a:pt x="0" y="61"/>
                  </a:moveTo>
                  <a:lnTo>
                    <a:pt x="15" y="72"/>
                  </a:lnTo>
                  <a:lnTo>
                    <a:pt x="31" y="49"/>
                  </a:lnTo>
                  <a:lnTo>
                    <a:pt x="42" y="35"/>
                  </a:lnTo>
                  <a:lnTo>
                    <a:pt x="53" y="21"/>
                  </a:lnTo>
                  <a:lnTo>
                    <a:pt x="61" y="13"/>
                  </a:lnTo>
                  <a:lnTo>
                    <a:pt x="48" y="0"/>
                  </a:lnTo>
                  <a:lnTo>
                    <a:pt x="40" y="8"/>
                  </a:lnTo>
                  <a:lnTo>
                    <a:pt x="29" y="22"/>
                  </a:lnTo>
                  <a:lnTo>
                    <a:pt x="18" y="36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9" name="Freeform 36"/>
            <p:cNvSpPr>
              <a:spLocks/>
            </p:cNvSpPr>
            <p:nvPr/>
          </p:nvSpPr>
          <p:spPr bwMode="auto">
            <a:xfrm>
              <a:off x="1505" y="2310"/>
              <a:ext cx="69" cy="58"/>
            </a:xfrm>
            <a:custGeom>
              <a:avLst/>
              <a:gdLst>
                <a:gd name="T0" fmla="*/ 1 w 69"/>
                <a:gd name="T1" fmla="*/ 0 h 58"/>
                <a:gd name="T2" fmla="*/ 0 w 69"/>
                <a:gd name="T3" fmla="*/ 20 h 58"/>
                <a:gd name="T4" fmla="*/ 6 w 69"/>
                <a:gd name="T5" fmla="*/ 20 h 58"/>
                <a:gd name="T6" fmla="*/ 6 w 69"/>
                <a:gd name="T7" fmla="*/ 11 h 58"/>
                <a:gd name="T8" fmla="*/ 3 w 69"/>
                <a:gd name="T9" fmla="*/ 20 h 58"/>
                <a:gd name="T10" fmla="*/ 10 w 69"/>
                <a:gd name="T11" fmla="*/ 21 h 58"/>
                <a:gd name="T12" fmla="*/ 17 w 69"/>
                <a:gd name="T13" fmla="*/ 24 h 58"/>
                <a:gd name="T14" fmla="*/ 25 w 69"/>
                <a:gd name="T15" fmla="*/ 28 h 58"/>
                <a:gd name="T16" fmla="*/ 29 w 69"/>
                <a:gd name="T17" fmla="*/ 19 h 58"/>
                <a:gd name="T18" fmla="*/ 22 w 69"/>
                <a:gd name="T19" fmla="*/ 26 h 58"/>
                <a:gd name="T20" fmla="*/ 30 w 69"/>
                <a:gd name="T21" fmla="*/ 32 h 58"/>
                <a:gd name="T22" fmla="*/ 38 w 69"/>
                <a:gd name="T23" fmla="*/ 40 h 58"/>
                <a:gd name="T24" fmla="*/ 47 w 69"/>
                <a:gd name="T25" fmla="*/ 49 h 58"/>
                <a:gd name="T26" fmla="*/ 54 w 69"/>
                <a:gd name="T27" fmla="*/ 58 h 58"/>
                <a:gd name="T28" fmla="*/ 69 w 69"/>
                <a:gd name="T29" fmla="*/ 46 h 58"/>
                <a:gd name="T30" fmla="*/ 61 w 69"/>
                <a:gd name="T31" fmla="*/ 36 h 58"/>
                <a:gd name="T32" fmla="*/ 52 w 69"/>
                <a:gd name="T33" fmla="*/ 27 h 58"/>
                <a:gd name="T34" fmla="*/ 44 w 69"/>
                <a:gd name="T35" fmla="*/ 19 h 58"/>
                <a:gd name="T36" fmla="*/ 36 w 69"/>
                <a:gd name="T37" fmla="*/ 13 h 58"/>
                <a:gd name="T38" fmla="*/ 32 w 69"/>
                <a:gd name="T39" fmla="*/ 10 h 58"/>
                <a:gd name="T40" fmla="*/ 25 w 69"/>
                <a:gd name="T41" fmla="*/ 6 h 58"/>
                <a:gd name="T42" fmla="*/ 17 w 69"/>
                <a:gd name="T43" fmla="*/ 2 h 58"/>
                <a:gd name="T44" fmla="*/ 10 w 69"/>
                <a:gd name="T45" fmla="*/ 1 h 58"/>
                <a:gd name="T46" fmla="*/ 6 w 69"/>
                <a:gd name="T47" fmla="*/ 0 h 58"/>
                <a:gd name="T48" fmla="*/ 1 w 69"/>
                <a:gd name="T49" fmla="*/ 0 h 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58"/>
                <a:gd name="T77" fmla="*/ 69 w 69"/>
                <a:gd name="T78" fmla="*/ 58 h 5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58">
                  <a:moveTo>
                    <a:pt x="1" y="0"/>
                  </a:moveTo>
                  <a:lnTo>
                    <a:pt x="0" y="20"/>
                  </a:lnTo>
                  <a:lnTo>
                    <a:pt x="6" y="20"/>
                  </a:lnTo>
                  <a:lnTo>
                    <a:pt x="6" y="11"/>
                  </a:lnTo>
                  <a:lnTo>
                    <a:pt x="3" y="20"/>
                  </a:lnTo>
                  <a:lnTo>
                    <a:pt x="10" y="21"/>
                  </a:lnTo>
                  <a:lnTo>
                    <a:pt x="17" y="24"/>
                  </a:lnTo>
                  <a:lnTo>
                    <a:pt x="25" y="28"/>
                  </a:lnTo>
                  <a:lnTo>
                    <a:pt x="29" y="19"/>
                  </a:lnTo>
                  <a:lnTo>
                    <a:pt x="22" y="26"/>
                  </a:lnTo>
                  <a:lnTo>
                    <a:pt x="30" y="32"/>
                  </a:lnTo>
                  <a:lnTo>
                    <a:pt x="38" y="40"/>
                  </a:lnTo>
                  <a:lnTo>
                    <a:pt x="47" y="49"/>
                  </a:lnTo>
                  <a:lnTo>
                    <a:pt x="54" y="58"/>
                  </a:lnTo>
                  <a:lnTo>
                    <a:pt x="69" y="46"/>
                  </a:lnTo>
                  <a:lnTo>
                    <a:pt x="61" y="36"/>
                  </a:lnTo>
                  <a:lnTo>
                    <a:pt x="52" y="27"/>
                  </a:lnTo>
                  <a:lnTo>
                    <a:pt x="44" y="19"/>
                  </a:lnTo>
                  <a:lnTo>
                    <a:pt x="36" y="13"/>
                  </a:lnTo>
                  <a:lnTo>
                    <a:pt x="32" y="10"/>
                  </a:lnTo>
                  <a:lnTo>
                    <a:pt x="25" y="6"/>
                  </a:lnTo>
                  <a:lnTo>
                    <a:pt x="17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0" name="Freeform 37"/>
            <p:cNvSpPr>
              <a:spLocks/>
            </p:cNvSpPr>
            <p:nvPr/>
          </p:nvSpPr>
          <p:spPr bwMode="auto">
            <a:xfrm>
              <a:off x="1590" y="2404"/>
              <a:ext cx="56" cy="76"/>
            </a:xfrm>
            <a:custGeom>
              <a:avLst/>
              <a:gdLst>
                <a:gd name="T0" fmla="*/ 17 w 56"/>
                <a:gd name="T1" fmla="*/ 0 h 76"/>
                <a:gd name="T2" fmla="*/ 0 w 56"/>
                <a:gd name="T3" fmla="*/ 10 h 76"/>
                <a:gd name="T4" fmla="*/ 16 w 56"/>
                <a:gd name="T5" fmla="*/ 34 h 76"/>
                <a:gd name="T6" fmla="*/ 35 w 56"/>
                <a:gd name="T7" fmla="*/ 68 h 76"/>
                <a:gd name="T8" fmla="*/ 40 w 56"/>
                <a:gd name="T9" fmla="*/ 76 h 76"/>
                <a:gd name="T10" fmla="*/ 56 w 56"/>
                <a:gd name="T11" fmla="*/ 67 h 76"/>
                <a:gd name="T12" fmla="*/ 53 w 56"/>
                <a:gd name="T13" fmla="*/ 61 h 76"/>
                <a:gd name="T14" fmla="*/ 34 w 56"/>
                <a:gd name="T15" fmla="*/ 27 h 76"/>
                <a:gd name="T16" fmla="*/ 17 w 56"/>
                <a:gd name="T17" fmla="*/ 0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6"/>
                <a:gd name="T28" fmla="*/ 0 h 76"/>
                <a:gd name="T29" fmla="*/ 56 w 56"/>
                <a:gd name="T30" fmla="*/ 76 h 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6" h="76">
                  <a:moveTo>
                    <a:pt x="17" y="0"/>
                  </a:moveTo>
                  <a:lnTo>
                    <a:pt x="0" y="10"/>
                  </a:lnTo>
                  <a:lnTo>
                    <a:pt x="16" y="34"/>
                  </a:lnTo>
                  <a:lnTo>
                    <a:pt x="35" y="68"/>
                  </a:lnTo>
                  <a:lnTo>
                    <a:pt x="40" y="76"/>
                  </a:lnTo>
                  <a:lnTo>
                    <a:pt x="56" y="67"/>
                  </a:lnTo>
                  <a:lnTo>
                    <a:pt x="53" y="61"/>
                  </a:lnTo>
                  <a:lnTo>
                    <a:pt x="34" y="2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1" name="Freeform 38"/>
            <p:cNvSpPr>
              <a:spLocks/>
            </p:cNvSpPr>
            <p:nvPr/>
          </p:nvSpPr>
          <p:spPr bwMode="auto">
            <a:xfrm>
              <a:off x="1658" y="2520"/>
              <a:ext cx="55" cy="76"/>
            </a:xfrm>
            <a:custGeom>
              <a:avLst/>
              <a:gdLst>
                <a:gd name="T0" fmla="*/ 16 w 55"/>
                <a:gd name="T1" fmla="*/ 0 h 76"/>
                <a:gd name="T2" fmla="*/ 0 w 55"/>
                <a:gd name="T3" fmla="*/ 9 h 76"/>
                <a:gd name="T4" fmla="*/ 6 w 55"/>
                <a:gd name="T5" fmla="*/ 21 h 76"/>
                <a:gd name="T6" fmla="*/ 26 w 55"/>
                <a:gd name="T7" fmla="*/ 54 h 76"/>
                <a:gd name="T8" fmla="*/ 39 w 55"/>
                <a:gd name="T9" fmla="*/ 76 h 76"/>
                <a:gd name="T10" fmla="*/ 55 w 55"/>
                <a:gd name="T11" fmla="*/ 65 h 76"/>
                <a:gd name="T12" fmla="*/ 44 w 55"/>
                <a:gd name="T13" fmla="*/ 47 h 76"/>
                <a:gd name="T14" fmla="*/ 24 w 55"/>
                <a:gd name="T15" fmla="*/ 14 h 76"/>
                <a:gd name="T16" fmla="*/ 16 w 55"/>
                <a:gd name="T17" fmla="*/ 0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76"/>
                <a:gd name="T29" fmla="*/ 55 w 55"/>
                <a:gd name="T30" fmla="*/ 76 h 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76">
                  <a:moveTo>
                    <a:pt x="16" y="0"/>
                  </a:moveTo>
                  <a:lnTo>
                    <a:pt x="0" y="9"/>
                  </a:lnTo>
                  <a:lnTo>
                    <a:pt x="6" y="21"/>
                  </a:lnTo>
                  <a:lnTo>
                    <a:pt x="26" y="54"/>
                  </a:lnTo>
                  <a:lnTo>
                    <a:pt x="39" y="76"/>
                  </a:lnTo>
                  <a:lnTo>
                    <a:pt x="55" y="65"/>
                  </a:lnTo>
                  <a:lnTo>
                    <a:pt x="44" y="47"/>
                  </a:lnTo>
                  <a:lnTo>
                    <a:pt x="24" y="1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2" name="Freeform 39"/>
            <p:cNvSpPr>
              <a:spLocks/>
            </p:cNvSpPr>
            <p:nvPr/>
          </p:nvSpPr>
          <p:spPr bwMode="auto">
            <a:xfrm>
              <a:off x="1729" y="2633"/>
              <a:ext cx="68" cy="65"/>
            </a:xfrm>
            <a:custGeom>
              <a:avLst/>
              <a:gdLst>
                <a:gd name="T0" fmla="*/ 16 w 68"/>
                <a:gd name="T1" fmla="*/ 0 h 65"/>
                <a:gd name="T2" fmla="*/ 0 w 68"/>
                <a:gd name="T3" fmla="*/ 11 h 65"/>
                <a:gd name="T4" fmla="*/ 5 w 68"/>
                <a:gd name="T5" fmla="*/ 18 h 65"/>
                <a:gd name="T6" fmla="*/ 15 w 68"/>
                <a:gd name="T7" fmla="*/ 29 h 65"/>
                <a:gd name="T8" fmla="*/ 25 w 68"/>
                <a:gd name="T9" fmla="*/ 39 h 65"/>
                <a:gd name="T10" fmla="*/ 33 w 68"/>
                <a:gd name="T11" fmla="*/ 48 h 65"/>
                <a:gd name="T12" fmla="*/ 42 w 68"/>
                <a:gd name="T13" fmla="*/ 55 h 65"/>
                <a:gd name="T14" fmla="*/ 46 w 68"/>
                <a:gd name="T15" fmla="*/ 57 h 65"/>
                <a:gd name="T16" fmla="*/ 54 w 68"/>
                <a:gd name="T17" fmla="*/ 62 h 65"/>
                <a:gd name="T18" fmla="*/ 61 w 68"/>
                <a:gd name="T19" fmla="*/ 65 h 65"/>
                <a:gd name="T20" fmla="*/ 68 w 68"/>
                <a:gd name="T21" fmla="*/ 47 h 65"/>
                <a:gd name="T22" fmla="*/ 61 w 68"/>
                <a:gd name="T23" fmla="*/ 44 h 65"/>
                <a:gd name="T24" fmla="*/ 53 w 68"/>
                <a:gd name="T25" fmla="*/ 39 h 65"/>
                <a:gd name="T26" fmla="*/ 49 w 68"/>
                <a:gd name="T27" fmla="*/ 48 h 65"/>
                <a:gd name="T28" fmla="*/ 56 w 68"/>
                <a:gd name="T29" fmla="*/ 42 h 65"/>
                <a:gd name="T30" fmla="*/ 47 w 68"/>
                <a:gd name="T31" fmla="*/ 35 h 65"/>
                <a:gd name="T32" fmla="*/ 39 w 68"/>
                <a:gd name="T33" fmla="*/ 26 h 65"/>
                <a:gd name="T34" fmla="*/ 29 w 68"/>
                <a:gd name="T35" fmla="*/ 16 h 65"/>
                <a:gd name="T36" fmla="*/ 20 w 68"/>
                <a:gd name="T37" fmla="*/ 5 h 65"/>
                <a:gd name="T38" fmla="*/ 16 w 68"/>
                <a:gd name="T39" fmla="*/ 0 h 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"/>
                <a:gd name="T61" fmla="*/ 0 h 65"/>
                <a:gd name="T62" fmla="*/ 68 w 68"/>
                <a:gd name="T63" fmla="*/ 65 h 6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" h="65">
                  <a:moveTo>
                    <a:pt x="16" y="0"/>
                  </a:moveTo>
                  <a:lnTo>
                    <a:pt x="0" y="11"/>
                  </a:lnTo>
                  <a:lnTo>
                    <a:pt x="5" y="18"/>
                  </a:lnTo>
                  <a:lnTo>
                    <a:pt x="15" y="29"/>
                  </a:lnTo>
                  <a:lnTo>
                    <a:pt x="25" y="39"/>
                  </a:lnTo>
                  <a:lnTo>
                    <a:pt x="33" y="48"/>
                  </a:lnTo>
                  <a:lnTo>
                    <a:pt x="42" y="55"/>
                  </a:lnTo>
                  <a:lnTo>
                    <a:pt x="46" y="57"/>
                  </a:lnTo>
                  <a:lnTo>
                    <a:pt x="54" y="62"/>
                  </a:lnTo>
                  <a:lnTo>
                    <a:pt x="61" y="65"/>
                  </a:lnTo>
                  <a:lnTo>
                    <a:pt x="68" y="47"/>
                  </a:lnTo>
                  <a:lnTo>
                    <a:pt x="61" y="44"/>
                  </a:lnTo>
                  <a:lnTo>
                    <a:pt x="53" y="39"/>
                  </a:lnTo>
                  <a:lnTo>
                    <a:pt x="49" y="48"/>
                  </a:lnTo>
                  <a:lnTo>
                    <a:pt x="56" y="42"/>
                  </a:lnTo>
                  <a:lnTo>
                    <a:pt x="47" y="35"/>
                  </a:lnTo>
                  <a:lnTo>
                    <a:pt x="39" y="26"/>
                  </a:lnTo>
                  <a:lnTo>
                    <a:pt x="29" y="16"/>
                  </a:lnTo>
                  <a:lnTo>
                    <a:pt x="20" y="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3" name="Freeform 40"/>
            <p:cNvSpPr>
              <a:spLocks/>
            </p:cNvSpPr>
            <p:nvPr/>
          </p:nvSpPr>
          <p:spPr bwMode="auto">
            <a:xfrm>
              <a:off x="1831" y="2590"/>
              <a:ext cx="44" cy="78"/>
            </a:xfrm>
            <a:custGeom>
              <a:avLst/>
              <a:gdLst>
                <a:gd name="T0" fmla="*/ 0 w 44"/>
                <a:gd name="T1" fmla="*/ 68 h 78"/>
                <a:gd name="T2" fmla="*/ 16 w 44"/>
                <a:gd name="T3" fmla="*/ 78 h 78"/>
                <a:gd name="T4" fmla="*/ 18 w 44"/>
                <a:gd name="T5" fmla="*/ 75 h 78"/>
                <a:gd name="T6" fmla="*/ 25 w 44"/>
                <a:gd name="T7" fmla="*/ 62 h 78"/>
                <a:gd name="T8" fmla="*/ 31 w 44"/>
                <a:gd name="T9" fmla="*/ 46 h 78"/>
                <a:gd name="T10" fmla="*/ 37 w 44"/>
                <a:gd name="T11" fmla="*/ 29 h 78"/>
                <a:gd name="T12" fmla="*/ 43 w 44"/>
                <a:gd name="T13" fmla="*/ 11 h 78"/>
                <a:gd name="T14" fmla="*/ 44 w 44"/>
                <a:gd name="T15" fmla="*/ 5 h 78"/>
                <a:gd name="T16" fmla="*/ 26 w 44"/>
                <a:gd name="T17" fmla="*/ 0 h 78"/>
                <a:gd name="T18" fmla="*/ 25 w 44"/>
                <a:gd name="T19" fmla="*/ 4 h 78"/>
                <a:gd name="T20" fmla="*/ 19 w 44"/>
                <a:gd name="T21" fmla="*/ 22 h 78"/>
                <a:gd name="T22" fmla="*/ 13 w 44"/>
                <a:gd name="T23" fmla="*/ 39 h 78"/>
                <a:gd name="T24" fmla="*/ 7 w 44"/>
                <a:gd name="T25" fmla="*/ 55 h 78"/>
                <a:gd name="T26" fmla="*/ 0 w 44"/>
                <a:gd name="T27" fmla="*/ 68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"/>
                <a:gd name="T43" fmla="*/ 0 h 78"/>
                <a:gd name="T44" fmla="*/ 44 w 44"/>
                <a:gd name="T45" fmla="*/ 78 h 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" h="78">
                  <a:moveTo>
                    <a:pt x="0" y="68"/>
                  </a:moveTo>
                  <a:lnTo>
                    <a:pt x="16" y="78"/>
                  </a:lnTo>
                  <a:lnTo>
                    <a:pt x="18" y="75"/>
                  </a:lnTo>
                  <a:lnTo>
                    <a:pt x="25" y="62"/>
                  </a:lnTo>
                  <a:lnTo>
                    <a:pt x="31" y="46"/>
                  </a:lnTo>
                  <a:lnTo>
                    <a:pt x="37" y="29"/>
                  </a:lnTo>
                  <a:lnTo>
                    <a:pt x="43" y="11"/>
                  </a:lnTo>
                  <a:lnTo>
                    <a:pt x="44" y="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19" y="22"/>
                  </a:lnTo>
                  <a:lnTo>
                    <a:pt x="13" y="39"/>
                  </a:lnTo>
                  <a:lnTo>
                    <a:pt x="7" y="55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4" name="Freeform 41"/>
            <p:cNvSpPr>
              <a:spLocks/>
            </p:cNvSpPr>
            <p:nvPr/>
          </p:nvSpPr>
          <p:spPr bwMode="auto">
            <a:xfrm>
              <a:off x="1871" y="2460"/>
              <a:ext cx="34" cy="78"/>
            </a:xfrm>
            <a:custGeom>
              <a:avLst/>
              <a:gdLst>
                <a:gd name="T0" fmla="*/ 0 w 34"/>
                <a:gd name="T1" fmla="*/ 74 h 78"/>
                <a:gd name="T2" fmla="*/ 19 w 34"/>
                <a:gd name="T3" fmla="*/ 78 h 78"/>
                <a:gd name="T4" fmla="*/ 20 w 34"/>
                <a:gd name="T5" fmla="*/ 75 h 78"/>
                <a:gd name="T6" fmla="*/ 25 w 34"/>
                <a:gd name="T7" fmla="*/ 51 h 78"/>
                <a:gd name="T8" fmla="*/ 30 w 34"/>
                <a:gd name="T9" fmla="*/ 26 h 78"/>
                <a:gd name="T10" fmla="*/ 31 w 34"/>
                <a:gd name="T11" fmla="*/ 22 h 78"/>
                <a:gd name="T12" fmla="*/ 34 w 34"/>
                <a:gd name="T13" fmla="*/ 4 h 78"/>
                <a:gd name="T14" fmla="*/ 16 w 34"/>
                <a:gd name="T15" fmla="*/ 0 h 78"/>
                <a:gd name="T16" fmla="*/ 12 w 34"/>
                <a:gd name="T17" fmla="*/ 22 h 78"/>
                <a:gd name="T18" fmla="*/ 21 w 34"/>
                <a:gd name="T19" fmla="*/ 22 h 78"/>
                <a:gd name="T20" fmla="*/ 12 w 34"/>
                <a:gd name="T21" fmla="*/ 19 h 78"/>
                <a:gd name="T22" fmla="*/ 6 w 34"/>
                <a:gd name="T23" fmla="*/ 44 h 78"/>
                <a:gd name="T24" fmla="*/ 1 w 34"/>
                <a:gd name="T25" fmla="*/ 68 h 78"/>
                <a:gd name="T26" fmla="*/ 0 w 34"/>
                <a:gd name="T27" fmla="*/ 74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78"/>
                <a:gd name="T44" fmla="*/ 34 w 34"/>
                <a:gd name="T45" fmla="*/ 78 h 7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78">
                  <a:moveTo>
                    <a:pt x="0" y="74"/>
                  </a:moveTo>
                  <a:lnTo>
                    <a:pt x="19" y="78"/>
                  </a:lnTo>
                  <a:lnTo>
                    <a:pt x="20" y="75"/>
                  </a:lnTo>
                  <a:lnTo>
                    <a:pt x="25" y="51"/>
                  </a:lnTo>
                  <a:lnTo>
                    <a:pt x="30" y="26"/>
                  </a:lnTo>
                  <a:lnTo>
                    <a:pt x="31" y="22"/>
                  </a:lnTo>
                  <a:lnTo>
                    <a:pt x="34" y="4"/>
                  </a:lnTo>
                  <a:lnTo>
                    <a:pt x="16" y="0"/>
                  </a:lnTo>
                  <a:lnTo>
                    <a:pt x="12" y="22"/>
                  </a:lnTo>
                  <a:lnTo>
                    <a:pt x="21" y="22"/>
                  </a:lnTo>
                  <a:lnTo>
                    <a:pt x="12" y="19"/>
                  </a:lnTo>
                  <a:lnTo>
                    <a:pt x="6" y="44"/>
                  </a:lnTo>
                  <a:lnTo>
                    <a:pt x="1" y="68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5" name="Freeform 42"/>
            <p:cNvSpPr>
              <a:spLocks/>
            </p:cNvSpPr>
            <p:nvPr/>
          </p:nvSpPr>
          <p:spPr bwMode="auto">
            <a:xfrm>
              <a:off x="1898" y="2329"/>
              <a:ext cx="31" cy="77"/>
            </a:xfrm>
            <a:custGeom>
              <a:avLst/>
              <a:gdLst>
                <a:gd name="T0" fmla="*/ 0 w 31"/>
                <a:gd name="T1" fmla="*/ 74 h 77"/>
                <a:gd name="T2" fmla="*/ 18 w 31"/>
                <a:gd name="T3" fmla="*/ 77 h 77"/>
                <a:gd name="T4" fmla="*/ 24 w 31"/>
                <a:gd name="T5" fmla="*/ 46 h 77"/>
                <a:gd name="T6" fmla="*/ 31 w 31"/>
                <a:gd name="T7" fmla="*/ 3 h 77"/>
                <a:gd name="T8" fmla="*/ 13 w 31"/>
                <a:gd name="T9" fmla="*/ 0 h 77"/>
                <a:gd name="T10" fmla="*/ 5 w 31"/>
                <a:gd name="T11" fmla="*/ 46 h 77"/>
                <a:gd name="T12" fmla="*/ 0 w 31"/>
                <a:gd name="T13" fmla="*/ 74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77"/>
                <a:gd name="T23" fmla="*/ 31 w 31"/>
                <a:gd name="T24" fmla="*/ 77 h 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77">
                  <a:moveTo>
                    <a:pt x="0" y="74"/>
                  </a:moveTo>
                  <a:lnTo>
                    <a:pt x="18" y="77"/>
                  </a:lnTo>
                  <a:lnTo>
                    <a:pt x="24" y="46"/>
                  </a:lnTo>
                  <a:lnTo>
                    <a:pt x="31" y="3"/>
                  </a:lnTo>
                  <a:lnTo>
                    <a:pt x="13" y="0"/>
                  </a:lnTo>
                  <a:lnTo>
                    <a:pt x="5" y="4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6" name="Freeform 43"/>
            <p:cNvSpPr>
              <a:spLocks/>
            </p:cNvSpPr>
            <p:nvPr/>
          </p:nvSpPr>
          <p:spPr bwMode="auto">
            <a:xfrm>
              <a:off x="1922" y="2197"/>
              <a:ext cx="34" cy="78"/>
            </a:xfrm>
            <a:custGeom>
              <a:avLst/>
              <a:gdLst>
                <a:gd name="T0" fmla="*/ 0 w 34"/>
                <a:gd name="T1" fmla="*/ 74 h 78"/>
                <a:gd name="T2" fmla="*/ 18 w 34"/>
                <a:gd name="T3" fmla="*/ 78 h 78"/>
                <a:gd name="T4" fmla="*/ 20 w 34"/>
                <a:gd name="T5" fmla="*/ 69 h 78"/>
                <a:gd name="T6" fmla="*/ 11 w 34"/>
                <a:gd name="T7" fmla="*/ 69 h 78"/>
                <a:gd name="T8" fmla="*/ 20 w 34"/>
                <a:gd name="T9" fmla="*/ 72 h 78"/>
                <a:gd name="T10" fmla="*/ 30 w 34"/>
                <a:gd name="T11" fmla="*/ 21 h 78"/>
                <a:gd name="T12" fmla="*/ 34 w 34"/>
                <a:gd name="T13" fmla="*/ 4 h 78"/>
                <a:gd name="T14" fmla="*/ 16 w 34"/>
                <a:gd name="T15" fmla="*/ 0 h 78"/>
                <a:gd name="T16" fmla="*/ 12 w 34"/>
                <a:gd name="T17" fmla="*/ 14 h 78"/>
                <a:gd name="T18" fmla="*/ 2 w 34"/>
                <a:gd name="T19" fmla="*/ 65 h 78"/>
                <a:gd name="T20" fmla="*/ 1 w 34"/>
                <a:gd name="T21" fmla="*/ 69 h 78"/>
                <a:gd name="T22" fmla="*/ 1 w 34"/>
                <a:gd name="T23" fmla="*/ 69 h 78"/>
                <a:gd name="T24" fmla="*/ 0 w 34"/>
                <a:gd name="T25" fmla="*/ 74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78"/>
                <a:gd name="T41" fmla="*/ 34 w 34"/>
                <a:gd name="T42" fmla="*/ 78 h 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78">
                  <a:moveTo>
                    <a:pt x="0" y="74"/>
                  </a:moveTo>
                  <a:lnTo>
                    <a:pt x="18" y="78"/>
                  </a:lnTo>
                  <a:lnTo>
                    <a:pt x="20" y="69"/>
                  </a:lnTo>
                  <a:lnTo>
                    <a:pt x="11" y="69"/>
                  </a:lnTo>
                  <a:lnTo>
                    <a:pt x="20" y="72"/>
                  </a:lnTo>
                  <a:lnTo>
                    <a:pt x="30" y="21"/>
                  </a:lnTo>
                  <a:lnTo>
                    <a:pt x="34" y="4"/>
                  </a:lnTo>
                  <a:lnTo>
                    <a:pt x="16" y="0"/>
                  </a:lnTo>
                  <a:lnTo>
                    <a:pt x="12" y="14"/>
                  </a:lnTo>
                  <a:lnTo>
                    <a:pt x="2" y="65"/>
                  </a:lnTo>
                  <a:lnTo>
                    <a:pt x="1" y="69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7" name="Freeform 44"/>
            <p:cNvSpPr>
              <a:spLocks/>
            </p:cNvSpPr>
            <p:nvPr/>
          </p:nvSpPr>
          <p:spPr bwMode="auto">
            <a:xfrm>
              <a:off x="1952" y="2067"/>
              <a:ext cx="43" cy="79"/>
            </a:xfrm>
            <a:custGeom>
              <a:avLst/>
              <a:gdLst>
                <a:gd name="T0" fmla="*/ 0 w 43"/>
                <a:gd name="T1" fmla="*/ 73 h 79"/>
                <a:gd name="T2" fmla="*/ 18 w 43"/>
                <a:gd name="T3" fmla="*/ 78 h 79"/>
                <a:gd name="T4" fmla="*/ 18 w 43"/>
                <a:gd name="T5" fmla="*/ 79 h 79"/>
                <a:gd name="T6" fmla="*/ 24 w 43"/>
                <a:gd name="T7" fmla="*/ 58 h 79"/>
                <a:gd name="T8" fmla="*/ 31 w 43"/>
                <a:gd name="T9" fmla="*/ 38 h 79"/>
                <a:gd name="T10" fmla="*/ 38 w 43"/>
                <a:gd name="T11" fmla="*/ 20 h 79"/>
                <a:gd name="T12" fmla="*/ 43 w 43"/>
                <a:gd name="T13" fmla="*/ 8 h 79"/>
                <a:gd name="T14" fmla="*/ 26 w 43"/>
                <a:gd name="T15" fmla="*/ 0 h 79"/>
                <a:gd name="T16" fmla="*/ 20 w 43"/>
                <a:gd name="T17" fmla="*/ 13 h 79"/>
                <a:gd name="T18" fmla="*/ 13 w 43"/>
                <a:gd name="T19" fmla="*/ 31 h 79"/>
                <a:gd name="T20" fmla="*/ 6 w 43"/>
                <a:gd name="T21" fmla="*/ 51 h 79"/>
                <a:gd name="T22" fmla="*/ 0 w 43"/>
                <a:gd name="T23" fmla="*/ 72 h 79"/>
                <a:gd name="T24" fmla="*/ 0 w 43"/>
                <a:gd name="T25" fmla="*/ 73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79"/>
                <a:gd name="T41" fmla="*/ 43 w 43"/>
                <a:gd name="T42" fmla="*/ 79 h 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79">
                  <a:moveTo>
                    <a:pt x="0" y="73"/>
                  </a:moveTo>
                  <a:lnTo>
                    <a:pt x="18" y="78"/>
                  </a:lnTo>
                  <a:lnTo>
                    <a:pt x="18" y="79"/>
                  </a:lnTo>
                  <a:lnTo>
                    <a:pt x="24" y="58"/>
                  </a:lnTo>
                  <a:lnTo>
                    <a:pt x="31" y="38"/>
                  </a:lnTo>
                  <a:lnTo>
                    <a:pt x="38" y="20"/>
                  </a:lnTo>
                  <a:lnTo>
                    <a:pt x="43" y="8"/>
                  </a:lnTo>
                  <a:lnTo>
                    <a:pt x="26" y="0"/>
                  </a:lnTo>
                  <a:lnTo>
                    <a:pt x="20" y="13"/>
                  </a:lnTo>
                  <a:lnTo>
                    <a:pt x="13" y="31"/>
                  </a:lnTo>
                  <a:lnTo>
                    <a:pt x="6" y="51"/>
                  </a:lnTo>
                  <a:lnTo>
                    <a:pt x="0" y="7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8" name="Freeform 45"/>
            <p:cNvSpPr>
              <a:spLocks/>
            </p:cNvSpPr>
            <p:nvPr/>
          </p:nvSpPr>
          <p:spPr bwMode="auto">
            <a:xfrm>
              <a:off x="2013" y="1999"/>
              <a:ext cx="82" cy="34"/>
            </a:xfrm>
            <a:custGeom>
              <a:avLst/>
              <a:gdLst>
                <a:gd name="T0" fmla="*/ 0 w 82"/>
                <a:gd name="T1" fmla="*/ 18 h 34"/>
                <a:gd name="T2" fmla="*/ 14 w 82"/>
                <a:gd name="T3" fmla="*/ 31 h 34"/>
                <a:gd name="T4" fmla="*/ 14 w 82"/>
                <a:gd name="T5" fmla="*/ 31 h 34"/>
                <a:gd name="T6" fmla="*/ 8 w 82"/>
                <a:gd name="T7" fmla="*/ 25 h 34"/>
                <a:gd name="T8" fmla="*/ 11 w 82"/>
                <a:gd name="T9" fmla="*/ 34 h 34"/>
                <a:gd name="T10" fmla="*/ 20 w 82"/>
                <a:gd name="T11" fmla="*/ 28 h 34"/>
                <a:gd name="T12" fmla="*/ 29 w 82"/>
                <a:gd name="T13" fmla="*/ 23 h 34"/>
                <a:gd name="T14" fmla="*/ 39 w 82"/>
                <a:gd name="T15" fmla="*/ 21 h 34"/>
                <a:gd name="T16" fmla="*/ 35 w 82"/>
                <a:gd name="T17" fmla="*/ 12 h 34"/>
                <a:gd name="T18" fmla="*/ 35 w 82"/>
                <a:gd name="T19" fmla="*/ 21 h 34"/>
                <a:gd name="T20" fmla="*/ 45 w 82"/>
                <a:gd name="T21" fmla="*/ 20 h 34"/>
                <a:gd name="T22" fmla="*/ 56 w 82"/>
                <a:gd name="T23" fmla="*/ 19 h 34"/>
                <a:gd name="T24" fmla="*/ 66 w 82"/>
                <a:gd name="T25" fmla="*/ 20 h 34"/>
                <a:gd name="T26" fmla="*/ 77 w 82"/>
                <a:gd name="T27" fmla="*/ 23 h 34"/>
                <a:gd name="T28" fmla="*/ 77 w 82"/>
                <a:gd name="T29" fmla="*/ 13 h 34"/>
                <a:gd name="T30" fmla="*/ 73 w 82"/>
                <a:gd name="T31" fmla="*/ 22 h 34"/>
                <a:gd name="T32" fmla="*/ 76 w 82"/>
                <a:gd name="T33" fmla="*/ 23 h 34"/>
                <a:gd name="T34" fmla="*/ 82 w 82"/>
                <a:gd name="T35" fmla="*/ 5 h 34"/>
                <a:gd name="T36" fmla="*/ 80 w 82"/>
                <a:gd name="T37" fmla="*/ 4 h 34"/>
                <a:gd name="T38" fmla="*/ 77 w 82"/>
                <a:gd name="T39" fmla="*/ 4 h 34"/>
                <a:gd name="T40" fmla="*/ 66 w 82"/>
                <a:gd name="T41" fmla="*/ 1 h 34"/>
                <a:gd name="T42" fmla="*/ 56 w 82"/>
                <a:gd name="T43" fmla="*/ 0 h 34"/>
                <a:gd name="T44" fmla="*/ 45 w 82"/>
                <a:gd name="T45" fmla="*/ 1 h 34"/>
                <a:gd name="T46" fmla="*/ 35 w 82"/>
                <a:gd name="T47" fmla="*/ 2 h 34"/>
                <a:gd name="T48" fmla="*/ 32 w 82"/>
                <a:gd name="T49" fmla="*/ 3 h 34"/>
                <a:gd name="T50" fmla="*/ 22 w 82"/>
                <a:gd name="T51" fmla="*/ 5 h 34"/>
                <a:gd name="T52" fmla="*/ 13 w 82"/>
                <a:gd name="T53" fmla="*/ 10 h 34"/>
                <a:gd name="T54" fmla="*/ 3 w 82"/>
                <a:gd name="T55" fmla="*/ 16 h 34"/>
                <a:gd name="T56" fmla="*/ 0 w 82"/>
                <a:gd name="T57" fmla="*/ 18 h 3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2"/>
                <a:gd name="T88" fmla="*/ 0 h 34"/>
                <a:gd name="T89" fmla="*/ 82 w 82"/>
                <a:gd name="T90" fmla="*/ 34 h 3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2" h="34">
                  <a:moveTo>
                    <a:pt x="0" y="18"/>
                  </a:moveTo>
                  <a:lnTo>
                    <a:pt x="14" y="31"/>
                  </a:lnTo>
                  <a:lnTo>
                    <a:pt x="8" y="25"/>
                  </a:lnTo>
                  <a:lnTo>
                    <a:pt x="11" y="34"/>
                  </a:lnTo>
                  <a:lnTo>
                    <a:pt x="20" y="28"/>
                  </a:lnTo>
                  <a:lnTo>
                    <a:pt x="29" y="23"/>
                  </a:lnTo>
                  <a:lnTo>
                    <a:pt x="39" y="21"/>
                  </a:lnTo>
                  <a:lnTo>
                    <a:pt x="35" y="12"/>
                  </a:lnTo>
                  <a:lnTo>
                    <a:pt x="35" y="21"/>
                  </a:lnTo>
                  <a:lnTo>
                    <a:pt x="45" y="20"/>
                  </a:lnTo>
                  <a:lnTo>
                    <a:pt x="56" y="19"/>
                  </a:lnTo>
                  <a:lnTo>
                    <a:pt x="66" y="20"/>
                  </a:lnTo>
                  <a:lnTo>
                    <a:pt x="77" y="23"/>
                  </a:lnTo>
                  <a:lnTo>
                    <a:pt x="77" y="13"/>
                  </a:lnTo>
                  <a:lnTo>
                    <a:pt x="73" y="22"/>
                  </a:lnTo>
                  <a:lnTo>
                    <a:pt x="76" y="23"/>
                  </a:lnTo>
                  <a:lnTo>
                    <a:pt x="82" y="5"/>
                  </a:lnTo>
                  <a:lnTo>
                    <a:pt x="80" y="4"/>
                  </a:lnTo>
                  <a:lnTo>
                    <a:pt x="77" y="4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5" y="1"/>
                  </a:lnTo>
                  <a:lnTo>
                    <a:pt x="35" y="2"/>
                  </a:lnTo>
                  <a:lnTo>
                    <a:pt x="32" y="3"/>
                  </a:lnTo>
                  <a:lnTo>
                    <a:pt x="22" y="5"/>
                  </a:lnTo>
                  <a:lnTo>
                    <a:pt x="13" y="10"/>
                  </a:lnTo>
                  <a:lnTo>
                    <a:pt x="3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9" name="Freeform 46"/>
            <p:cNvSpPr>
              <a:spLocks/>
            </p:cNvSpPr>
            <p:nvPr/>
          </p:nvSpPr>
          <p:spPr bwMode="auto">
            <a:xfrm>
              <a:off x="2140" y="2027"/>
              <a:ext cx="75" cy="56"/>
            </a:xfrm>
            <a:custGeom>
              <a:avLst/>
              <a:gdLst>
                <a:gd name="T0" fmla="*/ 9 w 75"/>
                <a:gd name="T1" fmla="*/ 0 h 56"/>
                <a:gd name="T2" fmla="*/ 0 w 75"/>
                <a:gd name="T3" fmla="*/ 16 h 56"/>
                <a:gd name="T4" fmla="*/ 15 w 75"/>
                <a:gd name="T5" fmla="*/ 25 h 56"/>
                <a:gd name="T6" fmla="*/ 39 w 75"/>
                <a:gd name="T7" fmla="*/ 40 h 56"/>
                <a:gd name="T8" fmla="*/ 63 w 75"/>
                <a:gd name="T9" fmla="*/ 55 h 56"/>
                <a:gd name="T10" fmla="*/ 66 w 75"/>
                <a:gd name="T11" fmla="*/ 46 h 56"/>
                <a:gd name="T12" fmla="*/ 59 w 75"/>
                <a:gd name="T13" fmla="*/ 53 h 56"/>
                <a:gd name="T14" fmla="*/ 65 w 75"/>
                <a:gd name="T15" fmla="*/ 56 h 56"/>
                <a:gd name="T16" fmla="*/ 75 w 75"/>
                <a:gd name="T17" fmla="*/ 41 h 56"/>
                <a:gd name="T18" fmla="*/ 73 w 75"/>
                <a:gd name="T19" fmla="*/ 40 h 56"/>
                <a:gd name="T20" fmla="*/ 70 w 75"/>
                <a:gd name="T21" fmla="*/ 37 h 56"/>
                <a:gd name="T22" fmla="*/ 46 w 75"/>
                <a:gd name="T23" fmla="*/ 22 h 56"/>
                <a:gd name="T24" fmla="*/ 23 w 75"/>
                <a:gd name="T25" fmla="*/ 6 h 56"/>
                <a:gd name="T26" fmla="*/ 9 w 75"/>
                <a:gd name="T27" fmla="*/ 0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5"/>
                <a:gd name="T43" fmla="*/ 0 h 56"/>
                <a:gd name="T44" fmla="*/ 75 w 75"/>
                <a:gd name="T45" fmla="*/ 56 h 5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5" h="56">
                  <a:moveTo>
                    <a:pt x="9" y="0"/>
                  </a:moveTo>
                  <a:lnTo>
                    <a:pt x="0" y="16"/>
                  </a:lnTo>
                  <a:lnTo>
                    <a:pt x="15" y="25"/>
                  </a:lnTo>
                  <a:lnTo>
                    <a:pt x="39" y="40"/>
                  </a:lnTo>
                  <a:lnTo>
                    <a:pt x="63" y="55"/>
                  </a:lnTo>
                  <a:lnTo>
                    <a:pt x="66" y="46"/>
                  </a:lnTo>
                  <a:lnTo>
                    <a:pt x="59" y="53"/>
                  </a:lnTo>
                  <a:lnTo>
                    <a:pt x="65" y="56"/>
                  </a:lnTo>
                  <a:lnTo>
                    <a:pt x="75" y="41"/>
                  </a:lnTo>
                  <a:lnTo>
                    <a:pt x="73" y="40"/>
                  </a:lnTo>
                  <a:lnTo>
                    <a:pt x="70" y="37"/>
                  </a:lnTo>
                  <a:lnTo>
                    <a:pt x="46" y="22"/>
                  </a:lnTo>
                  <a:lnTo>
                    <a:pt x="23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0" name="Freeform 47"/>
            <p:cNvSpPr>
              <a:spLocks/>
            </p:cNvSpPr>
            <p:nvPr/>
          </p:nvSpPr>
          <p:spPr bwMode="auto">
            <a:xfrm>
              <a:off x="2253" y="2100"/>
              <a:ext cx="76" cy="52"/>
            </a:xfrm>
            <a:custGeom>
              <a:avLst/>
              <a:gdLst>
                <a:gd name="T0" fmla="*/ 10 w 76"/>
                <a:gd name="T1" fmla="*/ 0 h 52"/>
                <a:gd name="T2" fmla="*/ 0 w 76"/>
                <a:gd name="T3" fmla="*/ 16 h 52"/>
                <a:gd name="T4" fmla="*/ 19 w 76"/>
                <a:gd name="T5" fmla="*/ 28 h 52"/>
                <a:gd name="T6" fmla="*/ 41 w 76"/>
                <a:gd name="T7" fmla="*/ 40 h 52"/>
                <a:gd name="T8" fmla="*/ 62 w 76"/>
                <a:gd name="T9" fmla="*/ 49 h 52"/>
                <a:gd name="T10" fmla="*/ 70 w 76"/>
                <a:gd name="T11" fmla="*/ 52 h 52"/>
                <a:gd name="T12" fmla="*/ 76 w 76"/>
                <a:gd name="T13" fmla="*/ 34 h 52"/>
                <a:gd name="T14" fmla="*/ 69 w 76"/>
                <a:gd name="T15" fmla="*/ 31 h 52"/>
                <a:gd name="T16" fmla="*/ 49 w 76"/>
                <a:gd name="T17" fmla="*/ 22 h 52"/>
                <a:gd name="T18" fmla="*/ 26 w 76"/>
                <a:gd name="T19" fmla="*/ 10 h 52"/>
                <a:gd name="T20" fmla="*/ 10 w 76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52"/>
                <a:gd name="T35" fmla="*/ 76 w 76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52">
                  <a:moveTo>
                    <a:pt x="10" y="0"/>
                  </a:moveTo>
                  <a:lnTo>
                    <a:pt x="0" y="16"/>
                  </a:lnTo>
                  <a:lnTo>
                    <a:pt x="19" y="28"/>
                  </a:lnTo>
                  <a:lnTo>
                    <a:pt x="41" y="40"/>
                  </a:lnTo>
                  <a:lnTo>
                    <a:pt x="62" y="49"/>
                  </a:lnTo>
                  <a:lnTo>
                    <a:pt x="70" y="52"/>
                  </a:lnTo>
                  <a:lnTo>
                    <a:pt x="76" y="34"/>
                  </a:lnTo>
                  <a:lnTo>
                    <a:pt x="69" y="31"/>
                  </a:lnTo>
                  <a:lnTo>
                    <a:pt x="49" y="22"/>
                  </a:lnTo>
                  <a:lnTo>
                    <a:pt x="26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1" name="Freeform 48"/>
            <p:cNvSpPr>
              <a:spLocks/>
            </p:cNvSpPr>
            <p:nvPr/>
          </p:nvSpPr>
          <p:spPr bwMode="auto">
            <a:xfrm>
              <a:off x="2380" y="2106"/>
              <a:ext cx="77" cy="48"/>
            </a:xfrm>
            <a:custGeom>
              <a:avLst/>
              <a:gdLst>
                <a:gd name="T0" fmla="*/ 0 w 77"/>
                <a:gd name="T1" fmla="*/ 30 h 48"/>
                <a:gd name="T2" fmla="*/ 4 w 77"/>
                <a:gd name="T3" fmla="*/ 48 h 48"/>
                <a:gd name="T4" fmla="*/ 15 w 77"/>
                <a:gd name="T5" fmla="*/ 46 h 48"/>
                <a:gd name="T6" fmla="*/ 32 w 77"/>
                <a:gd name="T7" fmla="*/ 40 h 48"/>
                <a:gd name="T8" fmla="*/ 47 w 77"/>
                <a:gd name="T9" fmla="*/ 33 h 48"/>
                <a:gd name="T10" fmla="*/ 64 w 77"/>
                <a:gd name="T11" fmla="*/ 24 h 48"/>
                <a:gd name="T12" fmla="*/ 77 w 77"/>
                <a:gd name="T13" fmla="*/ 16 h 48"/>
                <a:gd name="T14" fmla="*/ 67 w 77"/>
                <a:gd name="T15" fmla="*/ 0 h 48"/>
                <a:gd name="T16" fmla="*/ 56 w 77"/>
                <a:gd name="T17" fmla="*/ 6 h 48"/>
                <a:gd name="T18" fmla="*/ 40 w 77"/>
                <a:gd name="T19" fmla="*/ 15 h 48"/>
                <a:gd name="T20" fmla="*/ 25 w 77"/>
                <a:gd name="T21" fmla="*/ 22 h 48"/>
                <a:gd name="T22" fmla="*/ 8 w 77"/>
                <a:gd name="T23" fmla="*/ 28 h 48"/>
                <a:gd name="T24" fmla="*/ 0 w 77"/>
                <a:gd name="T25" fmla="*/ 3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"/>
                <a:gd name="T40" fmla="*/ 0 h 48"/>
                <a:gd name="T41" fmla="*/ 77 w 77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" h="48">
                  <a:moveTo>
                    <a:pt x="0" y="30"/>
                  </a:moveTo>
                  <a:lnTo>
                    <a:pt x="4" y="48"/>
                  </a:lnTo>
                  <a:lnTo>
                    <a:pt x="15" y="46"/>
                  </a:lnTo>
                  <a:lnTo>
                    <a:pt x="32" y="40"/>
                  </a:lnTo>
                  <a:lnTo>
                    <a:pt x="47" y="33"/>
                  </a:lnTo>
                  <a:lnTo>
                    <a:pt x="64" y="24"/>
                  </a:lnTo>
                  <a:lnTo>
                    <a:pt x="77" y="16"/>
                  </a:lnTo>
                  <a:lnTo>
                    <a:pt x="67" y="0"/>
                  </a:lnTo>
                  <a:lnTo>
                    <a:pt x="56" y="6"/>
                  </a:lnTo>
                  <a:lnTo>
                    <a:pt x="40" y="15"/>
                  </a:lnTo>
                  <a:lnTo>
                    <a:pt x="25" y="22"/>
                  </a:lnTo>
                  <a:lnTo>
                    <a:pt x="8" y="2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2" name="Freeform 49"/>
            <p:cNvSpPr>
              <a:spLocks/>
            </p:cNvSpPr>
            <p:nvPr/>
          </p:nvSpPr>
          <p:spPr bwMode="auto">
            <a:xfrm>
              <a:off x="2491" y="2023"/>
              <a:ext cx="70" cy="63"/>
            </a:xfrm>
            <a:custGeom>
              <a:avLst/>
              <a:gdLst>
                <a:gd name="T0" fmla="*/ 0 w 70"/>
                <a:gd name="T1" fmla="*/ 49 h 63"/>
                <a:gd name="T2" fmla="*/ 12 w 70"/>
                <a:gd name="T3" fmla="*/ 63 h 63"/>
                <a:gd name="T4" fmla="*/ 26 w 70"/>
                <a:gd name="T5" fmla="*/ 52 h 63"/>
                <a:gd name="T6" fmla="*/ 52 w 70"/>
                <a:gd name="T7" fmla="*/ 30 h 63"/>
                <a:gd name="T8" fmla="*/ 64 w 70"/>
                <a:gd name="T9" fmla="*/ 20 h 63"/>
                <a:gd name="T10" fmla="*/ 70 w 70"/>
                <a:gd name="T11" fmla="*/ 15 h 63"/>
                <a:gd name="T12" fmla="*/ 60 w 70"/>
                <a:gd name="T13" fmla="*/ 0 h 63"/>
                <a:gd name="T14" fmla="*/ 51 w 70"/>
                <a:gd name="T15" fmla="*/ 7 h 63"/>
                <a:gd name="T16" fmla="*/ 39 w 70"/>
                <a:gd name="T17" fmla="*/ 16 h 63"/>
                <a:gd name="T18" fmla="*/ 13 w 70"/>
                <a:gd name="T19" fmla="*/ 39 h 63"/>
                <a:gd name="T20" fmla="*/ 0 w 70"/>
                <a:gd name="T21" fmla="*/ 49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63"/>
                <a:gd name="T35" fmla="*/ 70 w 70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63">
                  <a:moveTo>
                    <a:pt x="0" y="49"/>
                  </a:moveTo>
                  <a:lnTo>
                    <a:pt x="12" y="63"/>
                  </a:lnTo>
                  <a:lnTo>
                    <a:pt x="26" y="52"/>
                  </a:lnTo>
                  <a:lnTo>
                    <a:pt x="52" y="30"/>
                  </a:lnTo>
                  <a:lnTo>
                    <a:pt x="64" y="20"/>
                  </a:lnTo>
                  <a:lnTo>
                    <a:pt x="70" y="15"/>
                  </a:lnTo>
                  <a:lnTo>
                    <a:pt x="60" y="0"/>
                  </a:lnTo>
                  <a:lnTo>
                    <a:pt x="51" y="7"/>
                  </a:lnTo>
                  <a:lnTo>
                    <a:pt x="39" y="16"/>
                  </a:lnTo>
                  <a:lnTo>
                    <a:pt x="13" y="3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3" name="Freeform 50"/>
            <p:cNvSpPr>
              <a:spLocks/>
            </p:cNvSpPr>
            <p:nvPr/>
          </p:nvSpPr>
          <p:spPr bwMode="auto">
            <a:xfrm>
              <a:off x="2607" y="1992"/>
              <a:ext cx="79" cy="25"/>
            </a:xfrm>
            <a:custGeom>
              <a:avLst/>
              <a:gdLst>
                <a:gd name="T0" fmla="*/ 0 w 79"/>
                <a:gd name="T1" fmla="*/ 7 h 25"/>
                <a:gd name="T2" fmla="*/ 4 w 79"/>
                <a:gd name="T3" fmla="*/ 25 h 25"/>
                <a:gd name="T4" fmla="*/ 21 w 79"/>
                <a:gd name="T5" fmla="*/ 21 h 25"/>
                <a:gd name="T6" fmla="*/ 18 w 79"/>
                <a:gd name="T7" fmla="*/ 12 h 25"/>
                <a:gd name="T8" fmla="*/ 18 w 79"/>
                <a:gd name="T9" fmla="*/ 22 h 25"/>
                <a:gd name="T10" fmla="*/ 35 w 79"/>
                <a:gd name="T11" fmla="*/ 19 h 25"/>
                <a:gd name="T12" fmla="*/ 52 w 79"/>
                <a:gd name="T13" fmla="*/ 19 h 25"/>
                <a:gd name="T14" fmla="*/ 67 w 79"/>
                <a:gd name="T15" fmla="*/ 19 h 25"/>
                <a:gd name="T16" fmla="*/ 76 w 79"/>
                <a:gd name="T17" fmla="*/ 21 h 25"/>
                <a:gd name="T18" fmla="*/ 79 w 79"/>
                <a:gd name="T19" fmla="*/ 2 h 25"/>
                <a:gd name="T20" fmla="*/ 67 w 79"/>
                <a:gd name="T21" fmla="*/ 0 h 25"/>
                <a:gd name="T22" fmla="*/ 52 w 79"/>
                <a:gd name="T23" fmla="*/ 0 h 25"/>
                <a:gd name="T24" fmla="*/ 35 w 79"/>
                <a:gd name="T25" fmla="*/ 0 h 25"/>
                <a:gd name="T26" fmla="*/ 18 w 79"/>
                <a:gd name="T27" fmla="*/ 3 h 25"/>
                <a:gd name="T28" fmla="*/ 14 w 79"/>
                <a:gd name="T29" fmla="*/ 3 h 25"/>
                <a:gd name="T30" fmla="*/ 0 w 79"/>
                <a:gd name="T31" fmla="*/ 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9"/>
                <a:gd name="T49" fmla="*/ 0 h 25"/>
                <a:gd name="T50" fmla="*/ 79 w 79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9" h="25">
                  <a:moveTo>
                    <a:pt x="0" y="7"/>
                  </a:moveTo>
                  <a:lnTo>
                    <a:pt x="4" y="25"/>
                  </a:lnTo>
                  <a:lnTo>
                    <a:pt x="21" y="21"/>
                  </a:lnTo>
                  <a:lnTo>
                    <a:pt x="18" y="12"/>
                  </a:lnTo>
                  <a:lnTo>
                    <a:pt x="18" y="22"/>
                  </a:lnTo>
                  <a:lnTo>
                    <a:pt x="35" y="19"/>
                  </a:lnTo>
                  <a:lnTo>
                    <a:pt x="52" y="19"/>
                  </a:lnTo>
                  <a:lnTo>
                    <a:pt x="67" y="19"/>
                  </a:lnTo>
                  <a:lnTo>
                    <a:pt x="76" y="21"/>
                  </a:lnTo>
                  <a:lnTo>
                    <a:pt x="79" y="2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5" name="Group 51"/>
          <p:cNvGrpSpPr>
            <a:grpSpLocks/>
          </p:cNvGrpSpPr>
          <p:nvPr/>
        </p:nvGrpSpPr>
        <p:grpSpPr bwMode="auto">
          <a:xfrm>
            <a:off x="1341438" y="3590925"/>
            <a:ext cx="4857750" cy="1893888"/>
            <a:chOff x="358" y="1837"/>
            <a:chExt cx="2023" cy="836"/>
          </a:xfrm>
        </p:grpSpPr>
        <p:sp>
          <p:nvSpPr>
            <p:cNvPr id="52254" name="Oval 52"/>
            <p:cNvSpPr>
              <a:spLocks noChangeArrowheads="1"/>
            </p:cNvSpPr>
            <p:nvPr/>
          </p:nvSpPr>
          <p:spPr bwMode="auto">
            <a:xfrm>
              <a:off x="1378" y="2136"/>
              <a:ext cx="61" cy="61"/>
            </a:xfrm>
            <a:prstGeom prst="ellipse">
              <a:avLst/>
            </a:prstGeom>
            <a:solidFill>
              <a:srgbClr val="99CC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2255" name="Oval 53"/>
            <p:cNvSpPr>
              <a:spLocks noChangeArrowheads="1"/>
            </p:cNvSpPr>
            <p:nvPr/>
          </p:nvSpPr>
          <p:spPr bwMode="auto">
            <a:xfrm>
              <a:off x="1718" y="2164"/>
              <a:ext cx="62" cy="61"/>
            </a:xfrm>
            <a:prstGeom prst="ellipse">
              <a:avLst/>
            </a:prstGeom>
            <a:solidFill>
              <a:srgbClr val="99CC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2256" name="Oval 54"/>
            <p:cNvSpPr>
              <a:spLocks noChangeArrowheads="1"/>
            </p:cNvSpPr>
            <p:nvPr/>
          </p:nvSpPr>
          <p:spPr bwMode="auto">
            <a:xfrm>
              <a:off x="1989" y="2394"/>
              <a:ext cx="61" cy="61"/>
            </a:xfrm>
            <a:prstGeom prst="ellipse">
              <a:avLst/>
            </a:prstGeom>
            <a:solidFill>
              <a:srgbClr val="99CC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2257" name="Oval 55"/>
            <p:cNvSpPr>
              <a:spLocks noChangeArrowheads="1"/>
            </p:cNvSpPr>
            <p:nvPr/>
          </p:nvSpPr>
          <p:spPr bwMode="auto">
            <a:xfrm>
              <a:off x="2172" y="2070"/>
              <a:ext cx="61" cy="61"/>
            </a:xfrm>
            <a:prstGeom prst="ellipse">
              <a:avLst/>
            </a:prstGeom>
            <a:solidFill>
              <a:srgbClr val="99CC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2258" name="Oval 56"/>
            <p:cNvSpPr>
              <a:spLocks noChangeArrowheads="1"/>
            </p:cNvSpPr>
            <p:nvPr/>
          </p:nvSpPr>
          <p:spPr bwMode="auto">
            <a:xfrm>
              <a:off x="2320" y="1837"/>
              <a:ext cx="61" cy="60"/>
            </a:xfrm>
            <a:prstGeom prst="ellipse">
              <a:avLst/>
            </a:prstGeom>
            <a:solidFill>
              <a:srgbClr val="99CC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2259" name="Oval 57"/>
            <p:cNvSpPr>
              <a:spLocks noChangeArrowheads="1"/>
            </p:cNvSpPr>
            <p:nvPr/>
          </p:nvSpPr>
          <p:spPr bwMode="auto">
            <a:xfrm>
              <a:off x="557" y="1899"/>
              <a:ext cx="60" cy="62"/>
            </a:xfrm>
            <a:prstGeom prst="ellipse">
              <a:avLst/>
            </a:prstGeom>
            <a:solidFill>
              <a:srgbClr val="99CC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2260" name="Oval 58"/>
            <p:cNvSpPr>
              <a:spLocks noChangeArrowheads="1"/>
            </p:cNvSpPr>
            <p:nvPr/>
          </p:nvSpPr>
          <p:spPr bwMode="auto">
            <a:xfrm>
              <a:off x="853" y="2047"/>
              <a:ext cx="61" cy="62"/>
            </a:xfrm>
            <a:prstGeom prst="ellipse">
              <a:avLst/>
            </a:prstGeom>
            <a:solidFill>
              <a:srgbClr val="99CC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2261" name="Oval 59"/>
            <p:cNvSpPr>
              <a:spLocks noChangeArrowheads="1"/>
            </p:cNvSpPr>
            <p:nvPr/>
          </p:nvSpPr>
          <p:spPr bwMode="auto">
            <a:xfrm>
              <a:off x="1126" y="2480"/>
              <a:ext cx="62" cy="60"/>
            </a:xfrm>
            <a:prstGeom prst="ellipse">
              <a:avLst/>
            </a:prstGeom>
            <a:solidFill>
              <a:srgbClr val="99CC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grpSp>
          <p:nvGrpSpPr>
            <p:cNvPr id="52262" name="Group 60"/>
            <p:cNvGrpSpPr>
              <a:grpSpLocks/>
            </p:cNvGrpSpPr>
            <p:nvPr/>
          </p:nvGrpSpPr>
          <p:grpSpPr bwMode="auto">
            <a:xfrm>
              <a:off x="358" y="2532"/>
              <a:ext cx="764" cy="128"/>
              <a:chOff x="358" y="2532"/>
              <a:chExt cx="764" cy="128"/>
            </a:xfrm>
          </p:grpSpPr>
          <p:sp>
            <p:nvSpPr>
              <p:cNvPr id="52265" name="Rectangle 61"/>
              <p:cNvSpPr>
                <a:spLocks noChangeArrowheads="1"/>
              </p:cNvSpPr>
              <p:nvPr/>
            </p:nvSpPr>
            <p:spPr bwMode="auto">
              <a:xfrm>
                <a:off x="358" y="2534"/>
                <a:ext cx="535" cy="1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52266" name="Freeform 62"/>
              <p:cNvSpPr>
                <a:spLocks/>
              </p:cNvSpPr>
              <p:nvPr/>
            </p:nvSpPr>
            <p:spPr bwMode="auto">
              <a:xfrm>
                <a:off x="943" y="2577"/>
                <a:ext cx="136" cy="34"/>
              </a:xfrm>
              <a:custGeom>
                <a:avLst/>
                <a:gdLst>
                  <a:gd name="T0" fmla="*/ 136 w 136"/>
                  <a:gd name="T1" fmla="*/ 0 h 34"/>
                  <a:gd name="T2" fmla="*/ 103 w 136"/>
                  <a:gd name="T3" fmla="*/ 34 h 34"/>
                  <a:gd name="T4" fmla="*/ 0 w 136"/>
                  <a:gd name="T5" fmla="*/ 34 h 34"/>
                  <a:gd name="T6" fmla="*/ 0 60000 65536"/>
                  <a:gd name="T7" fmla="*/ 0 60000 65536"/>
                  <a:gd name="T8" fmla="*/ 0 60000 65536"/>
                  <a:gd name="T9" fmla="*/ 0 w 136"/>
                  <a:gd name="T10" fmla="*/ 0 h 34"/>
                  <a:gd name="T11" fmla="*/ 136 w 136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6" h="34">
                    <a:moveTo>
                      <a:pt x="136" y="0"/>
                    </a:moveTo>
                    <a:lnTo>
                      <a:pt x="103" y="34"/>
                    </a:lnTo>
                    <a:lnTo>
                      <a:pt x="0" y="34"/>
                    </a:lnTo>
                  </a:path>
                </a:pathLst>
              </a:custGeom>
              <a:noFill/>
              <a:ln w="9525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267" name="Freeform 63"/>
              <p:cNvSpPr>
                <a:spLocks/>
              </p:cNvSpPr>
              <p:nvPr/>
            </p:nvSpPr>
            <p:spPr bwMode="auto">
              <a:xfrm>
                <a:off x="1054" y="2532"/>
                <a:ext cx="68" cy="71"/>
              </a:xfrm>
              <a:custGeom>
                <a:avLst/>
                <a:gdLst>
                  <a:gd name="T0" fmla="*/ 47 w 68"/>
                  <a:gd name="T1" fmla="*/ 71 h 71"/>
                  <a:gd name="T2" fmla="*/ 68 w 68"/>
                  <a:gd name="T3" fmla="*/ 0 h 71"/>
                  <a:gd name="T4" fmla="*/ 0 w 68"/>
                  <a:gd name="T5" fmla="*/ 25 h 71"/>
                  <a:gd name="T6" fmla="*/ 47 w 68"/>
                  <a:gd name="T7" fmla="*/ 71 h 7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8"/>
                  <a:gd name="T13" fmla="*/ 0 h 71"/>
                  <a:gd name="T14" fmla="*/ 68 w 68"/>
                  <a:gd name="T15" fmla="*/ 71 h 7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8" h="71">
                    <a:moveTo>
                      <a:pt x="47" y="71"/>
                    </a:moveTo>
                    <a:lnTo>
                      <a:pt x="68" y="0"/>
                    </a:lnTo>
                    <a:lnTo>
                      <a:pt x="0" y="25"/>
                    </a:lnTo>
                    <a:lnTo>
                      <a:pt x="47" y="71"/>
                    </a:lnTo>
                    <a:close/>
                  </a:path>
                </a:pathLst>
              </a:custGeom>
              <a:solidFill>
                <a:srgbClr val="339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52263" name="Rectangle 64"/>
            <p:cNvSpPr>
              <a:spLocks noChangeArrowheads="1"/>
            </p:cNvSpPr>
            <p:nvPr/>
          </p:nvSpPr>
          <p:spPr bwMode="auto">
            <a:xfrm>
              <a:off x="373" y="2545"/>
              <a:ext cx="168" cy="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900">
                  <a:solidFill>
                    <a:srgbClr val="008000"/>
                  </a:solidFill>
                  <a:latin typeface="Times New Roman" panose="02020603050405020304" pitchFamily="18" charset="0"/>
                </a:rPr>
                <a:t>test</a:t>
              </a:r>
              <a:r>
                <a:rPr lang="de-DE" altLang="de-DE" sz="1300">
                  <a:solidFill>
                    <a:srgbClr val="008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52264" name="Rectangle 65"/>
            <p:cNvSpPr>
              <a:spLocks noChangeArrowheads="1"/>
            </p:cNvSpPr>
            <p:nvPr/>
          </p:nvSpPr>
          <p:spPr bwMode="auto">
            <a:xfrm>
              <a:off x="548" y="2545"/>
              <a:ext cx="340" cy="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900">
                  <a:solidFill>
                    <a:srgbClr val="008000"/>
                  </a:solidFill>
                  <a:latin typeface="Times New Roman" panose="02020603050405020304" pitchFamily="18" charset="0"/>
                </a:rPr>
                <a:t>samples</a:t>
              </a:r>
              <a:endParaRPr lang="de-DE" altLang="de-DE" sz="3600" b="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52247" name="Group 66"/>
          <p:cNvGrpSpPr>
            <a:grpSpLocks/>
          </p:cNvGrpSpPr>
          <p:nvPr/>
        </p:nvGrpSpPr>
        <p:grpSpPr bwMode="auto">
          <a:xfrm>
            <a:off x="2873375" y="3203575"/>
            <a:ext cx="2616200" cy="873125"/>
            <a:chOff x="996" y="1666"/>
            <a:chExt cx="1089" cy="385"/>
          </a:xfrm>
        </p:grpSpPr>
        <p:sp>
          <p:nvSpPr>
            <p:cNvPr id="52251" name="Rectangle 67"/>
            <p:cNvSpPr>
              <a:spLocks noChangeArrowheads="1"/>
            </p:cNvSpPr>
            <p:nvPr/>
          </p:nvSpPr>
          <p:spPr bwMode="auto">
            <a:xfrm>
              <a:off x="1313" y="1666"/>
              <a:ext cx="772" cy="14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2252" name="Freeform 68"/>
            <p:cNvSpPr>
              <a:spLocks/>
            </p:cNvSpPr>
            <p:nvPr/>
          </p:nvSpPr>
          <p:spPr bwMode="auto">
            <a:xfrm>
              <a:off x="1026" y="1741"/>
              <a:ext cx="238" cy="251"/>
            </a:xfrm>
            <a:custGeom>
              <a:avLst/>
              <a:gdLst>
                <a:gd name="T0" fmla="*/ 0 w 238"/>
                <a:gd name="T1" fmla="*/ 251 h 251"/>
                <a:gd name="T2" fmla="*/ 106 w 238"/>
                <a:gd name="T3" fmla="*/ 0 h 251"/>
                <a:gd name="T4" fmla="*/ 238 w 238"/>
                <a:gd name="T5" fmla="*/ 0 h 251"/>
                <a:gd name="T6" fmla="*/ 0 60000 65536"/>
                <a:gd name="T7" fmla="*/ 0 60000 65536"/>
                <a:gd name="T8" fmla="*/ 0 60000 65536"/>
                <a:gd name="T9" fmla="*/ 0 w 238"/>
                <a:gd name="T10" fmla="*/ 0 h 251"/>
                <a:gd name="T11" fmla="*/ 238 w 238"/>
                <a:gd name="T12" fmla="*/ 251 h 2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8" h="251">
                  <a:moveTo>
                    <a:pt x="0" y="251"/>
                  </a:moveTo>
                  <a:lnTo>
                    <a:pt x="106" y="0"/>
                  </a:lnTo>
                  <a:lnTo>
                    <a:pt x="238" y="0"/>
                  </a:lnTo>
                </a:path>
              </a:pathLst>
            </a:cu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53" name="Freeform 69"/>
            <p:cNvSpPr>
              <a:spLocks/>
            </p:cNvSpPr>
            <p:nvPr/>
          </p:nvSpPr>
          <p:spPr bwMode="auto">
            <a:xfrm>
              <a:off x="996" y="1977"/>
              <a:ext cx="60" cy="74"/>
            </a:xfrm>
            <a:custGeom>
              <a:avLst/>
              <a:gdLst>
                <a:gd name="T0" fmla="*/ 0 w 60"/>
                <a:gd name="T1" fmla="*/ 0 h 74"/>
                <a:gd name="T2" fmla="*/ 4 w 60"/>
                <a:gd name="T3" fmla="*/ 74 h 74"/>
                <a:gd name="T4" fmla="*/ 60 w 60"/>
                <a:gd name="T5" fmla="*/ 26 h 74"/>
                <a:gd name="T6" fmla="*/ 0 w 60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74"/>
                <a:gd name="T14" fmla="*/ 60 w 60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74">
                  <a:moveTo>
                    <a:pt x="0" y="0"/>
                  </a:moveTo>
                  <a:lnTo>
                    <a:pt x="4" y="74"/>
                  </a:lnTo>
                  <a:lnTo>
                    <a:pt x="6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2248" name="Rectangle 70"/>
          <p:cNvSpPr>
            <a:spLocks noChangeArrowheads="1"/>
          </p:cNvSpPr>
          <p:nvPr/>
        </p:nvSpPr>
        <p:spPr bwMode="auto">
          <a:xfrm>
            <a:off x="3673475" y="3233738"/>
            <a:ext cx="8921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900">
                <a:solidFill>
                  <a:srgbClr val="FF0000"/>
                </a:solidFill>
                <a:latin typeface="Times New Roman" panose="02020603050405020304" pitchFamily="18" charset="0"/>
              </a:rPr>
              <a:t>training </a:t>
            </a:r>
            <a:endParaRPr lang="de-DE" altLang="de-DE" sz="3600" b="0">
              <a:latin typeface="Times New Roman" panose="02020603050405020304" pitchFamily="18" charset="0"/>
            </a:endParaRPr>
          </a:p>
        </p:txBody>
      </p:sp>
      <p:sp>
        <p:nvSpPr>
          <p:cNvPr id="52249" name="Rectangle 71"/>
          <p:cNvSpPr>
            <a:spLocks noChangeArrowheads="1"/>
          </p:cNvSpPr>
          <p:nvPr/>
        </p:nvSpPr>
        <p:spPr bwMode="auto">
          <a:xfrm>
            <a:off x="4567238" y="3233738"/>
            <a:ext cx="8175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900">
                <a:solidFill>
                  <a:srgbClr val="FF0000"/>
                </a:solidFill>
                <a:latin typeface="Times New Roman" panose="02020603050405020304" pitchFamily="18" charset="0"/>
              </a:rPr>
              <a:t>samples</a:t>
            </a:r>
            <a:endParaRPr lang="de-DE" altLang="de-DE" sz="3600" b="0">
              <a:latin typeface="Times New Roman" panose="02020603050405020304" pitchFamily="18" charset="0"/>
            </a:endParaRPr>
          </a:p>
        </p:txBody>
      </p:sp>
      <p:sp>
        <p:nvSpPr>
          <p:cNvPr id="241738" name="Text Box 74"/>
          <p:cNvSpPr txBox="1">
            <a:spLocks noChangeArrowheads="1"/>
          </p:cNvSpPr>
          <p:nvPr/>
        </p:nvSpPr>
        <p:spPr bwMode="auto">
          <a:xfrm>
            <a:off x="6553200" y="2552700"/>
            <a:ext cx="2498725" cy="830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de-DE" b="1" i="1" dirty="0">
                <a:solidFill>
                  <a:srgbClr val="3399FF"/>
                </a:solidFill>
                <a:latin typeface="+mj-lt"/>
              </a:rPr>
              <a:t>Überanpassung (</a:t>
            </a:r>
            <a:r>
              <a:rPr lang="de-DE" b="1" i="1" dirty="0" err="1">
                <a:solidFill>
                  <a:srgbClr val="3399FF"/>
                </a:solidFill>
                <a:latin typeface="+mj-lt"/>
              </a:rPr>
              <a:t>overfitting</a:t>
            </a:r>
            <a:r>
              <a:rPr lang="de-DE" b="1" i="1" dirty="0">
                <a:solidFill>
                  <a:srgbClr val="3399FF"/>
                </a:solidFill>
                <a:latin typeface="+mj-lt"/>
              </a:rPr>
              <a:t>) !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677" grpId="0" animBg="1"/>
      <p:bldP spid="24173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5325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AE92086B-C9EF-4177-B467-C7C06B16076F}" type="slidenum">
              <a:rPr lang="de-DE" altLang="de-DE" sz="800" b="0"/>
              <a:pPr>
                <a:buSzTx/>
                <a:buFontTx/>
                <a:buNone/>
              </a:pPr>
              <a:t>45</a:t>
            </a:fld>
            <a:r>
              <a:rPr lang="de-DE" altLang="de-DE" sz="800" b="0"/>
              <a:t> -</a:t>
            </a:r>
          </a:p>
        </p:txBody>
      </p:sp>
      <p:sp>
        <p:nvSpPr>
          <p:cNvPr id="5325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Verbesserungen des BP-Algorithmus</a:t>
            </a:r>
          </a:p>
        </p:txBody>
      </p:sp>
      <p:sp>
        <p:nvSpPr>
          <p:cNvPr id="5325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de-DE" altLang="de-DE" smtClean="0"/>
              <a:t>Lösung:	</a:t>
            </a:r>
            <a:r>
              <a:rPr lang="de-DE" altLang="de-DE" i="1" smtClean="0"/>
              <a:t>Stopped Training</a:t>
            </a:r>
          </a:p>
        </p:txBody>
      </p:sp>
      <p:graphicFrame>
        <p:nvGraphicFramePr>
          <p:cNvPr id="226308" name="Object 4"/>
          <p:cNvGraphicFramePr>
            <a:graphicFrameLocks noChangeAspect="1"/>
          </p:cNvGraphicFramePr>
          <p:nvPr/>
        </p:nvGraphicFramePr>
        <p:xfrm>
          <a:off x="1460500" y="2120900"/>
          <a:ext cx="5653088" cy="3844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8" name="Grafik" r:id="rId5" imgW="4535424" imgH="3084576" progId="Word.Picture.8">
                  <p:embed/>
                </p:oleObj>
              </mc:Choice>
              <mc:Fallback>
                <p:oleObj name="Grafik" r:id="rId5" imgW="4535424" imgH="3084576" progId="Word.Picture.8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0" y="2120900"/>
                        <a:ext cx="5653088" cy="3844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6309" name="Rectangle 5"/>
          <p:cNvSpPr>
            <a:spLocks noChangeArrowheads="1"/>
          </p:cNvSpPr>
          <p:nvPr/>
        </p:nvSpPr>
        <p:spPr bwMode="auto">
          <a:xfrm>
            <a:off x="1841500" y="2136775"/>
            <a:ext cx="5257800" cy="3403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" dur="2000"/>
                                        <p:tgtEl>
                                          <p:spTgt spid="2263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6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09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5427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065C9C82-5A4D-460D-9EDC-775D002E4FF8}" type="slidenum">
              <a:rPr lang="de-DE" altLang="de-DE" sz="800" b="0"/>
              <a:pPr>
                <a:buSzTx/>
                <a:buFontTx/>
                <a:buNone/>
              </a:pPr>
              <a:t>46</a:t>
            </a:fld>
            <a:r>
              <a:rPr lang="de-DE" altLang="de-DE" sz="800" b="0"/>
              <a:t> -</a:t>
            </a:r>
          </a:p>
        </p:txBody>
      </p:sp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Initialisierung der Neuronengewichte</a:t>
            </a:r>
          </a:p>
        </p:txBody>
      </p:sp>
      <p:sp>
        <p:nvSpPr>
          <p:cNvPr id="233479" name="Text Box 7"/>
          <p:cNvSpPr txBox="1">
            <a:spLocks noChangeArrowheads="1"/>
          </p:cNvSpPr>
          <p:nvPr/>
        </p:nvSpPr>
        <p:spPr bwMode="auto">
          <a:xfrm>
            <a:off x="609600" y="2209800"/>
            <a:ext cx="5578475" cy="3108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77800" indent="-177800">
              <a:buFontTx/>
              <a:buBlip>
                <a:blip r:embed="rId5"/>
              </a:buBlip>
              <a:defRPr/>
            </a:pPr>
            <a:r>
              <a:rPr lang="de-DE" sz="2000" b="1" dirty="0">
                <a:latin typeface="+mj-lt"/>
              </a:rPr>
              <a:t>Lin. Approximation</a:t>
            </a:r>
            <a:r>
              <a:rPr lang="de-DE" sz="2000" dirty="0">
                <a:latin typeface="+mj-lt"/>
              </a:rPr>
              <a:t>  </a:t>
            </a:r>
          </a:p>
          <a:p>
            <a:pPr marL="177800" indent="-177800">
              <a:defRPr/>
            </a:pPr>
            <a:r>
              <a:rPr lang="de-DE" sz="1800" dirty="0">
                <a:latin typeface="+mj-lt"/>
              </a:rPr>
              <a:t>(1. Glied Taylorentwicklung)</a:t>
            </a:r>
          </a:p>
          <a:p>
            <a:pPr marL="177800" indent="-177800">
              <a:defRPr/>
            </a:pPr>
            <a:r>
              <a:rPr lang="de-DE" sz="2000" i="1" dirty="0">
                <a:latin typeface="+mj-lt"/>
              </a:rPr>
              <a:t>Beispiel</a:t>
            </a:r>
            <a:r>
              <a:rPr lang="de-DE" sz="2000" dirty="0">
                <a:latin typeface="+mj-lt"/>
              </a:rPr>
              <a:t>: n-p-n  Netz </a:t>
            </a:r>
            <a:r>
              <a:rPr lang="de-DE" sz="2000" dirty="0" err="1">
                <a:latin typeface="+mj-lt"/>
              </a:rPr>
              <a:t>Kodierer</a:t>
            </a:r>
            <a:endParaRPr lang="de-DE" sz="2000" dirty="0">
              <a:latin typeface="+mj-lt"/>
            </a:endParaRPr>
          </a:p>
          <a:p>
            <a:pPr marL="177800" indent="-177800">
              <a:defRPr/>
            </a:pPr>
            <a:r>
              <a:rPr lang="de-DE" sz="2000" b="1" dirty="0">
                <a:latin typeface="+mj-lt"/>
              </a:rPr>
              <a:t>		y </a:t>
            </a:r>
            <a:r>
              <a:rPr lang="de-DE" sz="2000" dirty="0">
                <a:latin typeface="+mj-lt"/>
              </a:rPr>
              <a:t>=</a:t>
            </a:r>
            <a:r>
              <a:rPr lang="de-DE" sz="2000" b="1" dirty="0">
                <a:latin typeface="+mj-lt"/>
              </a:rPr>
              <a:t> </a:t>
            </a:r>
            <a:r>
              <a:rPr lang="de-DE" sz="2000" b="1" dirty="0" err="1">
                <a:latin typeface="+mj-lt"/>
              </a:rPr>
              <a:t>B</a:t>
            </a:r>
            <a:r>
              <a:rPr lang="de-DE" sz="2000" baseline="-25000" dirty="0" err="1">
                <a:latin typeface="+mj-lt"/>
              </a:rPr>
              <a:t>pxn</a:t>
            </a:r>
            <a:r>
              <a:rPr lang="de-DE" sz="2000" b="1" dirty="0">
                <a:latin typeface="+mj-lt"/>
              </a:rPr>
              <a:t> </a:t>
            </a:r>
            <a:r>
              <a:rPr lang="de-DE" sz="2000" b="1" dirty="0" err="1">
                <a:latin typeface="+mj-lt"/>
              </a:rPr>
              <a:t>A</a:t>
            </a:r>
            <a:r>
              <a:rPr lang="de-DE" sz="2000" baseline="-25000" dirty="0" err="1">
                <a:latin typeface="+mj-lt"/>
              </a:rPr>
              <a:t>nxp</a:t>
            </a:r>
            <a:r>
              <a:rPr lang="de-DE" sz="2000" b="1" dirty="0">
                <a:latin typeface="+mj-lt"/>
              </a:rPr>
              <a:t> x</a:t>
            </a:r>
          </a:p>
          <a:p>
            <a:pPr marL="177800" indent="-177800">
              <a:defRPr/>
            </a:pPr>
            <a:endParaRPr lang="de-DE" sz="2000" b="1" dirty="0">
              <a:latin typeface="+mj-lt"/>
            </a:endParaRPr>
          </a:p>
          <a:p>
            <a:pPr marL="177800" indent="-177800">
              <a:defRPr/>
            </a:pPr>
            <a:endParaRPr lang="de-DE" sz="2000" b="1" dirty="0">
              <a:latin typeface="+mj-lt"/>
            </a:endParaRPr>
          </a:p>
          <a:p>
            <a:pPr marL="177800" indent="-177800">
              <a:lnSpc>
                <a:spcPct val="150000"/>
              </a:lnSpc>
              <a:buFontTx/>
              <a:buBlip>
                <a:blip r:embed="rId4"/>
              </a:buBlip>
              <a:defRPr/>
            </a:pPr>
            <a:r>
              <a:rPr lang="de-DE" sz="2000" b="1" dirty="0">
                <a:latin typeface="+mj-lt"/>
              </a:rPr>
              <a:t>Min. </a:t>
            </a:r>
            <a:r>
              <a:rPr lang="de-DE" sz="2000" b="1" dirty="0" err="1">
                <a:latin typeface="+mj-lt"/>
              </a:rPr>
              <a:t>quadr</a:t>
            </a:r>
            <a:r>
              <a:rPr lang="de-DE" sz="2000" b="1" dirty="0">
                <a:latin typeface="+mj-lt"/>
              </a:rPr>
              <a:t>. Fehler </a:t>
            </a:r>
            <a:r>
              <a:rPr lang="de-DE" sz="2000" dirty="0">
                <a:latin typeface="+mj-lt"/>
              </a:rPr>
              <a:t>bei globalem Minimum </a:t>
            </a:r>
            <a:r>
              <a:rPr lang="de-DE" sz="3200" dirty="0">
                <a:latin typeface="+mj-lt"/>
                <a:sym typeface="Symbol" pitchFamily="18" charset="2"/>
              </a:rPr>
              <a:t></a:t>
            </a:r>
            <a:r>
              <a:rPr lang="de-DE" sz="2000" dirty="0">
                <a:latin typeface="+mj-lt"/>
                <a:sym typeface="Symbol" pitchFamily="18" charset="2"/>
              </a:rPr>
              <a:t> </a:t>
            </a:r>
            <a:r>
              <a:rPr lang="de-DE" sz="3200" b="1" dirty="0">
                <a:latin typeface="+mj-lt"/>
                <a:sym typeface="Symbol" pitchFamily="18" charset="2"/>
              </a:rPr>
              <a:t>A = ?</a:t>
            </a:r>
            <a:endParaRPr lang="de-DE" sz="2000" b="1" dirty="0">
              <a:latin typeface="+mj-lt"/>
              <a:sym typeface="Symbol" pitchFamily="18" charset="2"/>
            </a:endParaRPr>
          </a:p>
        </p:txBody>
      </p:sp>
      <p:grpSp>
        <p:nvGrpSpPr>
          <p:cNvPr id="54278" name="Group 36"/>
          <p:cNvGrpSpPr>
            <a:grpSpLocks/>
          </p:cNvGrpSpPr>
          <p:nvPr/>
        </p:nvGrpSpPr>
        <p:grpSpPr bwMode="auto">
          <a:xfrm>
            <a:off x="5645150" y="1543050"/>
            <a:ext cx="2774950" cy="2139950"/>
            <a:chOff x="3552" y="953"/>
            <a:chExt cx="1496" cy="1087"/>
          </a:xfrm>
        </p:grpSpPr>
        <p:sp>
          <p:nvSpPr>
            <p:cNvPr id="54281" name="Oval 9"/>
            <p:cNvSpPr>
              <a:spLocks noChangeArrowheads="1"/>
            </p:cNvSpPr>
            <p:nvPr/>
          </p:nvSpPr>
          <p:spPr bwMode="auto">
            <a:xfrm>
              <a:off x="4144" y="1696"/>
              <a:ext cx="160" cy="152"/>
            </a:xfrm>
            <a:prstGeom prst="ellipse">
              <a:avLst/>
            </a:prstGeom>
            <a:solidFill>
              <a:srgbClr val="FFCC99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4282" name="Oval 8"/>
            <p:cNvSpPr>
              <a:spLocks noChangeArrowheads="1"/>
            </p:cNvSpPr>
            <p:nvPr/>
          </p:nvSpPr>
          <p:spPr bwMode="auto">
            <a:xfrm>
              <a:off x="4128" y="1376"/>
              <a:ext cx="160" cy="152"/>
            </a:xfrm>
            <a:prstGeom prst="ellipse">
              <a:avLst/>
            </a:prstGeom>
            <a:solidFill>
              <a:srgbClr val="FFCC99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4391" name="Text Box 17"/>
            <p:cNvSpPr txBox="1">
              <a:spLocks noChangeArrowheads="1"/>
            </p:cNvSpPr>
            <p:nvPr/>
          </p:nvSpPr>
          <p:spPr bwMode="auto">
            <a:xfrm>
              <a:off x="4148" y="1543"/>
              <a:ext cx="208" cy="15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20000"/>
                </a:lnSpc>
                <a:defRPr/>
              </a:pPr>
              <a:r>
                <a:rPr lang="de-DE" dirty="0">
                  <a:latin typeface="+mj-lt"/>
                </a:rPr>
                <a:t>.</a:t>
              </a:r>
            </a:p>
            <a:p>
              <a:pPr>
                <a:lnSpc>
                  <a:spcPct val="20000"/>
                </a:lnSpc>
                <a:defRPr/>
              </a:pPr>
              <a:r>
                <a:rPr lang="de-DE" dirty="0">
                  <a:latin typeface="+mj-lt"/>
                </a:rPr>
                <a:t>.</a:t>
              </a:r>
            </a:p>
            <a:p>
              <a:pPr>
                <a:lnSpc>
                  <a:spcPct val="20000"/>
                </a:lnSpc>
                <a:defRPr/>
              </a:pPr>
              <a:r>
                <a:rPr lang="de-DE" dirty="0">
                  <a:latin typeface="+mj-lt"/>
                </a:rPr>
                <a:t>.</a:t>
              </a:r>
            </a:p>
          </p:txBody>
        </p:sp>
        <p:sp>
          <p:nvSpPr>
            <p:cNvPr id="14392" name="Text Box 18"/>
            <p:cNvSpPr txBox="1">
              <a:spLocks noChangeArrowheads="1"/>
            </p:cNvSpPr>
            <p:nvPr/>
          </p:nvSpPr>
          <p:spPr bwMode="auto">
            <a:xfrm>
              <a:off x="4672" y="1447"/>
              <a:ext cx="208" cy="27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40000"/>
                </a:lnSpc>
                <a:defRPr/>
              </a:pPr>
              <a:r>
                <a:rPr lang="de-DE" b="1" dirty="0">
                  <a:latin typeface="+mj-lt"/>
                </a:rPr>
                <a:t>.</a:t>
              </a:r>
            </a:p>
            <a:p>
              <a:pPr>
                <a:lnSpc>
                  <a:spcPct val="40000"/>
                </a:lnSpc>
                <a:defRPr/>
              </a:pPr>
              <a:r>
                <a:rPr lang="de-DE" b="1" dirty="0">
                  <a:latin typeface="+mj-lt"/>
                </a:rPr>
                <a:t>.</a:t>
              </a:r>
            </a:p>
            <a:p>
              <a:pPr>
                <a:lnSpc>
                  <a:spcPct val="40000"/>
                </a:lnSpc>
                <a:defRPr/>
              </a:pPr>
              <a:r>
                <a:rPr lang="de-DE" b="1" dirty="0">
                  <a:latin typeface="+mj-lt"/>
                </a:rPr>
                <a:t>.</a:t>
              </a:r>
            </a:p>
          </p:txBody>
        </p:sp>
        <p:sp>
          <p:nvSpPr>
            <p:cNvPr id="54285" name="Line 23"/>
            <p:cNvSpPr>
              <a:spLocks noChangeShapeType="1"/>
            </p:cNvSpPr>
            <p:nvPr/>
          </p:nvSpPr>
          <p:spPr bwMode="auto">
            <a:xfrm>
              <a:off x="3624" y="1432"/>
              <a:ext cx="512" cy="3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86" name="Line 24"/>
            <p:cNvSpPr>
              <a:spLocks noChangeShapeType="1"/>
            </p:cNvSpPr>
            <p:nvPr/>
          </p:nvSpPr>
          <p:spPr bwMode="auto">
            <a:xfrm flipV="1">
              <a:off x="3648" y="1808"/>
              <a:ext cx="504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87" name="Line 25"/>
            <p:cNvSpPr>
              <a:spLocks noChangeShapeType="1"/>
            </p:cNvSpPr>
            <p:nvPr/>
          </p:nvSpPr>
          <p:spPr bwMode="auto">
            <a:xfrm flipV="1">
              <a:off x="3640" y="1520"/>
              <a:ext cx="512" cy="4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grpSp>
          <p:nvGrpSpPr>
            <p:cNvPr id="54288" name="Group 19"/>
            <p:cNvGrpSpPr>
              <a:grpSpLocks/>
            </p:cNvGrpSpPr>
            <p:nvPr/>
          </p:nvGrpSpPr>
          <p:grpSpPr bwMode="auto">
            <a:xfrm>
              <a:off x="3552" y="1240"/>
              <a:ext cx="208" cy="800"/>
              <a:chOff x="3424" y="1216"/>
              <a:chExt cx="208" cy="800"/>
            </a:xfrm>
          </p:grpSpPr>
          <p:sp>
            <p:nvSpPr>
              <p:cNvPr id="54303" name="Oval 12"/>
              <p:cNvSpPr>
                <a:spLocks noChangeArrowheads="1"/>
              </p:cNvSpPr>
              <p:nvPr/>
            </p:nvSpPr>
            <p:spPr bwMode="auto">
              <a:xfrm>
                <a:off x="3464" y="1216"/>
                <a:ext cx="56" cy="5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54304" name="Oval 13"/>
              <p:cNvSpPr>
                <a:spLocks noChangeArrowheads="1"/>
              </p:cNvSpPr>
              <p:nvPr/>
            </p:nvSpPr>
            <p:spPr bwMode="auto">
              <a:xfrm>
                <a:off x="3472" y="1384"/>
                <a:ext cx="56" cy="5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54305" name="Oval 14"/>
              <p:cNvSpPr>
                <a:spLocks noChangeArrowheads="1"/>
              </p:cNvSpPr>
              <p:nvPr/>
            </p:nvSpPr>
            <p:spPr bwMode="auto">
              <a:xfrm>
                <a:off x="3472" y="1584"/>
                <a:ext cx="56" cy="5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54306" name="Oval 15"/>
              <p:cNvSpPr>
                <a:spLocks noChangeArrowheads="1"/>
              </p:cNvSpPr>
              <p:nvPr/>
            </p:nvSpPr>
            <p:spPr bwMode="auto">
              <a:xfrm>
                <a:off x="3472" y="1960"/>
                <a:ext cx="56" cy="5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14415" name="Text Box 16"/>
              <p:cNvSpPr txBox="1">
                <a:spLocks noChangeArrowheads="1"/>
              </p:cNvSpPr>
              <p:nvPr/>
            </p:nvSpPr>
            <p:spPr bwMode="auto">
              <a:xfrm>
                <a:off x="3424" y="1696"/>
                <a:ext cx="208" cy="16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lnSpc>
                    <a:spcPct val="20000"/>
                  </a:lnSpc>
                  <a:defRPr/>
                </a:pPr>
                <a:r>
                  <a:rPr lang="de-DE" dirty="0">
                    <a:latin typeface="+mj-lt"/>
                  </a:rPr>
                  <a:t>.</a:t>
                </a:r>
              </a:p>
              <a:p>
                <a:pPr>
                  <a:lnSpc>
                    <a:spcPct val="20000"/>
                  </a:lnSpc>
                  <a:defRPr/>
                </a:pPr>
                <a:r>
                  <a:rPr lang="de-DE" dirty="0">
                    <a:latin typeface="+mj-lt"/>
                  </a:rPr>
                  <a:t>.</a:t>
                </a:r>
              </a:p>
              <a:p>
                <a:pPr>
                  <a:lnSpc>
                    <a:spcPct val="20000"/>
                  </a:lnSpc>
                  <a:defRPr/>
                </a:pPr>
                <a:r>
                  <a:rPr lang="de-DE" dirty="0">
                    <a:latin typeface="+mj-lt"/>
                  </a:rPr>
                  <a:t>.</a:t>
                </a:r>
              </a:p>
            </p:txBody>
          </p:sp>
        </p:grpSp>
        <p:sp>
          <p:nvSpPr>
            <p:cNvPr id="54289" name="Line 20"/>
            <p:cNvSpPr>
              <a:spLocks noChangeShapeType="1"/>
            </p:cNvSpPr>
            <p:nvPr/>
          </p:nvSpPr>
          <p:spPr bwMode="auto">
            <a:xfrm>
              <a:off x="3648" y="1272"/>
              <a:ext cx="464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0" name="Line 22"/>
            <p:cNvSpPr>
              <a:spLocks noChangeShapeType="1"/>
            </p:cNvSpPr>
            <p:nvPr/>
          </p:nvSpPr>
          <p:spPr bwMode="auto">
            <a:xfrm>
              <a:off x="3648" y="1432"/>
              <a:ext cx="464" cy="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1" name="Line 21"/>
            <p:cNvSpPr>
              <a:spLocks noChangeShapeType="1"/>
            </p:cNvSpPr>
            <p:nvPr/>
          </p:nvSpPr>
          <p:spPr bwMode="auto">
            <a:xfrm>
              <a:off x="3648" y="1272"/>
              <a:ext cx="496" cy="4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2" name="Line 26"/>
            <p:cNvSpPr>
              <a:spLocks noChangeShapeType="1"/>
            </p:cNvSpPr>
            <p:nvPr/>
          </p:nvSpPr>
          <p:spPr bwMode="auto">
            <a:xfrm flipV="1">
              <a:off x="4296" y="1368"/>
              <a:ext cx="352" cy="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3" name="Line 27"/>
            <p:cNvSpPr>
              <a:spLocks noChangeShapeType="1"/>
            </p:cNvSpPr>
            <p:nvPr/>
          </p:nvSpPr>
          <p:spPr bwMode="auto">
            <a:xfrm>
              <a:off x="4296" y="1448"/>
              <a:ext cx="376" cy="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4" name="Line 28"/>
            <p:cNvSpPr>
              <a:spLocks noChangeShapeType="1"/>
            </p:cNvSpPr>
            <p:nvPr/>
          </p:nvSpPr>
          <p:spPr bwMode="auto">
            <a:xfrm flipV="1">
              <a:off x="4312" y="1416"/>
              <a:ext cx="376" cy="3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5" name="Line 29"/>
            <p:cNvSpPr>
              <a:spLocks noChangeShapeType="1"/>
            </p:cNvSpPr>
            <p:nvPr/>
          </p:nvSpPr>
          <p:spPr bwMode="auto">
            <a:xfrm>
              <a:off x="4312" y="1760"/>
              <a:ext cx="328" cy="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6" name="Line 30"/>
            <p:cNvSpPr>
              <a:spLocks noChangeShapeType="1"/>
            </p:cNvSpPr>
            <p:nvPr/>
          </p:nvSpPr>
          <p:spPr bwMode="auto">
            <a:xfrm>
              <a:off x="4832" y="1344"/>
              <a:ext cx="21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7" name="Line 31"/>
            <p:cNvSpPr>
              <a:spLocks noChangeShapeType="1"/>
            </p:cNvSpPr>
            <p:nvPr/>
          </p:nvSpPr>
          <p:spPr bwMode="auto">
            <a:xfrm>
              <a:off x="4840" y="1864"/>
              <a:ext cx="19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8" name="Line 32"/>
            <p:cNvSpPr>
              <a:spLocks noChangeShapeType="1"/>
            </p:cNvSpPr>
            <p:nvPr/>
          </p:nvSpPr>
          <p:spPr bwMode="auto">
            <a:xfrm flipV="1">
              <a:off x="3648" y="1480"/>
              <a:ext cx="464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4299" name="Line 33"/>
            <p:cNvSpPr>
              <a:spLocks noChangeShapeType="1"/>
            </p:cNvSpPr>
            <p:nvPr/>
          </p:nvSpPr>
          <p:spPr bwMode="auto">
            <a:xfrm>
              <a:off x="3648" y="1648"/>
              <a:ext cx="480" cy="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4408" name="Text Box 34"/>
            <p:cNvSpPr txBox="1">
              <a:spLocks noChangeArrowheads="1"/>
            </p:cNvSpPr>
            <p:nvPr/>
          </p:nvSpPr>
          <p:spPr bwMode="auto">
            <a:xfrm>
              <a:off x="3573" y="953"/>
              <a:ext cx="1374" cy="23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de-DE" b="1" i="1" dirty="0">
                  <a:solidFill>
                    <a:schemeClr val="accent2">
                      <a:lumMod val="60000"/>
                      <a:lumOff val="40000"/>
                    </a:schemeClr>
                  </a:solidFill>
                  <a:latin typeface="+mj-lt"/>
                </a:rPr>
                <a:t>n         p           n</a:t>
              </a:r>
            </a:p>
          </p:txBody>
        </p:sp>
        <p:sp>
          <p:nvSpPr>
            <p:cNvPr id="54301" name="Oval 11"/>
            <p:cNvSpPr>
              <a:spLocks noChangeArrowheads="1"/>
            </p:cNvSpPr>
            <p:nvPr/>
          </p:nvSpPr>
          <p:spPr bwMode="auto">
            <a:xfrm>
              <a:off x="4664" y="1768"/>
              <a:ext cx="160" cy="152"/>
            </a:xfrm>
            <a:prstGeom prst="ellipse">
              <a:avLst/>
            </a:prstGeom>
            <a:solidFill>
              <a:srgbClr val="99CC0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4302" name="Oval 10"/>
            <p:cNvSpPr>
              <a:spLocks noChangeArrowheads="1"/>
            </p:cNvSpPr>
            <p:nvPr/>
          </p:nvSpPr>
          <p:spPr bwMode="auto">
            <a:xfrm>
              <a:off x="4656" y="1264"/>
              <a:ext cx="160" cy="152"/>
            </a:xfrm>
            <a:prstGeom prst="ellipse">
              <a:avLst/>
            </a:prstGeom>
            <a:solidFill>
              <a:srgbClr val="99CC0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sp>
        <p:nvSpPr>
          <p:cNvPr id="14345" name="Text Box 37"/>
          <p:cNvSpPr txBox="1">
            <a:spLocks noChangeArrowheads="1"/>
          </p:cNvSpPr>
          <p:nvPr/>
        </p:nvSpPr>
        <p:spPr bwMode="auto">
          <a:xfrm>
            <a:off x="6629400" y="3463925"/>
            <a:ext cx="1616075" cy="4619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de-DE" b="1" dirty="0">
                <a:latin typeface="+mj-lt"/>
              </a:rPr>
              <a:t>A         B</a:t>
            </a:r>
          </a:p>
        </p:txBody>
      </p:sp>
      <p:sp>
        <p:nvSpPr>
          <p:cNvPr id="54280" name="Inhaltsplatzhalter 79"/>
          <p:cNvSpPr>
            <a:spLocks noGrp="1"/>
          </p:cNvSpPr>
          <p:nvPr>
            <p:ph idx="1"/>
          </p:nvPr>
        </p:nvSpPr>
        <p:spPr>
          <a:xfrm>
            <a:off x="685800" y="1295400"/>
            <a:ext cx="8077200" cy="701675"/>
          </a:xfrm>
        </p:spPr>
        <p:txBody>
          <a:bodyPr/>
          <a:lstStyle/>
          <a:p>
            <a:r>
              <a:rPr lang="de-DE" altLang="de-DE" smtClean="0"/>
              <a:t>Beispiel Informationskompression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7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Rüdiger Brause: Adaptive Systeme, Institut für Informatik, WS 2009</a:t>
            </a:r>
          </a:p>
        </p:txBody>
      </p:sp>
      <p:sp>
        <p:nvSpPr>
          <p:cNvPr id="5529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37550557-639C-434D-8044-D88C92B09FD5}" type="slidenum">
              <a:rPr lang="de-DE" altLang="de-DE" sz="800" b="0"/>
              <a:pPr>
                <a:buSzTx/>
                <a:buFontTx/>
                <a:buNone/>
              </a:pPr>
              <a:t>47</a:t>
            </a:fld>
            <a:r>
              <a:rPr lang="de-DE" altLang="de-DE" sz="800" b="0"/>
              <a:t> -</a:t>
            </a:r>
          </a:p>
        </p:txBody>
      </p:sp>
      <p:sp>
        <p:nvSpPr>
          <p:cNvPr id="55300" name="Line 28"/>
          <p:cNvSpPr>
            <a:spLocks noChangeShapeType="1"/>
          </p:cNvSpPr>
          <p:nvPr/>
        </p:nvSpPr>
        <p:spPr bwMode="auto">
          <a:xfrm flipH="1">
            <a:off x="5329238" y="3016250"/>
            <a:ext cx="1223962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1" name="Rectangle 10"/>
          <p:cNvSpPr>
            <a:spLocks noChangeArrowheads="1"/>
          </p:cNvSpPr>
          <p:nvPr/>
        </p:nvSpPr>
        <p:spPr bwMode="auto">
          <a:xfrm>
            <a:off x="1747838" y="4467225"/>
            <a:ext cx="7396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en-US" altLang="de-DE" b="0">
                <a:latin typeface="Times New Roman" panose="02020603050405020304" pitchFamily="18" charset="0"/>
              </a:rPr>
              <a:t>R(</a:t>
            </a:r>
            <a:r>
              <a:rPr lang="en-US" altLang="de-DE">
                <a:latin typeface="Times New Roman" panose="02020603050405020304" pitchFamily="18" charset="0"/>
              </a:rPr>
              <a:t>W</a:t>
            </a:r>
            <a:r>
              <a:rPr lang="en-US" altLang="de-DE" b="0">
                <a:latin typeface="Times New Roman" panose="02020603050405020304" pitchFamily="18" charset="0"/>
              </a:rPr>
              <a:t>) = min </a:t>
            </a:r>
            <a:r>
              <a:rPr lang="de-DE" altLang="de-DE" b="0">
                <a:latin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US" altLang="de-DE" b="0">
                <a:latin typeface="Times New Roman" panose="02020603050405020304" pitchFamily="18" charset="0"/>
              </a:rPr>
              <a:t>(</a:t>
            </a:r>
            <a:r>
              <a:rPr lang="en-US" altLang="de-DE">
                <a:latin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de-DE" b="0">
                <a:latin typeface="Times New Roman" panose="02020603050405020304" pitchFamily="18" charset="0"/>
                <a:sym typeface="Symbol" panose="05050102010706020507" pitchFamily="18" charset="2"/>
              </a:rPr>
              <a:t>-   </a:t>
            </a:r>
            <a:r>
              <a:rPr lang="en-US" altLang="de-DE" b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en-US" altLang="de-DE" b="0" baseline="300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de-DE" altLang="de-DE" b="0"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de-DE" altLang="de-DE" b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altLang="de-DE" b="0"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de-DE" b="0" i="1"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least mean squared error  </a:t>
            </a:r>
            <a:r>
              <a:rPr lang="en-US" altLang="de-DE" b="0"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(LMSE)</a:t>
            </a:r>
            <a:r>
              <a:rPr lang="de-DE" altLang="de-DE" b="0">
                <a:latin typeface="Times New Roman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553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Transformation mit minimalem MSE</a:t>
            </a:r>
          </a:p>
        </p:txBody>
      </p:sp>
      <p:sp>
        <p:nvSpPr>
          <p:cNvPr id="553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268413"/>
            <a:ext cx="8329612" cy="642937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altLang="de-DE" smtClean="0"/>
              <a:t>Allgemeine Situation</a:t>
            </a:r>
          </a:p>
        </p:txBody>
      </p:sp>
      <p:sp>
        <p:nvSpPr>
          <p:cNvPr id="55304" name="Rectangle 5"/>
          <p:cNvSpPr>
            <a:spLocks noChangeArrowheads="1"/>
          </p:cNvSpPr>
          <p:nvPr/>
        </p:nvSpPr>
        <p:spPr bwMode="auto">
          <a:xfrm>
            <a:off x="0" y="287655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graphicFrame>
        <p:nvGraphicFramePr>
          <p:cNvPr id="55305" name="Object 7"/>
          <p:cNvGraphicFramePr>
            <a:graphicFrameLocks noChangeAspect="1"/>
          </p:cNvGraphicFramePr>
          <p:nvPr/>
        </p:nvGraphicFramePr>
        <p:xfrm>
          <a:off x="1044575" y="4465638"/>
          <a:ext cx="708025" cy="708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64" name="Formel" r:id="rId5" imgW="254110" imgH="254110" progId="Equation.3">
                  <p:embed/>
                </p:oleObj>
              </mc:Choice>
              <mc:Fallback>
                <p:oleObj name="Formel" r:id="rId5" imgW="254110" imgH="25411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4575" y="4465638"/>
                        <a:ext cx="708025" cy="708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5306" name="Object 6"/>
          <p:cNvGraphicFramePr>
            <a:graphicFrameLocks noChangeAspect="1"/>
          </p:cNvGraphicFramePr>
          <p:nvPr/>
        </p:nvGraphicFramePr>
        <p:xfrm>
          <a:off x="3841750" y="4484688"/>
          <a:ext cx="290513" cy="387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65" name="Formel" r:id="rId7" imgW="114350" imgH="152466" progId="Equation.3">
                  <p:embed/>
                </p:oleObj>
              </mc:Choice>
              <mc:Fallback>
                <p:oleObj name="Formel" r:id="rId7" imgW="114350" imgH="152466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1750" y="4484688"/>
                        <a:ext cx="290513" cy="387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307" name="Rectangle 8"/>
          <p:cNvSpPr>
            <a:spLocks noChangeArrowheads="1"/>
          </p:cNvSpPr>
          <p:nvPr/>
        </p:nvSpPr>
        <p:spPr bwMode="auto">
          <a:xfrm>
            <a:off x="0" y="29829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08" name="Rectangle 13"/>
          <p:cNvSpPr>
            <a:spLocks noChangeArrowheads="1"/>
          </p:cNvSpPr>
          <p:nvPr/>
        </p:nvSpPr>
        <p:spPr bwMode="auto">
          <a:xfrm>
            <a:off x="1795463" y="1911350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09" name="Rectangle 14"/>
          <p:cNvSpPr>
            <a:spLocks noChangeArrowheads="1"/>
          </p:cNvSpPr>
          <p:nvPr/>
        </p:nvSpPr>
        <p:spPr bwMode="auto">
          <a:xfrm>
            <a:off x="1963738" y="1911350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10" name="Rectangle 17"/>
          <p:cNvSpPr>
            <a:spLocks noChangeArrowheads="1"/>
          </p:cNvSpPr>
          <p:nvPr/>
        </p:nvSpPr>
        <p:spPr bwMode="auto">
          <a:xfrm>
            <a:off x="5867400" y="239871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.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11" name="Freeform 29"/>
          <p:cNvSpPr>
            <a:spLocks/>
          </p:cNvSpPr>
          <p:nvPr/>
        </p:nvSpPr>
        <p:spPr bwMode="auto">
          <a:xfrm>
            <a:off x="2954338" y="2486025"/>
            <a:ext cx="123825" cy="128588"/>
          </a:xfrm>
          <a:custGeom>
            <a:avLst/>
            <a:gdLst>
              <a:gd name="T0" fmla="*/ 2147483647 w 78"/>
              <a:gd name="T1" fmla="*/ 2147483647 h 81"/>
              <a:gd name="T2" fmla="*/ 2147483647 w 78"/>
              <a:gd name="T3" fmla="*/ 2147483647 h 81"/>
              <a:gd name="T4" fmla="*/ 2147483647 w 78"/>
              <a:gd name="T5" fmla="*/ 2147483647 h 81"/>
              <a:gd name="T6" fmla="*/ 2147483647 w 78"/>
              <a:gd name="T7" fmla="*/ 2147483647 h 81"/>
              <a:gd name="T8" fmla="*/ 2147483647 w 78"/>
              <a:gd name="T9" fmla="*/ 2147483647 h 81"/>
              <a:gd name="T10" fmla="*/ 2147483647 w 78"/>
              <a:gd name="T11" fmla="*/ 2147483647 h 81"/>
              <a:gd name="T12" fmla="*/ 2147483647 w 78"/>
              <a:gd name="T13" fmla="*/ 0 h 81"/>
              <a:gd name="T14" fmla="*/ 2147483647 w 78"/>
              <a:gd name="T15" fmla="*/ 2147483647 h 81"/>
              <a:gd name="T16" fmla="*/ 2147483647 w 78"/>
              <a:gd name="T17" fmla="*/ 2147483647 h 81"/>
              <a:gd name="T18" fmla="*/ 2147483647 w 78"/>
              <a:gd name="T19" fmla="*/ 2147483647 h 81"/>
              <a:gd name="T20" fmla="*/ 2147483647 w 78"/>
              <a:gd name="T21" fmla="*/ 2147483647 h 81"/>
              <a:gd name="T22" fmla="*/ 0 w 78"/>
              <a:gd name="T23" fmla="*/ 2147483647 h 81"/>
              <a:gd name="T24" fmla="*/ 0 w 78"/>
              <a:gd name="T25" fmla="*/ 2147483647 h 81"/>
              <a:gd name="T26" fmla="*/ 0 w 78"/>
              <a:gd name="T27" fmla="*/ 2147483647 h 81"/>
              <a:gd name="T28" fmla="*/ 2147483647 w 78"/>
              <a:gd name="T29" fmla="*/ 2147483647 h 81"/>
              <a:gd name="T30" fmla="*/ 2147483647 w 78"/>
              <a:gd name="T31" fmla="*/ 2147483647 h 81"/>
              <a:gd name="T32" fmla="*/ 2147483647 w 78"/>
              <a:gd name="T33" fmla="*/ 2147483647 h 81"/>
              <a:gd name="T34" fmla="*/ 2147483647 w 78"/>
              <a:gd name="T35" fmla="*/ 2147483647 h 81"/>
              <a:gd name="T36" fmla="*/ 2147483647 w 78"/>
              <a:gd name="T37" fmla="*/ 2147483647 h 81"/>
              <a:gd name="T38" fmla="*/ 2147483647 w 78"/>
              <a:gd name="T39" fmla="*/ 2147483647 h 81"/>
              <a:gd name="T40" fmla="*/ 2147483647 w 78"/>
              <a:gd name="T41" fmla="*/ 2147483647 h 81"/>
              <a:gd name="T42" fmla="*/ 2147483647 w 78"/>
              <a:gd name="T43" fmla="*/ 2147483647 h 81"/>
              <a:gd name="T44" fmla="*/ 2147483647 w 78"/>
              <a:gd name="T45" fmla="*/ 2147483647 h 81"/>
              <a:gd name="T46" fmla="*/ 2147483647 w 78"/>
              <a:gd name="T47" fmla="*/ 2147483647 h 81"/>
              <a:gd name="T48" fmla="*/ 2147483647 w 78"/>
              <a:gd name="T49" fmla="*/ 2147483647 h 8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8"/>
              <a:gd name="T76" fmla="*/ 0 h 81"/>
              <a:gd name="T77" fmla="*/ 78 w 78"/>
              <a:gd name="T78" fmla="*/ 81 h 8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8" h="81">
                <a:moveTo>
                  <a:pt x="78" y="40"/>
                </a:moveTo>
                <a:lnTo>
                  <a:pt x="78" y="32"/>
                </a:lnTo>
                <a:lnTo>
                  <a:pt x="78" y="24"/>
                </a:lnTo>
                <a:lnTo>
                  <a:pt x="69" y="12"/>
                </a:lnTo>
                <a:lnTo>
                  <a:pt x="57" y="4"/>
                </a:lnTo>
                <a:lnTo>
                  <a:pt x="49" y="4"/>
                </a:lnTo>
                <a:lnTo>
                  <a:pt x="41" y="0"/>
                </a:lnTo>
                <a:lnTo>
                  <a:pt x="37" y="4"/>
                </a:lnTo>
                <a:lnTo>
                  <a:pt x="25" y="4"/>
                </a:lnTo>
                <a:lnTo>
                  <a:pt x="17" y="12"/>
                </a:lnTo>
                <a:lnTo>
                  <a:pt x="4" y="24"/>
                </a:lnTo>
                <a:lnTo>
                  <a:pt x="0" y="32"/>
                </a:lnTo>
                <a:lnTo>
                  <a:pt x="0" y="40"/>
                </a:lnTo>
                <a:lnTo>
                  <a:pt x="0" y="48"/>
                </a:lnTo>
                <a:lnTo>
                  <a:pt x="4" y="57"/>
                </a:lnTo>
                <a:lnTo>
                  <a:pt x="17" y="69"/>
                </a:lnTo>
                <a:lnTo>
                  <a:pt x="25" y="77"/>
                </a:lnTo>
                <a:lnTo>
                  <a:pt x="37" y="77"/>
                </a:lnTo>
                <a:lnTo>
                  <a:pt x="41" y="81"/>
                </a:lnTo>
                <a:lnTo>
                  <a:pt x="49" y="77"/>
                </a:lnTo>
                <a:lnTo>
                  <a:pt x="57" y="77"/>
                </a:lnTo>
                <a:lnTo>
                  <a:pt x="69" y="69"/>
                </a:lnTo>
                <a:lnTo>
                  <a:pt x="78" y="57"/>
                </a:lnTo>
                <a:lnTo>
                  <a:pt x="78" y="48"/>
                </a:lnTo>
                <a:lnTo>
                  <a:pt x="78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2" name="Freeform 30"/>
          <p:cNvSpPr>
            <a:spLocks/>
          </p:cNvSpPr>
          <p:nvPr/>
        </p:nvSpPr>
        <p:spPr bwMode="auto">
          <a:xfrm>
            <a:off x="2954338" y="2486025"/>
            <a:ext cx="123825" cy="128588"/>
          </a:xfrm>
          <a:custGeom>
            <a:avLst/>
            <a:gdLst>
              <a:gd name="T0" fmla="*/ 2147483647 w 78"/>
              <a:gd name="T1" fmla="*/ 2147483647 h 81"/>
              <a:gd name="T2" fmla="*/ 2147483647 w 78"/>
              <a:gd name="T3" fmla="*/ 2147483647 h 81"/>
              <a:gd name="T4" fmla="*/ 2147483647 w 78"/>
              <a:gd name="T5" fmla="*/ 2147483647 h 81"/>
              <a:gd name="T6" fmla="*/ 2147483647 w 78"/>
              <a:gd name="T7" fmla="*/ 2147483647 h 81"/>
              <a:gd name="T8" fmla="*/ 2147483647 w 78"/>
              <a:gd name="T9" fmla="*/ 2147483647 h 81"/>
              <a:gd name="T10" fmla="*/ 2147483647 w 78"/>
              <a:gd name="T11" fmla="*/ 2147483647 h 81"/>
              <a:gd name="T12" fmla="*/ 2147483647 w 78"/>
              <a:gd name="T13" fmla="*/ 2147483647 h 81"/>
              <a:gd name="T14" fmla="*/ 2147483647 w 78"/>
              <a:gd name="T15" fmla="*/ 2147483647 h 81"/>
              <a:gd name="T16" fmla="*/ 2147483647 w 78"/>
              <a:gd name="T17" fmla="*/ 0 h 81"/>
              <a:gd name="T18" fmla="*/ 2147483647 w 78"/>
              <a:gd name="T19" fmla="*/ 2147483647 h 81"/>
              <a:gd name="T20" fmla="*/ 2147483647 w 78"/>
              <a:gd name="T21" fmla="*/ 2147483647 h 81"/>
              <a:gd name="T22" fmla="*/ 2147483647 w 78"/>
              <a:gd name="T23" fmla="*/ 2147483647 h 81"/>
              <a:gd name="T24" fmla="*/ 2147483647 w 78"/>
              <a:gd name="T25" fmla="*/ 2147483647 h 81"/>
              <a:gd name="T26" fmla="*/ 2147483647 w 78"/>
              <a:gd name="T27" fmla="*/ 2147483647 h 81"/>
              <a:gd name="T28" fmla="*/ 2147483647 w 78"/>
              <a:gd name="T29" fmla="*/ 2147483647 h 81"/>
              <a:gd name="T30" fmla="*/ 0 w 78"/>
              <a:gd name="T31" fmla="*/ 2147483647 h 81"/>
              <a:gd name="T32" fmla="*/ 0 w 78"/>
              <a:gd name="T33" fmla="*/ 2147483647 h 81"/>
              <a:gd name="T34" fmla="*/ 0 w 78"/>
              <a:gd name="T35" fmla="*/ 2147483647 h 81"/>
              <a:gd name="T36" fmla="*/ 2147483647 w 78"/>
              <a:gd name="T37" fmla="*/ 2147483647 h 81"/>
              <a:gd name="T38" fmla="*/ 2147483647 w 78"/>
              <a:gd name="T39" fmla="*/ 2147483647 h 81"/>
              <a:gd name="T40" fmla="*/ 2147483647 w 78"/>
              <a:gd name="T41" fmla="*/ 2147483647 h 81"/>
              <a:gd name="T42" fmla="*/ 2147483647 w 78"/>
              <a:gd name="T43" fmla="*/ 2147483647 h 81"/>
              <a:gd name="T44" fmla="*/ 2147483647 w 78"/>
              <a:gd name="T45" fmla="*/ 2147483647 h 81"/>
              <a:gd name="T46" fmla="*/ 2147483647 w 78"/>
              <a:gd name="T47" fmla="*/ 2147483647 h 81"/>
              <a:gd name="T48" fmla="*/ 2147483647 w 78"/>
              <a:gd name="T49" fmla="*/ 2147483647 h 81"/>
              <a:gd name="T50" fmla="*/ 2147483647 w 78"/>
              <a:gd name="T51" fmla="*/ 2147483647 h 81"/>
              <a:gd name="T52" fmla="*/ 2147483647 w 78"/>
              <a:gd name="T53" fmla="*/ 2147483647 h 81"/>
              <a:gd name="T54" fmla="*/ 2147483647 w 78"/>
              <a:gd name="T55" fmla="*/ 2147483647 h 81"/>
              <a:gd name="T56" fmla="*/ 2147483647 w 78"/>
              <a:gd name="T57" fmla="*/ 2147483647 h 81"/>
              <a:gd name="T58" fmla="*/ 2147483647 w 78"/>
              <a:gd name="T59" fmla="*/ 2147483647 h 81"/>
              <a:gd name="T60" fmla="*/ 2147483647 w 78"/>
              <a:gd name="T61" fmla="*/ 2147483647 h 81"/>
              <a:gd name="T62" fmla="*/ 2147483647 w 78"/>
              <a:gd name="T63" fmla="*/ 2147483647 h 81"/>
              <a:gd name="T64" fmla="*/ 2147483647 w 78"/>
              <a:gd name="T65" fmla="*/ 2147483647 h 8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8"/>
              <a:gd name="T100" fmla="*/ 0 h 81"/>
              <a:gd name="T101" fmla="*/ 78 w 78"/>
              <a:gd name="T102" fmla="*/ 81 h 8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8" h="81">
                <a:moveTo>
                  <a:pt x="78" y="40"/>
                </a:moveTo>
                <a:lnTo>
                  <a:pt x="78" y="32"/>
                </a:lnTo>
                <a:lnTo>
                  <a:pt x="78" y="24"/>
                </a:lnTo>
                <a:lnTo>
                  <a:pt x="73" y="20"/>
                </a:lnTo>
                <a:lnTo>
                  <a:pt x="69" y="12"/>
                </a:lnTo>
                <a:lnTo>
                  <a:pt x="61" y="8"/>
                </a:lnTo>
                <a:lnTo>
                  <a:pt x="57" y="4"/>
                </a:lnTo>
                <a:lnTo>
                  <a:pt x="49" y="4"/>
                </a:lnTo>
                <a:lnTo>
                  <a:pt x="41" y="0"/>
                </a:lnTo>
                <a:lnTo>
                  <a:pt x="37" y="4"/>
                </a:lnTo>
                <a:lnTo>
                  <a:pt x="25" y="4"/>
                </a:lnTo>
                <a:lnTo>
                  <a:pt x="21" y="8"/>
                </a:lnTo>
                <a:lnTo>
                  <a:pt x="17" y="12"/>
                </a:lnTo>
                <a:lnTo>
                  <a:pt x="9" y="20"/>
                </a:lnTo>
                <a:lnTo>
                  <a:pt x="4" y="24"/>
                </a:lnTo>
                <a:lnTo>
                  <a:pt x="0" y="32"/>
                </a:lnTo>
                <a:lnTo>
                  <a:pt x="0" y="40"/>
                </a:lnTo>
                <a:lnTo>
                  <a:pt x="0" y="48"/>
                </a:lnTo>
                <a:lnTo>
                  <a:pt x="4" y="57"/>
                </a:lnTo>
                <a:lnTo>
                  <a:pt x="9" y="61"/>
                </a:lnTo>
                <a:lnTo>
                  <a:pt x="17" y="69"/>
                </a:lnTo>
                <a:lnTo>
                  <a:pt x="21" y="73"/>
                </a:lnTo>
                <a:lnTo>
                  <a:pt x="25" y="77"/>
                </a:lnTo>
                <a:lnTo>
                  <a:pt x="37" y="77"/>
                </a:lnTo>
                <a:lnTo>
                  <a:pt x="41" y="81"/>
                </a:lnTo>
                <a:lnTo>
                  <a:pt x="49" y="77"/>
                </a:lnTo>
                <a:lnTo>
                  <a:pt x="57" y="77"/>
                </a:lnTo>
                <a:lnTo>
                  <a:pt x="61" y="73"/>
                </a:lnTo>
                <a:lnTo>
                  <a:pt x="69" y="69"/>
                </a:lnTo>
                <a:lnTo>
                  <a:pt x="73" y="61"/>
                </a:lnTo>
                <a:lnTo>
                  <a:pt x="78" y="57"/>
                </a:lnTo>
                <a:lnTo>
                  <a:pt x="78" y="48"/>
                </a:lnTo>
                <a:lnTo>
                  <a:pt x="78" y="40"/>
                </a:lnTo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3" name="Freeform 31"/>
          <p:cNvSpPr>
            <a:spLocks/>
          </p:cNvSpPr>
          <p:nvPr/>
        </p:nvSpPr>
        <p:spPr bwMode="auto">
          <a:xfrm>
            <a:off x="2954338" y="3671888"/>
            <a:ext cx="123825" cy="123825"/>
          </a:xfrm>
          <a:custGeom>
            <a:avLst/>
            <a:gdLst>
              <a:gd name="T0" fmla="*/ 2147483647 w 78"/>
              <a:gd name="T1" fmla="*/ 2147483647 h 78"/>
              <a:gd name="T2" fmla="*/ 2147483647 w 78"/>
              <a:gd name="T3" fmla="*/ 2147483647 h 78"/>
              <a:gd name="T4" fmla="*/ 2147483647 w 78"/>
              <a:gd name="T5" fmla="*/ 2147483647 h 78"/>
              <a:gd name="T6" fmla="*/ 2147483647 w 78"/>
              <a:gd name="T7" fmla="*/ 2147483647 h 78"/>
              <a:gd name="T8" fmla="*/ 2147483647 w 78"/>
              <a:gd name="T9" fmla="*/ 2147483647 h 78"/>
              <a:gd name="T10" fmla="*/ 2147483647 w 78"/>
              <a:gd name="T11" fmla="*/ 0 h 78"/>
              <a:gd name="T12" fmla="*/ 2147483647 w 78"/>
              <a:gd name="T13" fmla="*/ 0 h 78"/>
              <a:gd name="T14" fmla="*/ 2147483647 w 78"/>
              <a:gd name="T15" fmla="*/ 0 h 78"/>
              <a:gd name="T16" fmla="*/ 2147483647 w 78"/>
              <a:gd name="T17" fmla="*/ 2147483647 h 78"/>
              <a:gd name="T18" fmla="*/ 2147483647 w 78"/>
              <a:gd name="T19" fmla="*/ 2147483647 h 78"/>
              <a:gd name="T20" fmla="*/ 2147483647 w 78"/>
              <a:gd name="T21" fmla="*/ 2147483647 h 78"/>
              <a:gd name="T22" fmla="*/ 0 w 78"/>
              <a:gd name="T23" fmla="*/ 2147483647 h 78"/>
              <a:gd name="T24" fmla="*/ 0 w 78"/>
              <a:gd name="T25" fmla="*/ 2147483647 h 78"/>
              <a:gd name="T26" fmla="*/ 0 w 78"/>
              <a:gd name="T27" fmla="*/ 2147483647 h 78"/>
              <a:gd name="T28" fmla="*/ 2147483647 w 78"/>
              <a:gd name="T29" fmla="*/ 2147483647 h 78"/>
              <a:gd name="T30" fmla="*/ 2147483647 w 78"/>
              <a:gd name="T31" fmla="*/ 2147483647 h 78"/>
              <a:gd name="T32" fmla="*/ 2147483647 w 78"/>
              <a:gd name="T33" fmla="*/ 2147483647 h 78"/>
              <a:gd name="T34" fmla="*/ 2147483647 w 78"/>
              <a:gd name="T35" fmla="*/ 2147483647 h 78"/>
              <a:gd name="T36" fmla="*/ 2147483647 w 78"/>
              <a:gd name="T37" fmla="*/ 2147483647 h 78"/>
              <a:gd name="T38" fmla="*/ 2147483647 w 78"/>
              <a:gd name="T39" fmla="*/ 2147483647 h 78"/>
              <a:gd name="T40" fmla="*/ 2147483647 w 78"/>
              <a:gd name="T41" fmla="*/ 2147483647 h 78"/>
              <a:gd name="T42" fmla="*/ 2147483647 w 78"/>
              <a:gd name="T43" fmla="*/ 2147483647 h 78"/>
              <a:gd name="T44" fmla="*/ 2147483647 w 78"/>
              <a:gd name="T45" fmla="*/ 2147483647 h 78"/>
              <a:gd name="T46" fmla="*/ 2147483647 w 78"/>
              <a:gd name="T47" fmla="*/ 2147483647 h 78"/>
              <a:gd name="T48" fmla="*/ 2147483647 w 78"/>
              <a:gd name="T49" fmla="*/ 2147483647 h 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8"/>
              <a:gd name="T76" fmla="*/ 0 h 78"/>
              <a:gd name="T77" fmla="*/ 78 w 78"/>
              <a:gd name="T78" fmla="*/ 78 h 7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8" h="78">
                <a:moveTo>
                  <a:pt x="78" y="41"/>
                </a:moveTo>
                <a:lnTo>
                  <a:pt x="78" y="33"/>
                </a:lnTo>
                <a:lnTo>
                  <a:pt x="78" y="25"/>
                </a:lnTo>
                <a:lnTo>
                  <a:pt x="69" y="13"/>
                </a:lnTo>
                <a:lnTo>
                  <a:pt x="57" y="4"/>
                </a:lnTo>
                <a:lnTo>
                  <a:pt x="49" y="0"/>
                </a:lnTo>
                <a:lnTo>
                  <a:pt x="41" y="0"/>
                </a:lnTo>
                <a:lnTo>
                  <a:pt x="37" y="0"/>
                </a:lnTo>
                <a:lnTo>
                  <a:pt x="25" y="4"/>
                </a:lnTo>
                <a:lnTo>
                  <a:pt x="17" y="13"/>
                </a:lnTo>
                <a:lnTo>
                  <a:pt x="4" y="25"/>
                </a:lnTo>
                <a:lnTo>
                  <a:pt x="0" y="33"/>
                </a:lnTo>
                <a:lnTo>
                  <a:pt x="0" y="41"/>
                </a:lnTo>
                <a:lnTo>
                  <a:pt x="0" y="49"/>
                </a:lnTo>
                <a:lnTo>
                  <a:pt x="4" y="53"/>
                </a:lnTo>
                <a:lnTo>
                  <a:pt x="17" y="65"/>
                </a:lnTo>
                <a:lnTo>
                  <a:pt x="25" y="73"/>
                </a:lnTo>
                <a:lnTo>
                  <a:pt x="37" y="78"/>
                </a:lnTo>
                <a:lnTo>
                  <a:pt x="41" y="78"/>
                </a:lnTo>
                <a:lnTo>
                  <a:pt x="49" y="78"/>
                </a:lnTo>
                <a:lnTo>
                  <a:pt x="57" y="73"/>
                </a:lnTo>
                <a:lnTo>
                  <a:pt x="69" y="65"/>
                </a:lnTo>
                <a:lnTo>
                  <a:pt x="78" y="53"/>
                </a:lnTo>
                <a:lnTo>
                  <a:pt x="78" y="49"/>
                </a:lnTo>
                <a:lnTo>
                  <a:pt x="78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4" name="Freeform 32"/>
          <p:cNvSpPr>
            <a:spLocks/>
          </p:cNvSpPr>
          <p:nvPr/>
        </p:nvSpPr>
        <p:spPr bwMode="auto">
          <a:xfrm>
            <a:off x="2954338" y="3671888"/>
            <a:ext cx="123825" cy="123825"/>
          </a:xfrm>
          <a:custGeom>
            <a:avLst/>
            <a:gdLst>
              <a:gd name="T0" fmla="*/ 2147483647 w 78"/>
              <a:gd name="T1" fmla="*/ 2147483647 h 78"/>
              <a:gd name="T2" fmla="*/ 2147483647 w 78"/>
              <a:gd name="T3" fmla="*/ 2147483647 h 78"/>
              <a:gd name="T4" fmla="*/ 2147483647 w 78"/>
              <a:gd name="T5" fmla="*/ 2147483647 h 78"/>
              <a:gd name="T6" fmla="*/ 2147483647 w 78"/>
              <a:gd name="T7" fmla="*/ 2147483647 h 78"/>
              <a:gd name="T8" fmla="*/ 2147483647 w 78"/>
              <a:gd name="T9" fmla="*/ 2147483647 h 78"/>
              <a:gd name="T10" fmla="*/ 2147483647 w 78"/>
              <a:gd name="T11" fmla="*/ 2147483647 h 78"/>
              <a:gd name="T12" fmla="*/ 2147483647 w 78"/>
              <a:gd name="T13" fmla="*/ 2147483647 h 78"/>
              <a:gd name="T14" fmla="*/ 2147483647 w 78"/>
              <a:gd name="T15" fmla="*/ 0 h 78"/>
              <a:gd name="T16" fmla="*/ 2147483647 w 78"/>
              <a:gd name="T17" fmla="*/ 0 h 78"/>
              <a:gd name="T18" fmla="*/ 2147483647 w 78"/>
              <a:gd name="T19" fmla="*/ 0 h 78"/>
              <a:gd name="T20" fmla="*/ 2147483647 w 78"/>
              <a:gd name="T21" fmla="*/ 2147483647 h 78"/>
              <a:gd name="T22" fmla="*/ 2147483647 w 78"/>
              <a:gd name="T23" fmla="*/ 2147483647 h 78"/>
              <a:gd name="T24" fmla="*/ 2147483647 w 78"/>
              <a:gd name="T25" fmla="*/ 2147483647 h 78"/>
              <a:gd name="T26" fmla="*/ 2147483647 w 78"/>
              <a:gd name="T27" fmla="*/ 2147483647 h 78"/>
              <a:gd name="T28" fmla="*/ 2147483647 w 78"/>
              <a:gd name="T29" fmla="*/ 2147483647 h 78"/>
              <a:gd name="T30" fmla="*/ 0 w 78"/>
              <a:gd name="T31" fmla="*/ 2147483647 h 78"/>
              <a:gd name="T32" fmla="*/ 0 w 78"/>
              <a:gd name="T33" fmla="*/ 2147483647 h 78"/>
              <a:gd name="T34" fmla="*/ 0 w 78"/>
              <a:gd name="T35" fmla="*/ 2147483647 h 78"/>
              <a:gd name="T36" fmla="*/ 2147483647 w 78"/>
              <a:gd name="T37" fmla="*/ 2147483647 h 78"/>
              <a:gd name="T38" fmla="*/ 2147483647 w 78"/>
              <a:gd name="T39" fmla="*/ 2147483647 h 78"/>
              <a:gd name="T40" fmla="*/ 2147483647 w 78"/>
              <a:gd name="T41" fmla="*/ 2147483647 h 78"/>
              <a:gd name="T42" fmla="*/ 2147483647 w 78"/>
              <a:gd name="T43" fmla="*/ 2147483647 h 78"/>
              <a:gd name="T44" fmla="*/ 2147483647 w 78"/>
              <a:gd name="T45" fmla="*/ 2147483647 h 78"/>
              <a:gd name="T46" fmla="*/ 2147483647 w 78"/>
              <a:gd name="T47" fmla="*/ 2147483647 h 78"/>
              <a:gd name="T48" fmla="*/ 2147483647 w 78"/>
              <a:gd name="T49" fmla="*/ 2147483647 h 78"/>
              <a:gd name="T50" fmla="*/ 2147483647 w 78"/>
              <a:gd name="T51" fmla="*/ 2147483647 h 78"/>
              <a:gd name="T52" fmla="*/ 2147483647 w 78"/>
              <a:gd name="T53" fmla="*/ 2147483647 h 78"/>
              <a:gd name="T54" fmla="*/ 2147483647 w 78"/>
              <a:gd name="T55" fmla="*/ 2147483647 h 78"/>
              <a:gd name="T56" fmla="*/ 2147483647 w 78"/>
              <a:gd name="T57" fmla="*/ 2147483647 h 78"/>
              <a:gd name="T58" fmla="*/ 2147483647 w 78"/>
              <a:gd name="T59" fmla="*/ 2147483647 h 78"/>
              <a:gd name="T60" fmla="*/ 2147483647 w 78"/>
              <a:gd name="T61" fmla="*/ 2147483647 h 78"/>
              <a:gd name="T62" fmla="*/ 2147483647 w 78"/>
              <a:gd name="T63" fmla="*/ 2147483647 h 78"/>
              <a:gd name="T64" fmla="*/ 2147483647 w 78"/>
              <a:gd name="T65" fmla="*/ 2147483647 h 7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8"/>
              <a:gd name="T100" fmla="*/ 0 h 78"/>
              <a:gd name="T101" fmla="*/ 78 w 78"/>
              <a:gd name="T102" fmla="*/ 78 h 7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8" h="78">
                <a:moveTo>
                  <a:pt x="78" y="41"/>
                </a:moveTo>
                <a:lnTo>
                  <a:pt x="78" y="33"/>
                </a:lnTo>
                <a:lnTo>
                  <a:pt x="78" y="25"/>
                </a:lnTo>
                <a:lnTo>
                  <a:pt x="73" y="17"/>
                </a:lnTo>
                <a:lnTo>
                  <a:pt x="69" y="13"/>
                </a:lnTo>
                <a:lnTo>
                  <a:pt x="61" y="8"/>
                </a:lnTo>
                <a:lnTo>
                  <a:pt x="57" y="4"/>
                </a:lnTo>
                <a:lnTo>
                  <a:pt x="49" y="0"/>
                </a:lnTo>
                <a:lnTo>
                  <a:pt x="41" y="0"/>
                </a:lnTo>
                <a:lnTo>
                  <a:pt x="37" y="0"/>
                </a:lnTo>
                <a:lnTo>
                  <a:pt x="25" y="4"/>
                </a:lnTo>
                <a:lnTo>
                  <a:pt x="21" y="8"/>
                </a:lnTo>
                <a:lnTo>
                  <a:pt x="17" y="13"/>
                </a:lnTo>
                <a:lnTo>
                  <a:pt x="9" y="17"/>
                </a:lnTo>
                <a:lnTo>
                  <a:pt x="4" y="25"/>
                </a:lnTo>
                <a:lnTo>
                  <a:pt x="0" y="33"/>
                </a:lnTo>
                <a:lnTo>
                  <a:pt x="0" y="41"/>
                </a:lnTo>
                <a:lnTo>
                  <a:pt x="0" y="49"/>
                </a:lnTo>
                <a:lnTo>
                  <a:pt x="4" y="53"/>
                </a:lnTo>
                <a:lnTo>
                  <a:pt x="9" y="61"/>
                </a:lnTo>
                <a:lnTo>
                  <a:pt x="17" y="65"/>
                </a:lnTo>
                <a:lnTo>
                  <a:pt x="21" y="73"/>
                </a:lnTo>
                <a:lnTo>
                  <a:pt x="25" y="78"/>
                </a:lnTo>
                <a:lnTo>
                  <a:pt x="37" y="78"/>
                </a:lnTo>
                <a:lnTo>
                  <a:pt x="41" y="78"/>
                </a:lnTo>
                <a:lnTo>
                  <a:pt x="49" y="78"/>
                </a:lnTo>
                <a:lnTo>
                  <a:pt x="57" y="78"/>
                </a:lnTo>
                <a:lnTo>
                  <a:pt x="61" y="73"/>
                </a:lnTo>
                <a:lnTo>
                  <a:pt x="69" y="65"/>
                </a:lnTo>
                <a:lnTo>
                  <a:pt x="73" y="61"/>
                </a:lnTo>
                <a:lnTo>
                  <a:pt x="78" y="53"/>
                </a:lnTo>
                <a:lnTo>
                  <a:pt x="78" y="49"/>
                </a:lnTo>
                <a:lnTo>
                  <a:pt x="78" y="41"/>
                </a:lnTo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5" name="Rectangle 37"/>
          <p:cNvSpPr>
            <a:spLocks noChangeArrowheads="1"/>
          </p:cNvSpPr>
          <p:nvPr/>
        </p:nvSpPr>
        <p:spPr bwMode="auto">
          <a:xfrm>
            <a:off x="3786188" y="2446338"/>
            <a:ext cx="1527175" cy="1406525"/>
          </a:xfrm>
          <a:prstGeom prst="rect">
            <a:avLst/>
          </a:prstGeom>
          <a:solidFill>
            <a:srgbClr val="66CCFF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16" name="Freeform 38"/>
          <p:cNvSpPr>
            <a:spLocks/>
          </p:cNvSpPr>
          <p:nvPr/>
        </p:nvSpPr>
        <p:spPr bwMode="auto">
          <a:xfrm>
            <a:off x="3548063" y="2486025"/>
            <a:ext cx="160337" cy="128588"/>
          </a:xfrm>
          <a:custGeom>
            <a:avLst/>
            <a:gdLst>
              <a:gd name="T0" fmla="*/ 0 w 101"/>
              <a:gd name="T1" fmla="*/ 2147483647 h 81"/>
              <a:gd name="T2" fmla="*/ 0 w 101"/>
              <a:gd name="T3" fmla="*/ 2147483647 h 81"/>
              <a:gd name="T4" fmla="*/ 2147483647 w 101"/>
              <a:gd name="T5" fmla="*/ 2147483647 h 81"/>
              <a:gd name="T6" fmla="*/ 0 w 101"/>
              <a:gd name="T7" fmla="*/ 0 h 81"/>
              <a:gd name="T8" fmla="*/ 0 w 101"/>
              <a:gd name="T9" fmla="*/ 2147483647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1"/>
              <a:gd name="T16" fmla="*/ 0 h 81"/>
              <a:gd name="T17" fmla="*/ 101 w 10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1" h="81">
                <a:moveTo>
                  <a:pt x="0" y="40"/>
                </a:moveTo>
                <a:lnTo>
                  <a:pt x="0" y="81"/>
                </a:lnTo>
                <a:lnTo>
                  <a:pt x="101" y="40"/>
                </a:lnTo>
                <a:lnTo>
                  <a:pt x="0" y="0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7" name="Line 39"/>
          <p:cNvSpPr>
            <a:spLocks noChangeShapeType="1"/>
          </p:cNvSpPr>
          <p:nvPr/>
        </p:nvSpPr>
        <p:spPr bwMode="auto">
          <a:xfrm flipH="1">
            <a:off x="3090863" y="2549525"/>
            <a:ext cx="4572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8" name="Freeform 40"/>
          <p:cNvSpPr>
            <a:spLocks/>
          </p:cNvSpPr>
          <p:nvPr/>
        </p:nvSpPr>
        <p:spPr bwMode="auto">
          <a:xfrm>
            <a:off x="3560763" y="3684588"/>
            <a:ext cx="160337" cy="123825"/>
          </a:xfrm>
          <a:custGeom>
            <a:avLst/>
            <a:gdLst>
              <a:gd name="T0" fmla="*/ 0 w 101"/>
              <a:gd name="T1" fmla="*/ 2147483647 h 78"/>
              <a:gd name="T2" fmla="*/ 0 w 101"/>
              <a:gd name="T3" fmla="*/ 2147483647 h 78"/>
              <a:gd name="T4" fmla="*/ 2147483647 w 101"/>
              <a:gd name="T5" fmla="*/ 2147483647 h 78"/>
              <a:gd name="T6" fmla="*/ 0 w 101"/>
              <a:gd name="T7" fmla="*/ 0 h 78"/>
              <a:gd name="T8" fmla="*/ 0 w 101"/>
              <a:gd name="T9" fmla="*/ 2147483647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1"/>
              <a:gd name="T16" fmla="*/ 0 h 78"/>
              <a:gd name="T17" fmla="*/ 101 w 101"/>
              <a:gd name="T18" fmla="*/ 78 h 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1" h="78">
                <a:moveTo>
                  <a:pt x="0" y="41"/>
                </a:moveTo>
                <a:lnTo>
                  <a:pt x="0" y="78"/>
                </a:lnTo>
                <a:lnTo>
                  <a:pt x="101" y="41"/>
                </a:lnTo>
                <a:lnTo>
                  <a:pt x="0" y="0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9" name="Line 41"/>
          <p:cNvSpPr>
            <a:spLocks noChangeShapeType="1"/>
          </p:cNvSpPr>
          <p:nvPr/>
        </p:nvSpPr>
        <p:spPr bwMode="auto">
          <a:xfrm flipH="1">
            <a:off x="3103563" y="3749675"/>
            <a:ext cx="4572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0" name="Rectangle 46"/>
          <p:cNvSpPr>
            <a:spLocks noChangeArrowheads="1"/>
          </p:cNvSpPr>
          <p:nvPr/>
        </p:nvSpPr>
        <p:spPr bwMode="auto">
          <a:xfrm>
            <a:off x="3179763" y="2614613"/>
            <a:ext cx="309562" cy="1057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21" name="Rectangle 47"/>
          <p:cNvSpPr>
            <a:spLocks noChangeArrowheads="1"/>
          </p:cNvSpPr>
          <p:nvPr/>
        </p:nvSpPr>
        <p:spPr bwMode="auto">
          <a:xfrm>
            <a:off x="3179763" y="2671763"/>
            <a:ext cx="1873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22" name="Rectangle 48"/>
          <p:cNvSpPr>
            <a:spLocks noChangeArrowheads="1"/>
          </p:cNvSpPr>
          <p:nvPr/>
        </p:nvSpPr>
        <p:spPr bwMode="auto">
          <a:xfrm>
            <a:off x="3179763" y="26717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23" name="Rectangle 49"/>
          <p:cNvSpPr>
            <a:spLocks noChangeArrowheads="1"/>
          </p:cNvSpPr>
          <p:nvPr/>
        </p:nvSpPr>
        <p:spPr bwMode="auto">
          <a:xfrm>
            <a:off x="3263900" y="26717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24" name="Rectangle 50"/>
          <p:cNvSpPr>
            <a:spLocks noChangeArrowheads="1"/>
          </p:cNvSpPr>
          <p:nvPr/>
        </p:nvSpPr>
        <p:spPr bwMode="auto">
          <a:xfrm>
            <a:off x="3179763" y="2671763"/>
            <a:ext cx="1873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25" name="Rectangle 51"/>
          <p:cNvSpPr>
            <a:spLocks noChangeArrowheads="1"/>
          </p:cNvSpPr>
          <p:nvPr/>
        </p:nvSpPr>
        <p:spPr bwMode="auto">
          <a:xfrm>
            <a:off x="3179763" y="26717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·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26" name="Rectangle 52"/>
          <p:cNvSpPr>
            <a:spLocks noChangeArrowheads="1"/>
          </p:cNvSpPr>
          <p:nvPr/>
        </p:nvSpPr>
        <p:spPr bwMode="auto">
          <a:xfrm>
            <a:off x="3263900" y="26717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27" name="Rectangle 53"/>
          <p:cNvSpPr>
            <a:spLocks noChangeArrowheads="1"/>
          </p:cNvSpPr>
          <p:nvPr/>
        </p:nvSpPr>
        <p:spPr bwMode="auto">
          <a:xfrm>
            <a:off x="3179763" y="3014663"/>
            <a:ext cx="1873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28" name="Rectangle 54"/>
          <p:cNvSpPr>
            <a:spLocks noChangeArrowheads="1"/>
          </p:cNvSpPr>
          <p:nvPr/>
        </p:nvSpPr>
        <p:spPr bwMode="auto">
          <a:xfrm>
            <a:off x="3179763" y="30146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29" name="Rectangle 55"/>
          <p:cNvSpPr>
            <a:spLocks noChangeArrowheads="1"/>
          </p:cNvSpPr>
          <p:nvPr/>
        </p:nvSpPr>
        <p:spPr bwMode="auto">
          <a:xfrm>
            <a:off x="3263900" y="30146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0" name="Rectangle 56"/>
          <p:cNvSpPr>
            <a:spLocks noChangeArrowheads="1"/>
          </p:cNvSpPr>
          <p:nvPr/>
        </p:nvSpPr>
        <p:spPr bwMode="auto">
          <a:xfrm>
            <a:off x="3179763" y="3014663"/>
            <a:ext cx="1873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1" name="Rectangle 57"/>
          <p:cNvSpPr>
            <a:spLocks noChangeArrowheads="1"/>
          </p:cNvSpPr>
          <p:nvPr/>
        </p:nvSpPr>
        <p:spPr bwMode="auto">
          <a:xfrm>
            <a:off x="3179763" y="30146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·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2" name="Rectangle 58"/>
          <p:cNvSpPr>
            <a:spLocks noChangeArrowheads="1"/>
          </p:cNvSpPr>
          <p:nvPr/>
        </p:nvSpPr>
        <p:spPr bwMode="auto">
          <a:xfrm>
            <a:off x="3263900" y="30146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3" name="Rectangle 59"/>
          <p:cNvSpPr>
            <a:spLocks noChangeArrowheads="1"/>
          </p:cNvSpPr>
          <p:nvPr/>
        </p:nvSpPr>
        <p:spPr bwMode="auto">
          <a:xfrm>
            <a:off x="3179763" y="3355975"/>
            <a:ext cx="1873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4" name="Rectangle 60"/>
          <p:cNvSpPr>
            <a:spLocks noChangeArrowheads="1"/>
          </p:cNvSpPr>
          <p:nvPr/>
        </p:nvSpPr>
        <p:spPr bwMode="auto">
          <a:xfrm>
            <a:off x="3179763" y="335597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5" name="Rectangle 61"/>
          <p:cNvSpPr>
            <a:spLocks noChangeArrowheads="1"/>
          </p:cNvSpPr>
          <p:nvPr/>
        </p:nvSpPr>
        <p:spPr bwMode="auto">
          <a:xfrm>
            <a:off x="3263900" y="335597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6" name="Rectangle 62"/>
          <p:cNvSpPr>
            <a:spLocks noChangeArrowheads="1"/>
          </p:cNvSpPr>
          <p:nvPr/>
        </p:nvSpPr>
        <p:spPr bwMode="auto">
          <a:xfrm>
            <a:off x="3179763" y="3355975"/>
            <a:ext cx="1873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7" name="Rectangle 63"/>
          <p:cNvSpPr>
            <a:spLocks noChangeArrowheads="1"/>
          </p:cNvSpPr>
          <p:nvPr/>
        </p:nvSpPr>
        <p:spPr bwMode="auto">
          <a:xfrm>
            <a:off x="3179763" y="335597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·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8" name="Rectangle 64"/>
          <p:cNvSpPr>
            <a:spLocks noChangeArrowheads="1"/>
          </p:cNvSpPr>
          <p:nvPr/>
        </p:nvSpPr>
        <p:spPr bwMode="auto">
          <a:xfrm>
            <a:off x="3263900" y="335597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39" name="Rectangle 65"/>
          <p:cNvSpPr>
            <a:spLocks noChangeArrowheads="1"/>
          </p:cNvSpPr>
          <p:nvPr/>
        </p:nvSpPr>
        <p:spPr bwMode="auto">
          <a:xfrm>
            <a:off x="3624263" y="1858963"/>
            <a:ext cx="19367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0" name="Rectangle 66"/>
          <p:cNvSpPr>
            <a:spLocks noChangeArrowheads="1"/>
          </p:cNvSpPr>
          <p:nvPr/>
        </p:nvSpPr>
        <p:spPr bwMode="auto">
          <a:xfrm>
            <a:off x="3624263" y="1858963"/>
            <a:ext cx="889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l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1" name="Rectangle 67"/>
          <p:cNvSpPr>
            <a:spLocks noChangeArrowheads="1"/>
          </p:cNvSpPr>
          <p:nvPr/>
        </p:nvSpPr>
        <p:spPr bwMode="auto">
          <a:xfrm>
            <a:off x="3714750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2" name="Rectangle 68"/>
          <p:cNvSpPr>
            <a:spLocks noChangeArrowheads="1"/>
          </p:cNvSpPr>
          <p:nvPr/>
        </p:nvSpPr>
        <p:spPr bwMode="auto">
          <a:xfrm>
            <a:off x="3702050" y="1858963"/>
            <a:ext cx="19367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3" name="Rectangle 69"/>
          <p:cNvSpPr>
            <a:spLocks noChangeArrowheads="1"/>
          </p:cNvSpPr>
          <p:nvPr/>
        </p:nvSpPr>
        <p:spPr bwMode="auto">
          <a:xfrm>
            <a:off x="3702050" y="1858963"/>
            <a:ext cx="889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i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4" name="Rectangle 70"/>
          <p:cNvSpPr>
            <a:spLocks noChangeArrowheads="1"/>
          </p:cNvSpPr>
          <p:nvPr/>
        </p:nvSpPr>
        <p:spPr bwMode="auto">
          <a:xfrm>
            <a:off x="3792538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5" name="Rectangle 71"/>
          <p:cNvSpPr>
            <a:spLocks noChangeArrowheads="1"/>
          </p:cNvSpPr>
          <p:nvPr/>
        </p:nvSpPr>
        <p:spPr bwMode="auto">
          <a:xfrm>
            <a:off x="3779838" y="1858963"/>
            <a:ext cx="2508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6" name="Rectangle 72"/>
          <p:cNvSpPr>
            <a:spLocks noChangeArrowheads="1"/>
          </p:cNvSpPr>
          <p:nvPr/>
        </p:nvSpPr>
        <p:spPr bwMode="auto">
          <a:xfrm>
            <a:off x="3779838" y="1858963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7" name="Rectangle 73"/>
          <p:cNvSpPr>
            <a:spLocks noChangeArrowheads="1"/>
          </p:cNvSpPr>
          <p:nvPr/>
        </p:nvSpPr>
        <p:spPr bwMode="auto">
          <a:xfrm>
            <a:off x="3940175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8" name="Rectangle 74"/>
          <p:cNvSpPr>
            <a:spLocks noChangeArrowheads="1"/>
          </p:cNvSpPr>
          <p:nvPr/>
        </p:nvSpPr>
        <p:spPr bwMode="auto">
          <a:xfrm>
            <a:off x="3914775" y="1858963"/>
            <a:ext cx="1873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49" name="Rectangle 75"/>
          <p:cNvSpPr>
            <a:spLocks noChangeArrowheads="1"/>
          </p:cNvSpPr>
          <p:nvPr/>
        </p:nvSpPr>
        <p:spPr bwMode="auto">
          <a:xfrm>
            <a:off x="3914775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.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0" name="Rectangle 76"/>
          <p:cNvSpPr>
            <a:spLocks noChangeArrowheads="1"/>
          </p:cNvSpPr>
          <p:nvPr/>
        </p:nvSpPr>
        <p:spPr bwMode="auto">
          <a:xfrm>
            <a:off x="3998913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1" name="Rectangle 77"/>
          <p:cNvSpPr>
            <a:spLocks noChangeArrowheads="1"/>
          </p:cNvSpPr>
          <p:nvPr/>
        </p:nvSpPr>
        <p:spPr bwMode="auto">
          <a:xfrm>
            <a:off x="3986213" y="1858963"/>
            <a:ext cx="185737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2" name="Rectangle 78"/>
          <p:cNvSpPr>
            <a:spLocks noChangeArrowheads="1"/>
          </p:cNvSpPr>
          <p:nvPr/>
        </p:nvSpPr>
        <p:spPr bwMode="auto">
          <a:xfrm>
            <a:off x="3986213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3" name="Rectangle 79"/>
          <p:cNvSpPr>
            <a:spLocks noChangeArrowheads="1"/>
          </p:cNvSpPr>
          <p:nvPr/>
        </p:nvSpPr>
        <p:spPr bwMode="auto">
          <a:xfrm>
            <a:off x="4068763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4" name="Rectangle 80"/>
          <p:cNvSpPr>
            <a:spLocks noChangeArrowheads="1"/>
          </p:cNvSpPr>
          <p:nvPr/>
        </p:nvSpPr>
        <p:spPr bwMode="auto">
          <a:xfrm>
            <a:off x="4049713" y="1858963"/>
            <a:ext cx="265112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5" name="Rectangle 81"/>
          <p:cNvSpPr>
            <a:spLocks noChangeArrowheads="1"/>
          </p:cNvSpPr>
          <p:nvPr/>
        </p:nvSpPr>
        <p:spPr bwMode="auto">
          <a:xfrm>
            <a:off x="4049713" y="1858963"/>
            <a:ext cx="17621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T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6" name="Rectangle 82"/>
          <p:cNvSpPr>
            <a:spLocks noChangeArrowheads="1"/>
          </p:cNvSpPr>
          <p:nvPr/>
        </p:nvSpPr>
        <p:spPr bwMode="auto">
          <a:xfrm>
            <a:off x="4230688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7" name="Rectangle 83"/>
          <p:cNvSpPr>
            <a:spLocks noChangeArrowheads="1"/>
          </p:cNvSpPr>
          <p:nvPr/>
        </p:nvSpPr>
        <p:spPr bwMode="auto">
          <a:xfrm>
            <a:off x="4217988" y="1858963"/>
            <a:ext cx="21907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8" name="Rectangle 84"/>
          <p:cNvSpPr>
            <a:spLocks noChangeArrowheads="1"/>
          </p:cNvSpPr>
          <p:nvPr/>
        </p:nvSpPr>
        <p:spPr bwMode="auto">
          <a:xfrm>
            <a:off x="4217988" y="1858963"/>
            <a:ext cx="1238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r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59" name="Rectangle 85"/>
          <p:cNvSpPr>
            <a:spLocks noChangeArrowheads="1"/>
          </p:cNvSpPr>
          <p:nvPr/>
        </p:nvSpPr>
        <p:spPr bwMode="auto">
          <a:xfrm>
            <a:off x="4340225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0" name="Rectangle 86"/>
          <p:cNvSpPr>
            <a:spLocks noChangeArrowheads="1"/>
          </p:cNvSpPr>
          <p:nvPr/>
        </p:nvSpPr>
        <p:spPr bwMode="auto">
          <a:xfrm>
            <a:off x="4308475" y="1858963"/>
            <a:ext cx="2508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1" name="Rectangle 87"/>
          <p:cNvSpPr>
            <a:spLocks noChangeArrowheads="1"/>
          </p:cNvSpPr>
          <p:nvPr/>
        </p:nvSpPr>
        <p:spPr bwMode="auto">
          <a:xfrm>
            <a:off x="4308475" y="1858963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a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2" name="Rectangle 88"/>
          <p:cNvSpPr>
            <a:spLocks noChangeArrowheads="1"/>
          </p:cNvSpPr>
          <p:nvPr/>
        </p:nvSpPr>
        <p:spPr bwMode="auto">
          <a:xfrm>
            <a:off x="4468813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3" name="Rectangle 89"/>
          <p:cNvSpPr>
            <a:spLocks noChangeArrowheads="1"/>
          </p:cNvSpPr>
          <p:nvPr/>
        </p:nvSpPr>
        <p:spPr bwMode="auto">
          <a:xfrm>
            <a:off x="4430713" y="1858963"/>
            <a:ext cx="2508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4" name="Rectangle 90"/>
          <p:cNvSpPr>
            <a:spLocks noChangeArrowheads="1"/>
          </p:cNvSpPr>
          <p:nvPr/>
        </p:nvSpPr>
        <p:spPr bwMode="auto">
          <a:xfrm>
            <a:off x="4430713" y="1858963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5" name="Rectangle 91"/>
          <p:cNvSpPr>
            <a:spLocks noChangeArrowheads="1"/>
          </p:cNvSpPr>
          <p:nvPr/>
        </p:nvSpPr>
        <p:spPr bwMode="auto">
          <a:xfrm>
            <a:off x="4591050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6" name="Rectangle 92"/>
          <p:cNvSpPr>
            <a:spLocks noChangeArrowheads="1"/>
          </p:cNvSpPr>
          <p:nvPr/>
        </p:nvSpPr>
        <p:spPr bwMode="auto">
          <a:xfrm>
            <a:off x="4565650" y="1858963"/>
            <a:ext cx="21907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7" name="Rectangle 93"/>
          <p:cNvSpPr>
            <a:spLocks noChangeArrowheads="1"/>
          </p:cNvSpPr>
          <p:nvPr/>
        </p:nvSpPr>
        <p:spPr bwMode="auto">
          <a:xfrm>
            <a:off x="4565650" y="1858963"/>
            <a:ext cx="1238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s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8" name="Rectangle 94"/>
          <p:cNvSpPr>
            <a:spLocks noChangeArrowheads="1"/>
          </p:cNvSpPr>
          <p:nvPr/>
        </p:nvSpPr>
        <p:spPr bwMode="auto">
          <a:xfrm>
            <a:off x="4687888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69" name="Rectangle 95"/>
          <p:cNvSpPr>
            <a:spLocks noChangeArrowheads="1"/>
          </p:cNvSpPr>
          <p:nvPr/>
        </p:nvSpPr>
        <p:spPr bwMode="auto">
          <a:xfrm>
            <a:off x="4675188" y="1858963"/>
            <a:ext cx="19367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0" name="Rectangle 96"/>
          <p:cNvSpPr>
            <a:spLocks noChangeArrowheads="1"/>
          </p:cNvSpPr>
          <p:nvPr/>
        </p:nvSpPr>
        <p:spPr bwMode="auto">
          <a:xfrm>
            <a:off x="4675188" y="1858963"/>
            <a:ext cx="889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f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1" name="Rectangle 97"/>
          <p:cNvSpPr>
            <a:spLocks noChangeArrowheads="1"/>
          </p:cNvSpPr>
          <p:nvPr/>
        </p:nvSpPr>
        <p:spPr bwMode="auto">
          <a:xfrm>
            <a:off x="4772025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2" name="Rectangle 98"/>
          <p:cNvSpPr>
            <a:spLocks noChangeArrowheads="1"/>
          </p:cNvSpPr>
          <p:nvPr/>
        </p:nvSpPr>
        <p:spPr bwMode="auto">
          <a:xfrm>
            <a:off x="4765675" y="1858963"/>
            <a:ext cx="2508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3" name="Rectangle 99"/>
          <p:cNvSpPr>
            <a:spLocks noChangeArrowheads="1"/>
          </p:cNvSpPr>
          <p:nvPr/>
        </p:nvSpPr>
        <p:spPr bwMode="auto">
          <a:xfrm>
            <a:off x="4765675" y="1858963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o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4" name="Rectangle 100"/>
          <p:cNvSpPr>
            <a:spLocks noChangeArrowheads="1"/>
          </p:cNvSpPr>
          <p:nvPr/>
        </p:nvSpPr>
        <p:spPr bwMode="auto">
          <a:xfrm>
            <a:off x="4926013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5" name="Rectangle 101"/>
          <p:cNvSpPr>
            <a:spLocks noChangeArrowheads="1"/>
          </p:cNvSpPr>
          <p:nvPr/>
        </p:nvSpPr>
        <p:spPr bwMode="auto">
          <a:xfrm>
            <a:off x="4900613" y="1858963"/>
            <a:ext cx="21907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6" name="Rectangle 102"/>
          <p:cNvSpPr>
            <a:spLocks noChangeArrowheads="1"/>
          </p:cNvSpPr>
          <p:nvPr/>
        </p:nvSpPr>
        <p:spPr bwMode="auto">
          <a:xfrm>
            <a:off x="4900613" y="1858963"/>
            <a:ext cx="1238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r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7" name="Rectangle 103"/>
          <p:cNvSpPr>
            <a:spLocks noChangeArrowheads="1"/>
          </p:cNvSpPr>
          <p:nvPr/>
        </p:nvSpPr>
        <p:spPr bwMode="auto">
          <a:xfrm>
            <a:off x="5022850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8" name="Rectangle 104"/>
          <p:cNvSpPr>
            <a:spLocks noChangeArrowheads="1"/>
          </p:cNvSpPr>
          <p:nvPr/>
        </p:nvSpPr>
        <p:spPr bwMode="auto">
          <a:xfrm>
            <a:off x="4991100" y="1858963"/>
            <a:ext cx="30797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79" name="Rectangle 105"/>
          <p:cNvSpPr>
            <a:spLocks noChangeArrowheads="1"/>
          </p:cNvSpPr>
          <p:nvPr/>
        </p:nvSpPr>
        <p:spPr bwMode="auto">
          <a:xfrm>
            <a:off x="4991100" y="1858963"/>
            <a:ext cx="2286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0" name="Rectangle 106"/>
          <p:cNvSpPr>
            <a:spLocks noChangeArrowheads="1"/>
          </p:cNvSpPr>
          <p:nvPr/>
        </p:nvSpPr>
        <p:spPr bwMode="auto">
          <a:xfrm>
            <a:off x="5222875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1" name="Rectangle 107"/>
          <p:cNvSpPr>
            <a:spLocks noChangeArrowheads="1"/>
          </p:cNvSpPr>
          <p:nvPr/>
        </p:nvSpPr>
        <p:spPr bwMode="auto">
          <a:xfrm>
            <a:off x="5203825" y="1858963"/>
            <a:ext cx="24447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2" name="Rectangle 108"/>
          <p:cNvSpPr>
            <a:spLocks noChangeArrowheads="1"/>
          </p:cNvSpPr>
          <p:nvPr/>
        </p:nvSpPr>
        <p:spPr bwMode="auto">
          <a:xfrm>
            <a:off x="5203825" y="1858963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a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3" name="Rectangle 109"/>
          <p:cNvSpPr>
            <a:spLocks noChangeArrowheads="1"/>
          </p:cNvSpPr>
          <p:nvPr/>
        </p:nvSpPr>
        <p:spPr bwMode="auto">
          <a:xfrm>
            <a:off x="5364163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4" name="Rectangle 110"/>
          <p:cNvSpPr>
            <a:spLocks noChangeArrowheads="1"/>
          </p:cNvSpPr>
          <p:nvPr/>
        </p:nvSpPr>
        <p:spPr bwMode="auto">
          <a:xfrm>
            <a:off x="5319713" y="1858963"/>
            <a:ext cx="192087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5" name="Rectangle 111"/>
          <p:cNvSpPr>
            <a:spLocks noChangeArrowheads="1"/>
          </p:cNvSpPr>
          <p:nvPr/>
        </p:nvSpPr>
        <p:spPr bwMode="auto">
          <a:xfrm>
            <a:off x="5340350" y="1858963"/>
            <a:ext cx="889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t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6" name="Rectangle 112"/>
          <p:cNvSpPr>
            <a:spLocks noChangeArrowheads="1"/>
          </p:cNvSpPr>
          <p:nvPr/>
        </p:nvSpPr>
        <p:spPr bwMode="auto">
          <a:xfrm>
            <a:off x="5408613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7" name="Rectangle 113"/>
          <p:cNvSpPr>
            <a:spLocks noChangeArrowheads="1"/>
          </p:cNvSpPr>
          <p:nvPr/>
        </p:nvSpPr>
        <p:spPr bwMode="auto">
          <a:xfrm>
            <a:off x="5395913" y="1858963"/>
            <a:ext cx="19367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8" name="Rectangle 114"/>
          <p:cNvSpPr>
            <a:spLocks noChangeArrowheads="1"/>
          </p:cNvSpPr>
          <p:nvPr/>
        </p:nvSpPr>
        <p:spPr bwMode="auto">
          <a:xfrm>
            <a:off x="5395913" y="1858963"/>
            <a:ext cx="889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i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89" name="Rectangle 115"/>
          <p:cNvSpPr>
            <a:spLocks noChangeArrowheads="1"/>
          </p:cNvSpPr>
          <p:nvPr/>
        </p:nvSpPr>
        <p:spPr bwMode="auto">
          <a:xfrm>
            <a:off x="5486400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0" name="Rectangle 116"/>
          <p:cNvSpPr>
            <a:spLocks noChangeArrowheads="1"/>
          </p:cNvSpPr>
          <p:nvPr/>
        </p:nvSpPr>
        <p:spPr bwMode="auto">
          <a:xfrm>
            <a:off x="5473700" y="1858963"/>
            <a:ext cx="2508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1" name="Rectangle 117"/>
          <p:cNvSpPr>
            <a:spLocks noChangeArrowheads="1"/>
          </p:cNvSpPr>
          <p:nvPr/>
        </p:nvSpPr>
        <p:spPr bwMode="auto">
          <a:xfrm>
            <a:off x="5473700" y="1858963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o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2" name="Rectangle 118"/>
          <p:cNvSpPr>
            <a:spLocks noChangeArrowheads="1"/>
          </p:cNvSpPr>
          <p:nvPr/>
        </p:nvSpPr>
        <p:spPr bwMode="auto">
          <a:xfrm>
            <a:off x="5635625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3" name="Rectangle 119"/>
          <p:cNvSpPr>
            <a:spLocks noChangeArrowheads="1"/>
          </p:cNvSpPr>
          <p:nvPr/>
        </p:nvSpPr>
        <p:spPr bwMode="auto">
          <a:xfrm>
            <a:off x="5608638" y="1858963"/>
            <a:ext cx="252412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4" name="Rectangle 120"/>
          <p:cNvSpPr>
            <a:spLocks noChangeArrowheads="1"/>
          </p:cNvSpPr>
          <p:nvPr/>
        </p:nvSpPr>
        <p:spPr bwMode="auto">
          <a:xfrm>
            <a:off x="5608638" y="1858963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 i="1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5" name="Rectangle 121"/>
          <p:cNvSpPr>
            <a:spLocks noChangeArrowheads="1"/>
          </p:cNvSpPr>
          <p:nvPr/>
        </p:nvSpPr>
        <p:spPr bwMode="auto">
          <a:xfrm>
            <a:off x="5770563" y="18589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6" name="Rectangle 122"/>
          <p:cNvSpPr>
            <a:spLocks noChangeArrowheads="1"/>
          </p:cNvSpPr>
          <p:nvPr/>
        </p:nvSpPr>
        <p:spPr bwMode="auto">
          <a:xfrm>
            <a:off x="4294188" y="2943225"/>
            <a:ext cx="3937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7" name="Rectangle 123"/>
          <p:cNvSpPr>
            <a:spLocks noChangeArrowheads="1"/>
          </p:cNvSpPr>
          <p:nvPr/>
        </p:nvSpPr>
        <p:spPr bwMode="auto">
          <a:xfrm>
            <a:off x="4294188" y="2943225"/>
            <a:ext cx="3175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>
                <a:solidFill>
                  <a:srgbClr val="000000"/>
                </a:solidFill>
                <a:latin typeface="Times New Roman" panose="02020603050405020304" pitchFamily="18" charset="0"/>
              </a:rPr>
              <a:t>W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8" name="Rectangle 124"/>
          <p:cNvSpPr>
            <a:spLocks noChangeArrowheads="1"/>
          </p:cNvSpPr>
          <p:nvPr/>
        </p:nvSpPr>
        <p:spPr bwMode="auto">
          <a:xfrm>
            <a:off x="4616450" y="294957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399" name="Rectangle 125"/>
          <p:cNvSpPr>
            <a:spLocks noChangeArrowheads="1"/>
          </p:cNvSpPr>
          <p:nvPr/>
        </p:nvSpPr>
        <p:spPr bwMode="auto">
          <a:xfrm>
            <a:off x="4578350" y="2943225"/>
            <a:ext cx="2508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0" name="Rectangle 126"/>
          <p:cNvSpPr>
            <a:spLocks noChangeArrowheads="1"/>
          </p:cNvSpPr>
          <p:nvPr/>
        </p:nvSpPr>
        <p:spPr bwMode="auto">
          <a:xfrm>
            <a:off x="4578350" y="2943225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>
                <a:solidFill>
                  <a:srgbClr val="000000"/>
                </a:solidFill>
                <a:latin typeface="Times New Roman" panose="02020603050405020304" pitchFamily="18" charset="0"/>
              </a:rPr>
              <a:t>x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1" name="Rectangle 127"/>
          <p:cNvSpPr>
            <a:spLocks noChangeArrowheads="1"/>
          </p:cNvSpPr>
          <p:nvPr/>
        </p:nvSpPr>
        <p:spPr bwMode="auto">
          <a:xfrm>
            <a:off x="4732338" y="294957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2" name="Rectangle 146"/>
          <p:cNvSpPr>
            <a:spLocks noChangeArrowheads="1"/>
          </p:cNvSpPr>
          <p:nvPr/>
        </p:nvSpPr>
        <p:spPr bwMode="auto">
          <a:xfrm>
            <a:off x="2613025" y="2362200"/>
            <a:ext cx="2524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3" name="Rectangle 147"/>
          <p:cNvSpPr>
            <a:spLocks noChangeArrowheads="1"/>
          </p:cNvSpPr>
          <p:nvPr/>
        </p:nvSpPr>
        <p:spPr bwMode="auto">
          <a:xfrm>
            <a:off x="2613025" y="2355850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x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4" name="Rectangle 148"/>
          <p:cNvSpPr>
            <a:spLocks noChangeArrowheads="1"/>
          </p:cNvSpPr>
          <p:nvPr/>
        </p:nvSpPr>
        <p:spPr bwMode="auto">
          <a:xfrm>
            <a:off x="2768600" y="2355850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5" name="Rectangle 149"/>
          <p:cNvSpPr>
            <a:spLocks noChangeArrowheads="1"/>
          </p:cNvSpPr>
          <p:nvPr/>
        </p:nvSpPr>
        <p:spPr bwMode="auto">
          <a:xfrm>
            <a:off x="2749550" y="2498725"/>
            <a:ext cx="179388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6" name="Rectangle 150"/>
          <p:cNvSpPr>
            <a:spLocks noChangeArrowheads="1"/>
          </p:cNvSpPr>
          <p:nvPr/>
        </p:nvSpPr>
        <p:spPr bwMode="auto">
          <a:xfrm>
            <a:off x="2749550" y="2498725"/>
            <a:ext cx="10795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7" name="Rectangle 151"/>
          <p:cNvSpPr>
            <a:spLocks noChangeArrowheads="1"/>
          </p:cNvSpPr>
          <p:nvPr/>
        </p:nvSpPr>
        <p:spPr bwMode="auto">
          <a:xfrm>
            <a:off x="2851150" y="2395538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8" name="Rectangle 152"/>
          <p:cNvSpPr>
            <a:spLocks noChangeArrowheads="1"/>
          </p:cNvSpPr>
          <p:nvPr/>
        </p:nvSpPr>
        <p:spPr bwMode="auto">
          <a:xfrm>
            <a:off x="2671763" y="3549650"/>
            <a:ext cx="2508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09" name="Rectangle 153"/>
          <p:cNvSpPr>
            <a:spLocks noChangeArrowheads="1"/>
          </p:cNvSpPr>
          <p:nvPr/>
        </p:nvSpPr>
        <p:spPr bwMode="auto">
          <a:xfrm>
            <a:off x="2671763" y="3549650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x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0" name="Rectangle 154"/>
          <p:cNvSpPr>
            <a:spLocks noChangeArrowheads="1"/>
          </p:cNvSpPr>
          <p:nvPr/>
        </p:nvSpPr>
        <p:spPr bwMode="auto">
          <a:xfrm>
            <a:off x="2825750" y="3549650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1" name="Rectangle 155"/>
          <p:cNvSpPr>
            <a:spLocks noChangeArrowheads="1"/>
          </p:cNvSpPr>
          <p:nvPr/>
        </p:nvSpPr>
        <p:spPr bwMode="auto">
          <a:xfrm>
            <a:off x="2800350" y="3684588"/>
            <a:ext cx="1936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2" name="Rectangle 156"/>
          <p:cNvSpPr>
            <a:spLocks noChangeArrowheads="1"/>
          </p:cNvSpPr>
          <p:nvPr/>
        </p:nvSpPr>
        <p:spPr bwMode="auto">
          <a:xfrm>
            <a:off x="2806700" y="3684588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3" name="Rectangle 157"/>
          <p:cNvSpPr>
            <a:spLocks noChangeArrowheads="1"/>
          </p:cNvSpPr>
          <p:nvPr/>
        </p:nvSpPr>
        <p:spPr bwMode="auto">
          <a:xfrm>
            <a:off x="2916238" y="3581400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4" name="Rectangle 158"/>
          <p:cNvSpPr>
            <a:spLocks noChangeArrowheads="1"/>
          </p:cNvSpPr>
          <p:nvPr/>
        </p:nvSpPr>
        <p:spPr bwMode="auto">
          <a:xfrm>
            <a:off x="1795463" y="2911475"/>
            <a:ext cx="450850" cy="54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5" name="Rectangle 159"/>
          <p:cNvSpPr>
            <a:spLocks noChangeArrowheads="1"/>
          </p:cNvSpPr>
          <p:nvPr/>
        </p:nvSpPr>
        <p:spPr bwMode="auto">
          <a:xfrm>
            <a:off x="1795463" y="2917825"/>
            <a:ext cx="274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3000">
                <a:solidFill>
                  <a:srgbClr val="000000"/>
                </a:solidFill>
                <a:latin typeface="Times New Roman" panose="02020603050405020304" pitchFamily="18" charset="0"/>
              </a:rPr>
              <a:t>X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6" name="Rectangle 160"/>
          <p:cNvSpPr>
            <a:spLocks noChangeArrowheads="1"/>
          </p:cNvSpPr>
          <p:nvPr/>
        </p:nvSpPr>
        <p:spPr bwMode="auto">
          <a:xfrm>
            <a:off x="2065338" y="297497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7" name="Rectangle 173"/>
          <p:cNvSpPr>
            <a:spLocks noChangeArrowheads="1"/>
          </p:cNvSpPr>
          <p:nvPr/>
        </p:nvSpPr>
        <p:spPr bwMode="auto">
          <a:xfrm>
            <a:off x="2085975" y="2382838"/>
            <a:ext cx="1133475" cy="170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8" name="Rectangle 174"/>
          <p:cNvSpPr>
            <a:spLocks noChangeArrowheads="1"/>
          </p:cNvSpPr>
          <p:nvPr/>
        </p:nvSpPr>
        <p:spPr bwMode="auto">
          <a:xfrm>
            <a:off x="2025650" y="2289175"/>
            <a:ext cx="6096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0" b="0">
                <a:solidFill>
                  <a:srgbClr val="000000"/>
                </a:solidFill>
                <a:latin typeface="Times New Roman" panose="02020603050405020304" pitchFamily="18" charset="0"/>
              </a:rPr>
              <a:t>{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19" name="Rectangle 175"/>
          <p:cNvSpPr>
            <a:spLocks noChangeArrowheads="1"/>
          </p:cNvSpPr>
          <p:nvPr/>
        </p:nvSpPr>
        <p:spPr bwMode="auto">
          <a:xfrm>
            <a:off x="2690813" y="3265488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20" name="Rectangle 135"/>
          <p:cNvSpPr>
            <a:spLocks noChangeArrowheads="1"/>
          </p:cNvSpPr>
          <p:nvPr/>
        </p:nvSpPr>
        <p:spPr bwMode="auto">
          <a:xfrm>
            <a:off x="6958013" y="2235200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21" name="Rectangle 180"/>
          <p:cNvSpPr>
            <a:spLocks noChangeArrowheads="1"/>
          </p:cNvSpPr>
          <p:nvPr/>
        </p:nvSpPr>
        <p:spPr bwMode="auto">
          <a:xfrm>
            <a:off x="7280275" y="2235200"/>
            <a:ext cx="414338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6800" b="0">
                <a:solidFill>
                  <a:srgbClr val="000000"/>
                </a:solidFill>
                <a:latin typeface="Times New Roman" panose="02020603050405020304" pitchFamily="18" charset="0"/>
              </a:rPr>
              <a:t>}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22" name="Rectangle 19"/>
          <p:cNvSpPr>
            <a:spLocks noChangeArrowheads="1"/>
          </p:cNvSpPr>
          <p:nvPr/>
        </p:nvSpPr>
        <p:spPr bwMode="auto">
          <a:xfrm>
            <a:off x="5864225" y="2525713"/>
            <a:ext cx="185738" cy="37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23" name="Rectangle 20"/>
          <p:cNvSpPr>
            <a:spLocks noChangeArrowheads="1"/>
          </p:cNvSpPr>
          <p:nvPr/>
        </p:nvSpPr>
        <p:spPr bwMode="auto">
          <a:xfrm>
            <a:off x="5873750" y="252412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.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24" name="Rectangle 23"/>
          <p:cNvSpPr>
            <a:spLocks noChangeArrowheads="1"/>
          </p:cNvSpPr>
          <p:nvPr/>
        </p:nvSpPr>
        <p:spPr bwMode="auto">
          <a:xfrm>
            <a:off x="5876925" y="2319338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.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25" name="Freeform 25"/>
          <p:cNvSpPr>
            <a:spLocks/>
          </p:cNvSpPr>
          <p:nvPr/>
        </p:nvSpPr>
        <p:spPr bwMode="auto">
          <a:xfrm>
            <a:off x="6534150" y="2428875"/>
            <a:ext cx="160338" cy="134938"/>
          </a:xfrm>
          <a:custGeom>
            <a:avLst/>
            <a:gdLst>
              <a:gd name="T0" fmla="*/ 0 w 101"/>
              <a:gd name="T1" fmla="*/ 2147483647 h 85"/>
              <a:gd name="T2" fmla="*/ 0 w 101"/>
              <a:gd name="T3" fmla="*/ 2147483647 h 85"/>
              <a:gd name="T4" fmla="*/ 2147483647 w 101"/>
              <a:gd name="T5" fmla="*/ 2147483647 h 85"/>
              <a:gd name="T6" fmla="*/ 0 w 101"/>
              <a:gd name="T7" fmla="*/ 0 h 85"/>
              <a:gd name="T8" fmla="*/ 0 w 101"/>
              <a:gd name="T9" fmla="*/ 2147483647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1"/>
              <a:gd name="T16" fmla="*/ 0 h 85"/>
              <a:gd name="T17" fmla="*/ 101 w 101"/>
              <a:gd name="T18" fmla="*/ 85 h 8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1" h="85">
                <a:moveTo>
                  <a:pt x="0" y="45"/>
                </a:moveTo>
                <a:lnTo>
                  <a:pt x="0" y="85"/>
                </a:lnTo>
                <a:lnTo>
                  <a:pt x="101" y="45"/>
                </a:lnTo>
                <a:lnTo>
                  <a:pt x="0" y="0"/>
                </a:lnTo>
                <a:lnTo>
                  <a:pt x="0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6" name="Line 26"/>
          <p:cNvSpPr>
            <a:spLocks noChangeShapeType="1"/>
          </p:cNvSpPr>
          <p:nvPr/>
        </p:nvSpPr>
        <p:spPr bwMode="auto">
          <a:xfrm flipH="1">
            <a:off x="5329238" y="2500313"/>
            <a:ext cx="11842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7" name="Freeform 27"/>
          <p:cNvSpPr>
            <a:spLocks/>
          </p:cNvSpPr>
          <p:nvPr/>
        </p:nvSpPr>
        <p:spPr bwMode="auto">
          <a:xfrm>
            <a:off x="6553200" y="2951163"/>
            <a:ext cx="160338" cy="128587"/>
          </a:xfrm>
          <a:custGeom>
            <a:avLst/>
            <a:gdLst>
              <a:gd name="T0" fmla="*/ 0 w 101"/>
              <a:gd name="T1" fmla="*/ 2147483647 h 81"/>
              <a:gd name="T2" fmla="*/ 0 w 101"/>
              <a:gd name="T3" fmla="*/ 2147483647 h 81"/>
              <a:gd name="T4" fmla="*/ 2147483647 w 101"/>
              <a:gd name="T5" fmla="*/ 2147483647 h 81"/>
              <a:gd name="T6" fmla="*/ 0 w 101"/>
              <a:gd name="T7" fmla="*/ 0 h 81"/>
              <a:gd name="T8" fmla="*/ 0 w 101"/>
              <a:gd name="T9" fmla="*/ 2147483647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1"/>
              <a:gd name="T16" fmla="*/ 0 h 81"/>
              <a:gd name="T17" fmla="*/ 101 w 10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1" h="81">
                <a:moveTo>
                  <a:pt x="0" y="41"/>
                </a:moveTo>
                <a:lnTo>
                  <a:pt x="0" y="81"/>
                </a:lnTo>
                <a:lnTo>
                  <a:pt x="101" y="41"/>
                </a:lnTo>
                <a:lnTo>
                  <a:pt x="0" y="0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8" name="Freeform 34"/>
          <p:cNvSpPr>
            <a:spLocks/>
          </p:cNvSpPr>
          <p:nvPr/>
        </p:nvSpPr>
        <p:spPr bwMode="auto">
          <a:xfrm>
            <a:off x="6707188" y="2435225"/>
            <a:ext cx="122237" cy="122238"/>
          </a:xfrm>
          <a:custGeom>
            <a:avLst/>
            <a:gdLst>
              <a:gd name="T0" fmla="*/ 2147483647 w 77"/>
              <a:gd name="T1" fmla="*/ 2147483647 h 77"/>
              <a:gd name="T2" fmla="*/ 2147483647 w 77"/>
              <a:gd name="T3" fmla="*/ 2147483647 h 77"/>
              <a:gd name="T4" fmla="*/ 2147483647 w 77"/>
              <a:gd name="T5" fmla="*/ 2147483647 h 77"/>
              <a:gd name="T6" fmla="*/ 2147483647 w 77"/>
              <a:gd name="T7" fmla="*/ 2147483647 h 77"/>
              <a:gd name="T8" fmla="*/ 2147483647 w 77"/>
              <a:gd name="T9" fmla="*/ 2147483647 h 77"/>
              <a:gd name="T10" fmla="*/ 2147483647 w 77"/>
              <a:gd name="T11" fmla="*/ 0 h 77"/>
              <a:gd name="T12" fmla="*/ 2147483647 w 77"/>
              <a:gd name="T13" fmla="*/ 0 h 77"/>
              <a:gd name="T14" fmla="*/ 2147483647 w 77"/>
              <a:gd name="T15" fmla="*/ 0 h 77"/>
              <a:gd name="T16" fmla="*/ 2147483647 w 77"/>
              <a:gd name="T17" fmla="*/ 2147483647 h 77"/>
              <a:gd name="T18" fmla="*/ 2147483647 w 77"/>
              <a:gd name="T19" fmla="*/ 2147483647 h 77"/>
              <a:gd name="T20" fmla="*/ 2147483647 w 77"/>
              <a:gd name="T21" fmla="*/ 2147483647 h 77"/>
              <a:gd name="T22" fmla="*/ 0 w 77"/>
              <a:gd name="T23" fmla="*/ 2147483647 h 77"/>
              <a:gd name="T24" fmla="*/ 0 w 77"/>
              <a:gd name="T25" fmla="*/ 2147483647 h 77"/>
              <a:gd name="T26" fmla="*/ 0 w 77"/>
              <a:gd name="T27" fmla="*/ 2147483647 h 77"/>
              <a:gd name="T28" fmla="*/ 2147483647 w 77"/>
              <a:gd name="T29" fmla="*/ 2147483647 h 77"/>
              <a:gd name="T30" fmla="*/ 2147483647 w 77"/>
              <a:gd name="T31" fmla="*/ 2147483647 h 77"/>
              <a:gd name="T32" fmla="*/ 2147483647 w 77"/>
              <a:gd name="T33" fmla="*/ 2147483647 h 77"/>
              <a:gd name="T34" fmla="*/ 2147483647 w 77"/>
              <a:gd name="T35" fmla="*/ 2147483647 h 77"/>
              <a:gd name="T36" fmla="*/ 2147483647 w 77"/>
              <a:gd name="T37" fmla="*/ 2147483647 h 77"/>
              <a:gd name="T38" fmla="*/ 2147483647 w 77"/>
              <a:gd name="T39" fmla="*/ 2147483647 h 77"/>
              <a:gd name="T40" fmla="*/ 2147483647 w 77"/>
              <a:gd name="T41" fmla="*/ 2147483647 h 77"/>
              <a:gd name="T42" fmla="*/ 2147483647 w 77"/>
              <a:gd name="T43" fmla="*/ 2147483647 h 77"/>
              <a:gd name="T44" fmla="*/ 2147483647 w 77"/>
              <a:gd name="T45" fmla="*/ 2147483647 h 77"/>
              <a:gd name="T46" fmla="*/ 2147483647 w 77"/>
              <a:gd name="T47" fmla="*/ 2147483647 h 77"/>
              <a:gd name="T48" fmla="*/ 2147483647 w 77"/>
              <a:gd name="T49" fmla="*/ 2147483647 h 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7"/>
              <a:gd name="T76" fmla="*/ 0 h 77"/>
              <a:gd name="T77" fmla="*/ 77 w 77"/>
              <a:gd name="T78" fmla="*/ 77 h 7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7" h="77">
                <a:moveTo>
                  <a:pt x="77" y="41"/>
                </a:moveTo>
                <a:lnTo>
                  <a:pt x="77" y="32"/>
                </a:lnTo>
                <a:lnTo>
                  <a:pt x="73" y="24"/>
                </a:lnTo>
                <a:lnTo>
                  <a:pt x="65" y="12"/>
                </a:lnTo>
                <a:lnTo>
                  <a:pt x="53" y="4"/>
                </a:lnTo>
                <a:lnTo>
                  <a:pt x="45" y="0"/>
                </a:lnTo>
                <a:lnTo>
                  <a:pt x="41" y="0"/>
                </a:lnTo>
                <a:lnTo>
                  <a:pt x="33" y="0"/>
                </a:lnTo>
                <a:lnTo>
                  <a:pt x="25" y="4"/>
                </a:lnTo>
                <a:lnTo>
                  <a:pt x="12" y="12"/>
                </a:lnTo>
                <a:lnTo>
                  <a:pt x="4" y="24"/>
                </a:lnTo>
                <a:lnTo>
                  <a:pt x="0" y="32"/>
                </a:lnTo>
                <a:lnTo>
                  <a:pt x="0" y="41"/>
                </a:lnTo>
                <a:lnTo>
                  <a:pt x="0" y="45"/>
                </a:lnTo>
                <a:lnTo>
                  <a:pt x="4" y="53"/>
                </a:lnTo>
                <a:lnTo>
                  <a:pt x="12" y="65"/>
                </a:lnTo>
                <a:lnTo>
                  <a:pt x="25" y="73"/>
                </a:lnTo>
                <a:lnTo>
                  <a:pt x="33" y="77"/>
                </a:lnTo>
                <a:lnTo>
                  <a:pt x="41" y="77"/>
                </a:lnTo>
                <a:lnTo>
                  <a:pt x="45" y="77"/>
                </a:lnTo>
                <a:lnTo>
                  <a:pt x="53" y="73"/>
                </a:lnTo>
                <a:lnTo>
                  <a:pt x="65" y="65"/>
                </a:lnTo>
                <a:lnTo>
                  <a:pt x="73" y="53"/>
                </a:lnTo>
                <a:lnTo>
                  <a:pt x="77" y="45"/>
                </a:lnTo>
                <a:lnTo>
                  <a:pt x="77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9" name="Freeform 35"/>
          <p:cNvSpPr>
            <a:spLocks/>
          </p:cNvSpPr>
          <p:nvPr/>
        </p:nvSpPr>
        <p:spPr bwMode="auto">
          <a:xfrm>
            <a:off x="6726238" y="2963863"/>
            <a:ext cx="122237" cy="122237"/>
          </a:xfrm>
          <a:custGeom>
            <a:avLst/>
            <a:gdLst>
              <a:gd name="T0" fmla="*/ 2147483647 w 77"/>
              <a:gd name="T1" fmla="*/ 2147483647 h 77"/>
              <a:gd name="T2" fmla="*/ 2147483647 w 77"/>
              <a:gd name="T3" fmla="*/ 2147483647 h 77"/>
              <a:gd name="T4" fmla="*/ 2147483647 w 77"/>
              <a:gd name="T5" fmla="*/ 2147483647 h 77"/>
              <a:gd name="T6" fmla="*/ 2147483647 w 77"/>
              <a:gd name="T7" fmla="*/ 2147483647 h 77"/>
              <a:gd name="T8" fmla="*/ 2147483647 w 77"/>
              <a:gd name="T9" fmla="*/ 2147483647 h 77"/>
              <a:gd name="T10" fmla="*/ 2147483647 w 77"/>
              <a:gd name="T11" fmla="*/ 2147483647 h 77"/>
              <a:gd name="T12" fmla="*/ 2147483647 w 77"/>
              <a:gd name="T13" fmla="*/ 0 h 77"/>
              <a:gd name="T14" fmla="*/ 2147483647 w 77"/>
              <a:gd name="T15" fmla="*/ 2147483647 h 77"/>
              <a:gd name="T16" fmla="*/ 2147483647 w 77"/>
              <a:gd name="T17" fmla="*/ 2147483647 h 77"/>
              <a:gd name="T18" fmla="*/ 2147483647 w 77"/>
              <a:gd name="T19" fmla="*/ 2147483647 h 77"/>
              <a:gd name="T20" fmla="*/ 2147483647 w 77"/>
              <a:gd name="T21" fmla="*/ 2147483647 h 77"/>
              <a:gd name="T22" fmla="*/ 0 w 77"/>
              <a:gd name="T23" fmla="*/ 2147483647 h 77"/>
              <a:gd name="T24" fmla="*/ 0 w 77"/>
              <a:gd name="T25" fmla="*/ 2147483647 h 77"/>
              <a:gd name="T26" fmla="*/ 0 w 77"/>
              <a:gd name="T27" fmla="*/ 2147483647 h 77"/>
              <a:gd name="T28" fmla="*/ 2147483647 w 77"/>
              <a:gd name="T29" fmla="*/ 2147483647 h 77"/>
              <a:gd name="T30" fmla="*/ 2147483647 w 77"/>
              <a:gd name="T31" fmla="*/ 2147483647 h 77"/>
              <a:gd name="T32" fmla="*/ 2147483647 w 77"/>
              <a:gd name="T33" fmla="*/ 2147483647 h 77"/>
              <a:gd name="T34" fmla="*/ 2147483647 w 77"/>
              <a:gd name="T35" fmla="*/ 2147483647 h 77"/>
              <a:gd name="T36" fmla="*/ 2147483647 w 77"/>
              <a:gd name="T37" fmla="*/ 2147483647 h 77"/>
              <a:gd name="T38" fmla="*/ 2147483647 w 77"/>
              <a:gd name="T39" fmla="*/ 2147483647 h 77"/>
              <a:gd name="T40" fmla="*/ 2147483647 w 77"/>
              <a:gd name="T41" fmla="*/ 2147483647 h 77"/>
              <a:gd name="T42" fmla="*/ 2147483647 w 77"/>
              <a:gd name="T43" fmla="*/ 2147483647 h 77"/>
              <a:gd name="T44" fmla="*/ 2147483647 w 77"/>
              <a:gd name="T45" fmla="*/ 2147483647 h 77"/>
              <a:gd name="T46" fmla="*/ 2147483647 w 77"/>
              <a:gd name="T47" fmla="*/ 2147483647 h 77"/>
              <a:gd name="T48" fmla="*/ 2147483647 w 77"/>
              <a:gd name="T49" fmla="*/ 2147483647 h 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7"/>
              <a:gd name="T76" fmla="*/ 0 h 77"/>
              <a:gd name="T77" fmla="*/ 77 w 77"/>
              <a:gd name="T78" fmla="*/ 77 h 7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7" h="77">
                <a:moveTo>
                  <a:pt x="77" y="41"/>
                </a:moveTo>
                <a:lnTo>
                  <a:pt x="77" y="33"/>
                </a:lnTo>
                <a:lnTo>
                  <a:pt x="73" y="24"/>
                </a:lnTo>
                <a:lnTo>
                  <a:pt x="65" y="12"/>
                </a:lnTo>
                <a:lnTo>
                  <a:pt x="53" y="4"/>
                </a:lnTo>
                <a:lnTo>
                  <a:pt x="45" y="4"/>
                </a:lnTo>
                <a:lnTo>
                  <a:pt x="37" y="0"/>
                </a:lnTo>
                <a:lnTo>
                  <a:pt x="29" y="4"/>
                </a:lnTo>
                <a:lnTo>
                  <a:pt x="25" y="4"/>
                </a:lnTo>
                <a:lnTo>
                  <a:pt x="13" y="12"/>
                </a:lnTo>
                <a:lnTo>
                  <a:pt x="4" y="24"/>
                </a:lnTo>
                <a:lnTo>
                  <a:pt x="0" y="33"/>
                </a:lnTo>
                <a:lnTo>
                  <a:pt x="0" y="41"/>
                </a:lnTo>
                <a:lnTo>
                  <a:pt x="0" y="49"/>
                </a:lnTo>
                <a:lnTo>
                  <a:pt x="4" y="53"/>
                </a:lnTo>
                <a:lnTo>
                  <a:pt x="13" y="69"/>
                </a:lnTo>
                <a:lnTo>
                  <a:pt x="25" y="77"/>
                </a:lnTo>
                <a:lnTo>
                  <a:pt x="29" y="77"/>
                </a:lnTo>
                <a:lnTo>
                  <a:pt x="37" y="77"/>
                </a:lnTo>
                <a:lnTo>
                  <a:pt x="45" y="77"/>
                </a:lnTo>
                <a:lnTo>
                  <a:pt x="53" y="77"/>
                </a:lnTo>
                <a:lnTo>
                  <a:pt x="65" y="69"/>
                </a:lnTo>
                <a:lnTo>
                  <a:pt x="73" y="53"/>
                </a:lnTo>
                <a:lnTo>
                  <a:pt x="77" y="49"/>
                </a:lnTo>
                <a:lnTo>
                  <a:pt x="77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7094538" y="2370138"/>
            <a:ext cx="2317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7094538" y="2370138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32" name="Rectangle 140"/>
          <p:cNvSpPr>
            <a:spLocks noChangeArrowheads="1"/>
          </p:cNvSpPr>
          <p:nvPr/>
        </p:nvSpPr>
        <p:spPr bwMode="auto">
          <a:xfrm>
            <a:off x="6991350" y="2867025"/>
            <a:ext cx="2381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33" name="Rectangle 141"/>
          <p:cNvSpPr>
            <a:spLocks noChangeArrowheads="1"/>
          </p:cNvSpPr>
          <p:nvPr/>
        </p:nvSpPr>
        <p:spPr bwMode="auto">
          <a:xfrm>
            <a:off x="6991350" y="2867025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34" name="Rectangle 142"/>
          <p:cNvSpPr>
            <a:spLocks noChangeArrowheads="1"/>
          </p:cNvSpPr>
          <p:nvPr/>
        </p:nvSpPr>
        <p:spPr bwMode="auto">
          <a:xfrm>
            <a:off x="7138988" y="286702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35" name="Rectangle 143"/>
          <p:cNvSpPr>
            <a:spLocks noChangeArrowheads="1"/>
          </p:cNvSpPr>
          <p:nvPr/>
        </p:nvSpPr>
        <p:spPr bwMode="auto">
          <a:xfrm>
            <a:off x="7132638" y="3001963"/>
            <a:ext cx="1936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36" name="Rectangle 144"/>
          <p:cNvSpPr>
            <a:spLocks noChangeArrowheads="1"/>
          </p:cNvSpPr>
          <p:nvPr/>
        </p:nvSpPr>
        <p:spPr bwMode="auto">
          <a:xfrm>
            <a:off x="7132638" y="3001963"/>
            <a:ext cx="158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600" b="0">
                <a:latin typeface="Times New Roman" panose="02020603050405020304" pitchFamily="18" charset="0"/>
              </a:rPr>
              <a:t>m</a:t>
            </a:r>
          </a:p>
        </p:txBody>
      </p:sp>
      <p:sp>
        <p:nvSpPr>
          <p:cNvPr id="55437" name="Rectangle 161"/>
          <p:cNvSpPr>
            <a:spLocks noChangeArrowheads="1"/>
          </p:cNvSpPr>
          <p:nvPr/>
        </p:nvSpPr>
        <p:spPr bwMode="auto">
          <a:xfrm>
            <a:off x="7751763" y="2486025"/>
            <a:ext cx="295275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38" name="Rectangle 162"/>
          <p:cNvSpPr>
            <a:spLocks noChangeArrowheads="1"/>
          </p:cNvSpPr>
          <p:nvPr/>
        </p:nvSpPr>
        <p:spPr bwMode="auto">
          <a:xfrm>
            <a:off x="7751763" y="2492375"/>
            <a:ext cx="1587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39" name="Rectangle 163"/>
          <p:cNvSpPr>
            <a:spLocks noChangeArrowheads="1"/>
          </p:cNvSpPr>
          <p:nvPr/>
        </p:nvSpPr>
        <p:spPr bwMode="auto">
          <a:xfrm>
            <a:off x="7912100" y="250031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40" name="Rectangle 178"/>
          <p:cNvSpPr>
            <a:spLocks noChangeArrowheads="1"/>
          </p:cNvSpPr>
          <p:nvPr/>
        </p:nvSpPr>
        <p:spPr bwMode="auto">
          <a:xfrm>
            <a:off x="7292975" y="2713038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41" name="Rectangle 181"/>
          <p:cNvSpPr>
            <a:spLocks noChangeArrowheads="1"/>
          </p:cNvSpPr>
          <p:nvPr/>
        </p:nvSpPr>
        <p:spPr bwMode="auto">
          <a:xfrm>
            <a:off x="7693025" y="2713038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42" name="Freeform 33"/>
          <p:cNvSpPr>
            <a:spLocks/>
          </p:cNvSpPr>
          <p:nvPr/>
        </p:nvSpPr>
        <p:spPr bwMode="auto">
          <a:xfrm>
            <a:off x="5721350" y="3205163"/>
            <a:ext cx="128588" cy="122237"/>
          </a:xfrm>
          <a:custGeom>
            <a:avLst/>
            <a:gdLst>
              <a:gd name="T0" fmla="*/ 2147483647 w 81"/>
              <a:gd name="T1" fmla="*/ 2147483647 h 77"/>
              <a:gd name="T2" fmla="*/ 2147483647 w 81"/>
              <a:gd name="T3" fmla="*/ 2147483647 h 77"/>
              <a:gd name="T4" fmla="*/ 2147483647 w 81"/>
              <a:gd name="T5" fmla="*/ 2147483647 h 77"/>
              <a:gd name="T6" fmla="*/ 2147483647 w 81"/>
              <a:gd name="T7" fmla="*/ 2147483647 h 77"/>
              <a:gd name="T8" fmla="*/ 2147483647 w 81"/>
              <a:gd name="T9" fmla="*/ 2147483647 h 77"/>
              <a:gd name="T10" fmla="*/ 2147483647 w 81"/>
              <a:gd name="T11" fmla="*/ 2147483647 h 77"/>
              <a:gd name="T12" fmla="*/ 2147483647 w 81"/>
              <a:gd name="T13" fmla="*/ 2147483647 h 77"/>
              <a:gd name="T14" fmla="*/ 2147483647 w 81"/>
              <a:gd name="T15" fmla="*/ 0 h 77"/>
              <a:gd name="T16" fmla="*/ 2147483647 w 81"/>
              <a:gd name="T17" fmla="*/ 0 h 77"/>
              <a:gd name="T18" fmla="*/ 2147483647 w 81"/>
              <a:gd name="T19" fmla="*/ 0 h 77"/>
              <a:gd name="T20" fmla="*/ 2147483647 w 81"/>
              <a:gd name="T21" fmla="*/ 2147483647 h 77"/>
              <a:gd name="T22" fmla="*/ 2147483647 w 81"/>
              <a:gd name="T23" fmla="*/ 2147483647 h 77"/>
              <a:gd name="T24" fmla="*/ 2147483647 w 81"/>
              <a:gd name="T25" fmla="*/ 2147483647 h 77"/>
              <a:gd name="T26" fmla="*/ 2147483647 w 81"/>
              <a:gd name="T27" fmla="*/ 2147483647 h 77"/>
              <a:gd name="T28" fmla="*/ 2147483647 w 81"/>
              <a:gd name="T29" fmla="*/ 2147483647 h 77"/>
              <a:gd name="T30" fmla="*/ 2147483647 w 81"/>
              <a:gd name="T31" fmla="*/ 2147483647 h 77"/>
              <a:gd name="T32" fmla="*/ 0 w 81"/>
              <a:gd name="T33" fmla="*/ 2147483647 h 77"/>
              <a:gd name="T34" fmla="*/ 2147483647 w 81"/>
              <a:gd name="T35" fmla="*/ 2147483647 h 77"/>
              <a:gd name="T36" fmla="*/ 2147483647 w 81"/>
              <a:gd name="T37" fmla="*/ 2147483647 h 77"/>
              <a:gd name="T38" fmla="*/ 2147483647 w 81"/>
              <a:gd name="T39" fmla="*/ 2147483647 h 77"/>
              <a:gd name="T40" fmla="*/ 2147483647 w 81"/>
              <a:gd name="T41" fmla="*/ 2147483647 h 77"/>
              <a:gd name="T42" fmla="*/ 2147483647 w 81"/>
              <a:gd name="T43" fmla="*/ 2147483647 h 77"/>
              <a:gd name="T44" fmla="*/ 2147483647 w 81"/>
              <a:gd name="T45" fmla="*/ 2147483647 h 77"/>
              <a:gd name="T46" fmla="*/ 2147483647 w 81"/>
              <a:gd name="T47" fmla="*/ 2147483647 h 77"/>
              <a:gd name="T48" fmla="*/ 2147483647 w 81"/>
              <a:gd name="T49" fmla="*/ 2147483647 h 77"/>
              <a:gd name="T50" fmla="*/ 2147483647 w 81"/>
              <a:gd name="T51" fmla="*/ 2147483647 h 77"/>
              <a:gd name="T52" fmla="*/ 2147483647 w 81"/>
              <a:gd name="T53" fmla="*/ 2147483647 h 77"/>
              <a:gd name="T54" fmla="*/ 2147483647 w 81"/>
              <a:gd name="T55" fmla="*/ 2147483647 h 77"/>
              <a:gd name="T56" fmla="*/ 2147483647 w 81"/>
              <a:gd name="T57" fmla="*/ 2147483647 h 77"/>
              <a:gd name="T58" fmla="*/ 2147483647 w 81"/>
              <a:gd name="T59" fmla="*/ 2147483647 h 77"/>
              <a:gd name="T60" fmla="*/ 2147483647 w 81"/>
              <a:gd name="T61" fmla="*/ 2147483647 h 77"/>
              <a:gd name="T62" fmla="*/ 2147483647 w 81"/>
              <a:gd name="T63" fmla="*/ 2147483647 h 77"/>
              <a:gd name="T64" fmla="*/ 2147483647 w 81"/>
              <a:gd name="T65" fmla="*/ 2147483647 h 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"/>
              <a:gd name="T100" fmla="*/ 0 h 77"/>
              <a:gd name="T101" fmla="*/ 81 w 81"/>
              <a:gd name="T102" fmla="*/ 77 h 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" h="77">
                <a:moveTo>
                  <a:pt x="81" y="40"/>
                </a:moveTo>
                <a:lnTo>
                  <a:pt x="77" y="32"/>
                </a:lnTo>
                <a:lnTo>
                  <a:pt x="77" y="24"/>
                </a:lnTo>
                <a:lnTo>
                  <a:pt x="73" y="20"/>
                </a:lnTo>
                <a:lnTo>
                  <a:pt x="69" y="12"/>
                </a:lnTo>
                <a:lnTo>
                  <a:pt x="61" y="8"/>
                </a:lnTo>
                <a:lnTo>
                  <a:pt x="57" y="4"/>
                </a:lnTo>
                <a:lnTo>
                  <a:pt x="49" y="0"/>
                </a:lnTo>
                <a:lnTo>
                  <a:pt x="41" y="0"/>
                </a:lnTo>
                <a:lnTo>
                  <a:pt x="33" y="0"/>
                </a:lnTo>
                <a:lnTo>
                  <a:pt x="25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4"/>
                </a:lnTo>
                <a:lnTo>
                  <a:pt x="4" y="32"/>
                </a:lnTo>
                <a:lnTo>
                  <a:pt x="0" y="40"/>
                </a:lnTo>
                <a:lnTo>
                  <a:pt x="4" y="48"/>
                </a:lnTo>
                <a:lnTo>
                  <a:pt x="4" y="56"/>
                </a:lnTo>
                <a:lnTo>
                  <a:pt x="8" y="60"/>
                </a:lnTo>
                <a:lnTo>
                  <a:pt x="12" y="69"/>
                </a:lnTo>
                <a:lnTo>
                  <a:pt x="20" y="73"/>
                </a:lnTo>
                <a:lnTo>
                  <a:pt x="25" y="77"/>
                </a:lnTo>
                <a:lnTo>
                  <a:pt x="33" y="77"/>
                </a:lnTo>
                <a:lnTo>
                  <a:pt x="41" y="77"/>
                </a:lnTo>
                <a:lnTo>
                  <a:pt x="49" y="77"/>
                </a:lnTo>
                <a:lnTo>
                  <a:pt x="57" y="77"/>
                </a:lnTo>
                <a:lnTo>
                  <a:pt x="61" y="73"/>
                </a:lnTo>
                <a:lnTo>
                  <a:pt x="69" y="69"/>
                </a:lnTo>
                <a:lnTo>
                  <a:pt x="73" y="60"/>
                </a:lnTo>
                <a:lnTo>
                  <a:pt x="77" y="56"/>
                </a:lnTo>
                <a:lnTo>
                  <a:pt x="77" y="48"/>
                </a:lnTo>
                <a:lnTo>
                  <a:pt x="81" y="40"/>
                </a:lnTo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3" name="Freeform 36"/>
          <p:cNvSpPr>
            <a:spLocks/>
          </p:cNvSpPr>
          <p:nvPr/>
        </p:nvSpPr>
        <p:spPr bwMode="auto">
          <a:xfrm>
            <a:off x="5721350" y="3681413"/>
            <a:ext cx="128588" cy="130175"/>
          </a:xfrm>
          <a:custGeom>
            <a:avLst/>
            <a:gdLst>
              <a:gd name="T0" fmla="*/ 2147483647 w 81"/>
              <a:gd name="T1" fmla="*/ 2147483647 h 82"/>
              <a:gd name="T2" fmla="*/ 2147483647 w 81"/>
              <a:gd name="T3" fmla="*/ 2147483647 h 82"/>
              <a:gd name="T4" fmla="*/ 2147483647 w 81"/>
              <a:gd name="T5" fmla="*/ 2147483647 h 82"/>
              <a:gd name="T6" fmla="*/ 2147483647 w 81"/>
              <a:gd name="T7" fmla="*/ 2147483647 h 82"/>
              <a:gd name="T8" fmla="*/ 2147483647 w 81"/>
              <a:gd name="T9" fmla="*/ 2147483647 h 82"/>
              <a:gd name="T10" fmla="*/ 2147483647 w 81"/>
              <a:gd name="T11" fmla="*/ 2147483647 h 82"/>
              <a:gd name="T12" fmla="*/ 2147483647 w 81"/>
              <a:gd name="T13" fmla="*/ 2147483647 h 82"/>
              <a:gd name="T14" fmla="*/ 2147483647 w 81"/>
              <a:gd name="T15" fmla="*/ 2147483647 h 82"/>
              <a:gd name="T16" fmla="*/ 2147483647 w 81"/>
              <a:gd name="T17" fmla="*/ 0 h 82"/>
              <a:gd name="T18" fmla="*/ 2147483647 w 81"/>
              <a:gd name="T19" fmla="*/ 2147483647 h 82"/>
              <a:gd name="T20" fmla="*/ 2147483647 w 81"/>
              <a:gd name="T21" fmla="*/ 2147483647 h 82"/>
              <a:gd name="T22" fmla="*/ 2147483647 w 81"/>
              <a:gd name="T23" fmla="*/ 2147483647 h 82"/>
              <a:gd name="T24" fmla="*/ 2147483647 w 81"/>
              <a:gd name="T25" fmla="*/ 2147483647 h 82"/>
              <a:gd name="T26" fmla="*/ 2147483647 w 81"/>
              <a:gd name="T27" fmla="*/ 2147483647 h 82"/>
              <a:gd name="T28" fmla="*/ 2147483647 w 81"/>
              <a:gd name="T29" fmla="*/ 2147483647 h 82"/>
              <a:gd name="T30" fmla="*/ 2147483647 w 81"/>
              <a:gd name="T31" fmla="*/ 2147483647 h 82"/>
              <a:gd name="T32" fmla="*/ 0 w 81"/>
              <a:gd name="T33" fmla="*/ 2147483647 h 82"/>
              <a:gd name="T34" fmla="*/ 2147483647 w 81"/>
              <a:gd name="T35" fmla="*/ 2147483647 h 82"/>
              <a:gd name="T36" fmla="*/ 2147483647 w 81"/>
              <a:gd name="T37" fmla="*/ 2147483647 h 82"/>
              <a:gd name="T38" fmla="*/ 2147483647 w 81"/>
              <a:gd name="T39" fmla="*/ 2147483647 h 82"/>
              <a:gd name="T40" fmla="*/ 2147483647 w 81"/>
              <a:gd name="T41" fmla="*/ 2147483647 h 82"/>
              <a:gd name="T42" fmla="*/ 2147483647 w 81"/>
              <a:gd name="T43" fmla="*/ 2147483647 h 82"/>
              <a:gd name="T44" fmla="*/ 2147483647 w 81"/>
              <a:gd name="T45" fmla="*/ 2147483647 h 82"/>
              <a:gd name="T46" fmla="*/ 2147483647 w 81"/>
              <a:gd name="T47" fmla="*/ 2147483647 h 82"/>
              <a:gd name="T48" fmla="*/ 2147483647 w 81"/>
              <a:gd name="T49" fmla="*/ 2147483647 h 82"/>
              <a:gd name="T50" fmla="*/ 2147483647 w 81"/>
              <a:gd name="T51" fmla="*/ 2147483647 h 82"/>
              <a:gd name="T52" fmla="*/ 2147483647 w 81"/>
              <a:gd name="T53" fmla="*/ 2147483647 h 82"/>
              <a:gd name="T54" fmla="*/ 2147483647 w 81"/>
              <a:gd name="T55" fmla="*/ 2147483647 h 82"/>
              <a:gd name="T56" fmla="*/ 2147483647 w 81"/>
              <a:gd name="T57" fmla="*/ 2147483647 h 82"/>
              <a:gd name="T58" fmla="*/ 2147483647 w 81"/>
              <a:gd name="T59" fmla="*/ 2147483647 h 82"/>
              <a:gd name="T60" fmla="*/ 2147483647 w 81"/>
              <a:gd name="T61" fmla="*/ 2147483647 h 82"/>
              <a:gd name="T62" fmla="*/ 2147483647 w 81"/>
              <a:gd name="T63" fmla="*/ 2147483647 h 82"/>
              <a:gd name="T64" fmla="*/ 2147483647 w 81"/>
              <a:gd name="T65" fmla="*/ 2147483647 h 8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"/>
              <a:gd name="T100" fmla="*/ 0 h 82"/>
              <a:gd name="T101" fmla="*/ 81 w 81"/>
              <a:gd name="T102" fmla="*/ 82 h 8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" h="82">
                <a:moveTo>
                  <a:pt x="81" y="41"/>
                </a:moveTo>
                <a:lnTo>
                  <a:pt x="77" y="33"/>
                </a:lnTo>
                <a:lnTo>
                  <a:pt x="77" y="25"/>
                </a:lnTo>
                <a:lnTo>
                  <a:pt x="73" y="21"/>
                </a:lnTo>
                <a:lnTo>
                  <a:pt x="69" y="12"/>
                </a:lnTo>
                <a:lnTo>
                  <a:pt x="61" y="8"/>
                </a:lnTo>
                <a:lnTo>
                  <a:pt x="57" y="4"/>
                </a:lnTo>
                <a:lnTo>
                  <a:pt x="49" y="4"/>
                </a:lnTo>
                <a:lnTo>
                  <a:pt x="41" y="0"/>
                </a:lnTo>
                <a:lnTo>
                  <a:pt x="33" y="4"/>
                </a:lnTo>
                <a:lnTo>
                  <a:pt x="25" y="4"/>
                </a:lnTo>
                <a:lnTo>
                  <a:pt x="20" y="8"/>
                </a:lnTo>
                <a:lnTo>
                  <a:pt x="12" y="12"/>
                </a:lnTo>
                <a:lnTo>
                  <a:pt x="8" y="21"/>
                </a:lnTo>
                <a:lnTo>
                  <a:pt x="4" y="25"/>
                </a:lnTo>
                <a:lnTo>
                  <a:pt x="4" y="33"/>
                </a:lnTo>
                <a:lnTo>
                  <a:pt x="0" y="41"/>
                </a:lnTo>
                <a:lnTo>
                  <a:pt x="4" y="49"/>
                </a:lnTo>
                <a:lnTo>
                  <a:pt x="4" y="57"/>
                </a:lnTo>
                <a:lnTo>
                  <a:pt x="8" y="61"/>
                </a:lnTo>
                <a:lnTo>
                  <a:pt x="12" y="69"/>
                </a:lnTo>
                <a:lnTo>
                  <a:pt x="20" y="73"/>
                </a:lnTo>
                <a:lnTo>
                  <a:pt x="25" y="77"/>
                </a:lnTo>
                <a:lnTo>
                  <a:pt x="33" y="77"/>
                </a:lnTo>
                <a:lnTo>
                  <a:pt x="41" y="82"/>
                </a:lnTo>
                <a:lnTo>
                  <a:pt x="49" y="77"/>
                </a:lnTo>
                <a:lnTo>
                  <a:pt x="57" y="77"/>
                </a:lnTo>
                <a:lnTo>
                  <a:pt x="61" y="73"/>
                </a:lnTo>
                <a:lnTo>
                  <a:pt x="69" y="69"/>
                </a:lnTo>
                <a:lnTo>
                  <a:pt x="73" y="61"/>
                </a:lnTo>
                <a:lnTo>
                  <a:pt x="77" y="57"/>
                </a:lnTo>
                <a:lnTo>
                  <a:pt x="77" y="49"/>
                </a:lnTo>
                <a:lnTo>
                  <a:pt x="81" y="41"/>
                </a:lnTo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4" name="Freeform 42"/>
          <p:cNvSpPr>
            <a:spLocks/>
          </p:cNvSpPr>
          <p:nvPr/>
        </p:nvSpPr>
        <p:spPr bwMode="auto">
          <a:xfrm>
            <a:off x="5541963" y="3205163"/>
            <a:ext cx="160337" cy="128587"/>
          </a:xfrm>
          <a:custGeom>
            <a:avLst/>
            <a:gdLst>
              <a:gd name="T0" fmla="*/ 0 w 101"/>
              <a:gd name="T1" fmla="*/ 2147483647 h 81"/>
              <a:gd name="T2" fmla="*/ 0 w 101"/>
              <a:gd name="T3" fmla="*/ 2147483647 h 81"/>
              <a:gd name="T4" fmla="*/ 2147483647 w 101"/>
              <a:gd name="T5" fmla="*/ 2147483647 h 81"/>
              <a:gd name="T6" fmla="*/ 0 w 101"/>
              <a:gd name="T7" fmla="*/ 0 h 81"/>
              <a:gd name="T8" fmla="*/ 0 w 101"/>
              <a:gd name="T9" fmla="*/ 2147483647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1"/>
              <a:gd name="T16" fmla="*/ 0 h 81"/>
              <a:gd name="T17" fmla="*/ 101 w 101"/>
              <a:gd name="T18" fmla="*/ 81 h 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1" h="81">
                <a:moveTo>
                  <a:pt x="0" y="40"/>
                </a:moveTo>
                <a:lnTo>
                  <a:pt x="0" y="81"/>
                </a:lnTo>
                <a:lnTo>
                  <a:pt x="101" y="40"/>
                </a:lnTo>
                <a:lnTo>
                  <a:pt x="0" y="0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5" name="Line 43"/>
          <p:cNvSpPr>
            <a:spLocks noChangeShapeType="1"/>
          </p:cNvSpPr>
          <p:nvPr/>
        </p:nvSpPr>
        <p:spPr bwMode="auto">
          <a:xfrm flipH="1">
            <a:off x="5341938" y="3268663"/>
            <a:ext cx="2000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6" name="Freeform 44"/>
          <p:cNvSpPr>
            <a:spLocks/>
          </p:cNvSpPr>
          <p:nvPr/>
        </p:nvSpPr>
        <p:spPr bwMode="auto">
          <a:xfrm>
            <a:off x="5527675" y="3681413"/>
            <a:ext cx="161925" cy="130175"/>
          </a:xfrm>
          <a:custGeom>
            <a:avLst/>
            <a:gdLst>
              <a:gd name="T0" fmla="*/ 0 w 102"/>
              <a:gd name="T1" fmla="*/ 2147483647 h 82"/>
              <a:gd name="T2" fmla="*/ 0 w 102"/>
              <a:gd name="T3" fmla="*/ 2147483647 h 82"/>
              <a:gd name="T4" fmla="*/ 2147483647 w 102"/>
              <a:gd name="T5" fmla="*/ 2147483647 h 82"/>
              <a:gd name="T6" fmla="*/ 0 w 102"/>
              <a:gd name="T7" fmla="*/ 0 h 82"/>
              <a:gd name="T8" fmla="*/ 0 w 102"/>
              <a:gd name="T9" fmla="*/ 2147483647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2"/>
              <a:gd name="T16" fmla="*/ 0 h 82"/>
              <a:gd name="T17" fmla="*/ 102 w 102"/>
              <a:gd name="T18" fmla="*/ 82 h 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2" h="82">
                <a:moveTo>
                  <a:pt x="0" y="41"/>
                </a:moveTo>
                <a:lnTo>
                  <a:pt x="0" y="82"/>
                </a:lnTo>
                <a:lnTo>
                  <a:pt x="102" y="41"/>
                </a:lnTo>
                <a:lnTo>
                  <a:pt x="0" y="0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7" name="Line 45"/>
          <p:cNvSpPr>
            <a:spLocks noChangeShapeType="1"/>
          </p:cNvSpPr>
          <p:nvPr/>
        </p:nvSpPr>
        <p:spPr bwMode="auto">
          <a:xfrm flipH="1">
            <a:off x="5329238" y="3746500"/>
            <a:ext cx="1984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8" name="Rectangle 128"/>
          <p:cNvSpPr>
            <a:spLocks noChangeArrowheads="1"/>
          </p:cNvSpPr>
          <p:nvPr/>
        </p:nvSpPr>
        <p:spPr bwMode="auto">
          <a:xfrm>
            <a:off x="5889625" y="3165475"/>
            <a:ext cx="2317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49" name="Rectangle 129"/>
          <p:cNvSpPr>
            <a:spLocks noChangeArrowheads="1"/>
          </p:cNvSpPr>
          <p:nvPr/>
        </p:nvSpPr>
        <p:spPr bwMode="auto">
          <a:xfrm>
            <a:off x="5889625" y="3165475"/>
            <a:ext cx="155575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50" name="Rectangle 131"/>
          <p:cNvSpPr>
            <a:spLocks noChangeArrowheads="1"/>
          </p:cNvSpPr>
          <p:nvPr/>
        </p:nvSpPr>
        <p:spPr bwMode="auto">
          <a:xfrm>
            <a:off x="6030913" y="3249613"/>
            <a:ext cx="18732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51" name="Rectangle 132"/>
          <p:cNvSpPr>
            <a:spLocks noChangeArrowheads="1"/>
          </p:cNvSpPr>
          <p:nvPr/>
        </p:nvSpPr>
        <p:spPr bwMode="auto">
          <a:xfrm>
            <a:off x="6030913" y="3249613"/>
            <a:ext cx="398462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m+1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52" name="Rectangle 168"/>
          <p:cNvSpPr>
            <a:spLocks noChangeArrowheads="1"/>
          </p:cNvSpPr>
          <p:nvPr/>
        </p:nvSpPr>
        <p:spPr bwMode="auto">
          <a:xfrm>
            <a:off x="5919788" y="3340100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.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53" name="Rectangle 171"/>
          <p:cNvSpPr>
            <a:spLocks noChangeArrowheads="1"/>
          </p:cNvSpPr>
          <p:nvPr/>
        </p:nvSpPr>
        <p:spPr bwMode="auto">
          <a:xfrm>
            <a:off x="5927725" y="3230563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.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54" name="Rectangle 182"/>
          <p:cNvSpPr>
            <a:spLocks noChangeArrowheads="1"/>
          </p:cNvSpPr>
          <p:nvPr/>
        </p:nvSpPr>
        <p:spPr bwMode="auto">
          <a:xfrm>
            <a:off x="5908675" y="3649663"/>
            <a:ext cx="2317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55" name="Rectangle 183"/>
          <p:cNvSpPr>
            <a:spLocks noChangeArrowheads="1"/>
          </p:cNvSpPr>
          <p:nvPr/>
        </p:nvSpPr>
        <p:spPr bwMode="auto">
          <a:xfrm>
            <a:off x="5908675" y="3649663"/>
            <a:ext cx="155575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56" name="Rectangle 184"/>
          <p:cNvSpPr>
            <a:spLocks noChangeArrowheads="1"/>
          </p:cNvSpPr>
          <p:nvPr/>
        </p:nvSpPr>
        <p:spPr bwMode="auto">
          <a:xfrm>
            <a:off x="6062663" y="3546475"/>
            <a:ext cx="79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5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57" name="Rectangle 185"/>
          <p:cNvSpPr>
            <a:spLocks noChangeArrowheads="1"/>
          </p:cNvSpPr>
          <p:nvPr/>
        </p:nvSpPr>
        <p:spPr bwMode="auto">
          <a:xfrm>
            <a:off x="6030913" y="3694113"/>
            <a:ext cx="46990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5458" name="Rectangle 186"/>
          <p:cNvSpPr>
            <a:spLocks noChangeArrowheads="1"/>
          </p:cNvSpPr>
          <p:nvPr/>
        </p:nvSpPr>
        <p:spPr bwMode="auto">
          <a:xfrm>
            <a:off x="6030913" y="3694113"/>
            <a:ext cx="107950" cy="258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700" b="0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06688" name="Text Box 192"/>
          <p:cNvSpPr txBox="1">
            <a:spLocks noChangeArrowheads="1"/>
          </p:cNvSpPr>
          <p:nvPr/>
        </p:nvSpPr>
        <p:spPr bwMode="auto">
          <a:xfrm>
            <a:off x="1054100" y="5410200"/>
            <a:ext cx="63627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3200">
                <a:solidFill>
                  <a:srgbClr val="CC3300"/>
                </a:solidFill>
                <a:latin typeface="Arial Black" panose="020B0A04020102020204" pitchFamily="34" charset="0"/>
              </a:rPr>
              <a:t>Wann minimal ?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688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Rüdiger Brause: Adaptive Systeme, Institut für Informatik, WS 2009</a:t>
            </a:r>
          </a:p>
        </p:txBody>
      </p:sp>
      <p:sp>
        <p:nvSpPr>
          <p:cNvPr id="5632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D5C9000A-10E4-479A-BBE6-73A7B6A3EFB6}" type="slidenum">
              <a:rPr lang="de-DE" altLang="de-DE" sz="800" b="0"/>
              <a:pPr>
                <a:buSzTx/>
                <a:buFontTx/>
                <a:buNone/>
              </a:pPr>
              <a:t>48</a:t>
            </a:fld>
            <a:r>
              <a:rPr lang="de-DE" altLang="de-DE" sz="800" b="0"/>
              <a:t> -</a:t>
            </a:r>
          </a:p>
        </p:txBody>
      </p:sp>
      <p:sp>
        <p:nvSpPr>
          <p:cNvPr id="5632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Transformation mit minimalem MSE</a:t>
            </a:r>
          </a:p>
        </p:txBody>
      </p:sp>
      <p:sp>
        <p:nvSpPr>
          <p:cNvPr id="120837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611188" y="3681413"/>
            <a:ext cx="8329612" cy="1252537"/>
          </a:xfrm>
        </p:spPr>
        <p:txBody>
          <a:bodyPr/>
          <a:lstStyle/>
          <a:p>
            <a:pPr marL="266700" indent="-266700">
              <a:defRPr/>
            </a:pPr>
            <a:r>
              <a:rPr lang="de-DE" dirty="0" smtClean="0"/>
              <a:t>Was ist die beste Schätzung für die Konstanten </a:t>
            </a:r>
            <a:r>
              <a:rPr lang="de-DE" dirty="0" err="1" smtClean="0"/>
              <a:t>c</a:t>
            </a:r>
            <a:r>
              <a:rPr lang="de-DE" baseline="-25000" dirty="0" err="1" smtClean="0"/>
              <a:t>i</a:t>
            </a:r>
            <a:r>
              <a:rPr lang="de-DE" dirty="0" smtClean="0"/>
              <a:t>?</a:t>
            </a:r>
          </a:p>
          <a:p>
            <a:pPr marL="266700" indent="-266700">
              <a:buFontTx/>
              <a:buNone/>
              <a:defRPr/>
            </a:pPr>
            <a:r>
              <a:rPr lang="de-DE" dirty="0" smtClean="0"/>
              <a:t>		min R(</a:t>
            </a:r>
            <a:r>
              <a:rPr lang="de-DE" dirty="0" err="1" smtClean="0"/>
              <a:t>c</a:t>
            </a:r>
            <a:r>
              <a:rPr lang="de-DE" baseline="-25000" dirty="0" err="1" smtClean="0"/>
              <a:t>i</a:t>
            </a:r>
            <a:r>
              <a:rPr lang="de-DE" dirty="0" smtClean="0"/>
              <a:t>) = ?		</a:t>
            </a:r>
            <a:r>
              <a:rPr lang="de-DE" dirty="0" smtClean="0">
                <a:solidFill>
                  <a:srgbClr val="FF0000"/>
                </a:solidFill>
                <a:latin typeface="+mj-lt"/>
              </a:rPr>
              <a:t>Rechnung</a:t>
            </a:r>
            <a:r>
              <a:rPr lang="de-DE" dirty="0" smtClean="0"/>
              <a:t>!</a:t>
            </a:r>
          </a:p>
        </p:txBody>
      </p:sp>
      <p:grpSp>
        <p:nvGrpSpPr>
          <p:cNvPr id="56326" name="Group 163"/>
          <p:cNvGrpSpPr>
            <a:grpSpLocks/>
          </p:cNvGrpSpPr>
          <p:nvPr/>
        </p:nvGrpSpPr>
        <p:grpSpPr bwMode="auto">
          <a:xfrm>
            <a:off x="752475" y="1698625"/>
            <a:ext cx="8150225" cy="719138"/>
            <a:chOff x="258" y="2214"/>
            <a:chExt cx="5134" cy="453"/>
          </a:xfrm>
        </p:grpSpPr>
        <p:sp>
          <p:nvSpPr>
            <p:cNvPr id="56341" name="Rectangle 3"/>
            <p:cNvSpPr>
              <a:spLocks noChangeArrowheads="1"/>
            </p:cNvSpPr>
            <p:nvPr/>
          </p:nvSpPr>
          <p:spPr bwMode="auto">
            <a:xfrm>
              <a:off x="733" y="2214"/>
              <a:ext cx="465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en-US" altLang="de-DE" b="0">
                  <a:latin typeface="Times New Roman" panose="02020603050405020304" pitchFamily="18" charset="0"/>
                </a:rPr>
                <a:t>R(</a:t>
              </a:r>
              <a:r>
                <a:rPr lang="en-US" altLang="de-DE">
                  <a:latin typeface="Times New Roman" panose="02020603050405020304" pitchFamily="18" charset="0"/>
                </a:rPr>
                <a:t>W</a:t>
              </a:r>
              <a:r>
                <a:rPr lang="en-US" altLang="de-DE" b="0">
                  <a:latin typeface="Times New Roman" panose="02020603050405020304" pitchFamily="18" charset="0"/>
                </a:rPr>
                <a:t>) = min </a:t>
              </a:r>
              <a:r>
                <a:rPr lang="de-DE" altLang="de-DE" b="0">
                  <a:latin typeface="Times New Roman" panose="02020603050405020304" pitchFamily="18" charset="0"/>
                  <a:sym typeface="Symbol" panose="05050102010706020507" pitchFamily="18" charset="2"/>
                </a:rPr>
                <a:t></a:t>
              </a:r>
              <a:r>
                <a:rPr lang="en-US" altLang="de-DE" b="0">
                  <a:latin typeface="Times New Roman" panose="02020603050405020304" pitchFamily="18" charset="0"/>
                </a:rPr>
                <a:t>(</a:t>
              </a:r>
              <a:r>
                <a:rPr lang="en-US" altLang="de-DE">
                  <a:latin typeface="Times New Roman" panose="02020603050405020304" pitchFamily="18" charset="0"/>
                  <a:sym typeface="Symbol" panose="05050102010706020507" pitchFamily="18" charset="2"/>
                </a:rPr>
                <a:t>x</a:t>
              </a:r>
              <a:r>
                <a:rPr lang="en-US" altLang="de-DE" b="0">
                  <a:latin typeface="Times New Roman" panose="02020603050405020304" pitchFamily="18" charset="0"/>
                  <a:sym typeface="Symbol" panose="05050102010706020507" pitchFamily="18" charset="2"/>
                </a:rPr>
                <a:t>-   </a:t>
              </a:r>
              <a:r>
                <a:rPr lang="en-US" altLang="de-DE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)</a:t>
              </a:r>
              <a:r>
                <a:rPr lang="en-US" altLang="de-DE" b="0" baseline="3000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de-DE" altLang="de-DE" b="0"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</a:t>
              </a:r>
              <a:r>
                <a:rPr lang="de-DE" altLang="de-DE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de-DE" altLang="de-DE" b="0"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  <a:r>
                <a:rPr lang="en-US" altLang="de-DE" b="0" i="1"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 least mean squared error  </a:t>
              </a:r>
              <a:r>
                <a:rPr lang="en-US" altLang="de-DE" b="0"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(LMSE)</a:t>
              </a:r>
              <a:r>
                <a:rPr lang="de-DE" altLang="de-DE" b="0">
                  <a:latin typeface="Times New Roman" panose="02020603050405020304" pitchFamily="18" charset="0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</p:txBody>
        </p:sp>
        <p:grpSp>
          <p:nvGrpSpPr>
            <p:cNvPr id="56342" name="Group 162"/>
            <p:cNvGrpSpPr>
              <a:grpSpLocks/>
            </p:cNvGrpSpPr>
            <p:nvPr/>
          </p:nvGrpSpPr>
          <p:grpSpPr bwMode="auto">
            <a:xfrm>
              <a:off x="258" y="2221"/>
              <a:ext cx="1945" cy="446"/>
              <a:chOff x="658" y="2813"/>
              <a:chExt cx="1945" cy="446"/>
            </a:xfrm>
          </p:grpSpPr>
          <p:graphicFrame>
            <p:nvGraphicFramePr>
              <p:cNvPr id="56343" name="Object 7"/>
              <p:cNvGraphicFramePr>
                <a:graphicFrameLocks noChangeAspect="1"/>
              </p:cNvGraphicFramePr>
              <p:nvPr/>
            </p:nvGraphicFramePr>
            <p:xfrm>
              <a:off x="658" y="2813"/>
              <a:ext cx="446" cy="4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359" name="Formel" r:id="rId5" imgW="254110" imgH="254110" progId="Equation.3">
                      <p:embed/>
                    </p:oleObj>
                  </mc:Choice>
                  <mc:Fallback>
                    <p:oleObj name="Formel" r:id="rId5" imgW="254110" imgH="254110" progId="Equation.3">
                      <p:embed/>
                      <p:pic>
                        <p:nvPicPr>
                          <p:cNvPr id="0" name="Object 7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658" y="2813"/>
                            <a:ext cx="446" cy="4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56344" name="Object 8"/>
              <p:cNvGraphicFramePr>
                <a:graphicFrameLocks noChangeAspect="1"/>
              </p:cNvGraphicFramePr>
              <p:nvPr/>
            </p:nvGraphicFramePr>
            <p:xfrm>
              <a:off x="2420" y="2825"/>
              <a:ext cx="183" cy="244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6360" name="Formel" r:id="rId7" imgW="114350" imgH="152466" progId="Equation.3">
                      <p:embed/>
                    </p:oleObj>
                  </mc:Choice>
                  <mc:Fallback>
                    <p:oleObj name="Formel" r:id="rId7" imgW="114350" imgH="152466" progId="Equation.3">
                      <p:embed/>
                      <p:pic>
                        <p:nvPicPr>
                          <p:cNvPr id="0" name="Object 8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420" y="2825"/>
                            <a:ext cx="183" cy="244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56327" name="Rectangle 165"/>
          <p:cNvSpPr>
            <a:spLocks noChangeArrowheads="1"/>
          </p:cNvSpPr>
          <p:nvPr/>
        </p:nvSpPr>
        <p:spPr bwMode="auto">
          <a:xfrm>
            <a:off x="609600" y="1168400"/>
            <a:ext cx="4926013" cy="566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lnSpc>
                <a:spcPct val="130000"/>
              </a:lnSpc>
              <a:spcAft>
                <a:spcPct val="50000"/>
              </a:spcAft>
              <a:buSzTx/>
              <a:buFontTx/>
              <a:buNone/>
            </a:pPr>
            <a:r>
              <a:rPr lang="de-DE" altLang="de-DE">
                <a:latin typeface="Arial Black" panose="020B0A04020102020204" pitchFamily="34" charset="0"/>
              </a:rPr>
              <a:t>Minimaler Rekonstruktionsfehler</a:t>
            </a:r>
          </a:p>
        </p:txBody>
      </p:sp>
      <p:sp>
        <p:nvSpPr>
          <p:cNvPr id="120998" name="Text Box 166"/>
          <p:cNvSpPr txBox="1">
            <a:spLocks noChangeArrowheads="1"/>
          </p:cNvSpPr>
          <p:nvPr/>
        </p:nvSpPr>
        <p:spPr bwMode="auto">
          <a:xfrm>
            <a:off x="622300" y="5105400"/>
            <a:ext cx="8318500" cy="9413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66700" indent="-266700">
              <a:buFontTx/>
              <a:buBlip>
                <a:blip r:embed="rId4"/>
              </a:buBlip>
              <a:defRPr/>
            </a:pPr>
            <a:r>
              <a:rPr lang="de-DE" b="1" dirty="0">
                <a:latin typeface="+mj-lt"/>
              </a:rPr>
              <a:t>Bei welchen Basisvektoren </a:t>
            </a:r>
            <a:r>
              <a:rPr lang="de-DE" b="1" dirty="0" err="1">
                <a:latin typeface="+mj-lt"/>
              </a:rPr>
              <a:t>w</a:t>
            </a:r>
            <a:r>
              <a:rPr lang="de-DE" b="1" baseline="-25000" dirty="0" err="1">
                <a:latin typeface="+mj-lt"/>
              </a:rPr>
              <a:t>i</a:t>
            </a:r>
            <a:r>
              <a:rPr lang="de-DE" b="1" dirty="0">
                <a:latin typeface="+mj-lt"/>
              </a:rPr>
              <a:t> ist der Fehler minimal ?</a:t>
            </a:r>
          </a:p>
          <a:p>
            <a:pPr marL="266700" indent="-266700">
              <a:lnSpc>
                <a:spcPct val="130000"/>
              </a:lnSpc>
              <a:spcAft>
                <a:spcPct val="50000"/>
              </a:spcAft>
              <a:defRPr/>
            </a:pPr>
            <a:r>
              <a:rPr lang="de-DE" b="1" dirty="0">
                <a:latin typeface="+mj-lt"/>
              </a:rPr>
              <a:t>		min R(</a:t>
            </a:r>
            <a:r>
              <a:rPr lang="de-DE" b="1" dirty="0" err="1">
                <a:latin typeface="+mj-lt"/>
              </a:rPr>
              <a:t>w</a:t>
            </a:r>
            <a:r>
              <a:rPr lang="de-DE" b="1" baseline="-25000" dirty="0" err="1">
                <a:latin typeface="+mj-lt"/>
              </a:rPr>
              <a:t>i</a:t>
            </a:r>
            <a:r>
              <a:rPr lang="de-DE" b="1" dirty="0">
                <a:latin typeface="+mj-lt"/>
              </a:rPr>
              <a:t>) = ?	 </a:t>
            </a:r>
            <a:r>
              <a:rPr lang="de-DE" b="1" dirty="0">
                <a:solidFill>
                  <a:srgbClr val="FF0000"/>
                </a:solidFill>
                <a:latin typeface="+mj-lt"/>
              </a:rPr>
              <a:t>Rechnung</a:t>
            </a:r>
            <a:r>
              <a:rPr lang="de-DE" b="1" dirty="0">
                <a:latin typeface="+mj-lt"/>
              </a:rPr>
              <a:t>!</a:t>
            </a:r>
          </a:p>
        </p:txBody>
      </p:sp>
      <p:sp>
        <p:nvSpPr>
          <p:cNvPr id="56329" name="Text Box 167"/>
          <p:cNvSpPr txBox="1">
            <a:spLocks noChangeArrowheads="1"/>
          </p:cNvSpPr>
          <p:nvPr/>
        </p:nvSpPr>
        <p:spPr bwMode="auto">
          <a:xfrm>
            <a:off x="7493000" y="2514600"/>
            <a:ext cx="1282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b="0">
                <a:latin typeface="Times New Roman" panose="02020603050405020304" pitchFamily="18" charset="0"/>
                <a:cs typeface="Times New Roman" panose="02020603050405020304" pitchFamily="18" charset="0"/>
              </a:rPr>
              <a:t>y</a:t>
            </a:r>
            <a:r>
              <a:rPr lang="de-DE" altLang="de-DE" b="0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de-DE" altLang="de-DE" b="0">
                <a:latin typeface="Times New Roman" panose="02020603050405020304" pitchFamily="18" charset="0"/>
                <a:cs typeface="Times New Roman" panose="02020603050405020304" pitchFamily="18" charset="0"/>
              </a:rPr>
              <a:t> =</a:t>
            </a:r>
            <a:r>
              <a:rPr lang="de-DE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 x</a:t>
            </a:r>
            <a:r>
              <a:rPr lang="de-DE" altLang="de-DE" b="0" baseline="3000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de-DE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w</a:t>
            </a:r>
            <a:r>
              <a:rPr lang="de-DE" altLang="de-DE" b="0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</a:p>
        </p:txBody>
      </p:sp>
      <p:graphicFrame>
        <p:nvGraphicFramePr>
          <p:cNvPr id="56330" name="Object 171"/>
          <p:cNvGraphicFramePr>
            <a:graphicFrameLocks noChangeAspect="1"/>
          </p:cNvGraphicFramePr>
          <p:nvPr/>
        </p:nvGraphicFramePr>
        <p:xfrm>
          <a:off x="1333500" y="2333625"/>
          <a:ext cx="952500" cy="873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61" name="Equation" r:id="rId9" imgW="457200" imgH="419100" progId="Equation.DSMT4">
                  <p:embed/>
                </p:oleObj>
              </mc:Choice>
              <mc:Fallback>
                <p:oleObj name="Equation" r:id="rId9" imgW="457200" imgH="419100" progId="Equation.DSMT4">
                  <p:embed/>
                  <p:pic>
                    <p:nvPicPr>
                      <p:cNvPr id="0" name="Object 1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3500" y="2333625"/>
                        <a:ext cx="952500" cy="873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6331" name="Object 170"/>
          <p:cNvGraphicFramePr>
            <a:graphicFrameLocks noChangeAspect="1"/>
          </p:cNvGraphicFramePr>
          <p:nvPr/>
        </p:nvGraphicFramePr>
        <p:xfrm>
          <a:off x="2374900" y="2359025"/>
          <a:ext cx="1089025" cy="841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62" name="Equation" r:id="rId11" imgW="545863" imgH="418918" progId="Equation.DSMT4">
                  <p:embed/>
                </p:oleObj>
              </mc:Choice>
              <mc:Fallback>
                <p:oleObj name="Equation" r:id="rId11" imgW="545863" imgH="418918" progId="Equation.DSMT4">
                  <p:embed/>
                  <p:pic>
                    <p:nvPicPr>
                      <p:cNvPr id="0" name="Object 1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74900" y="2359025"/>
                        <a:ext cx="1089025" cy="841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32" name="Rectangle 173"/>
          <p:cNvSpPr>
            <a:spLocks noChangeArrowheads="1"/>
          </p:cNvSpPr>
          <p:nvPr/>
        </p:nvSpPr>
        <p:spPr bwMode="auto">
          <a:xfrm>
            <a:off x="2209800" y="2552700"/>
            <a:ext cx="3317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en-GB" altLang="de-DE" b="0">
                <a:latin typeface="TIMES" panose="02020603050405020304" pitchFamily="18" charset="0"/>
                <a:cs typeface="Times New Roman" panose="02020603050405020304" pitchFamily="18" charset="0"/>
              </a:rPr>
              <a:t>+</a:t>
            </a:r>
            <a:endParaRPr lang="en-GB" altLang="de-DE" sz="4400" b="0">
              <a:latin typeface="TIMES" panose="02020603050405020304" pitchFamily="18" charset="0"/>
            </a:endParaRPr>
          </a:p>
        </p:txBody>
      </p:sp>
      <p:sp>
        <p:nvSpPr>
          <p:cNvPr id="56333" name="Rectangle 174"/>
          <p:cNvSpPr>
            <a:spLocks noChangeArrowheads="1"/>
          </p:cNvSpPr>
          <p:nvPr/>
        </p:nvSpPr>
        <p:spPr bwMode="auto">
          <a:xfrm>
            <a:off x="0" y="3848100"/>
            <a:ext cx="2190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>
                <a:latin typeface="TIMES" panose="02020603050405020304" pitchFamily="18" charset="0"/>
              </a:rPr>
              <a:t> </a:t>
            </a:r>
            <a:endParaRPr lang="de-DE" altLang="de-DE" b="0">
              <a:latin typeface="TIMES" panose="02020603050405020304" pitchFamily="18" charset="0"/>
            </a:endParaRPr>
          </a:p>
        </p:txBody>
      </p:sp>
      <p:sp>
        <p:nvSpPr>
          <p:cNvPr id="56334" name="Text Box 175"/>
          <p:cNvSpPr txBox="1">
            <a:spLocks noChangeArrowheads="1"/>
          </p:cNvSpPr>
          <p:nvPr/>
        </p:nvSpPr>
        <p:spPr bwMode="auto">
          <a:xfrm>
            <a:off x="914400" y="2540000"/>
            <a:ext cx="711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>
                <a:latin typeface="Times New Roman" panose="02020603050405020304" pitchFamily="18" charset="0"/>
              </a:rPr>
              <a:t>x</a:t>
            </a:r>
            <a:r>
              <a:rPr lang="de-DE" altLang="de-DE" b="0">
                <a:latin typeface="Times New Roman" panose="02020603050405020304" pitchFamily="18" charset="0"/>
              </a:rPr>
              <a:t> =</a:t>
            </a:r>
          </a:p>
        </p:txBody>
      </p:sp>
      <p:graphicFrame>
        <p:nvGraphicFramePr>
          <p:cNvPr id="56335" name="Object 176"/>
          <p:cNvGraphicFramePr>
            <a:graphicFrameLocks noChangeAspect="1"/>
          </p:cNvGraphicFramePr>
          <p:nvPr/>
        </p:nvGraphicFramePr>
        <p:xfrm>
          <a:off x="4419600" y="2333625"/>
          <a:ext cx="952500" cy="873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63" name="Equation" r:id="rId13" imgW="457200" imgH="419100" progId="Equation.DSMT4">
                  <p:embed/>
                </p:oleObj>
              </mc:Choice>
              <mc:Fallback>
                <p:oleObj name="Equation" r:id="rId13" imgW="457200" imgH="419100" progId="Equation.DSMT4">
                  <p:embed/>
                  <p:pic>
                    <p:nvPicPr>
                      <p:cNvPr id="0" name="Object 1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9600" y="2333625"/>
                        <a:ext cx="952500" cy="873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6336" name="Object 177"/>
          <p:cNvGraphicFramePr>
            <a:graphicFrameLocks noChangeAspect="1"/>
          </p:cNvGraphicFramePr>
          <p:nvPr/>
        </p:nvGraphicFramePr>
        <p:xfrm>
          <a:off x="5473700" y="2359025"/>
          <a:ext cx="1063625" cy="841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64" name="Formel" r:id="rId14" imgW="533169" imgH="418918" progId="Equation.DSMT4">
                  <p:embed/>
                </p:oleObj>
              </mc:Choice>
              <mc:Fallback>
                <p:oleObj name="Formel" r:id="rId14" imgW="533169" imgH="418918" progId="Equation.DSMT4">
                  <p:embed/>
                  <p:pic>
                    <p:nvPicPr>
                      <p:cNvPr id="0" name="Object 17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3700" y="2359025"/>
                        <a:ext cx="1063625" cy="841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37" name="Rectangle 178"/>
          <p:cNvSpPr>
            <a:spLocks noChangeArrowheads="1"/>
          </p:cNvSpPr>
          <p:nvPr/>
        </p:nvSpPr>
        <p:spPr bwMode="auto">
          <a:xfrm>
            <a:off x="5295900" y="2552700"/>
            <a:ext cx="3317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en-GB" altLang="de-DE" b="0">
                <a:latin typeface="TIMES" panose="02020603050405020304" pitchFamily="18" charset="0"/>
                <a:cs typeface="Times New Roman" panose="02020603050405020304" pitchFamily="18" charset="0"/>
              </a:rPr>
              <a:t>+</a:t>
            </a:r>
            <a:endParaRPr lang="en-GB" altLang="de-DE" sz="4400" b="0">
              <a:latin typeface="TIMES" panose="02020603050405020304" pitchFamily="18" charset="0"/>
            </a:endParaRPr>
          </a:p>
        </p:txBody>
      </p:sp>
      <p:sp>
        <p:nvSpPr>
          <p:cNvPr id="56338" name="Text Box 179"/>
          <p:cNvSpPr txBox="1">
            <a:spLocks noChangeArrowheads="1"/>
          </p:cNvSpPr>
          <p:nvPr/>
        </p:nvSpPr>
        <p:spPr bwMode="auto">
          <a:xfrm>
            <a:off x="4178300" y="2540000"/>
            <a:ext cx="533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b="0">
                <a:latin typeface="Times New Roman" panose="02020603050405020304" pitchFamily="18" charset="0"/>
              </a:rPr>
              <a:t> =</a:t>
            </a:r>
          </a:p>
        </p:txBody>
      </p:sp>
      <p:sp>
        <p:nvSpPr>
          <p:cNvPr id="56339" name="Rectangle 181"/>
          <p:cNvSpPr>
            <a:spLocks noChangeArrowheads="1"/>
          </p:cNvSpPr>
          <p:nvPr/>
        </p:nvSpPr>
        <p:spPr bwMode="auto">
          <a:xfrm>
            <a:off x="0" y="33528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graphicFrame>
        <p:nvGraphicFramePr>
          <p:cNvPr id="56340" name="Object 180"/>
          <p:cNvGraphicFramePr>
            <a:graphicFrameLocks noChangeAspect="1"/>
          </p:cNvGraphicFramePr>
          <p:nvPr/>
        </p:nvGraphicFramePr>
        <p:xfrm>
          <a:off x="4044950" y="2565400"/>
          <a:ext cx="234950" cy="312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65" name="Equation" r:id="rId16" imgW="114350" imgH="152466" progId="Equation.DSMT4">
                  <p:embed/>
                </p:oleObj>
              </mc:Choice>
              <mc:Fallback>
                <p:oleObj name="Equation" r:id="rId16" imgW="114350" imgH="152466" progId="Equation.DSMT4">
                  <p:embed/>
                  <p:pic>
                    <p:nvPicPr>
                      <p:cNvPr id="0" name="Object 18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44950" y="2565400"/>
                        <a:ext cx="234950" cy="312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7" grpId="0" build="p"/>
      <p:bldP spid="120998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5734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B4A4EAC3-7506-4BF3-BB99-729DFA40A39E}" type="slidenum">
              <a:rPr lang="de-DE" altLang="de-DE" sz="800" b="0"/>
              <a:pPr>
                <a:buSzTx/>
                <a:buFontTx/>
                <a:buNone/>
              </a:pPr>
              <a:t>49</a:t>
            </a:fld>
            <a:r>
              <a:rPr lang="de-DE" altLang="de-DE" sz="800" b="0"/>
              <a:t> -</a:t>
            </a:r>
          </a:p>
        </p:txBody>
      </p:sp>
      <p:sp>
        <p:nvSpPr>
          <p:cNvPr id="5734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Analyse der Neuronengewichte</a:t>
            </a:r>
          </a:p>
        </p:txBody>
      </p:sp>
      <p:sp>
        <p:nvSpPr>
          <p:cNvPr id="5734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268413"/>
            <a:ext cx="4760912" cy="561975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altLang="de-DE" smtClean="0">
                <a:latin typeface="Arial Black" panose="020B0A04020102020204" pitchFamily="34" charset="0"/>
              </a:rPr>
              <a:t>Hauptkomponentenanalyse</a:t>
            </a:r>
            <a:r>
              <a:rPr lang="de-DE" altLang="de-DE" smtClean="0"/>
              <a:t>	</a:t>
            </a:r>
            <a:endParaRPr lang="de-DE" altLang="de-DE" b="0" i="1" smtClean="0">
              <a:solidFill>
                <a:schemeClr val="folHlink"/>
              </a:solidFill>
            </a:endParaRPr>
          </a:p>
        </p:txBody>
      </p:sp>
      <p:sp>
        <p:nvSpPr>
          <p:cNvPr id="233479" name="Text Box 7"/>
          <p:cNvSpPr txBox="1">
            <a:spLocks noChangeArrowheads="1"/>
          </p:cNvSpPr>
          <p:nvPr/>
        </p:nvSpPr>
        <p:spPr bwMode="auto">
          <a:xfrm>
            <a:off x="609600" y="2209800"/>
            <a:ext cx="5086350" cy="19383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77800" indent="-177800">
              <a:defRPr/>
            </a:pPr>
            <a:r>
              <a:rPr lang="de-DE" sz="2000" b="1" dirty="0">
                <a:latin typeface="+mj-lt"/>
              </a:rPr>
              <a:t>Lin. Approximation</a:t>
            </a:r>
            <a:r>
              <a:rPr lang="de-DE" sz="2000" dirty="0">
                <a:latin typeface="+mj-lt"/>
              </a:rPr>
              <a:t>  </a:t>
            </a:r>
          </a:p>
          <a:p>
            <a:pPr marL="177800" indent="-177800">
              <a:defRPr/>
            </a:pPr>
            <a:r>
              <a:rPr lang="de-DE" sz="2000" dirty="0">
                <a:latin typeface="+mj-lt"/>
              </a:rPr>
              <a:t>(1. Glied Taylorentwicklung)</a:t>
            </a:r>
          </a:p>
          <a:p>
            <a:pPr marL="177800" indent="-177800">
              <a:defRPr/>
            </a:pPr>
            <a:endParaRPr lang="de-DE" sz="2000" dirty="0">
              <a:latin typeface="+mj-lt"/>
            </a:endParaRPr>
          </a:p>
          <a:p>
            <a:pPr marL="177800" indent="-177800">
              <a:lnSpc>
                <a:spcPct val="150000"/>
              </a:lnSpc>
              <a:buFontTx/>
              <a:buBlip>
                <a:blip r:embed="rId5"/>
              </a:buBlip>
              <a:defRPr/>
            </a:pPr>
            <a:r>
              <a:rPr lang="de-DE" sz="2000" b="1" dirty="0">
                <a:latin typeface="+mj-lt"/>
              </a:rPr>
              <a:t>A</a:t>
            </a:r>
            <a:r>
              <a:rPr lang="de-DE" sz="2000" dirty="0">
                <a:latin typeface="+mj-lt"/>
              </a:rPr>
              <a:t> besteht aus </a:t>
            </a:r>
            <a:r>
              <a:rPr lang="de-DE" sz="2000" b="1" dirty="0">
                <a:latin typeface="+mj-lt"/>
              </a:rPr>
              <a:t>Eigenvektoren</a:t>
            </a:r>
            <a:r>
              <a:rPr lang="de-DE" sz="2000" dirty="0">
                <a:latin typeface="+mj-lt"/>
              </a:rPr>
              <a:t> der </a:t>
            </a:r>
            <a:r>
              <a:rPr lang="de-DE" sz="2000" b="1" dirty="0" err="1">
                <a:solidFill>
                  <a:srgbClr val="3399FF"/>
                </a:solidFill>
                <a:latin typeface="+mj-lt"/>
              </a:rPr>
              <a:t>Kovarianzmatrix</a:t>
            </a:r>
            <a:endParaRPr lang="de-DE" sz="2000" b="1" dirty="0">
              <a:solidFill>
                <a:srgbClr val="3399FF"/>
              </a:solidFill>
              <a:latin typeface="+mj-lt"/>
            </a:endParaRPr>
          </a:p>
        </p:txBody>
      </p:sp>
      <p:grpSp>
        <p:nvGrpSpPr>
          <p:cNvPr id="57351" name="Group 36"/>
          <p:cNvGrpSpPr>
            <a:grpSpLocks/>
          </p:cNvGrpSpPr>
          <p:nvPr/>
        </p:nvGrpSpPr>
        <p:grpSpPr bwMode="auto">
          <a:xfrm>
            <a:off x="5645150" y="1543050"/>
            <a:ext cx="2774950" cy="2139950"/>
            <a:chOff x="3552" y="953"/>
            <a:chExt cx="1496" cy="1087"/>
          </a:xfrm>
        </p:grpSpPr>
        <p:sp>
          <p:nvSpPr>
            <p:cNvPr id="57397" name="Oval 9"/>
            <p:cNvSpPr>
              <a:spLocks noChangeArrowheads="1"/>
            </p:cNvSpPr>
            <p:nvPr/>
          </p:nvSpPr>
          <p:spPr bwMode="auto">
            <a:xfrm>
              <a:off x="4144" y="1696"/>
              <a:ext cx="160" cy="152"/>
            </a:xfrm>
            <a:prstGeom prst="ellipse">
              <a:avLst/>
            </a:prstGeom>
            <a:solidFill>
              <a:srgbClr val="FFCC99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>
                <a:buSzPct val="130000"/>
                <a:buBlip>
                  <a:blip r:embed="rId5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7398" name="Oval 8"/>
            <p:cNvSpPr>
              <a:spLocks noChangeArrowheads="1"/>
            </p:cNvSpPr>
            <p:nvPr/>
          </p:nvSpPr>
          <p:spPr bwMode="auto">
            <a:xfrm>
              <a:off x="4128" y="1376"/>
              <a:ext cx="160" cy="152"/>
            </a:xfrm>
            <a:prstGeom prst="ellipse">
              <a:avLst/>
            </a:prstGeom>
            <a:solidFill>
              <a:srgbClr val="FFCC99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>
                <a:buSzPct val="130000"/>
                <a:buBlip>
                  <a:blip r:embed="rId5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4391" name="Text Box 17"/>
            <p:cNvSpPr txBox="1">
              <a:spLocks noChangeArrowheads="1"/>
            </p:cNvSpPr>
            <p:nvPr/>
          </p:nvSpPr>
          <p:spPr bwMode="auto">
            <a:xfrm>
              <a:off x="4148" y="1543"/>
              <a:ext cx="208" cy="15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20000"/>
                </a:lnSpc>
                <a:defRPr/>
              </a:pPr>
              <a:r>
                <a:rPr lang="de-DE" dirty="0">
                  <a:latin typeface="+mj-lt"/>
                </a:rPr>
                <a:t>.</a:t>
              </a:r>
            </a:p>
            <a:p>
              <a:pPr>
                <a:lnSpc>
                  <a:spcPct val="20000"/>
                </a:lnSpc>
                <a:defRPr/>
              </a:pPr>
              <a:r>
                <a:rPr lang="de-DE" dirty="0">
                  <a:latin typeface="+mj-lt"/>
                </a:rPr>
                <a:t>.</a:t>
              </a:r>
            </a:p>
            <a:p>
              <a:pPr>
                <a:lnSpc>
                  <a:spcPct val="20000"/>
                </a:lnSpc>
                <a:defRPr/>
              </a:pPr>
              <a:r>
                <a:rPr lang="de-DE" dirty="0">
                  <a:latin typeface="+mj-lt"/>
                </a:rPr>
                <a:t>.</a:t>
              </a:r>
            </a:p>
          </p:txBody>
        </p:sp>
        <p:sp>
          <p:nvSpPr>
            <p:cNvPr id="14392" name="Text Box 18"/>
            <p:cNvSpPr txBox="1">
              <a:spLocks noChangeArrowheads="1"/>
            </p:cNvSpPr>
            <p:nvPr/>
          </p:nvSpPr>
          <p:spPr bwMode="auto">
            <a:xfrm>
              <a:off x="4672" y="1447"/>
              <a:ext cx="208" cy="272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lnSpc>
                  <a:spcPct val="40000"/>
                </a:lnSpc>
                <a:defRPr/>
              </a:pPr>
              <a:r>
                <a:rPr lang="de-DE" b="1" dirty="0">
                  <a:latin typeface="+mj-lt"/>
                </a:rPr>
                <a:t>.</a:t>
              </a:r>
            </a:p>
            <a:p>
              <a:pPr>
                <a:lnSpc>
                  <a:spcPct val="40000"/>
                </a:lnSpc>
                <a:defRPr/>
              </a:pPr>
              <a:r>
                <a:rPr lang="de-DE" b="1" dirty="0">
                  <a:latin typeface="+mj-lt"/>
                </a:rPr>
                <a:t>.</a:t>
              </a:r>
            </a:p>
            <a:p>
              <a:pPr>
                <a:lnSpc>
                  <a:spcPct val="40000"/>
                </a:lnSpc>
                <a:defRPr/>
              </a:pPr>
              <a:r>
                <a:rPr lang="de-DE" b="1" dirty="0">
                  <a:latin typeface="+mj-lt"/>
                </a:rPr>
                <a:t>.</a:t>
              </a:r>
            </a:p>
          </p:txBody>
        </p:sp>
        <p:sp>
          <p:nvSpPr>
            <p:cNvPr id="57401" name="Line 23"/>
            <p:cNvSpPr>
              <a:spLocks noChangeShapeType="1"/>
            </p:cNvSpPr>
            <p:nvPr/>
          </p:nvSpPr>
          <p:spPr bwMode="auto">
            <a:xfrm>
              <a:off x="3624" y="1432"/>
              <a:ext cx="512" cy="3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02" name="Line 24"/>
            <p:cNvSpPr>
              <a:spLocks noChangeShapeType="1"/>
            </p:cNvSpPr>
            <p:nvPr/>
          </p:nvSpPr>
          <p:spPr bwMode="auto">
            <a:xfrm flipV="1">
              <a:off x="3648" y="1808"/>
              <a:ext cx="504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03" name="Line 25"/>
            <p:cNvSpPr>
              <a:spLocks noChangeShapeType="1"/>
            </p:cNvSpPr>
            <p:nvPr/>
          </p:nvSpPr>
          <p:spPr bwMode="auto">
            <a:xfrm flipV="1">
              <a:off x="3640" y="1520"/>
              <a:ext cx="512" cy="4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grpSp>
          <p:nvGrpSpPr>
            <p:cNvPr id="57404" name="Group 19"/>
            <p:cNvGrpSpPr>
              <a:grpSpLocks/>
            </p:cNvGrpSpPr>
            <p:nvPr/>
          </p:nvGrpSpPr>
          <p:grpSpPr bwMode="auto">
            <a:xfrm>
              <a:off x="3552" y="1240"/>
              <a:ext cx="208" cy="800"/>
              <a:chOff x="3424" y="1216"/>
              <a:chExt cx="208" cy="800"/>
            </a:xfrm>
          </p:grpSpPr>
          <p:sp>
            <p:nvSpPr>
              <p:cNvPr id="57419" name="Oval 12"/>
              <p:cNvSpPr>
                <a:spLocks noChangeArrowheads="1"/>
              </p:cNvSpPr>
              <p:nvPr/>
            </p:nvSpPr>
            <p:spPr bwMode="auto">
              <a:xfrm>
                <a:off x="3464" y="1216"/>
                <a:ext cx="56" cy="5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buSzPct val="130000"/>
                  <a:buBlip>
                    <a:blip r:embed="rId5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57420" name="Oval 13"/>
              <p:cNvSpPr>
                <a:spLocks noChangeArrowheads="1"/>
              </p:cNvSpPr>
              <p:nvPr/>
            </p:nvSpPr>
            <p:spPr bwMode="auto">
              <a:xfrm>
                <a:off x="3472" y="1384"/>
                <a:ext cx="56" cy="5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buSzPct val="130000"/>
                  <a:buBlip>
                    <a:blip r:embed="rId5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57421" name="Oval 14"/>
              <p:cNvSpPr>
                <a:spLocks noChangeArrowheads="1"/>
              </p:cNvSpPr>
              <p:nvPr/>
            </p:nvSpPr>
            <p:spPr bwMode="auto">
              <a:xfrm>
                <a:off x="3472" y="1584"/>
                <a:ext cx="56" cy="5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buSzPct val="130000"/>
                  <a:buBlip>
                    <a:blip r:embed="rId5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57422" name="Oval 15"/>
              <p:cNvSpPr>
                <a:spLocks noChangeArrowheads="1"/>
              </p:cNvSpPr>
              <p:nvPr/>
            </p:nvSpPr>
            <p:spPr bwMode="auto">
              <a:xfrm>
                <a:off x="3472" y="1960"/>
                <a:ext cx="56" cy="5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buSzPct val="130000"/>
                  <a:buBlip>
                    <a:blip r:embed="rId5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14415" name="Text Box 16"/>
              <p:cNvSpPr txBox="1">
                <a:spLocks noChangeArrowheads="1"/>
              </p:cNvSpPr>
              <p:nvPr/>
            </p:nvSpPr>
            <p:spPr bwMode="auto">
              <a:xfrm>
                <a:off x="3424" y="1696"/>
                <a:ext cx="208" cy="160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lnSpc>
                    <a:spcPct val="20000"/>
                  </a:lnSpc>
                  <a:defRPr/>
                </a:pPr>
                <a:r>
                  <a:rPr lang="de-DE" dirty="0">
                    <a:latin typeface="+mj-lt"/>
                  </a:rPr>
                  <a:t>.</a:t>
                </a:r>
              </a:p>
              <a:p>
                <a:pPr>
                  <a:lnSpc>
                    <a:spcPct val="20000"/>
                  </a:lnSpc>
                  <a:defRPr/>
                </a:pPr>
                <a:r>
                  <a:rPr lang="de-DE" dirty="0">
                    <a:latin typeface="+mj-lt"/>
                  </a:rPr>
                  <a:t>.</a:t>
                </a:r>
              </a:p>
              <a:p>
                <a:pPr>
                  <a:lnSpc>
                    <a:spcPct val="20000"/>
                  </a:lnSpc>
                  <a:defRPr/>
                </a:pPr>
                <a:r>
                  <a:rPr lang="de-DE" dirty="0">
                    <a:latin typeface="+mj-lt"/>
                  </a:rPr>
                  <a:t>.</a:t>
                </a:r>
              </a:p>
            </p:txBody>
          </p:sp>
        </p:grpSp>
        <p:sp>
          <p:nvSpPr>
            <p:cNvPr id="57405" name="Line 20"/>
            <p:cNvSpPr>
              <a:spLocks noChangeShapeType="1"/>
            </p:cNvSpPr>
            <p:nvPr/>
          </p:nvSpPr>
          <p:spPr bwMode="auto">
            <a:xfrm>
              <a:off x="3648" y="1272"/>
              <a:ext cx="464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06" name="Line 22"/>
            <p:cNvSpPr>
              <a:spLocks noChangeShapeType="1"/>
            </p:cNvSpPr>
            <p:nvPr/>
          </p:nvSpPr>
          <p:spPr bwMode="auto">
            <a:xfrm>
              <a:off x="3648" y="1432"/>
              <a:ext cx="464" cy="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07" name="Line 21"/>
            <p:cNvSpPr>
              <a:spLocks noChangeShapeType="1"/>
            </p:cNvSpPr>
            <p:nvPr/>
          </p:nvSpPr>
          <p:spPr bwMode="auto">
            <a:xfrm>
              <a:off x="3648" y="1272"/>
              <a:ext cx="496" cy="4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08" name="Line 26"/>
            <p:cNvSpPr>
              <a:spLocks noChangeShapeType="1"/>
            </p:cNvSpPr>
            <p:nvPr/>
          </p:nvSpPr>
          <p:spPr bwMode="auto">
            <a:xfrm flipV="1">
              <a:off x="4296" y="1368"/>
              <a:ext cx="352" cy="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09" name="Line 27"/>
            <p:cNvSpPr>
              <a:spLocks noChangeShapeType="1"/>
            </p:cNvSpPr>
            <p:nvPr/>
          </p:nvSpPr>
          <p:spPr bwMode="auto">
            <a:xfrm>
              <a:off x="4296" y="1448"/>
              <a:ext cx="376" cy="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10" name="Line 28"/>
            <p:cNvSpPr>
              <a:spLocks noChangeShapeType="1"/>
            </p:cNvSpPr>
            <p:nvPr/>
          </p:nvSpPr>
          <p:spPr bwMode="auto">
            <a:xfrm flipV="1">
              <a:off x="4312" y="1416"/>
              <a:ext cx="376" cy="3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11" name="Line 29"/>
            <p:cNvSpPr>
              <a:spLocks noChangeShapeType="1"/>
            </p:cNvSpPr>
            <p:nvPr/>
          </p:nvSpPr>
          <p:spPr bwMode="auto">
            <a:xfrm>
              <a:off x="4312" y="1760"/>
              <a:ext cx="328" cy="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12" name="Line 30"/>
            <p:cNvSpPr>
              <a:spLocks noChangeShapeType="1"/>
            </p:cNvSpPr>
            <p:nvPr/>
          </p:nvSpPr>
          <p:spPr bwMode="auto">
            <a:xfrm>
              <a:off x="4832" y="1344"/>
              <a:ext cx="21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13" name="Line 31"/>
            <p:cNvSpPr>
              <a:spLocks noChangeShapeType="1"/>
            </p:cNvSpPr>
            <p:nvPr/>
          </p:nvSpPr>
          <p:spPr bwMode="auto">
            <a:xfrm>
              <a:off x="4840" y="1864"/>
              <a:ext cx="19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14" name="Line 32"/>
            <p:cNvSpPr>
              <a:spLocks noChangeShapeType="1"/>
            </p:cNvSpPr>
            <p:nvPr/>
          </p:nvSpPr>
          <p:spPr bwMode="auto">
            <a:xfrm flipV="1">
              <a:off x="3648" y="1480"/>
              <a:ext cx="464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57415" name="Line 33"/>
            <p:cNvSpPr>
              <a:spLocks noChangeShapeType="1"/>
            </p:cNvSpPr>
            <p:nvPr/>
          </p:nvSpPr>
          <p:spPr bwMode="auto">
            <a:xfrm>
              <a:off x="3648" y="1648"/>
              <a:ext cx="480" cy="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de-DE"/>
            </a:p>
          </p:txBody>
        </p:sp>
        <p:sp>
          <p:nvSpPr>
            <p:cNvPr id="14408" name="Text Box 34"/>
            <p:cNvSpPr txBox="1">
              <a:spLocks noChangeArrowheads="1"/>
            </p:cNvSpPr>
            <p:nvPr/>
          </p:nvSpPr>
          <p:spPr bwMode="auto">
            <a:xfrm>
              <a:off x="3573" y="953"/>
              <a:ext cx="1374" cy="235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de-DE" b="1" i="1" dirty="0">
                  <a:solidFill>
                    <a:schemeClr val="accent2">
                      <a:lumMod val="60000"/>
                      <a:lumOff val="40000"/>
                    </a:schemeClr>
                  </a:solidFill>
                  <a:latin typeface="+mj-lt"/>
                </a:rPr>
                <a:t>n         p           n</a:t>
              </a:r>
            </a:p>
          </p:txBody>
        </p:sp>
        <p:sp>
          <p:nvSpPr>
            <p:cNvPr id="57417" name="Oval 11"/>
            <p:cNvSpPr>
              <a:spLocks noChangeArrowheads="1"/>
            </p:cNvSpPr>
            <p:nvPr/>
          </p:nvSpPr>
          <p:spPr bwMode="auto">
            <a:xfrm>
              <a:off x="4664" y="1768"/>
              <a:ext cx="160" cy="152"/>
            </a:xfrm>
            <a:prstGeom prst="ellipse">
              <a:avLst/>
            </a:prstGeom>
            <a:solidFill>
              <a:srgbClr val="99CC0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>
                <a:buSzPct val="130000"/>
                <a:buBlip>
                  <a:blip r:embed="rId5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57418" name="Oval 10"/>
            <p:cNvSpPr>
              <a:spLocks noChangeArrowheads="1"/>
            </p:cNvSpPr>
            <p:nvPr/>
          </p:nvSpPr>
          <p:spPr bwMode="auto">
            <a:xfrm>
              <a:off x="4656" y="1264"/>
              <a:ext cx="160" cy="152"/>
            </a:xfrm>
            <a:prstGeom prst="ellipse">
              <a:avLst/>
            </a:prstGeom>
            <a:solidFill>
              <a:srgbClr val="99CC0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>
                <a:buSzPct val="130000"/>
                <a:buBlip>
                  <a:blip r:embed="rId5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sp>
        <p:nvSpPr>
          <p:cNvPr id="14345" name="Text Box 37"/>
          <p:cNvSpPr txBox="1">
            <a:spLocks noChangeArrowheads="1"/>
          </p:cNvSpPr>
          <p:nvPr/>
        </p:nvSpPr>
        <p:spPr bwMode="auto">
          <a:xfrm>
            <a:off x="6629400" y="3463925"/>
            <a:ext cx="1616075" cy="4619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de-DE" b="1" dirty="0">
                <a:latin typeface="+mj-lt"/>
              </a:rPr>
              <a:t>A         B</a:t>
            </a:r>
          </a:p>
        </p:txBody>
      </p:sp>
      <p:graphicFrame>
        <p:nvGraphicFramePr>
          <p:cNvPr id="57353" name="Object 38"/>
          <p:cNvGraphicFramePr>
            <a:graphicFrameLocks noChangeAspect="1"/>
          </p:cNvGraphicFramePr>
          <p:nvPr/>
        </p:nvGraphicFramePr>
        <p:xfrm>
          <a:off x="1692275" y="4711700"/>
          <a:ext cx="2892425" cy="771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26" name="Equation" r:id="rId6" imgW="1675673" imgH="444307" progId="Equation.DSMT4">
                  <p:embed/>
                </p:oleObj>
              </mc:Choice>
              <mc:Fallback>
                <p:oleObj name="Equation" r:id="rId6" imgW="1675673" imgH="444307" progId="Equation.DSMT4">
                  <p:embed/>
                  <p:pic>
                    <p:nvPicPr>
                      <p:cNvPr id="0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4711700"/>
                        <a:ext cx="2892425" cy="771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3513" name="Rectangle 41"/>
          <p:cNvSpPr>
            <a:spLocks noChangeArrowheads="1"/>
          </p:cNvSpPr>
          <p:nvPr/>
        </p:nvSpPr>
        <p:spPr bwMode="auto">
          <a:xfrm>
            <a:off x="800100" y="4119563"/>
            <a:ext cx="3125788" cy="5222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>
              <a:defRPr/>
            </a:pPr>
            <a:r>
              <a:rPr lang="de-DE" b="1" dirty="0" err="1">
                <a:solidFill>
                  <a:srgbClr val="3399FF"/>
                </a:solidFill>
                <a:latin typeface="+mj-lt"/>
                <a:cs typeface="Times New Roman" pitchFamily="18" charset="0"/>
              </a:rPr>
              <a:t>C</a:t>
            </a:r>
            <a:r>
              <a:rPr lang="de-DE" baseline="-30000" dirty="0" err="1">
                <a:solidFill>
                  <a:srgbClr val="3399FF"/>
                </a:solidFill>
                <a:latin typeface="+mj-lt"/>
                <a:cs typeface="Times New Roman" pitchFamily="18" charset="0"/>
              </a:rPr>
              <a:t>xx</a:t>
            </a:r>
            <a:r>
              <a:rPr lang="de-DE" baseline="-30000" dirty="0">
                <a:latin typeface="+mj-lt"/>
                <a:cs typeface="Times New Roman" pitchFamily="18" charset="0"/>
              </a:rPr>
              <a:t> </a:t>
            </a:r>
            <a:r>
              <a:rPr lang="de-DE" dirty="0">
                <a:latin typeface="TIMES" pitchFamily="18" charset="0"/>
                <a:cs typeface="Times New Roman" pitchFamily="18" charset="0"/>
              </a:rPr>
              <a:t>= </a:t>
            </a:r>
            <a:r>
              <a:rPr lang="de-DE" sz="2800" dirty="0">
                <a:cs typeface="Times New Roman" pitchFamily="18" charset="0"/>
                <a:sym typeface="Symbol" pitchFamily="18" charset="2"/>
              </a:rPr>
              <a:t></a:t>
            </a:r>
            <a:r>
              <a:rPr lang="de-DE" sz="1800" dirty="0">
                <a:cs typeface="Times New Roman" pitchFamily="18" charset="0"/>
                <a:sym typeface="Symbol" pitchFamily="18" charset="2"/>
              </a:rPr>
              <a:t> 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(</a:t>
            </a:r>
            <a:r>
              <a:rPr lang="de-DE" b="1" dirty="0">
                <a:latin typeface="+mj-lt"/>
              </a:rPr>
              <a:t>x</a:t>
            </a:r>
            <a:r>
              <a:rPr lang="de-DE" dirty="0">
                <a:latin typeface="+mj-lt"/>
              </a:rPr>
              <a:t>-</a:t>
            </a:r>
            <a:r>
              <a:rPr lang="de-DE" dirty="0">
                <a:latin typeface="+mj-lt"/>
                <a:sym typeface="Symbol" pitchFamily="18" charset="2"/>
              </a:rPr>
              <a:t></a:t>
            </a:r>
            <a:r>
              <a:rPr lang="de-DE" b="1" dirty="0">
                <a:latin typeface="+mj-lt"/>
                <a:sym typeface="Symbol" pitchFamily="18" charset="2"/>
              </a:rPr>
              <a:t>x</a:t>
            </a:r>
            <a:r>
              <a:rPr lang="de-DE" dirty="0">
                <a:latin typeface="+mj-lt"/>
                <a:sym typeface="Symbol" pitchFamily="18" charset="2"/>
              </a:rPr>
              <a:t></a:t>
            </a:r>
            <a:r>
              <a:rPr lang="de-DE" dirty="0">
                <a:latin typeface="+mj-lt"/>
              </a:rPr>
              <a:t>)</a:t>
            </a:r>
            <a:r>
              <a:rPr lang="de-DE" dirty="0">
                <a:latin typeface="+mj-lt"/>
                <a:cs typeface="Times New Roman" pitchFamily="18" charset="0"/>
              </a:rPr>
              <a:t>(</a:t>
            </a:r>
            <a:r>
              <a:rPr lang="de-DE" b="1" dirty="0">
                <a:latin typeface="+mj-lt"/>
                <a:cs typeface="Times New Roman" pitchFamily="18" charset="0"/>
                <a:sym typeface="Symbol" pitchFamily="18" charset="2"/>
              </a:rPr>
              <a:t>x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-</a:t>
            </a:r>
            <a:r>
              <a:rPr lang="de-DE" dirty="0">
                <a:latin typeface="+mj-lt"/>
                <a:sym typeface="Symbol" pitchFamily="18" charset="2"/>
              </a:rPr>
              <a:t></a:t>
            </a:r>
            <a:r>
              <a:rPr lang="de-DE" b="1" dirty="0">
                <a:latin typeface="+mj-lt"/>
                <a:sym typeface="Symbol" pitchFamily="18" charset="2"/>
              </a:rPr>
              <a:t>x</a:t>
            </a:r>
            <a:r>
              <a:rPr lang="de-DE" dirty="0">
                <a:latin typeface="+mj-lt"/>
                <a:sym typeface="Symbol" pitchFamily="18" charset="2"/>
              </a:rPr>
              <a:t></a:t>
            </a:r>
            <a:r>
              <a:rPr lang="de-DE" dirty="0">
                <a:latin typeface="+mj-lt"/>
                <a:cs typeface="Times New Roman" pitchFamily="18" charset="0"/>
              </a:rPr>
              <a:t>)</a:t>
            </a:r>
            <a:r>
              <a:rPr lang="de-DE" sz="1800" baseline="30000" dirty="0">
                <a:latin typeface="+mj-lt"/>
                <a:cs typeface="Times New Roman" pitchFamily="18" charset="0"/>
              </a:rPr>
              <a:t>T</a:t>
            </a:r>
            <a:r>
              <a:rPr lang="de-DE" sz="2800" dirty="0">
                <a:latin typeface="+mj-lt"/>
                <a:cs typeface="Times New Roman" pitchFamily="18" charset="0"/>
                <a:sym typeface="Symbol" pitchFamily="18" charset="2"/>
              </a:rPr>
              <a:t></a:t>
            </a:r>
            <a:r>
              <a:rPr lang="de-DE" sz="1800" dirty="0">
                <a:latin typeface="+mj-lt"/>
                <a:cs typeface="Times New Roman" pitchFamily="18" charset="0"/>
              </a:rPr>
              <a:t> </a:t>
            </a:r>
          </a:p>
        </p:txBody>
      </p:sp>
      <p:sp>
        <p:nvSpPr>
          <p:cNvPr id="233516" name="Rectangle 44"/>
          <p:cNvSpPr>
            <a:spLocks noChangeArrowheads="1"/>
          </p:cNvSpPr>
          <p:nvPr/>
        </p:nvSpPr>
        <p:spPr bwMode="auto">
          <a:xfrm>
            <a:off x="838200" y="4845050"/>
            <a:ext cx="966788" cy="4619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de-DE" dirty="0">
                <a:latin typeface="+mj-lt"/>
              </a:rPr>
              <a:t>(</a:t>
            </a:r>
            <a:r>
              <a:rPr lang="de-DE" dirty="0" err="1">
                <a:latin typeface="+mj-lt"/>
              </a:rPr>
              <a:t>C</a:t>
            </a:r>
            <a:r>
              <a:rPr lang="de-DE" baseline="-25000" dirty="0" err="1">
                <a:latin typeface="+mj-lt"/>
                <a:sym typeface="Symbol" pitchFamily="18" charset="2"/>
              </a:rPr>
              <a:t>ij</a:t>
            </a:r>
            <a:r>
              <a:rPr lang="de-DE" dirty="0">
                <a:latin typeface="+mj-lt"/>
                <a:sym typeface="Symbol" pitchFamily="18" charset="2"/>
              </a:rPr>
              <a:t>) =</a:t>
            </a:r>
          </a:p>
        </p:txBody>
      </p:sp>
      <p:sp>
        <p:nvSpPr>
          <p:cNvPr id="57356" name="AutoShape 45"/>
          <p:cNvSpPr>
            <a:spLocks noChangeAspect="1" noChangeArrowheads="1" noTextEdit="1"/>
          </p:cNvSpPr>
          <p:nvPr/>
        </p:nvSpPr>
        <p:spPr bwMode="auto">
          <a:xfrm>
            <a:off x="4978400" y="4314825"/>
            <a:ext cx="3790950" cy="2074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57" name="Rectangle 47"/>
          <p:cNvSpPr>
            <a:spLocks noChangeArrowheads="1"/>
          </p:cNvSpPr>
          <p:nvPr/>
        </p:nvSpPr>
        <p:spPr bwMode="auto">
          <a:xfrm>
            <a:off x="4978400" y="4319588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100" b="0">
                <a:solidFill>
                  <a:srgbClr val="000000"/>
                </a:solidFill>
                <a:latin typeface="Times New Roman" panose="02020603050405020304" pitchFamily="18" charset="0"/>
              </a:rPr>
              <a:t> 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58" name="Rectangle 48"/>
          <p:cNvSpPr>
            <a:spLocks noChangeArrowheads="1"/>
          </p:cNvSpPr>
          <p:nvPr/>
        </p:nvSpPr>
        <p:spPr bwMode="auto">
          <a:xfrm>
            <a:off x="5048250" y="4319588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59" name="Freeform 49"/>
          <p:cNvSpPr>
            <a:spLocks/>
          </p:cNvSpPr>
          <p:nvPr/>
        </p:nvSpPr>
        <p:spPr bwMode="auto">
          <a:xfrm>
            <a:off x="5205413" y="4438650"/>
            <a:ext cx="3343275" cy="1482725"/>
          </a:xfrm>
          <a:custGeom>
            <a:avLst/>
            <a:gdLst>
              <a:gd name="T0" fmla="*/ 2147483647 w 4211"/>
              <a:gd name="T1" fmla="*/ 2147483647 h 1868"/>
              <a:gd name="T2" fmla="*/ 2147483647 w 4211"/>
              <a:gd name="T3" fmla="*/ 2147483647 h 1868"/>
              <a:gd name="T4" fmla="*/ 2147483647 w 4211"/>
              <a:gd name="T5" fmla="*/ 2147483647 h 1868"/>
              <a:gd name="T6" fmla="*/ 2147483647 w 4211"/>
              <a:gd name="T7" fmla="*/ 2147483647 h 1868"/>
              <a:gd name="T8" fmla="*/ 2147483647 w 4211"/>
              <a:gd name="T9" fmla="*/ 2147483647 h 1868"/>
              <a:gd name="T10" fmla="*/ 2147483647 w 4211"/>
              <a:gd name="T11" fmla="*/ 2147483647 h 1868"/>
              <a:gd name="T12" fmla="*/ 2147483647 w 4211"/>
              <a:gd name="T13" fmla="*/ 2147483647 h 1868"/>
              <a:gd name="T14" fmla="*/ 2147483647 w 4211"/>
              <a:gd name="T15" fmla="*/ 2147483647 h 1868"/>
              <a:gd name="T16" fmla="*/ 2147483647 w 4211"/>
              <a:gd name="T17" fmla="*/ 2147483647 h 1868"/>
              <a:gd name="T18" fmla="*/ 2147483647 w 4211"/>
              <a:gd name="T19" fmla="*/ 2147483647 h 1868"/>
              <a:gd name="T20" fmla="*/ 2147483647 w 4211"/>
              <a:gd name="T21" fmla="*/ 2147483647 h 1868"/>
              <a:gd name="T22" fmla="*/ 2147483647 w 4211"/>
              <a:gd name="T23" fmla="*/ 2147483647 h 1868"/>
              <a:gd name="T24" fmla="*/ 2147483647 w 4211"/>
              <a:gd name="T25" fmla="*/ 2147483647 h 1868"/>
              <a:gd name="T26" fmla="*/ 2147483647 w 4211"/>
              <a:gd name="T27" fmla="*/ 2147483647 h 1868"/>
              <a:gd name="T28" fmla="*/ 2147483647 w 4211"/>
              <a:gd name="T29" fmla="*/ 2147483647 h 1868"/>
              <a:gd name="T30" fmla="*/ 2147483647 w 4211"/>
              <a:gd name="T31" fmla="*/ 2147483647 h 1868"/>
              <a:gd name="T32" fmla="*/ 2147483647 w 4211"/>
              <a:gd name="T33" fmla="*/ 2147483647 h 1868"/>
              <a:gd name="T34" fmla="*/ 2147483647 w 4211"/>
              <a:gd name="T35" fmla="*/ 2147483647 h 1868"/>
              <a:gd name="T36" fmla="*/ 2147483647 w 4211"/>
              <a:gd name="T37" fmla="*/ 2147483647 h 1868"/>
              <a:gd name="T38" fmla="*/ 2147483647 w 4211"/>
              <a:gd name="T39" fmla="*/ 2147483647 h 1868"/>
              <a:gd name="T40" fmla="*/ 2147483647 w 4211"/>
              <a:gd name="T41" fmla="*/ 2147483647 h 1868"/>
              <a:gd name="T42" fmla="*/ 2147483647 w 4211"/>
              <a:gd name="T43" fmla="*/ 2147483647 h 1868"/>
              <a:gd name="T44" fmla="*/ 2147483647 w 4211"/>
              <a:gd name="T45" fmla="*/ 2147483647 h 1868"/>
              <a:gd name="T46" fmla="*/ 2147483647 w 4211"/>
              <a:gd name="T47" fmla="*/ 2147483647 h 1868"/>
              <a:gd name="T48" fmla="*/ 2147483647 w 4211"/>
              <a:gd name="T49" fmla="*/ 2147483647 h 1868"/>
              <a:gd name="T50" fmla="*/ 2147483647 w 4211"/>
              <a:gd name="T51" fmla="*/ 2147483647 h 1868"/>
              <a:gd name="T52" fmla="*/ 2147483647 w 4211"/>
              <a:gd name="T53" fmla="*/ 2147483647 h 1868"/>
              <a:gd name="T54" fmla="*/ 2147483647 w 4211"/>
              <a:gd name="T55" fmla="*/ 2147483647 h 1868"/>
              <a:gd name="T56" fmla="*/ 2147483647 w 4211"/>
              <a:gd name="T57" fmla="*/ 2147483647 h 1868"/>
              <a:gd name="T58" fmla="*/ 2147483647 w 4211"/>
              <a:gd name="T59" fmla="*/ 2147483647 h 1868"/>
              <a:gd name="T60" fmla="*/ 2147483647 w 4211"/>
              <a:gd name="T61" fmla="*/ 2147483647 h 1868"/>
              <a:gd name="T62" fmla="*/ 2147483647 w 4211"/>
              <a:gd name="T63" fmla="*/ 2147483647 h 1868"/>
              <a:gd name="T64" fmla="*/ 2147483647 w 4211"/>
              <a:gd name="T65" fmla="*/ 2147483647 h 1868"/>
              <a:gd name="T66" fmla="*/ 2147483647 w 4211"/>
              <a:gd name="T67" fmla="*/ 2147483647 h 1868"/>
              <a:gd name="T68" fmla="*/ 2147483647 w 4211"/>
              <a:gd name="T69" fmla="*/ 2147483647 h 1868"/>
              <a:gd name="T70" fmla="*/ 2147483647 w 4211"/>
              <a:gd name="T71" fmla="*/ 2147483647 h 1868"/>
              <a:gd name="T72" fmla="*/ 2147483647 w 4211"/>
              <a:gd name="T73" fmla="*/ 2147483647 h 1868"/>
              <a:gd name="T74" fmla="*/ 2147483647 w 4211"/>
              <a:gd name="T75" fmla="*/ 2147483647 h 1868"/>
              <a:gd name="T76" fmla="*/ 2147483647 w 4211"/>
              <a:gd name="T77" fmla="*/ 2147483647 h 1868"/>
              <a:gd name="T78" fmla="*/ 2147483647 w 4211"/>
              <a:gd name="T79" fmla="*/ 2147483647 h 1868"/>
              <a:gd name="T80" fmla="*/ 2147483647 w 4211"/>
              <a:gd name="T81" fmla="*/ 2147483647 h 1868"/>
              <a:gd name="T82" fmla="*/ 2147483647 w 4211"/>
              <a:gd name="T83" fmla="*/ 2147483647 h 1868"/>
              <a:gd name="T84" fmla="*/ 2147483647 w 4211"/>
              <a:gd name="T85" fmla="*/ 2147483647 h 1868"/>
              <a:gd name="T86" fmla="*/ 2147483647 w 4211"/>
              <a:gd name="T87" fmla="*/ 2147483647 h 1868"/>
              <a:gd name="T88" fmla="*/ 2147483647 w 4211"/>
              <a:gd name="T89" fmla="*/ 2147483647 h 1868"/>
              <a:gd name="T90" fmla="*/ 2147483647 w 4211"/>
              <a:gd name="T91" fmla="*/ 2147483647 h 1868"/>
              <a:gd name="T92" fmla="*/ 2147483647 w 4211"/>
              <a:gd name="T93" fmla="*/ 2147483647 h 1868"/>
              <a:gd name="T94" fmla="*/ 2147483647 w 4211"/>
              <a:gd name="T95" fmla="*/ 2147483647 h 1868"/>
              <a:gd name="T96" fmla="*/ 2147483647 w 4211"/>
              <a:gd name="T97" fmla="*/ 2147483647 h 1868"/>
              <a:gd name="T98" fmla="*/ 2147483647 w 4211"/>
              <a:gd name="T99" fmla="*/ 2147483647 h 1868"/>
              <a:gd name="T100" fmla="*/ 2147483647 w 4211"/>
              <a:gd name="T101" fmla="*/ 2147483647 h 1868"/>
              <a:gd name="T102" fmla="*/ 2147483647 w 4211"/>
              <a:gd name="T103" fmla="*/ 2147483647 h 1868"/>
              <a:gd name="T104" fmla="*/ 2147483647 w 4211"/>
              <a:gd name="T105" fmla="*/ 2147483647 h 1868"/>
              <a:gd name="T106" fmla="*/ 2147483647 w 4211"/>
              <a:gd name="T107" fmla="*/ 2147483647 h 1868"/>
              <a:gd name="T108" fmla="*/ 2147483647 w 4211"/>
              <a:gd name="T109" fmla="*/ 2147483647 h 1868"/>
              <a:gd name="T110" fmla="*/ 2147483647 w 4211"/>
              <a:gd name="T111" fmla="*/ 2147483647 h 1868"/>
              <a:gd name="T112" fmla="*/ 2147483647 w 4211"/>
              <a:gd name="T113" fmla="*/ 2147483647 h 1868"/>
              <a:gd name="T114" fmla="*/ 2147483647 w 4211"/>
              <a:gd name="T115" fmla="*/ 2147483647 h 1868"/>
              <a:gd name="T116" fmla="*/ 2147483647 w 4211"/>
              <a:gd name="T117" fmla="*/ 2147483647 h 1868"/>
              <a:gd name="T118" fmla="*/ 2147483647 w 4211"/>
              <a:gd name="T119" fmla="*/ 2147483647 h 18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211"/>
              <a:gd name="T181" fmla="*/ 0 h 1868"/>
              <a:gd name="T182" fmla="*/ 4211 w 4211"/>
              <a:gd name="T183" fmla="*/ 1868 h 186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211" h="1868">
                <a:moveTo>
                  <a:pt x="26" y="0"/>
                </a:moveTo>
                <a:lnTo>
                  <a:pt x="0" y="19"/>
                </a:lnTo>
                <a:lnTo>
                  <a:pt x="43" y="80"/>
                </a:lnTo>
                <a:lnTo>
                  <a:pt x="89" y="138"/>
                </a:lnTo>
                <a:lnTo>
                  <a:pt x="116" y="164"/>
                </a:lnTo>
                <a:lnTo>
                  <a:pt x="144" y="187"/>
                </a:lnTo>
                <a:lnTo>
                  <a:pt x="174" y="210"/>
                </a:lnTo>
                <a:lnTo>
                  <a:pt x="181" y="213"/>
                </a:lnTo>
                <a:lnTo>
                  <a:pt x="212" y="233"/>
                </a:lnTo>
                <a:lnTo>
                  <a:pt x="219" y="217"/>
                </a:lnTo>
                <a:lnTo>
                  <a:pt x="212" y="233"/>
                </a:lnTo>
                <a:lnTo>
                  <a:pt x="232" y="240"/>
                </a:lnTo>
                <a:lnTo>
                  <a:pt x="253" y="247"/>
                </a:lnTo>
                <a:lnTo>
                  <a:pt x="258" y="247"/>
                </a:lnTo>
                <a:lnTo>
                  <a:pt x="304" y="254"/>
                </a:lnTo>
                <a:lnTo>
                  <a:pt x="353" y="257"/>
                </a:lnTo>
                <a:lnTo>
                  <a:pt x="404" y="257"/>
                </a:lnTo>
                <a:lnTo>
                  <a:pt x="453" y="261"/>
                </a:lnTo>
                <a:lnTo>
                  <a:pt x="499" y="268"/>
                </a:lnTo>
                <a:lnTo>
                  <a:pt x="499" y="250"/>
                </a:lnTo>
                <a:lnTo>
                  <a:pt x="492" y="266"/>
                </a:lnTo>
                <a:lnTo>
                  <a:pt x="513" y="271"/>
                </a:lnTo>
                <a:lnTo>
                  <a:pt x="532" y="278"/>
                </a:lnTo>
                <a:lnTo>
                  <a:pt x="550" y="289"/>
                </a:lnTo>
                <a:lnTo>
                  <a:pt x="557" y="273"/>
                </a:lnTo>
                <a:lnTo>
                  <a:pt x="544" y="283"/>
                </a:lnTo>
                <a:lnTo>
                  <a:pt x="559" y="297"/>
                </a:lnTo>
                <a:lnTo>
                  <a:pt x="560" y="297"/>
                </a:lnTo>
                <a:lnTo>
                  <a:pt x="571" y="311"/>
                </a:lnTo>
                <a:lnTo>
                  <a:pt x="583" y="301"/>
                </a:lnTo>
                <a:lnTo>
                  <a:pt x="567" y="306"/>
                </a:lnTo>
                <a:lnTo>
                  <a:pt x="576" y="325"/>
                </a:lnTo>
                <a:lnTo>
                  <a:pt x="583" y="346"/>
                </a:lnTo>
                <a:lnTo>
                  <a:pt x="588" y="369"/>
                </a:lnTo>
                <a:lnTo>
                  <a:pt x="604" y="364"/>
                </a:lnTo>
                <a:lnTo>
                  <a:pt x="588" y="364"/>
                </a:lnTo>
                <a:lnTo>
                  <a:pt x="590" y="389"/>
                </a:lnTo>
                <a:lnTo>
                  <a:pt x="594" y="415"/>
                </a:lnTo>
                <a:lnTo>
                  <a:pt x="595" y="469"/>
                </a:lnTo>
                <a:lnTo>
                  <a:pt x="599" y="525"/>
                </a:lnTo>
                <a:lnTo>
                  <a:pt x="601" y="551"/>
                </a:lnTo>
                <a:lnTo>
                  <a:pt x="604" y="576"/>
                </a:lnTo>
                <a:lnTo>
                  <a:pt x="606" y="583"/>
                </a:lnTo>
                <a:lnTo>
                  <a:pt x="611" y="606"/>
                </a:lnTo>
                <a:lnTo>
                  <a:pt x="618" y="627"/>
                </a:lnTo>
                <a:lnTo>
                  <a:pt x="629" y="644"/>
                </a:lnTo>
                <a:lnTo>
                  <a:pt x="632" y="649"/>
                </a:lnTo>
                <a:lnTo>
                  <a:pt x="648" y="665"/>
                </a:lnTo>
                <a:lnTo>
                  <a:pt x="664" y="676"/>
                </a:lnTo>
                <a:lnTo>
                  <a:pt x="669" y="681"/>
                </a:lnTo>
                <a:lnTo>
                  <a:pt x="690" y="688"/>
                </a:lnTo>
                <a:lnTo>
                  <a:pt x="715" y="695"/>
                </a:lnTo>
                <a:lnTo>
                  <a:pt x="720" y="695"/>
                </a:lnTo>
                <a:lnTo>
                  <a:pt x="747" y="700"/>
                </a:lnTo>
                <a:lnTo>
                  <a:pt x="775" y="702"/>
                </a:lnTo>
                <a:lnTo>
                  <a:pt x="803" y="702"/>
                </a:lnTo>
                <a:lnTo>
                  <a:pt x="864" y="702"/>
                </a:lnTo>
                <a:lnTo>
                  <a:pt x="924" y="700"/>
                </a:lnTo>
                <a:lnTo>
                  <a:pt x="954" y="700"/>
                </a:lnTo>
                <a:lnTo>
                  <a:pt x="980" y="702"/>
                </a:lnTo>
                <a:lnTo>
                  <a:pt x="1007" y="705"/>
                </a:lnTo>
                <a:lnTo>
                  <a:pt x="1007" y="688"/>
                </a:lnTo>
                <a:lnTo>
                  <a:pt x="1000" y="704"/>
                </a:lnTo>
                <a:lnTo>
                  <a:pt x="1024" y="709"/>
                </a:lnTo>
                <a:lnTo>
                  <a:pt x="1044" y="716"/>
                </a:lnTo>
                <a:lnTo>
                  <a:pt x="1051" y="700"/>
                </a:lnTo>
                <a:lnTo>
                  <a:pt x="1038" y="712"/>
                </a:lnTo>
                <a:lnTo>
                  <a:pt x="1056" y="725"/>
                </a:lnTo>
                <a:lnTo>
                  <a:pt x="1067" y="711"/>
                </a:lnTo>
                <a:lnTo>
                  <a:pt x="1056" y="723"/>
                </a:lnTo>
                <a:lnTo>
                  <a:pt x="1067" y="735"/>
                </a:lnTo>
                <a:lnTo>
                  <a:pt x="1079" y="725"/>
                </a:lnTo>
                <a:lnTo>
                  <a:pt x="1063" y="730"/>
                </a:lnTo>
                <a:lnTo>
                  <a:pt x="1072" y="746"/>
                </a:lnTo>
                <a:lnTo>
                  <a:pt x="1079" y="765"/>
                </a:lnTo>
                <a:lnTo>
                  <a:pt x="1095" y="758"/>
                </a:lnTo>
                <a:lnTo>
                  <a:pt x="1077" y="758"/>
                </a:lnTo>
                <a:lnTo>
                  <a:pt x="1081" y="779"/>
                </a:lnTo>
                <a:lnTo>
                  <a:pt x="1082" y="800"/>
                </a:lnTo>
                <a:lnTo>
                  <a:pt x="1081" y="823"/>
                </a:lnTo>
                <a:lnTo>
                  <a:pt x="1077" y="870"/>
                </a:lnTo>
                <a:lnTo>
                  <a:pt x="1075" y="919"/>
                </a:lnTo>
                <a:lnTo>
                  <a:pt x="1075" y="942"/>
                </a:lnTo>
                <a:lnTo>
                  <a:pt x="1077" y="965"/>
                </a:lnTo>
                <a:lnTo>
                  <a:pt x="1079" y="970"/>
                </a:lnTo>
                <a:lnTo>
                  <a:pt x="1082" y="991"/>
                </a:lnTo>
                <a:lnTo>
                  <a:pt x="1089" y="1012"/>
                </a:lnTo>
                <a:lnTo>
                  <a:pt x="1102" y="1029"/>
                </a:lnTo>
                <a:lnTo>
                  <a:pt x="1105" y="1035"/>
                </a:lnTo>
                <a:lnTo>
                  <a:pt x="1121" y="1050"/>
                </a:lnTo>
                <a:lnTo>
                  <a:pt x="1139" y="1063"/>
                </a:lnTo>
                <a:lnTo>
                  <a:pt x="1144" y="1066"/>
                </a:lnTo>
                <a:lnTo>
                  <a:pt x="1165" y="1075"/>
                </a:lnTo>
                <a:lnTo>
                  <a:pt x="1190" y="1082"/>
                </a:lnTo>
                <a:lnTo>
                  <a:pt x="1195" y="1084"/>
                </a:lnTo>
                <a:lnTo>
                  <a:pt x="1221" y="1087"/>
                </a:lnTo>
                <a:lnTo>
                  <a:pt x="1249" y="1091"/>
                </a:lnTo>
                <a:lnTo>
                  <a:pt x="1279" y="1092"/>
                </a:lnTo>
                <a:lnTo>
                  <a:pt x="1343" y="1096"/>
                </a:lnTo>
                <a:lnTo>
                  <a:pt x="1376" y="1098"/>
                </a:lnTo>
                <a:lnTo>
                  <a:pt x="1411" y="1101"/>
                </a:lnTo>
                <a:lnTo>
                  <a:pt x="1444" y="1106"/>
                </a:lnTo>
                <a:lnTo>
                  <a:pt x="1444" y="1091"/>
                </a:lnTo>
                <a:lnTo>
                  <a:pt x="1439" y="1106"/>
                </a:lnTo>
                <a:lnTo>
                  <a:pt x="1474" y="1113"/>
                </a:lnTo>
                <a:lnTo>
                  <a:pt x="1508" y="1124"/>
                </a:lnTo>
                <a:lnTo>
                  <a:pt x="1543" y="1140"/>
                </a:lnTo>
                <a:lnTo>
                  <a:pt x="1576" y="1157"/>
                </a:lnTo>
                <a:lnTo>
                  <a:pt x="1582" y="1141"/>
                </a:lnTo>
                <a:lnTo>
                  <a:pt x="1569" y="1154"/>
                </a:lnTo>
                <a:lnTo>
                  <a:pt x="1604" y="1178"/>
                </a:lnTo>
                <a:lnTo>
                  <a:pt x="1618" y="1189"/>
                </a:lnTo>
                <a:lnTo>
                  <a:pt x="1636" y="1206"/>
                </a:lnTo>
                <a:lnTo>
                  <a:pt x="1652" y="1224"/>
                </a:lnTo>
                <a:lnTo>
                  <a:pt x="1669" y="1245"/>
                </a:lnTo>
                <a:lnTo>
                  <a:pt x="1685" y="1266"/>
                </a:lnTo>
                <a:lnTo>
                  <a:pt x="1703" y="1290"/>
                </a:lnTo>
                <a:lnTo>
                  <a:pt x="1715" y="1278"/>
                </a:lnTo>
                <a:lnTo>
                  <a:pt x="1699" y="1285"/>
                </a:lnTo>
                <a:lnTo>
                  <a:pt x="1733" y="1336"/>
                </a:lnTo>
                <a:lnTo>
                  <a:pt x="1768" y="1392"/>
                </a:lnTo>
                <a:lnTo>
                  <a:pt x="1803" y="1450"/>
                </a:lnTo>
                <a:lnTo>
                  <a:pt x="1873" y="1569"/>
                </a:lnTo>
                <a:lnTo>
                  <a:pt x="1909" y="1626"/>
                </a:lnTo>
                <a:lnTo>
                  <a:pt x="1944" y="1681"/>
                </a:lnTo>
                <a:lnTo>
                  <a:pt x="1947" y="1686"/>
                </a:lnTo>
                <a:lnTo>
                  <a:pt x="1982" y="1735"/>
                </a:lnTo>
                <a:lnTo>
                  <a:pt x="2000" y="1758"/>
                </a:lnTo>
                <a:lnTo>
                  <a:pt x="2018" y="1779"/>
                </a:lnTo>
                <a:lnTo>
                  <a:pt x="2035" y="1798"/>
                </a:lnTo>
                <a:lnTo>
                  <a:pt x="2051" y="1815"/>
                </a:lnTo>
                <a:lnTo>
                  <a:pt x="2068" y="1829"/>
                </a:lnTo>
                <a:lnTo>
                  <a:pt x="2086" y="1842"/>
                </a:lnTo>
                <a:lnTo>
                  <a:pt x="2091" y="1845"/>
                </a:lnTo>
                <a:lnTo>
                  <a:pt x="2109" y="1856"/>
                </a:lnTo>
                <a:lnTo>
                  <a:pt x="2126" y="1863"/>
                </a:lnTo>
                <a:lnTo>
                  <a:pt x="2142" y="1866"/>
                </a:lnTo>
                <a:lnTo>
                  <a:pt x="2149" y="1866"/>
                </a:lnTo>
                <a:lnTo>
                  <a:pt x="2167" y="1868"/>
                </a:lnTo>
                <a:lnTo>
                  <a:pt x="2181" y="1864"/>
                </a:lnTo>
                <a:lnTo>
                  <a:pt x="2188" y="1863"/>
                </a:lnTo>
                <a:lnTo>
                  <a:pt x="2204" y="1857"/>
                </a:lnTo>
                <a:lnTo>
                  <a:pt x="2221" y="1849"/>
                </a:lnTo>
                <a:lnTo>
                  <a:pt x="2227" y="1843"/>
                </a:lnTo>
                <a:lnTo>
                  <a:pt x="2243" y="1831"/>
                </a:lnTo>
                <a:lnTo>
                  <a:pt x="2260" y="1817"/>
                </a:lnTo>
                <a:lnTo>
                  <a:pt x="2276" y="1800"/>
                </a:lnTo>
                <a:lnTo>
                  <a:pt x="2292" y="1780"/>
                </a:lnTo>
                <a:lnTo>
                  <a:pt x="2309" y="1758"/>
                </a:lnTo>
                <a:lnTo>
                  <a:pt x="2325" y="1735"/>
                </a:lnTo>
                <a:lnTo>
                  <a:pt x="2330" y="1730"/>
                </a:lnTo>
                <a:lnTo>
                  <a:pt x="2346" y="1703"/>
                </a:lnTo>
                <a:lnTo>
                  <a:pt x="2380" y="1649"/>
                </a:lnTo>
                <a:lnTo>
                  <a:pt x="2411" y="1590"/>
                </a:lnTo>
                <a:lnTo>
                  <a:pt x="2445" y="1527"/>
                </a:lnTo>
                <a:lnTo>
                  <a:pt x="2508" y="1397"/>
                </a:lnTo>
                <a:lnTo>
                  <a:pt x="2538" y="1334"/>
                </a:lnTo>
                <a:lnTo>
                  <a:pt x="2569" y="1274"/>
                </a:lnTo>
                <a:lnTo>
                  <a:pt x="2599" y="1218"/>
                </a:lnTo>
                <a:lnTo>
                  <a:pt x="2613" y="1192"/>
                </a:lnTo>
                <a:lnTo>
                  <a:pt x="2629" y="1169"/>
                </a:lnTo>
                <a:lnTo>
                  <a:pt x="2643" y="1147"/>
                </a:lnTo>
                <a:lnTo>
                  <a:pt x="2627" y="1141"/>
                </a:lnTo>
                <a:lnTo>
                  <a:pt x="2638" y="1152"/>
                </a:lnTo>
                <a:lnTo>
                  <a:pt x="2654" y="1133"/>
                </a:lnTo>
                <a:lnTo>
                  <a:pt x="2668" y="1115"/>
                </a:lnTo>
                <a:lnTo>
                  <a:pt x="2682" y="1101"/>
                </a:lnTo>
                <a:lnTo>
                  <a:pt x="2708" y="1077"/>
                </a:lnTo>
                <a:lnTo>
                  <a:pt x="2698" y="1064"/>
                </a:lnTo>
                <a:lnTo>
                  <a:pt x="2703" y="1080"/>
                </a:lnTo>
                <a:lnTo>
                  <a:pt x="2731" y="1061"/>
                </a:lnTo>
                <a:lnTo>
                  <a:pt x="2759" y="1047"/>
                </a:lnTo>
                <a:lnTo>
                  <a:pt x="2787" y="1038"/>
                </a:lnTo>
                <a:lnTo>
                  <a:pt x="2814" y="1031"/>
                </a:lnTo>
                <a:lnTo>
                  <a:pt x="2809" y="1015"/>
                </a:lnTo>
                <a:lnTo>
                  <a:pt x="2809" y="1033"/>
                </a:lnTo>
                <a:lnTo>
                  <a:pt x="2835" y="1029"/>
                </a:lnTo>
                <a:lnTo>
                  <a:pt x="2861" y="1028"/>
                </a:lnTo>
                <a:lnTo>
                  <a:pt x="2888" y="1028"/>
                </a:lnTo>
                <a:lnTo>
                  <a:pt x="2937" y="1028"/>
                </a:lnTo>
                <a:lnTo>
                  <a:pt x="2960" y="1029"/>
                </a:lnTo>
                <a:lnTo>
                  <a:pt x="2983" y="1028"/>
                </a:lnTo>
                <a:lnTo>
                  <a:pt x="3002" y="1024"/>
                </a:lnTo>
                <a:lnTo>
                  <a:pt x="3009" y="1024"/>
                </a:lnTo>
                <a:lnTo>
                  <a:pt x="3028" y="1017"/>
                </a:lnTo>
                <a:lnTo>
                  <a:pt x="3046" y="1008"/>
                </a:lnTo>
                <a:lnTo>
                  <a:pt x="3051" y="1005"/>
                </a:lnTo>
                <a:lnTo>
                  <a:pt x="3067" y="993"/>
                </a:lnTo>
                <a:lnTo>
                  <a:pt x="3079" y="975"/>
                </a:lnTo>
                <a:lnTo>
                  <a:pt x="3083" y="970"/>
                </a:lnTo>
                <a:lnTo>
                  <a:pt x="3093" y="949"/>
                </a:lnTo>
                <a:lnTo>
                  <a:pt x="3100" y="928"/>
                </a:lnTo>
                <a:lnTo>
                  <a:pt x="3106" y="903"/>
                </a:lnTo>
                <a:lnTo>
                  <a:pt x="3107" y="896"/>
                </a:lnTo>
                <a:lnTo>
                  <a:pt x="3113" y="844"/>
                </a:lnTo>
                <a:lnTo>
                  <a:pt x="3116" y="788"/>
                </a:lnTo>
                <a:lnTo>
                  <a:pt x="3118" y="732"/>
                </a:lnTo>
                <a:lnTo>
                  <a:pt x="3121" y="705"/>
                </a:lnTo>
                <a:lnTo>
                  <a:pt x="3125" y="681"/>
                </a:lnTo>
                <a:lnTo>
                  <a:pt x="3107" y="681"/>
                </a:lnTo>
                <a:lnTo>
                  <a:pt x="3123" y="686"/>
                </a:lnTo>
                <a:lnTo>
                  <a:pt x="3128" y="663"/>
                </a:lnTo>
                <a:lnTo>
                  <a:pt x="3135" y="642"/>
                </a:lnTo>
                <a:lnTo>
                  <a:pt x="3146" y="623"/>
                </a:lnTo>
                <a:lnTo>
                  <a:pt x="3130" y="618"/>
                </a:lnTo>
                <a:lnTo>
                  <a:pt x="3141" y="628"/>
                </a:lnTo>
                <a:lnTo>
                  <a:pt x="3155" y="614"/>
                </a:lnTo>
                <a:lnTo>
                  <a:pt x="3169" y="602"/>
                </a:lnTo>
                <a:lnTo>
                  <a:pt x="3158" y="590"/>
                </a:lnTo>
                <a:lnTo>
                  <a:pt x="3164" y="606"/>
                </a:lnTo>
                <a:lnTo>
                  <a:pt x="3183" y="597"/>
                </a:lnTo>
                <a:lnTo>
                  <a:pt x="3202" y="590"/>
                </a:lnTo>
                <a:lnTo>
                  <a:pt x="3197" y="574"/>
                </a:lnTo>
                <a:lnTo>
                  <a:pt x="3197" y="592"/>
                </a:lnTo>
                <a:lnTo>
                  <a:pt x="3220" y="586"/>
                </a:lnTo>
                <a:lnTo>
                  <a:pt x="3269" y="583"/>
                </a:lnTo>
                <a:lnTo>
                  <a:pt x="3322" y="583"/>
                </a:lnTo>
                <a:lnTo>
                  <a:pt x="3375" y="583"/>
                </a:lnTo>
                <a:lnTo>
                  <a:pt x="3424" y="583"/>
                </a:lnTo>
                <a:lnTo>
                  <a:pt x="3447" y="579"/>
                </a:lnTo>
                <a:lnTo>
                  <a:pt x="3468" y="576"/>
                </a:lnTo>
                <a:lnTo>
                  <a:pt x="3475" y="574"/>
                </a:lnTo>
                <a:lnTo>
                  <a:pt x="3494" y="569"/>
                </a:lnTo>
                <a:lnTo>
                  <a:pt x="3513" y="558"/>
                </a:lnTo>
                <a:lnTo>
                  <a:pt x="3526" y="550"/>
                </a:lnTo>
                <a:lnTo>
                  <a:pt x="3531" y="544"/>
                </a:lnTo>
                <a:lnTo>
                  <a:pt x="3542" y="532"/>
                </a:lnTo>
                <a:lnTo>
                  <a:pt x="3547" y="527"/>
                </a:lnTo>
                <a:lnTo>
                  <a:pt x="3556" y="513"/>
                </a:lnTo>
                <a:lnTo>
                  <a:pt x="3564" y="497"/>
                </a:lnTo>
                <a:lnTo>
                  <a:pt x="3577" y="462"/>
                </a:lnTo>
                <a:lnTo>
                  <a:pt x="3585" y="425"/>
                </a:lnTo>
                <a:lnTo>
                  <a:pt x="3596" y="387"/>
                </a:lnTo>
                <a:lnTo>
                  <a:pt x="3608" y="352"/>
                </a:lnTo>
                <a:lnTo>
                  <a:pt x="3615" y="336"/>
                </a:lnTo>
                <a:lnTo>
                  <a:pt x="3626" y="322"/>
                </a:lnTo>
                <a:lnTo>
                  <a:pt x="3610" y="317"/>
                </a:lnTo>
                <a:lnTo>
                  <a:pt x="3621" y="327"/>
                </a:lnTo>
                <a:lnTo>
                  <a:pt x="3633" y="315"/>
                </a:lnTo>
                <a:lnTo>
                  <a:pt x="3622" y="303"/>
                </a:lnTo>
                <a:lnTo>
                  <a:pt x="3628" y="318"/>
                </a:lnTo>
                <a:lnTo>
                  <a:pt x="3645" y="306"/>
                </a:lnTo>
                <a:lnTo>
                  <a:pt x="3636" y="292"/>
                </a:lnTo>
                <a:lnTo>
                  <a:pt x="3645" y="306"/>
                </a:lnTo>
                <a:lnTo>
                  <a:pt x="3659" y="299"/>
                </a:lnTo>
                <a:lnTo>
                  <a:pt x="3679" y="292"/>
                </a:lnTo>
                <a:lnTo>
                  <a:pt x="3700" y="289"/>
                </a:lnTo>
                <a:lnTo>
                  <a:pt x="3694" y="273"/>
                </a:lnTo>
                <a:lnTo>
                  <a:pt x="3694" y="289"/>
                </a:lnTo>
                <a:lnTo>
                  <a:pt x="3717" y="285"/>
                </a:lnTo>
                <a:lnTo>
                  <a:pt x="3768" y="280"/>
                </a:lnTo>
                <a:lnTo>
                  <a:pt x="3821" y="278"/>
                </a:lnTo>
                <a:lnTo>
                  <a:pt x="3874" y="276"/>
                </a:lnTo>
                <a:lnTo>
                  <a:pt x="3925" y="273"/>
                </a:lnTo>
                <a:lnTo>
                  <a:pt x="3949" y="269"/>
                </a:lnTo>
                <a:lnTo>
                  <a:pt x="3972" y="266"/>
                </a:lnTo>
                <a:lnTo>
                  <a:pt x="3977" y="264"/>
                </a:lnTo>
                <a:lnTo>
                  <a:pt x="3999" y="259"/>
                </a:lnTo>
                <a:lnTo>
                  <a:pt x="4018" y="250"/>
                </a:lnTo>
                <a:lnTo>
                  <a:pt x="4050" y="231"/>
                </a:lnTo>
                <a:lnTo>
                  <a:pt x="4055" y="226"/>
                </a:lnTo>
                <a:lnTo>
                  <a:pt x="4083" y="203"/>
                </a:lnTo>
                <a:lnTo>
                  <a:pt x="4109" y="177"/>
                </a:lnTo>
                <a:lnTo>
                  <a:pt x="4132" y="149"/>
                </a:lnTo>
                <a:lnTo>
                  <a:pt x="4136" y="143"/>
                </a:lnTo>
                <a:lnTo>
                  <a:pt x="4157" y="114"/>
                </a:lnTo>
                <a:lnTo>
                  <a:pt x="4176" y="80"/>
                </a:lnTo>
                <a:lnTo>
                  <a:pt x="4211" y="17"/>
                </a:lnTo>
                <a:lnTo>
                  <a:pt x="4183" y="2"/>
                </a:lnTo>
                <a:lnTo>
                  <a:pt x="4144" y="68"/>
                </a:lnTo>
                <a:lnTo>
                  <a:pt x="4125" y="101"/>
                </a:lnTo>
                <a:lnTo>
                  <a:pt x="4104" y="131"/>
                </a:lnTo>
                <a:lnTo>
                  <a:pt x="4120" y="138"/>
                </a:lnTo>
                <a:lnTo>
                  <a:pt x="4109" y="126"/>
                </a:lnTo>
                <a:lnTo>
                  <a:pt x="4086" y="154"/>
                </a:lnTo>
                <a:lnTo>
                  <a:pt x="4060" y="180"/>
                </a:lnTo>
                <a:lnTo>
                  <a:pt x="4032" y="203"/>
                </a:lnTo>
                <a:lnTo>
                  <a:pt x="4043" y="215"/>
                </a:lnTo>
                <a:lnTo>
                  <a:pt x="4037" y="199"/>
                </a:lnTo>
                <a:lnTo>
                  <a:pt x="4004" y="220"/>
                </a:lnTo>
                <a:lnTo>
                  <a:pt x="3986" y="227"/>
                </a:lnTo>
                <a:lnTo>
                  <a:pt x="3965" y="233"/>
                </a:lnTo>
                <a:lnTo>
                  <a:pt x="3972" y="248"/>
                </a:lnTo>
                <a:lnTo>
                  <a:pt x="3972" y="233"/>
                </a:lnTo>
                <a:lnTo>
                  <a:pt x="3949" y="236"/>
                </a:lnTo>
                <a:lnTo>
                  <a:pt x="3925" y="240"/>
                </a:lnTo>
                <a:lnTo>
                  <a:pt x="3874" y="243"/>
                </a:lnTo>
                <a:lnTo>
                  <a:pt x="3821" y="245"/>
                </a:lnTo>
                <a:lnTo>
                  <a:pt x="3768" y="247"/>
                </a:lnTo>
                <a:lnTo>
                  <a:pt x="3717" y="252"/>
                </a:lnTo>
                <a:lnTo>
                  <a:pt x="3694" y="255"/>
                </a:lnTo>
                <a:lnTo>
                  <a:pt x="3687" y="257"/>
                </a:lnTo>
                <a:lnTo>
                  <a:pt x="3666" y="261"/>
                </a:lnTo>
                <a:lnTo>
                  <a:pt x="3647" y="268"/>
                </a:lnTo>
                <a:lnTo>
                  <a:pt x="3629" y="278"/>
                </a:lnTo>
                <a:lnTo>
                  <a:pt x="3628" y="278"/>
                </a:lnTo>
                <a:lnTo>
                  <a:pt x="3615" y="287"/>
                </a:lnTo>
                <a:lnTo>
                  <a:pt x="3610" y="292"/>
                </a:lnTo>
                <a:lnTo>
                  <a:pt x="3598" y="304"/>
                </a:lnTo>
                <a:lnTo>
                  <a:pt x="3594" y="310"/>
                </a:lnTo>
                <a:lnTo>
                  <a:pt x="3584" y="324"/>
                </a:lnTo>
                <a:lnTo>
                  <a:pt x="3577" y="339"/>
                </a:lnTo>
                <a:lnTo>
                  <a:pt x="3564" y="375"/>
                </a:lnTo>
                <a:lnTo>
                  <a:pt x="3554" y="413"/>
                </a:lnTo>
                <a:lnTo>
                  <a:pt x="3545" y="450"/>
                </a:lnTo>
                <a:lnTo>
                  <a:pt x="3533" y="485"/>
                </a:lnTo>
                <a:lnTo>
                  <a:pt x="3524" y="501"/>
                </a:lnTo>
                <a:lnTo>
                  <a:pt x="3515" y="515"/>
                </a:lnTo>
                <a:lnTo>
                  <a:pt x="3531" y="520"/>
                </a:lnTo>
                <a:lnTo>
                  <a:pt x="3519" y="509"/>
                </a:lnTo>
                <a:lnTo>
                  <a:pt x="3508" y="522"/>
                </a:lnTo>
                <a:lnTo>
                  <a:pt x="3519" y="534"/>
                </a:lnTo>
                <a:lnTo>
                  <a:pt x="3513" y="518"/>
                </a:lnTo>
                <a:lnTo>
                  <a:pt x="3496" y="530"/>
                </a:lnTo>
                <a:lnTo>
                  <a:pt x="3482" y="537"/>
                </a:lnTo>
                <a:lnTo>
                  <a:pt x="3462" y="543"/>
                </a:lnTo>
                <a:lnTo>
                  <a:pt x="3468" y="558"/>
                </a:lnTo>
                <a:lnTo>
                  <a:pt x="3468" y="543"/>
                </a:lnTo>
                <a:lnTo>
                  <a:pt x="3447" y="546"/>
                </a:lnTo>
                <a:lnTo>
                  <a:pt x="3424" y="550"/>
                </a:lnTo>
                <a:lnTo>
                  <a:pt x="3375" y="550"/>
                </a:lnTo>
                <a:lnTo>
                  <a:pt x="3322" y="550"/>
                </a:lnTo>
                <a:lnTo>
                  <a:pt x="3269" y="550"/>
                </a:lnTo>
                <a:lnTo>
                  <a:pt x="3220" y="553"/>
                </a:lnTo>
                <a:lnTo>
                  <a:pt x="3197" y="558"/>
                </a:lnTo>
                <a:lnTo>
                  <a:pt x="3190" y="558"/>
                </a:lnTo>
                <a:lnTo>
                  <a:pt x="3171" y="565"/>
                </a:lnTo>
                <a:lnTo>
                  <a:pt x="3151" y="574"/>
                </a:lnTo>
                <a:lnTo>
                  <a:pt x="3146" y="579"/>
                </a:lnTo>
                <a:lnTo>
                  <a:pt x="3132" y="590"/>
                </a:lnTo>
                <a:lnTo>
                  <a:pt x="3118" y="606"/>
                </a:lnTo>
                <a:lnTo>
                  <a:pt x="3114" y="611"/>
                </a:lnTo>
                <a:lnTo>
                  <a:pt x="3104" y="630"/>
                </a:lnTo>
                <a:lnTo>
                  <a:pt x="3097" y="651"/>
                </a:lnTo>
                <a:lnTo>
                  <a:pt x="3092" y="674"/>
                </a:lnTo>
                <a:lnTo>
                  <a:pt x="3092" y="681"/>
                </a:lnTo>
                <a:lnTo>
                  <a:pt x="3088" y="705"/>
                </a:lnTo>
                <a:lnTo>
                  <a:pt x="3085" y="732"/>
                </a:lnTo>
                <a:lnTo>
                  <a:pt x="3083" y="788"/>
                </a:lnTo>
                <a:lnTo>
                  <a:pt x="3079" y="844"/>
                </a:lnTo>
                <a:lnTo>
                  <a:pt x="3074" y="896"/>
                </a:lnTo>
                <a:lnTo>
                  <a:pt x="3090" y="896"/>
                </a:lnTo>
                <a:lnTo>
                  <a:pt x="3074" y="891"/>
                </a:lnTo>
                <a:lnTo>
                  <a:pt x="3069" y="916"/>
                </a:lnTo>
                <a:lnTo>
                  <a:pt x="3062" y="937"/>
                </a:lnTo>
                <a:lnTo>
                  <a:pt x="3051" y="958"/>
                </a:lnTo>
                <a:lnTo>
                  <a:pt x="3067" y="963"/>
                </a:lnTo>
                <a:lnTo>
                  <a:pt x="3056" y="952"/>
                </a:lnTo>
                <a:lnTo>
                  <a:pt x="3042" y="970"/>
                </a:lnTo>
                <a:lnTo>
                  <a:pt x="3055" y="980"/>
                </a:lnTo>
                <a:lnTo>
                  <a:pt x="3044" y="970"/>
                </a:lnTo>
                <a:lnTo>
                  <a:pt x="3028" y="982"/>
                </a:lnTo>
                <a:lnTo>
                  <a:pt x="3039" y="993"/>
                </a:lnTo>
                <a:lnTo>
                  <a:pt x="3034" y="977"/>
                </a:lnTo>
                <a:lnTo>
                  <a:pt x="3016" y="986"/>
                </a:lnTo>
                <a:lnTo>
                  <a:pt x="2997" y="993"/>
                </a:lnTo>
                <a:lnTo>
                  <a:pt x="3002" y="1008"/>
                </a:lnTo>
                <a:lnTo>
                  <a:pt x="3002" y="991"/>
                </a:lnTo>
                <a:lnTo>
                  <a:pt x="2983" y="994"/>
                </a:lnTo>
                <a:lnTo>
                  <a:pt x="2960" y="996"/>
                </a:lnTo>
                <a:lnTo>
                  <a:pt x="2937" y="994"/>
                </a:lnTo>
                <a:lnTo>
                  <a:pt x="2888" y="994"/>
                </a:lnTo>
                <a:lnTo>
                  <a:pt x="2861" y="994"/>
                </a:lnTo>
                <a:lnTo>
                  <a:pt x="2835" y="996"/>
                </a:lnTo>
                <a:lnTo>
                  <a:pt x="2809" y="1000"/>
                </a:lnTo>
                <a:lnTo>
                  <a:pt x="2801" y="1000"/>
                </a:lnTo>
                <a:lnTo>
                  <a:pt x="2775" y="1007"/>
                </a:lnTo>
                <a:lnTo>
                  <a:pt x="2747" y="1015"/>
                </a:lnTo>
                <a:lnTo>
                  <a:pt x="2719" y="1029"/>
                </a:lnTo>
                <a:lnTo>
                  <a:pt x="2691" y="1049"/>
                </a:lnTo>
                <a:lnTo>
                  <a:pt x="2685" y="1054"/>
                </a:lnTo>
                <a:lnTo>
                  <a:pt x="2659" y="1078"/>
                </a:lnTo>
                <a:lnTo>
                  <a:pt x="2645" y="1092"/>
                </a:lnTo>
                <a:lnTo>
                  <a:pt x="2631" y="1110"/>
                </a:lnTo>
                <a:lnTo>
                  <a:pt x="2615" y="1129"/>
                </a:lnTo>
                <a:lnTo>
                  <a:pt x="2612" y="1134"/>
                </a:lnTo>
                <a:lnTo>
                  <a:pt x="2598" y="1157"/>
                </a:lnTo>
                <a:lnTo>
                  <a:pt x="2582" y="1180"/>
                </a:lnTo>
                <a:lnTo>
                  <a:pt x="2568" y="1206"/>
                </a:lnTo>
                <a:lnTo>
                  <a:pt x="2538" y="1262"/>
                </a:lnTo>
                <a:lnTo>
                  <a:pt x="2506" y="1322"/>
                </a:lnTo>
                <a:lnTo>
                  <a:pt x="2476" y="1385"/>
                </a:lnTo>
                <a:lnTo>
                  <a:pt x="2413" y="1514"/>
                </a:lnTo>
                <a:lnTo>
                  <a:pt x="2380" y="1577"/>
                </a:lnTo>
                <a:lnTo>
                  <a:pt x="2348" y="1637"/>
                </a:lnTo>
                <a:lnTo>
                  <a:pt x="2315" y="1691"/>
                </a:lnTo>
                <a:lnTo>
                  <a:pt x="2299" y="1717"/>
                </a:lnTo>
                <a:lnTo>
                  <a:pt x="2315" y="1723"/>
                </a:lnTo>
                <a:lnTo>
                  <a:pt x="2302" y="1712"/>
                </a:lnTo>
                <a:lnTo>
                  <a:pt x="2286" y="1735"/>
                </a:lnTo>
                <a:lnTo>
                  <a:pt x="2269" y="1758"/>
                </a:lnTo>
                <a:lnTo>
                  <a:pt x="2253" y="1777"/>
                </a:lnTo>
                <a:lnTo>
                  <a:pt x="2237" y="1794"/>
                </a:lnTo>
                <a:lnTo>
                  <a:pt x="2220" y="1808"/>
                </a:lnTo>
                <a:lnTo>
                  <a:pt x="2204" y="1821"/>
                </a:lnTo>
                <a:lnTo>
                  <a:pt x="2214" y="1833"/>
                </a:lnTo>
                <a:lnTo>
                  <a:pt x="2209" y="1817"/>
                </a:lnTo>
                <a:lnTo>
                  <a:pt x="2192" y="1826"/>
                </a:lnTo>
                <a:lnTo>
                  <a:pt x="2176" y="1831"/>
                </a:lnTo>
                <a:lnTo>
                  <a:pt x="2181" y="1847"/>
                </a:lnTo>
                <a:lnTo>
                  <a:pt x="2181" y="1831"/>
                </a:lnTo>
                <a:lnTo>
                  <a:pt x="2165" y="1835"/>
                </a:lnTo>
                <a:lnTo>
                  <a:pt x="2149" y="1833"/>
                </a:lnTo>
                <a:lnTo>
                  <a:pt x="2149" y="1850"/>
                </a:lnTo>
                <a:lnTo>
                  <a:pt x="2155" y="1835"/>
                </a:lnTo>
                <a:lnTo>
                  <a:pt x="2139" y="1831"/>
                </a:lnTo>
                <a:lnTo>
                  <a:pt x="2121" y="1824"/>
                </a:lnTo>
                <a:lnTo>
                  <a:pt x="2104" y="1814"/>
                </a:lnTo>
                <a:lnTo>
                  <a:pt x="2098" y="1829"/>
                </a:lnTo>
                <a:lnTo>
                  <a:pt x="2111" y="1819"/>
                </a:lnTo>
                <a:lnTo>
                  <a:pt x="2093" y="1807"/>
                </a:lnTo>
                <a:lnTo>
                  <a:pt x="2076" y="1793"/>
                </a:lnTo>
                <a:lnTo>
                  <a:pt x="2060" y="1775"/>
                </a:lnTo>
                <a:lnTo>
                  <a:pt x="2042" y="1756"/>
                </a:lnTo>
                <a:lnTo>
                  <a:pt x="2025" y="1735"/>
                </a:lnTo>
                <a:lnTo>
                  <a:pt x="2007" y="1712"/>
                </a:lnTo>
                <a:lnTo>
                  <a:pt x="1972" y="1663"/>
                </a:lnTo>
                <a:lnTo>
                  <a:pt x="1959" y="1674"/>
                </a:lnTo>
                <a:lnTo>
                  <a:pt x="1975" y="1668"/>
                </a:lnTo>
                <a:lnTo>
                  <a:pt x="1940" y="1614"/>
                </a:lnTo>
                <a:lnTo>
                  <a:pt x="1905" y="1556"/>
                </a:lnTo>
                <a:lnTo>
                  <a:pt x="1835" y="1437"/>
                </a:lnTo>
                <a:lnTo>
                  <a:pt x="1800" y="1379"/>
                </a:lnTo>
                <a:lnTo>
                  <a:pt x="1764" y="1323"/>
                </a:lnTo>
                <a:lnTo>
                  <a:pt x="1731" y="1273"/>
                </a:lnTo>
                <a:lnTo>
                  <a:pt x="1727" y="1267"/>
                </a:lnTo>
                <a:lnTo>
                  <a:pt x="1710" y="1243"/>
                </a:lnTo>
                <a:lnTo>
                  <a:pt x="1694" y="1222"/>
                </a:lnTo>
                <a:lnTo>
                  <a:pt x="1676" y="1201"/>
                </a:lnTo>
                <a:lnTo>
                  <a:pt x="1661" y="1183"/>
                </a:lnTo>
                <a:lnTo>
                  <a:pt x="1643" y="1166"/>
                </a:lnTo>
                <a:lnTo>
                  <a:pt x="1626" y="1152"/>
                </a:lnTo>
                <a:lnTo>
                  <a:pt x="1594" y="1131"/>
                </a:lnTo>
                <a:lnTo>
                  <a:pt x="1589" y="1126"/>
                </a:lnTo>
                <a:lnTo>
                  <a:pt x="1555" y="1108"/>
                </a:lnTo>
                <a:lnTo>
                  <a:pt x="1520" y="1092"/>
                </a:lnTo>
                <a:lnTo>
                  <a:pt x="1487" y="1082"/>
                </a:lnTo>
                <a:lnTo>
                  <a:pt x="1451" y="1075"/>
                </a:lnTo>
                <a:lnTo>
                  <a:pt x="1444" y="1073"/>
                </a:lnTo>
                <a:lnTo>
                  <a:pt x="1411" y="1068"/>
                </a:lnTo>
                <a:lnTo>
                  <a:pt x="1376" y="1064"/>
                </a:lnTo>
                <a:lnTo>
                  <a:pt x="1343" y="1063"/>
                </a:lnTo>
                <a:lnTo>
                  <a:pt x="1279" y="1059"/>
                </a:lnTo>
                <a:lnTo>
                  <a:pt x="1249" y="1057"/>
                </a:lnTo>
                <a:lnTo>
                  <a:pt x="1221" y="1054"/>
                </a:lnTo>
                <a:lnTo>
                  <a:pt x="1195" y="1050"/>
                </a:lnTo>
                <a:lnTo>
                  <a:pt x="1195" y="1066"/>
                </a:lnTo>
                <a:lnTo>
                  <a:pt x="1202" y="1050"/>
                </a:lnTo>
                <a:lnTo>
                  <a:pt x="1177" y="1043"/>
                </a:lnTo>
                <a:lnTo>
                  <a:pt x="1156" y="1035"/>
                </a:lnTo>
                <a:lnTo>
                  <a:pt x="1151" y="1050"/>
                </a:lnTo>
                <a:lnTo>
                  <a:pt x="1163" y="1040"/>
                </a:lnTo>
                <a:lnTo>
                  <a:pt x="1142" y="1026"/>
                </a:lnTo>
                <a:lnTo>
                  <a:pt x="1130" y="1012"/>
                </a:lnTo>
                <a:lnTo>
                  <a:pt x="1117" y="1022"/>
                </a:lnTo>
                <a:lnTo>
                  <a:pt x="1133" y="1017"/>
                </a:lnTo>
                <a:lnTo>
                  <a:pt x="1121" y="1000"/>
                </a:lnTo>
                <a:lnTo>
                  <a:pt x="1114" y="979"/>
                </a:lnTo>
                <a:lnTo>
                  <a:pt x="1110" y="958"/>
                </a:lnTo>
                <a:lnTo>
                  <a:pt x="1095" y="965"/>
                </a:lnTo>
                <a:lnTo>
                  <a:pt x="1110" y="965"/>
                </a:lnTo>
                <a:lnTo>
                  <a:pt x="1109" y="942"/>
                </a:lnTo>
                <a:lnTo>
                  <a:pt x="1109" y="919"/>
                </a:lnTo>
                <a:lnTo>
                  <a:pt x="1110" y="870"/>
                </a:lnTo>
                <a:lnTo>
                  <a:pt x="1114" y="823"/>
                </a:lnTo>
                <a:lnTo>
                  <a:pt x="1116" y="800"/>
                </a:lnTo>
                <a:lnTo>
                  <a:pt x="1114" y="779"/>
                </a:lnTo>
                <a:lnTo>
                  <a:pt x="1110" y="758"/>
                </a:lnTo>
                <a:lnTo>
                  <a:pt x="1110" y="753"/>
                </a:lnTo>
                <a:lnTo>
                  <a:pt x="1103" y="733"/>
                </a:lnTo>
                <a:lnTo>
                  <a:pt x="1095" y="718"/>
                </a:lnTo>
                <a:lnTo>
                  <a:pt x="1091" y="712"/>
                </a:lnTo>
                <a:lnTo>
                  <a:pt x="1077" y="698"/>
                </a:lnTo>
                <a:lnTo>
                  <a:pt x="1063" y="690"/>
                </a:lnTo>
                <a:lnTo>
                  <a:pt x="1056" y="684"/>
                </a:lnTo>
                <a:lnTo>
                  <a:pt x="1037" y="677"/>
                </a:lnTo>
                <a:lnTo>
                  <a:pt x="1012" y="672"/>
                </a:lnTo>
                <a:lnTo>
                  <a:pt x="1007" y="672"/>
                </a:lnTo>
                <a:lnTo>
                  <a:pt x="980" y="669"/>
                </a:lnTo>
                <a:lnTo>
                  <a:pt x="954" y="667"/>
                </a:lnTo>
                <a:lnTo>
                  <a:pt x="924" y="667"/>
                </a:lnTo>
                <a:lnTo>
                  <a:pt x="864" y="669"/>
                </a:lnTo>
                <a:lnTo>
                  <a:pt x="803" y="669"/>
                </a:lnTo>
                <a:lnTo>
                  <a:pt x="775" y="669"/>
                </a:lnTo>
                <a:lnTo>
                  <a:pt x="747" y="667"/>
                </a:lnTo>
                <a:lnTo>
                  <a:pt x="720" y="662"/>
                </a:lnTo>
                <a:lnTo>
                  <a:pt x="720" y="679"/>
                </a:lnTo>
                <a:lnTo>
                  <a:pt x="727" y="663"/>
                </a:lnTo>
                <a:lnTo>
                  <a:pt x="703" y="656"/>
                </a:lnTo>
                <a:lnTo>
                  <a:pt x="682" y="649"/>
                </a:lnTo>
                <a:lnTo>
                  <a:pt x="676" y="665"/>
                </a:lnTo>
                <a:lnTo>
                  <a:pt x="689" y="653"/>
                </a:lnTo>
                <a:lnTo>
                  <a:pt x="669" y="641"/>
                </a:lnTo>
                <a:lnTo>
                  <a:pt x="657" y="627"/>
                </a:lnTo>
                <a:lnTo>
                  <a:pt x="645" y="639"/>
                </a:lnTo>
                <a:lnTo>
                  <a:pt x="660" y="632"/>
                </a:lnTo>
                <a:lnTo>
                  <a:pt x="650" y="614"/>
                </a:lnTo>
                <a:lnTo>
                  <a:pt x="643" y="593"/>
                </a:lnTo>
                <a:lnTo>
                  <a:pt x="638" y="571"/>
                </a:lnTo>
                <a:lnTo>
                  <a:pt x="622" y="576"/>
                </a:lnTo>
                <a:lnTo>
                  <a:pt x="638" y="576"/>
                </a:lnTo>
                <a:lnTo>
                  <a:pt x="634" y="551"/>
                </a:lnTo>
                <a:lnTo>
                  <a:pt x="632" y="525"/>
                </a:lnTo>
                <a:lnTo>
                  <a:pt x="629" y="469"/>
                </a:lnTo>
                <a:lnTo>
                  <a:pt x="627" y="415"/>
                </a:lnTo>
                <a:lnTo>
                  <a:pt x="624" y="389"/>
                </a:lnTo>
                <a:lnTo>
                  <a:pt x="622" y="364"/>
                </a:lnTo>
                <a:lnTo>
                  <a:pt x="620" y="357"/>
                </a:lnTo>
                <a:lnTo>
                  <a:pt x="615" y="334"/>
                </a:lnTo>
                <a:lnTo>
                  <a:pt x="608" y="313"/>
                </a:lnTo>
                <a:lnTo>
                  <a:pt x="599" y="294"/>
                </a:lnTo>
                <a:lnTo>
                  <a:pt x="595" y="289"/>
                </a:lnTo>
                <a:lnTo>
                  <a:pt x="583" y="273"/>
                </a:lnTo>
                <a:lnTo>
                  <a:pt x="571" y="285"/>
                </a:lnTo>
                <a:lnTo>
                  <a:pt x="583" y="275"/>
                </a:lnTo>
                <a:lnTo>
                  <a:pt x="569" y="261"/>
                </a:lnTo>
                <a:lnTo>
                  <a:pt x="562" y="257"/>
                </a:lnTo>
                <a:lnTo>
                  <a:pt x="544" y="247"/>
                </a:lnTo>
                <a:lnTo>
                  <a:pt x="525" y="240"/>
                </a:lnTo>
                <a:lnTo>
                  <a:pt x="504" y="234"/>
                </a:lnTo>
                <a:lnTo>
                  <a:pt x="499" y="234"/>
                </a:lnTo>
                <a:lnTo>
                  <a:pt x="453" y="227"/>
                </a:lnTo>
                <a:lnTo>
                  <a:pt x="404" y="224"/>
                </a:lnTo>
                <a:lnTo>
                  <a:pt x="353" y="224"/>
                </a:lnTo>
                <a:lnTo>
                  <a:pt x="304" y="220"/>
                </a:lnTo>
                <a:lnTo>
                  <a:pt x="258" y="213"/>
                </a:lnTo>
                <a:lnTo>
                  <a:pt x="258" y="231"/>
                </a:lnTo>
                <a:lnTo>
                  <a:pt x="265" y="215"/>
                </a:lnTo>
                <a:lnTo>
                  <a:pt x="244" y="208"/>
                </a:lnTo>
                <a:lnTo>
                  <a:pt x="228" y="203"/>
                </a:lnTo>
                <a:lnTo>
                  <a:pt x="226" y="203"/>
                </a:lnTo>
                <a:lnTo>
                  <a:pt x="193" y="182"/>
                </a:lnTo>
                <a:lnTo>
                  <a:pt x="186" y="198"/>
                </a:lnTo>
                <a:lnTo>
                  <a:pt x="198" y="187"/>
                </a:lnTo>
                <a:lnTo>
                  <a:pt x="168" y="164"/>
                </a:lnTo>
                <a:lnTo>
                  <a:pt x="140" y="142"/>
                </a:lnTo>
                <a:lnTo>
                  <a:pt x="114" y="115"/>
                </a:lnTo>
                <a:lnTo>
                  <a:pt x="68" y="58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0" name="Oval 50"/>
          <p:cNvSpPr>
            <a:spLocks noChangeArrowheads="1"/>
          </p:cNvSpPr>
          <p:nvPr/>
        </p:nvSpPr>
        <p:spPr bwMode="auto">
          <a:xfrm>
            <a:off x="6880225" y="5889625"/>
            <a:ext cx="71438" cy="69850"/>
          </a:xfrm>
          <a:prstGeom prst="ellipse">
            <a:avLst/>
          </a:pr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61" name="Oval 51"/>
          <p:cNvSpPr>
            <a:spLocks noChangeArrowheads="1"/>
          </p:cNvSpPr>
          <p:nvPr/>
        </p:nvSpPr>
        <p:spPr bwMode="auto">
          <a:xfrm>
            <a:off x="5824538" y="4959350"/>
            <a:ext cx="71437" cy="69850"/>
          </a:xfrm>
          <a:prstGeom prst="ellipse">
            <a:avLst/>
          </a:pr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62" name="Oval 52"/>
          <p:cNvSpPr>
            <a:spLocks noChangeArrowheads="1"/>
          </p:cNvSpPr>
          <p:nvPr/>
        </p:nvSpPr>
        <p:spPr bwMode="auto">
          <a:xfrm>
            <a:off x="6148388" y="5254625"/>
            <a:ext cx="69850" cy="69850"/>
          </a:xfrm>
          <a:prstGeom prst="ellipse">
            <a:avLst/>
          </a:pr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63" name="Oval 53"/>
          <p:cNvSpPr>
            <a:spLocks noChangeArrowheads="1"/>
          </p:cNvSpPr>
          <p:nvPr/>
        </p:nvSpPr>
        <p:spPr bwMode="auto">
          <a:xfrm>
            <a:off x="8240713" y="4611688"/>
            <a:ext cx="71437" cy="69850"/>
          </a:xfrm>
          <a:prstGeom prst="ellipse">
            <a:avLst/>
          </a:pr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64" name="Oval 54"/>
          <p:cNvSpPr>
            <a:spLocks noChangeArrowheads="1"/>
          </p:cNvSpPr>
          <p:nvPr/>
        </p:nvSpPr>
        <p:spPr bwMode="auto">
          <a:xfrm>
            <a:off x="7848600" y="4846638"/>
            <a:ext cx="71438" cy="69850"/>
          </a:xfrm>
          <a:prstGeom prst="ellipse">
            <a:avLst/>
          </a:pr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65" name="Oval 55"/>
          <p:cNvSpPr>
            <a:spLocks noChangeArrowheads="1"/>
          </p:cNvSpPr>
          <p:nvPr/>
        </p:nvSpPr>
        <p:spPr bwMode="auto">
          <a:xfrm>
            <a:off x="7499350" y="5194300"/>
            <a:ext cx="71438" cy="69850"/>
          </a:xfrm>
          <a:prstGeom prst="ellipse">
            <a:avLst/>
          </a:pr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66" name="Oval 56"/>
          <p:cNvSpPr>
            <a:spLocks noChangeArrowheads="1"/>
          </p:cNvSpPr>
          <p:nvPr/>
        </p:nvSpPr>
        <p:spPr bwMode="auto">
          <a:xfrm>
            <a:off x="5441950" y="4594225"/>
            <a:ext cx="71438" cy="71438"/>
          </a:xfrm>
          <a:prstGeom prst="ellipse">
            <a:avLst/>
          </a:prstGeom>
          <a:solidFill>
            <a:srgbClr val="000000"/>
          </a:solidFill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67" name="Rectangle 57"/>
          <p:cNvSpPr>
            <a:spLocks noChangeArrowheads="1"/>
          </p:cNvSpPr>
          <p:nvPr/>
        </p:nvSpPr>
        <p:spPr bwMode="auto">
          <a:xfrm>
            <a:off x="5686425" y="5773738"/>
            <a:ext cx="12303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68" name="Rectangle 58"/>
          <p:cNvSpPr>
            <a:spLocks noChangeArrowheads="1"/>
          </p:cNvSpPr>
          <p:nvPr/>
        </p:nvSpPr>
        <p:spPr bwMode="auto">
          <a:xfrm>
            <a:off x="5292725" y="5794375"/>
            <a:ext cx="15176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500">
                <a:solidFill>
                  <a:srgbClr val="000000"/>
                </a:solidFill>
                <a:latin typeface="Times New Roman" panose="02020603050405020304" pitchFamily="18" charset="0"/>
              </a:rPr>
              <a:t>globales Minimum</a:t>
            </a:r>
            <a:endParaRPr lang="de-DE" altLang="de-DE" sz="2800">
              <a:latin typeface="Arial Black" panose="020B0A04020102020204" pitchFamily="34" charset="0"/>
            </a:endParaRPr>
          </a:p>
        </p:txBody>
      </p:sp>
      <p:sp>
        <p:nvSpPr>
          <p:cNvPr id="57369" name="Rectangle 59"/>
          <p:cNvSpPr>
            <a:spLocks noChangeArrowheads="1"/>
          </p:cNvSpPr>
          <p:nvPr/>
        </p:nvSpPr>
        <p:spPr bwMode="auto">
          <a:xfrm>
            <a:off x="6745288" y="5781675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70" name="Rectangle 60"/>
          <p:cNvSpPr>
            <a:spLocks noChangeArrowheads="1"/>
          </p:cNvSpPr>
          <p:nvPr/>
        </p:nvSpPr>
        <p:spPr bwMode="auto">
          <a:xfrm>
            <a:off x="8058150" y="5287963"/>
            <a:ext cx="811213" cy="236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71" name="Rectangle 61"/>
          <p:cNvSpPr>
            <a:spLocks noChangeArrowheads="1"/>
          </p:cNvSpPr>
          <p:nvPr/>
        </p:nvSpPr>
        <p:spPr bwMode="auto">
          <a:xfrm>
            <a:off x="7918450" y="5359400"/>
            <a:ext cx="1089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500">
                <a:solidFill>
                  <a:srgbClr val="000000"/>
                </a:solidFill>
                <a:latin typeface="Times New Roman" panose="02020603050405020304" pitchFamily="18" charset="0"/>
              </a:rPr>
              <a:t>Sattelpunkte = EV</a:t>
            </a:r>
            <a:endParaRPr lang="de-DE" altLang="de-DE" sz="2800">
              <a:latin typeface="Arial Black" panose="020B0A04020102020204" pitchFamily="34" charset="0"/>
            </a:endParaRPr>
          </a:p>
        </p:txBody>
      </p:sp>
      <p:sp>
        <p:nvSpPr>
          <p:cNvPr id="57372" name="Rectangle 62"/>
          <p:cNvSpPr>
            <a:spLocks noChangeArrowheads="1"/>
          </p:cNvSpPr>
          <p:nvPr/>
        </p:nvSpPr>
        <p:spPr bwMode="auto">
          <a:xfrm>
            <a:off x="8755063" y="5295900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grpSp>
        <p:nvGrpSpPr>
          <p:cNvPr id="57373" name="Group 65"/>
          <p:cNvGrpSpPr>
            <a:grpSpLocks/>
          </p:cNvGrpSpPr>
          <p:nvPr/>
        </p:nvGrpSpPr>
        <p:grpSpPr bwMode="auto">
          <a:xfrm>
            <a:off x="7612063" y="5248275"/>
            <a:ext cx="368300" cy="117475"/>
            <a:chOff x="4795" y="3306"/>
            <a:chExt cx="232" cy="74"/>
          </a:xfrm>
        </p:grpSpPr>
        <p:sp>
          <p:nvSpPr>
            <p:cNvPr id="57395" name="Line 63"/>
            <p:cNvSpPr>
              <a:spLocks noChangeShapeType="1"/>
            </p:cNvSpPr>
            <p:nvPr/>
          </p:nvSpPr>
          <p:spPr bwMode="auto">
            <a:xfrm flipH="1" flipV="1">
              <a:off x="4795" y="3319"/>
              <a:ext cx="232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96" name="Freeform 64"/>
            <p:cNvSpPr>
              <a:spLocks/>
            </p:cNvSpPr>
            <p:nvPr/>
          </p:nvSpPr>
          <p:spPr bwMode="auto">
            <a:xfrm>
              <a:off x="4795" y="3306"/>
              <a:ext cx="64" cy="55"/>
            </a:xfrm>
            <a:custGeom>
              <a:avLst/>
              <a:gdLst>
                <a:gd name="T0" fmla="*/ 1 w 126"/>
                <a:gd name="T1" fmla="*/ 0 h 110"/>
                <a:gd name="T2" fmla="*/ 0 w 126"/>
                <a:gd name="T3" fmla="*/ 1 h 110"/>
                <a:gd name="T4" fmla="*/ 1 w 126"/>
                <a:gd name="T5" fmla="*/ 1 h 110"/>
                <a:gd name="T6" fmla="*/ 0 60000 65536"/>
                <a:gd name="T7" fmla="*/ 0 60000 65536"/>
                <a:gd name="T8" fmla="*/ 0 60000 65536"/>
                <a:gd name="T9" fmla="*/ 0 w 126"/>
                <a:gd name="T10" fmla="*/ 0 h 110"/>
                <a:gd name="T11" fmla="*/ 126 w 126"/>
                <a:gd name="T12" fmla="*/ 110 h 1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6" h="110">
                  <a:moveTo>
                    <a:pt x="126" y="0"/>
                  </a:moveTo>
                  <a:lnTo>
                    <a:pt x="0" y="28"/>
                  </a:lnTo>
                  <a:lnTo>
                    <a:pt x="98" y="11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57374" name="Group 68"/>
          <p:cNvGrpSpPr>
            <a:grpSpLocks/>
          </p:cNvGrpSpPr>
          <p:nvPr/>
        </p:nvGrpSpPr>
        <p:grpSpPr bwMode="auto">
          <a:xfrm>
            <a:off x="7900988" y="4956175"/>
            <a:ext cx="192087" cy="347663"/>
            <a:chOff x="4977" y="3122"/>
            <a:chExt cx="121" cy="219"/>
          </a:xfrm>
        </p:grpSpPr>
        <p:sp>
          <p:nvSpPr>
            <p:cNvPr id="57393" name="Line 66"/>
            <p:cNvSpPr>
              <a:spLocks noChangeShapeType="1"/>
            </p:cNvSpPr>
            <p:nvPr/>
          </p:nvSpPr>
          <p:spPr bwMode="auto">
            <a:xfrm flipH="1" flipV="1">
              <a:off x="4977" y="3122"/>
              <a:ext cx="121" cy="2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94" name="Freeform 67"/>
            <p:cNvSpPr>
              <a:spLocks/>
            </p:cNvSpPr>
            <p:nvPr/>
          </p:nvSpPr>
          <p:spPr bwMode="auto">
            <a:xfrm>
              <a:off x="4978" y="3122"/>
              <a:ext cx="53" cy="65"/>
            </a:xfrm>
            <a:custGeom>
              <a:avLst/>
              <a:gdLst>
                <a:gd name="T0" fmla="*/ 1 w 106"/>
                <a:gd name="T1" fmla="*/ 1 h 129"/>
                <a:gd name="T2" fmla="*/ 0 w 106"/>
                <a:gd name="T3" fmla="*/ 0 h 129"/>
                <a:gd name="T4" fmla="*/ 1 w 106"/>
                <a:gd name="T5" fmla="*/ 1 h 129"/>
                <a:gd name="T6" fmla="*/ 0 60000 65536"/>
                <a:gd name="T7" fmla="*/ 0 60000 65536"/>
                <a:gd name="T8" fmla="*/ 0 60000 65536"/>
                <a:gd name="T9" fmla="*/ 0 w 106"/>
                <a:gd name="T10" fmla="*/ 0 h 129"/>
                <a:gd name="T11" fmla="*/ 106 w 106"/>
                <a:gd name="T12" fmla="*/ 129 h 1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29">
                  <a:moveTo>
                    <a:pt x="106" y="73"/>
                  </a:moveTo>
                  <a:lnTo>
                    <a:pt x="0" y="0"/>
                  </a:lnTo>
                  <a:lnTo>
                    <a:pt x="4" y="12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57375" name="Group 71"/>
          <p:cNvGrpSpPr>
            <a:grpSpLocks/>
          </p:cNvGrpSpPr>
          <p:nvPr/>
        </p:nvGrpSpPr>
        <p:grpSpPr bwMode="auto">
          <a:xfrm>
            <a:off x="8256588" y="4687888"/>
            <a:ext cx="133350" cy="573087"/>
            <a:chOff x="5201" y="2953"/>
            <a:chExt cx="84" cy="361"/>
          </a:xfrm>
        </p:grpSpPr>
        <p:sp>
          <p:nvSpPr>
            <p:cNvPr id="57391" name="Line 69"/>
            <p:cNvSpPr>
              <a:spLocks noChangeShapeType="1"/>
            </p:cNvSpPr>
            <p:nvPr/>
          </p:nvSpPr>
          <p:spPr bwMode="auto">
            <a:xfrm flipH="1" flipV="1">
              <a:off x="5219" y="2953"/>
              <a:ext cx="66" cy="3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92" name="Freeform 70"/>
            <p:cNvSpPr>
              <a:spLocks/>
            </p:cNvSpPr>
            <p:nvPr/>
          </p:nvSpPr>
          <p:spPr bwMode="auto">
            <a:xfrm>
              <a:off x="5201" y="2954"/>
              <a:ext cx="58" cy="62"/>
            </a:xfrm>
            <a:custGeom>
              <a:avLst/>
              <a:gdLst>
                <a:gd name="T0" fmla="*/ 1 w 114"/>
                <a:gd name="T1" fmla="*/ 1 h 122"/>
                <a:gd name="T2" fmla="*/ 1 w 114"/>
                <a:gd name="T3" fmla="*/ 0 h 122"/>
                <a:gd name="T4" fmla="*/ 0 w 114"/>
                <a:gd name="T5" fmla="*/ 1 h 122"/>
                <a:gd name="T6" fmla="*/ 0 60000 65536"/>
                <a:gd name="T7" fmla="*/ 0 60000 65536"/>
                <a:gd name="T8" fmla="*/ 0 60000 65536"/>
                <a:gd name="T9" fmla="*/ 0 w 114"/>
                <a:gd name="T10" fmla="*/ 0 h 122"/>
                <a:gd name="T11" fmla="*/ 114 w 114"/>
                <a:gd name="T12" fmla="*/ 122 h 1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4" h="122">
                  <a:moveTo>
                    <a:pt x="114" y="101"/>
                  </a:moveTo>
                  <a:lnTo>
                    <a:pt x="35" y="0"/>
                  </a:lnTo>
                  <a:lnTo>
                    <a:pt x="0" y="12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7376" name="Rectangle 72"/>
          <p:cNvSpPr>
            <a:spLocks noChangeArrowheads="1"/>
          </p:cNvSpPr>
          <p:nvPr/>
        </p:nvSpPr>
        <p:spPr bwMode="auto">
          <a:xfrm>
            <a:off x="5197475" y="4740275"/>
            <a:ext cx="298450" cy="209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4369" name="Rectangle 73"/>
          <p:cNvSpPr>
            <a:spLocks noChangeArrowheads="1"/>
          </p:cNvSpPr>
          <p:nvPr/>
        </p:nvSpPr>
        <p:spPr bwMode="auto">
          <a:xfrm>
            <a:off x="5197475" y="4748213"/>
            <a:ext cx="37782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de-DE" sz="1400">
                <a:solidFill>
                  <a:srgbClr val="000000"/>
                </a:solidFill>
                <a:latin typeface="+mj-lt"/>
              </a:rPr>
              <a:t>R(w)</a:t>
            </a:r>
            <a:endParaRPr lang="de-DE" sz="3200">
              <a:latin typeface="+mj-lt"/>
            </a:endParaRPr>
          </a:p>
        </p:txBody>
      </p:sp>
      <p:sp>
        <p:nvSpPr>
          <p:cNvPr id="57378" name="Rectangle 74"/>
          <p:cNvSpPr>
            <a:spLocks noChangeArrowheads="1"/>
          </p:cNvSpPr>
          <p:nvPr/>
        </p:nvSpPr>
        <p:spPr bwMode="auto">
          <a:xfrm>
            <a:off x="5483225" y="4748213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grpSp>
        <p:nvGrpSpPr>
          <p:cNvPr id="57379" name="Group 77"/>
          <p:cNvGrpSpPr>
            <a:grpSpLocks/>
          </p:cNvGrpSpPr>
          <p:nvPr/>
        </p:nvGrpSpPr>
        <p:grpSpPr bwMode="auto">
          <a:xfrm>
            <a:off x="5092700" y="6169025"/>
            <a:ext cx="3602038" cy="98425"/>
            <a:chOff x="3208" y="3886"/>
            <a:chExt cx="2269" cy="62"/>
          </a:xfrm>
        </p:grpSpPr>
        <p:sp>
          <p:nvSpPr>
            <p:cNvPr id="57389" name="Line 75"/>
            <p:cNvSpPr>
              <a:spLocks noChangeShapeType="1"/>
            </p:cNvSpPr>
            <p:nvPr/>
          </p:nvSpPr>
          <p:spPr bwMode="auto">
            <a:xfrm>
              <a:off x="3208" y="3916"/>
              <a:ext cx="2209" cy="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90" name="Freeform 76"/>
            <p:cNvSpPr>
              <a:spLocks/>
            </p:cNvSpPr>
            <p:nvPr/>
          </p:nvSpPr>
          <p:spPr bwMode="auto">
            <a:xfrm>
              <a:off x="5415" y="3886"/>
              <a:ext cx="62" cy="62"/>
            </a:xfrm>
            <a:custGeom>
              <a:avLst/>
              <a:gdLst>
                <a:gd name="T0" fmla="*/ 0 w 125"/>
                <a:gd name="T1" fmla="*/ 1 h 124"/>
                <a:gd name="T2" fmla="*/ 0 w 125"/>
                <a:gd name="T3" fmla="*/ 1 h 124"/>
                <a:gd name="T4" fmla="*/ 0 w 125"/>
                <a:gd name="T5" fmla="*/ 0 h 124"/>
                <a:gd name="T6" fmla="*/ 0 w 125"/>
                <a:gd name="T7" fmla="*/ 1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24"/>
                <a:gd name="T14" fmla="*/ 125 w 125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24">
                  <a:moveTo>
                    <a:pt x="0" y="124"/>
                  </a:moveTo>
                  <a:lnTo>
                    <a:pt x="125" y="63"/>
                  </a:lnTo>
                  <a:lnTo>
                    <a:pt x="0" y="0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57380" name="Group 80"/>
          <p:cNvGrpSpPr>
            <a:grpSpLocks/>
          </p:cNvGrpSpPr>
          <p:nvPr/>
        </p:nvGrpSpPr>
        <p:grpSpPr bwMode="auto">
          <a:xfrm>
            <a:off x="5087938" y="4392613"/>
            <a:ext cx="98425" cy="1868487"/>
            <a:chOff x="3205" y="2767"/>
            <a:chExt cx="62" cy="1177"/>
          </a:xfrm>
        </p:grpSpPr>
        <p:sp>
          <p:nvSpPr>
            <p:cNvPr id="57387" name="Line 78"/>
            <p:cNvSpPr>
              <a:spLocks noChangeShapeType="1"/>
            </p:cNvSpPr>
            <p:nvPr/>
          </p:nvSpPr>
          <p:spPr bwMode="auto">
            <a:xfrm flipV="1">
              <a:off x="3235" y="2827"/>
              <a:ext cx="1" cy="1117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88" name="Freeform 79"/>
            <p:cNvSpPr>
              <a:spLocks/>
            </p:cNvSpPr>
            <p:nvPr/>
          </p:nvSpPr>
          <p:spPr bwMode="auto">
            <a:xfrm>
              <a:off x="3205" y="2767"/>
              <a:ext cx="62" cy="62"/>
            </a:xfrm>
            <a:custGeom>
              <a:avLst/>
              <a:gdLst>
                <a:gd name="T0" fmla="*/ 0 w 125"/>
                <a:gd name="T1" fmla="*/ 1 h 124"/>
                <a:gd name="T2" fmla="*/ 0 w 125"/>
                <a:gd name="T3" fmla="*/ 0 h 124"/>
                <a:gd name="T4" fmla="*/ 0 w 125"/>
                <a:gd name="T5" fmla="*/ 1 h 124"/>
                <a:gd name="T6" fmla="*/ 0 w 125"/>
                <a:gd name="T7" fmla="*/ 1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24"/>
                <a:gd name="T14" fmla="*/ 125 w 125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24">
                  <a:moveTo>
                    <a:pt x="125" y="124"/>
                  </a:moveTo>
                  <a:lnTo>
                    <a:pt x="63" y="0"/>
                  </a:lnTo>
                  <a:lnTo>
                    <a:pt x="0" y="124"/>
                  </a:lnTo>
                  <a:lnTo>
                    <a:pt x="125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57381" name="Rectangle 81"/>
          <p:cNvSpPr>
            <a:spLocks noChangeArrowheads="1"/>
          </p:cNvSpPr>
          <p:nvPr/>
        </p:nvSpPr>
        <p:spPr bwMode="auto">
          <a:xfrm>
            <a:off x="8415338" y="6173788"/>
            <a:ext cx="174625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4374" name="Rectangle 82"/>
          <p:cNvSpPr>
            <a:spLocks noChangeArrowheads="1"/>
          </p:cNvSpPr>
          <p:nvPr/>
        </p:nvSpPr>
        <p:spPr bwMode="auto">
          <a:xfrm>
            <a:off x="8415338" y="6183313"/>
            <a:ext cx="1301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de-DE" sz="1400" dirty="0">
                <a:solidFill>
                  <a:srgbClr val="000000"/>
                </a:solidFill>
                <a:latin typeface="+mj-lt"/>
              </a:rPr>
              <a:t>w</a:t>
            </a:r>
            <a:endParaRPr lang="de-DE" sz="3200" dirty="0">
              <a:latin typeface="+mj-lt"/>
            </a:endParaRPr>
          </a:p>
        </p:txBody>
      </p:sp>
      <p:sp>
        <p:nvSpPr>
          <p:cNvPr id="57383" name="Rectangle 83"/>
          <p:cNvSpPr>
            <a:spLocks noChangeArrowheads="1"/>
          </p:cNvSpPr>
          <p:nvPr/>
        </p:nvSpPr>
        <p:spPr bwMode="auto">
          <a:xfrm>
            <a:off x="8515350" y="6183313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57384" name="Rectangle 84"/>
          <p:cNvSpPr>
            <a:spLocks noChangeArrowheads="1"/>
          </p:cNvSpPr>
          <p:nvPr/>
        </p:nvSpPr>
        <p:spPr bwMode="auto">
          <a:xfrm>
            <a:off x="6851650" y="6194425"/>
            <a:ext cx="176213" cy="201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4377" name="Rectangle 85"/>
          <p:cNvSpPr>
            <a:spLocks noChangeArrowheads="1"/>
          </p:cNvSpPr>
          <p:nvPr/>
        </p:nvSpPr>
        <p:spPr bwMode="auto">
          <a:xfrm>
            <a:off x="6851650" y="6203950"/>
            <a:ext cx="20002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de-DE" sz="1400" dirty="0">
                <a:solidFill>
                  <a:srgbClr val="000000"/>
                </a:solidFill>
                <a:latin typeface="+mj-lt"/>
              </a:rPr>
              <a:t>w*</a:t>
            </a:r>
            <a:endParaRPr lang="de-DE" sz="3200" dirty="0">
              <a:latin typeface="+mj-lt"/>
            </a:endParaRPr>
          </a:p>
        </p:txBody>
      </p:sp>
      <p:sp>
        <p:nvSpPr>
          <p:cNvPr id="57386" name="Rectangle 86"/>
          <p:cNvSpPr>
            <a:spLocks noChangeArrowheads="1"/>
          </p:cNvSpPr>
          <p:nvPr/>
        </p:nvSpPr>
        <p:spPr bwMode="auto">
          <a:xfrm>
            <a:off x="7023100" y="6203950"/>
            <a:ext cx="34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5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100" b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 spd="med">
    <p:pull dir="ru"/>
    <p:sndAc>
      <p:stSnd>
        <p:snd r:embed="rId4" name="Diaprojektor"/>
      </p:stSnd>
    </p:sndAc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126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3BDAE872-65FB-483B-B071-A0FCAB4B7ED3}" type="slidenum">
              <a:rPr lang="de-DE" altLang="de-DE" sz="800" b="0"/>
              <a:pPr>
                <a:buSzTx/>
                <a:buFontTx/>
                <a:buNone/>
              </a:pPr>
              <a:t>5</a:t>
            </a:fld>
            <a:r>
              <a:rPr lang="de-DE" altLang="de-DE" sz="800" b="0"/>
              <a:t> -</a:t>
            </a:r>
          </a:p>
        </p:txBody>
      </p:sp>
      <p:sp>
        <p:nvSpPr>
          <p:cNvPr id="1126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</a:t>
            </a:r>
          </a:p>
        </p:txBody>
      </p:sp>
      <p:sp>
        <p:nvSpPr>
          <p:cNvPr id="1126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8077200" cy="533400"/>
          </a:xfrm>
        </p:spPr>
        <p:txBody>
          <a:bodyPr/>
          <a:lstStyle/>
          <a:p>
            <a:pPr marL="0" indent="0"/>
            <a:r>
              <a:rPr lang="de-DE" altLang="de-DE" i="1" smtClean="0"/>
              <a:t>m</a:t>
            </a:r>
            <a:r>
              <a:rPr lang="de-DE" altLang="de-DE" smtClean="0"/>
              <a:t> Messungen</a:t>
            </a:r>
          </a:p>
        </p:txBody>
      </p:sp>
      <p:grpSp>
        <p:nvGrpSpPr>
          <p:cNvPr id="11270" name="Group 26"/>
          <p:cNvGrpSpPr>
            <a:grpSpLocks/>
          </p:cNvGrpSpPr>
          <p:nvPr/>
        </p:nvGrpSpPr>
        <p:grpSpPr bwMode="auto">
          <a:xfrm>
            <a:off x="3200400" y="1295400"/>
            <a:ext cx="2781300" cy="2474913"/>
            <a:chOff x="1368" y="1230"/>
            <a:chExt cx="2022" cy="1907"/>
          </a:xfrm>
        </p:grpSpPr>
        <p:sp>
          <p:nvSpPr>
            <p:cNvPr id="11273" name="Line 4"/>
            <p:cNvSpPr>
              <a:spLocks noChangeShapeType="1"/>
            </p:cNvSpPr>
            <p:nvPr/>
          </p:nvSpPr>
          <p:spPr bwMode="auto">
            <a:xfrm>
              <a:off x="1368" y="2820"/>
              <a:ext cx="202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4" name="Line 5"/>
            <p:cNvSpPr>
              <a:spLocks noChangeShapeType="1"/>
            </p:cNvSpPr>
            <p:nvPr/>
          </p:nvSpPr>
          <p:spPr bwMode="auto">
            <a:xfrm flipV="1">
              <a:off x="1458" y="1230"/>
              <a:ext cx="0" cy="16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5" name="Line 6"/>
            <p:cNvSpPr>
              <a:spLocks noChangeShapeType="1"/>
            </p:cNvSpPr>
            <p:nvPr/>
          </p:nvSpPr>
          <p:spPr bwMode="auto">
            <a:xfrm flipV="1">
              <a:off x="1392" y="1584"/>
              <a:ext cx="1650" cy="97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76" name="Oval 7"/>
            <p:cNvSpPr>
              <a:spLocks noChangeArrowheads="1"/>
            </p:cNvSpPr>
            <p:nvPr/>
          </p:nvSpPr>
          <p:spPr bwMode="auto">
            <a:xfrm>
              <a:off x="1945" y="2286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77" name="Oval 8"/>
            <p:cNvSpPr>
              <a:spLocks noChangeArrowheads="1"/>
            </p:cNvSpPr>
            <p:nvPr/>
          </p:nvSpPr>
          <p:spPr bwMode="auto">
            <a:xfrm>
              <a:off x="1603" y="2388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78" name="Oval 9"/>
            <p:cNvSpPr>
              <a:spLocks noChangeArrowheads="1"/>
            </p:cNvSpPr>
            <p:nvPr/>
          </p:nvSpPr>
          <p:spPr bwMode="auto">
            <a:xfrm>
              <a:off x="2029" y="2118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79" name="Oval 10"/>
            <p:cNvSpPr>
              <a:spLocks noChangeArrowheads="1"/>
            </p:cNvSpPr>
            <p:nvPr/>
          </p:nvSpPr>
          <p:spPr bwMode="auto">
            <a:xfrm>
              <a:off x="2245" y="2100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0" name="Oval 11"/>
            <p:cNvSpPr>
              <a:spLocks noChangeArrowheads="1"/>
            </p:cNvSpPr>
            <p:nvPr/>
          </p:nvSpPr>
          <p:spPr bwMode="auto">
            <a:xfrm>
              <a:off x="2323" y="1962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1" name="Oval 12"/>
            <p:cNvSpPr>
              <a:spLocks noChangeArrowheads="1"/>
            </p:cNvSpPr>
            <p:nvPr/>
          </p:nvSpPr>
          <p:spPr bwMode="auto">
            <a:xfrm>
              <a:off x="2425" y="1854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2" name="Oval 13"/>
            <p:cNvSpPr>
              <a:spLocks noChangeArrowheads="1"/>
            </p:cNvSpPr>
            <p:nvPr/>
          </p:nvSpPr>
          <p:spPr bwMode="auto">
            <a:xfrm>
              <a:off x="2527" y="1998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3" name="Oval 14"/>
            <p:cNvSpPr>
              <a:spLocks noChangeArrowheads="1"/>
            </p:cNvSpPr>
            <p:nvPr/>
          </p:nvSpPr>
          <p:spPr bwMode="auto">
            <a:xfrm>
              <a:off x="2569" y="1860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4" name="Oval 15"/>
            <p:cNvSpPr>
              <a:spLocks noChangeArrowheads="1"/>
            </p:cNvSpPr>
            <p:nvPr/>
          </p:nvSpPr>
          <p:spPr bwMode="auto">
            <a:xfrm>
              <a:off x="2641" y="1746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5" name="Oval 16"/>
            <p:cNvSpPr>
              <a:spLocks noChangeArrowheads="1"/>
            </p:cNvSpPr>
            <p:nvPr/>
          </p:nvSpPr>
          <p:spPr bwMode="auto">
            <a:xfrm>
              <a:off x="2857" y="1800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6" name="Oval 17"/>
            <p:cNvSpPr>
              <a:spLocks noChangeArrowheads="1"/>
            </p:cNvSpPr>
            <p:nvPr/>
          </p:nvSpPr>
          <p:spPr bwMode="auto">
            <a:xfrm>
              <a:off x="1771" y="2370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7" name="Oval 18"/>
            <p:cNvSpPr>
              <a:spLocks noChangeArrowheads="1"/>
            </p:cNvSpPr>
            <p:nvPr/>
          </p:nvSpPr>
          <p:spPr bwMode="auto">
            <a:xfrm>
              <a:off x="1825" y="2136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8" name="Oval 19"/>
            <p:cNvSpPr>
              <a:spLocks noChangeArrowheads="1"/>
            </p:cNvSpPr>
            <p:nvPr/>
          </p:nvSpPr>
          <p:spPr bwMode="auto">
            <a:xfrm>
              <a:off x="2155" y="2400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89" name="Oval 20"/>
            <p:cNvSpPr>
              <a:spLocks noChangeArrowheads="1"/>
            </p:cNvSpPr>
            <p:nvPr/>
          </p:nvSpPr>
          <p:spPr bwMode="auto">
            <a:xfrm>
              <a:off x="2815" y="1392"/>
              <a:ext cx="34" cy="3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11290" name="Rectangle 23"/>
            <p:cNvSpPr>
              <a:spLocks noChangeArrowheads="1"/>
            </p:cNvSpPr>
            <p:nvPr/>
          </p:nvSpPr>
          <p:spPr bwMode="auto">
            <a:xfrm>
              <a:off x="1488" y="1344"/>
              <a:ext cx="527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fr-FR" altLang="de-DE" b="0">
                  <a:latin typeface="TIMES" panose="02020603050405020304" pitchFamily="18" charset="0"/>
                  <a:cs typeface="Times New Roman" panose="02020603050405020304" pitchFamily="18" charset="0"/>
                </a:rPr>
                <a:t>f(x)</a:t>
              </a:r>
              <a:r>
                <a:rPr lang="en-US" altLang="de-DE" sz="1600" b="0">
                  <a:latin typeface="TIMES" panose="02020603050405020304" pitchFamily="18" charset="0"/>
                </a:rPr>
                <a:t> </a:t>
              </a:r>
              <a:endParaRPr lang="en-US" altLang="de-DE" sz="4000" b="0">
                <a:latin typeface="TIMES" panose="02020603050405020304" pitchFamily="18" charset="0"/>
              </a:endParaRPr>
            </a:p>
          </p:txBody>
        </p:sp>
        <p:sp>
          <p:nvSpPr>
            <p:cNvPr id="11291" name="Rectangle 24"/>
            <p:cNvSpPr>
              <a:spLocks noChangeArrowheads="1"/>
            </p:cNvSpPr>
            <p:nvPr/>
          </p:nvSpPr>
          <p:spPr bwMode="auto">
            <a:xfrm>
              <a:off x="3120" y="2785"/>
              <a:ext cx="240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fr-FR" altLang="de-DE" b="0">
                  <a:latin typeface="TIMES" panose="02020603050405020304" pitchFamily="18" charset="0"/>
                  <a:cs typeface="Times New Roman" panose="02020603050405020304" pitchFamily="18" charset="0"/>
                </a:rPr>
                <a:t>x</a:t>
              </a:r>
              <a:endParaRPr lang="en-US" altLang="de-DE" sz="4000" b="0">
                <a:latin typeface="TIMES" panose="02020603050405020304" pitchFamily="18" charset="0"/>
              </a:endParaRPr>
            </a:p>
          </p:txBody>
        </p:sp>
      </p:grpSp>
      <p:sp>
        <p:nvSpPr>
          <p:cNvPr id="177177" name="Text Box 25"/>
          <p:cNvSpPr txBox="1">
            <a:spLocks noChangeArrowheads="1"/>
          </p:cNvSpPr>
          <p:nvPr/>
        </p:nvSpPr>
        <p:spPr bwMode="auto">
          <a:xfrm>
            <a:off x="762000" y="3810000"/>
            <a:ext cx="5638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/>
              <a:t> Modellierung als Gerade</a:t>
            </a:r>
          </a:p>
          <a:p>
            <a:pPr>
              <a:lnSpc>
                <a:spcPct val="120000"/>
              </a:lnSpc>
              <a:buFontTx/>
              <a:buNone/>
            </a:pPr>
            <a:r>
              <a:rPr lang="de-DE" altLang="de-DE"/>
              <a:t>	</a:t>
            </a:r>
            <a:r>
              <a:rPr lang="fr-FR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y = f(x) = y</a:t>
            </a:r>
            <a:r>
              <a:rPr lang="fr-FR" altLang="de-DE" baseline="-3000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fr-FR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fr-FR" altLang="de-DE" baseline="-300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ax</a:t>
            </a:r>
            <a:r>
              <a:rPr lang="de-DE" altLang="de-DE"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177179" name="Text Box 27"/>
          <p:cNvSpPr txBox="1">
            <a:spLocks noChangeArrowheads="1"/>
          </p:cNvSpPr>
          <p:nvPr/>
        </p:nvSpPr>
        <p:spPr bwMode="auto">
          <a:xfrm>
            <a:off x="762000" y="4876800"/>
            <a:ext cx="7162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190500" indent="-190500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/>
              <a:t> Beispiel: Ökonomie</a:t>
            </a:r>
          </a:p>
          <a:p>
            <a:pPr>
              <a:buFontTx/>
              <a:buNone/>
            </a:pPr>
            <a:r>
              <a:rPr lang="de-DE" altLang="de-DE"/>
              <a:t>	  </a:t>
            </a:r>
            <a:r>
              <a:rPr lang="de-DE" altLang="de-DE" b="0"/>
              <a:t>Konsum y = f(Einkommen x) </a:t>
            </a:r>
          </a:p>
          <a:p>
            <a:pPr>
              <a:buFontTx/>
              <a:buNone/>
            </a:pPr>
            <a:r>
              <a:rPr lang="de-DE" altLang="de-DE" b="0"/>
              <a:t>  		          = Konsumsockel + a </a:t>
            </a:r>
            <a:r>
              <a:rPr lang="de-DE" altLang="de-DE" b="0">
                <a:sym typeface="Symbol" panose="05050102010706020507" pitchFamily="18" charset="2"/>
              </a:rPr>
              <a:t></a:t>
            </a:r>
            <a:r>
              <a:rPr lang="de-DE" altLang="de-DE" b="0"/>
              <a:t>Einkommen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177" grpId="0" autoUpdateAnimBg="0"/>
      <p:bldP spid="177179" grpId="0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5837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3905072D-CE5D-4A1C-8AE1-A98FE1B69A0D}" type="slidenum">
              <a:rPr lang="de-DE" altLang="de-DE" sz="800" b="0"/>
              <a:pPr>
                <a:buSzTx/>
                <a:buFontTx/>
                <a:buNone/>
              </a:pPr>
              <a:t>50</a:t>
            </a:fld>
            <a:r>
              <a:rPr lang="de-DE" altLang="de-DE" sz="800" b="0"/>
              <a:t> -</a:t>
            </a:r>
          </a:p>
        </p:txBody>
      </p:sp>
      <p:sp>
        <p:nvSpPr>
          <p:cNvPr id="5837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Normierung der Eingangsvariablen</a:t>
            </a:r>
          </a:p>
        </p:txBody>
      </p:sp>
      <p:sp>
        <p:nvSpPr>
          <p:cNvPr id="1679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35000" y="1143000"/>
            <a:ext cx="8048625" cy="2273300"/>
          </a:xfrm>
        </p:spPr>
        <p:txBody>
          <a:bodyPr/>
          <a:lstStyle/>
          <a:p>
            <a:pPr>
              <a:lnSpc>
                <a:spcPct val="110000"/>
              </a:lnSpc>
              <a:buFont typeface="Symbol" pitchFamily="18" charset="2"/>
              <a:buBlip>
                <a:blip r:embed="rId3"/>
              </a:buBlip>
              <a:defRPr/>
            </a:pPr>
            <a:r>
              <a:rPr lang="de-DE" dirty="0" smtClean="0">
                <a:latin typeface="+mj-lt"/>
              </a:rPr>
              <a:t>Problem:</a:t>
            </a:r>
            <a:r>
              <a:rPr lang="de-DE" b="0" dirty="0" smtClean="0">
                <a:solidFill>
                  <a:srgbClr val="0066CC"/>
                </a:solidFill>
                <a:latin typeface="+mj-lt"/>
              </a:rPr>
              <a:t> unterschiedliche Skalierungen</a:t>
            </a:r>
          </a:p>
          <a:p>
            <a:pPr>
              <a:lnSpc>
                <a:spcPct val="110000"/>
              </a:lnSpc>
              <a:buFont typeface="Symbol" pitchFamily="18" charset="2"/>
              <a:buNone/>
              <a:defRPr/>
            </a:pPr>
            <a:r>
              <a:rPr lang="de-DE" b="0" dirty="0" smtClean="0">
                <a:latin typeface="+mj-lt"/>
              </a:rPr>
              <a:t>z.B.	 x</a:t>
            </a:r>
            <a:r>
              <a:rPr lang="de-DE" b="0" baseline="-25000" dirty="0" smtClean="0">
                <a:latin typeface="+mj-lt"/>
              </a:rPr>
              <a:t>1</a:t>
            </a:r>
            <a:r>
              <a:rPr lang="de-DE" b="0" dirty="0" smtClean="0">
                <a:latin typeface="+mj-lt"/>
              </a:rPr>
              <a:t> :  Weg in [m]</a:t>
            </a:r>
          </a:p>
          <a:p>
            <a:pPr>
              <a:lnSpc>
                <a:spcPct val="110000"/>
              </a:lnSpc>
              <a:buFont typeface="Symbol" pitchFamily="18" charset="2"/>
              <a:buNone/>
              <a:defRPr/>
            </a:pPr>
            <a:r>
              <a:rPr lang="de-DE" b="0" dirty="0" smtClean="0">
                <a:latin typeface="+mj-lt"/>
              </a:rPr>
              <a:t>		 x</a:t>
            </a:r>
            <a:r>
              <a:rPr lang="de-DE" b="0" baseline="-25000" dirty="0" smtClean="0">
                <a:latin typeface="+mj-lt"/>
              </a:rPr>
              <a:t>2</a:t>
            </a:r>
            <a:r>
              <a:rPr lang="de-DE" b="0" dirty="0" smtClean="0">
                <a:latin typeface="+mj-lt"/>
              </a:rPr>
              <a:t> :  </a:t>
            </a:r>
            <a:r>
              <a:rPr lang="de-DE" b="0" dirty="0" err="1" smtClean="0">
                <a:latin typeface="+mj-lt"/>
              </a:rPr>
              <a:t>Grösse</a:t>
            </a:r>
            <a:r>
              <a:rPr lang="de-DE" b="0" dirty="0" smtClean="0">
                <a:latin typeface="+mj-lt"/>
              </a:rPr>
              <a:t> in [cm]</a:t>
            </a:r>
          </a:p>
          <a:p>
            <a:pPr>
              <a:lnSpc>
                <a:spcPct val="110000"/>
              </a:lnSpc>
              <a:buFont typeface="Symbol" pitchFamily="18" charset="2"/>
              <a:buNone/>
              <a:defRPr/>
            </a:pPr>
            <a:r>
              <a:rPr lang="de-DE" b="0" dirty="0" smtClean="0">
                <a:latin typeface="+mj-lt"/>
              </a:rPr>
              <a:t>		 x</a:t>
            </a:r>
            <a:r>
              <a:rPr lang="de-DE" b="0" baseline="-25000" dirty="0" smtClean="0">
                <a:latin typeface="+mj-lt"/>
              </a:rPr>
              <a:t>3 </a:t>
            </a:r>
            <a:r>
              <a:rPr lang="de-DE" b="0" dirty="0" smtClean="0">
                <a:latin typeface="+mj-lt"/>
              </a:rPr>
              <a:t>:  Gewicht in [kg]</a:t>
            </a:r>
          </a:p>
          <a:p>
            <a:pPr>
              <a:lnSpc>
                <a:spcPct val="110000"/>
              </a:lnSpc>
              <a:buFont typeface="Symbol" pitchFamily="18" charset="2"/>
              <a:buNone/>
              <a:defRPr/>
            </a:pPr>
            <a:r>
              <a:rPr lang="de-DE" b="0" dirty="0" smtClean="0">
                <a:latin typeface="+mj-lt"/>
              </a:rPr>
              <a:t>		 x</a:t>
            </a:r>
            <a:r>
              <a:rPr lang="de-DE" b="0" baseline="-25000" dirty="0" smtClean="0">
                <a:latin typeface="+mj-lt"/>
              </a:rPr>
              <a:t>4</a:t>
            </a:r>
            <a:r>
              <a:rPr lang="de-DE" b="0" dirty="0" smtClean="0">
                <a:latin typeface="+mj-lt"/>
              </a:rPr>
              <a:t> :  Farbwert in [RGB-Zahl]</a:t>
            </a:r>
          </a:p>
        </p:txBody>
      </p:sp>
      <p:sp>
        <p:nvSpPr>
          <p:cNvPr id="167945" name="Text Box 9"/>
          <p:cNvSpPr txBox="1">
            <a:spLocks noChangeArrowheads="1"/>
          </p:cNvSpPr>
          <p:nvPr/>
        </p:nvSpPr>
        <p:spPr bwMode="auto">
          <a:xfrm>
            <a:off x="666750" y="3784600"/>
            <a:ext cx="7994650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/>
              <a:t>Normierung aller numerischen Werte auf gleiche Skala !</a:t>
            </a:r>
          </a:p>
          <a:p>
            <a:pPr lvl="1">
              <a:spcBef>
                <a:spcPct val="50000"/>
              </a:spcBef>
              <a:buClr>
                <a:srgbClr val="0000FF"/>
              </a:buClr>
            </a:pPr>
            <a:r>
              <a:rPr lang="de-DE" altLang="de-DE" sz="2400"/>
              <a:t>  Gleichen Mittelwert, etwa </a:t>
            </a:r>
            <a:r>
              <a:rPr lang="de-DE" altLang="de-DE" sz="2400">
                <a:sym typeface="Symbol" panose="05050102010706020507" pitchFamily="18" charset="2"/>
              </a:rPr>
              <a:t> </a:t>
            </a:r>
            <a:r>
              <a:rPr lang="de-DE" altLang="de-DE" sz="2400"/>
              <a:t>x</a:t>
            </a:r>
            <a:r>
              <a:rPr lang="de-DE" altLang="de-DE" sz="2400">
                <a:sym typeface="Symbol" panose="05050102010706020507" pitchFamily="18" charset="2"/>
              </a:rPr>
              <a:t> </a:t>
            </a:r>
            <a:r>
              <a:rPr lang="de-DE" altLang="de-DE" sz="2400"/>
              <a:t> = 0</a:t>
            </a:r>
          </a:p>
          <a:p>
            <a:pPr lvl="1">
              <a:lnSpc>
                <a:spcPct val="60000"/>
              </a:lnSpc>
              <a:spcBef>
                <a:spcPct val="50000"/>
              </a:spcBef>
              <a:buClr>
                <a:srgbClr val="0000FF"/>
              </a:buClr>
            </a:pPr>
            <a:r>
              <a:rPr lang="de-DE" altLang="de-DE" sz="2400"/>
              <a:t>  Gleiche Varianz  </a:t>
            </a:r>
            <a:r>
              <a:rPr lang="de-DE" altLang="de-DE" sz="2400">
                <a:sym typeface="Symbol" panose="05050102010706020507" pitchFamily="18" charset="2"/>
              </a:rPr>
              <a:t> </a:t>
            </a:r>
            <a:r>
              <a:rPr lang="de-DE" altLang="de-DE" sz="2400"/>
              <a:t>= 1 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9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7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7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939" grpId="0" build="p" autoUpdateAnimBg="0"/>
      <p:bldP spid="167945" grpId="0" autoUpdateAnimBg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5939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68097D64-5ACC-46AE-9A31-53009A47B00C}" type="slidenum">
              <a:rPr lang="de-DE" altLang="de-DE" sz="800" b="0"/>
              <a:pPr>
                <a:buSzTx/>
                <a:buFontTx/>
                <a:buNone/>
              </a:pPr>
              <a:t>51</a:t>
            </a:fld>
            <a:r>
              <a:rPr lang="de-DE" altLang="de-DE" sz="800" b="0"/>
              <a:t> -</a:t>
            </a:r>
          </a:p>
        </p:txBody>
      </p:sp>
      <p:sp>
        <p:nvSpPr>
          <p:cNvPr id="5939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Normierung</a:t>
            </a:r>
            <a:r>
              <a:rPr lang="de-DE" altLang="de-DE" b="0" smtClean="0"/>
              <a:t> der Eingangsvariablen</a:t>
            </a:r>
          </a:p>
        </p:txBody>
      </p:sp>
      <p:sp>
        <p:nvSpPr>
          <p:cNvPr id="59397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609600" y="1143000"/>
            <a:ext cx="8074025" cy="495300"/>
          </a:xfrm>
        </p:spPr>
        <p:txBody>
          <a:bodyPr/>
          <a:lstStyle/>
          <a:p>
            <a:pPr>
              <a:lnSpc>
                <a:spcPct val="110000"/>
              </a:lnSpc>
              <a:buFont typeface="Symbol" panose="05050102010706020507" pitchFamily="18" charset="2"/>
              <a:buBlip>
                <a:blip r:embed="rId4"/>
              </a:buBlip>
            </a:pPr>
            <a:r>
              <a:rPr lang="de-DE" altLang="de-DE" smtClean="0">
                <a:latin typeface="Times New Roman" panose="02020603050405020304" pitchFamily="18" charset="0"/>
              </a:rPr>
              <a:t>Abstände bilden nur mit normierten Variablen</a:t>
            </a:r>
          </a:p>
        </p:txBody>
      </p:sp>
      <p:graphicFrame>
        <p:nvGraphicFramePr>
          <p:cNvPr id="253952" name="Object 1024"/>
          <p:cNvGraphicFramePr>
            <a:graphicFrameLocks noChangeAspect="1"/>
          </p:cNvGraphicFramePr>
          <p:nvPr/>
        </p:nvGraphicFramePr>
        <p:xfrm>
          <a:off x="404813" y="1982788"/>
          <a:ext cx="3817937" cy="3670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13" r:id="rId5" imgW="1988820" imgH="1914144" progId="Word.Picture.8">
                  <p:embed/>
                </p:oleObj>
              </mc:Choice>
              <mc:Fallback>
                <p:oleObj r:id="rId5" imgW="1988820" imgH="1914144" progId="Word.Picture.8">
                  <p:embed/>
                  <p:pic>
                    <p:nvPicPr>
                      <p:cNvPr id="0" name="Object 10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4813" y="1982788"/>
                        <a:ext cx="3817937" cy="3670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8117" name="Text Box 1029"/>
          <p:cNvSpPr txBox="1">
            <a:spLocks noChangeArrowheads="1"/>
          </p:cNvSpPr>
          <p:nvPr/>
        </p:nvSpPr>
        <p:spPr bwMode="auto">
          <a:xfrm>
            <a:off x="4848225" y="1717675"/>
            <a:ext cx="3990975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2000"/>
              <a:t>Mahalanobis-Abstand</a:t>
            </a:r>
          </a:p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2000" b="0">
                <a:cs typeface="Times New Roman" panose="02020603050405020304" pitchFamily="18" charset="0"/>
              </a:rPr>
              <a:t>d</a:t>
            </a:r>
            <a:r>
              <a:rPr lang="de-DE" altLang="de-DE" sz="2000" b="0" baseline="30000">
                <a:cs typeface="Times New Roman" panose="02020603050405020304" pitchFamily="18" charset="0"/>
              </a:rPr>
              <a:t>2</a:t>
            </a:r>
            <a:r>
              <a:rPr lang="de-DE" altLang="de-DE" sz="2000" b="0">
                <a:cs typeface="Times New Roman" panose="02020603050405020304" pitchFamily="18" charset="0"/>
              </a:rPr>
              <a:t> = (</a:t>
            </a:r>
            <a:r>
              <a:rPr lang="de-DE" altLang="de-DE" sz="2000">
                <a:cs typeface="Times New Roman" panose="02020603050405020304" pitchFamily="18" charset="0"/>
              </a:rPr>
              <a:t>x</a:t>
            </a:r>
            <a:r>
              <a:rPr lang="de-DE" altLang="de-DE" sz="2000" b="0">
                <a:cs typeface="Times New Roman" panose="02020603050405020304" pitchFamily="18" charset="0"/>
              </a:rPr>
              <a:t> – </a:t>
            </a:r>
            <a:r>
              <a:rPr lang="de-DE" altLang="de-DE" sz="2000">
                <a:cs typeface="Times New Roman" panose="02020603050405020304" pitchFamily="18" charset="0"/>
              </a:rPr>
              <a:t>c</a:t>
            </a:r>
            <a:r>
              <a:rPr lang="de-DE" altLang="de-DE" sz="2000" b="0">
                <a:cs typeface="Times New Roman" panose="02020603050405020304" pitchFamily="18" charset="0"/>
              </a:rPr>
              <a:t>)</a:t>
            </a:r>
            <a:r>
              <a:rPr lang="de-DE" altLang="de-DE" sz="2000" b="0" baseline="30000">
                <a:cs typeface="Times New Roman" panose="02020603050405020304" pitchFamily="18" charset="0"/>
              </a:rPr>
              <a:t>T</a:t>
            </a:r>
            <a:r>
              <a:rPr lang="de-DE" altLang="de-DE" sz="2000">
                <a:cs typeface="Times New Roman" panose="02020603050405020304" pitchFamily="18" charset="0"/>
              </a:rPr>
              <a:t>C</a:t>
            </a:r>
            <a:r>
              <a:rPr lang="de-DE" altLang="de-DE" sz="2000" b="0" baseline="30000">
                <a:cs typeface="Times New Roman" panose="02020603050405020304" pitchFamily="18" charset="0"/>
              </a:rPr>
              <a:t>–1</a:t>
            </a:r>
            <a:r>
              <a:rPr lang="de-DE" altLang="de-DE" sz="2000" b="0">
                <a:cs typeface="Times New Roman" panose="02020603050405020304" pitchFamily="18" charset="0"/>
              </a:rPr>
              <a:t>(</a:t>
            </a:r>
            <a:r>
              <a:rPr lang="de-DE" altLang="de-DE" sz="2000">
                <a:cs typeface="Times New Roman" panose="02020603050405020304" pitchFamily="18" charset="0"/>
              </a:rPr>
              <a:t>x</a:t>
            </a:r>
            <a:r>
              <a:rPr lang="de-DE" altLang="de-DE" sz="2000" b="0">
                <a:cs typeface="Times New Roman" panose="02020603050405020304" pitchFamily="18" charset="0"/>
              </a:rPr>
              <a:t> – </a:t>
            </a:r>
            <a:r>
              <a:rPr lang="de-DE" altLang="de-DE" sz="2000">
                <a:cs typeface="Times New Roman" panose="02020603050405020304" pitchFamily="18" charset="0"/>
              </a:rPr>
              <a:t>c</a:t>
            </a:r>
            <a:r>
              <a:rPr lang="de-DE" altLang="de-DE" sz="2000" b="0">
                <a:cs typeface="Times New Roman" panose="02020603050405020304" pitchFamily="18" charset="0"/>
              </a:rPr>
              <a:t>) </a:t>
            </a:r>
          </a:p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2000" b="0">
                <a:cs typeface="Times New Roman" panose="02020603050405020304" pitchFamily="18" charset="0"/>
              </a:rPr>
              <a:t>    = (</a:t>
            </a:r>
            <a:r>
              <a:rPr lang="de-DE" altLang="de-DE" sz="2000">
                <a:cs typeface="Times New Roman" panose="02020603050405020304" pitchFamily="18" charset="0"/>
              </a:rPr>
              <a:t>x</a:t>
            </a:r>
            <a:r>
              <a:rPr lang="de-DE" altLang="de-DE" sz="2000" b="0">
                <a:cs typeface="Times New Roman" panose="02020603050405020304" pitchFamily="18" charset="0"/>
              </a:rPr>
              <a:t> – </a:t>
            </a:r>
            <a:r>
              <a:rPr lang="de-DE" altLang="de-DE" sz="2000">
                <a:cs typeface="Times New Roman" panose="02020603050405020304" pitchFamily="18" charset="0"/>
              </a:rPr>
              <a:t>c</a:t>
            </a:r>
            <a:r>
              <a:rPr lang="de-DE" altLang="de-DE" sz="2000" b="0">
                <a:cs typeface="Times New Roman" panose="02020603050405020304" pitchFamily="18" charset="0"/>
              </a:rPr>
              <a:t>)</a:t>
            </a:r>
            <a:r>
              <a:rPr lang="de-DE" altLang="de-DE" sz="2000" b="0" baseline="30000">
                <a:cs typeface="Times New Roman" panose="02020603050405020304" pitchFamily="18" charset="0"/>
              </a:rPr>
              <a:t>T</a:t>
            </a:r>
            <a:r>
              <a:rPr lang="de-DE" altLang="de-DE" sz="2000">
                <a:cs typeface="Times New Roman" panose="02020603050405020304" pitchFamily="18" charset="0"/>
              </a:rPr>
              <a:t>M</a:t>
            </a:r>
            <a:r>
              <a:rPr lang="de-DE" altLang="de-DE" sz="2000" b="0" baseline="30000">
                <a:cs typeface="Times New Roman" panose="02020603050405020304" pitchFamily="18" charset="0"/>
              </a:rPr>
              <a:t>T</a:t>
            </a:r>
            <a:r>
              <a:rPr lang="de-DE" altLang="de-DE" sz="2000">
                <a:cs typeface="Times New Roman" panose="02020603050405020304" pitchFamily="18" charset="0"/>
              </a:rPr>
              <a:t>M</a:t>
            </a:r>
            <a:r>
              <a:rPr lang="de-DE" altLang="de-DE" sz="2000" b="0">
                <a:cs typeface="Times New Roman" panose="02020603050405020304" pitchFamily="18" charset="0"/>
              </a:rPr>
              <a:t>(</a:t>
            </a:r>
            <a:r>
              <a:rPr lang="de-DE" altLang="de-DE" sz="2000">
                <a:cs typeface="Times New Roman" panose="02020603050405020304" pitchFamily="18" charset="0"/>
              </a:rPr>
              <a:t>x</a:t>
            </a:r>
            <a:r>
              <a:rPr lang="de-DE" altLang="de-DE" sz="2000" b="0">
                <a:cs typeface="Times New Roman" panose="02020603050405020304" pitchFamily="18" charset="0"/>
              </a:rPr>
              <a:t> – </a:t>
            </a:r>
            <a:r>
              <a:rPr lang="de-DE" altLang="de-DE" sz="2000">
                <a:cs typeface="Times New Roman" panose="02020603050405020304" pitchFamily="18" charset="0"/>
              </a:rPr>
              <a:t>c</a:t>
            </a:r>
            <a:r>
              <a:rPr lang="de-DE" altLang="de-DE" sz="2000" b="0">
                <a:cs typeface="Times New Roman" panose="02020603050405020304" pitchFamily="18" charset="0"/>
              </a:rPr>
              <a:t>) </a:t>
            </a:r>
          </a:p>
        </p:txBody>
      </p:sp>
      <p:grpSp>
        <p:nvGrpSpPr>
          <p:cNvPr id="2" name="Group 1036"/>
          <p:cNvGrpSpPr>
            <a:grpSpLocks/>
          </p:cNvGrpSpPr>
          <p:nvPr/>
        </p:nvGrpSpPr>
        <p:grpSpPr bwMode="auto">
          <a:xfrm>
            <a:off x="4914900" y="3378200"/>
            <a:ext cx="4229100" cy="2794000"/>
            <a:chOff x="3096" y="2344"/>
            <a:chExt cx="2664" cy="1760"/>
          </a:xfrm>
        </p:grpSpPr>
        <p:sp>
          <p:nvSpPr>
            <p:cNvPr id="59401" name="Text Box 1030"/>
            <p:cNvSpPr txBox="1">
              <a:spLocks noChangeArrowheads="1"/>
            </p:cNvSpPr>
            <p:nvPr/>
          </p:nvSpPr>
          <p:spPr bwMode="auto">
            <a:xfrm>
              <a:off x="3096" y="2344"/>
              <a:ext cx="2664" cy="17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b="0"/>
                <a:t>Entspricht einer Skalierung, Drehung, Verschiebung mit</a:t>
              </a:r>
            </a:p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>
                  <a:cs typeface="Times New Roman" panose="02020603050405020304" pitchFamily="18" charset="0"/>
                </a:rPr>
                <a:t>x </a:t>
              </a:r>
              <a:r>
                <a:rPr lang="de-DE" altLang="de-DE" b="0"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lang="de-DE" altLang="de-DE" b="0">
                  <a:cs typeface="Times New Roman" panose="02020603050405020304" pitchFamily="18" charset="0"/>
                </a:rPr>
                <a:t> </a:t>
              </a:r>
              <a:r>
                <a:rPr lang="de-DE" altLang="de-DE">
                  <a:cs typeface="Times New Roman" panose="02020603050405020304" pitchFamily="18" charset="0"/>
                </a:rPr>
                <a:t>Mx </a:t>
              </a:r>
              <a:r>
                <a:rPr lang="de-DE" altLang="de-DE" b="0">
                  <a:cs typeface="Times New Roman" panose="02020603050405020304" pitchFamily="18" charset="0"/>
                </a:rPr>
                <a:t>= </a:t>
              </a:r>
              <a:r>
                <a:rPr lang="de-DE" altLang="de-DE">
                  <a:cs typeface="Times New Roman" panose="02020603050405020304" pitchFamily="18" charset="0"/>
                </a:rPr>
                <a:t>SDVx</a:t>
              </a:r>
              <a:r>
                <a:rPr lang="de-DE" altLang="de-DE" b="0">
                  <a:cs typeface="Times New Roman" panose="02020603050405020304" pitchFamily="18" charset="0"/>
                </a:rPr>
                <a:t>  </a:t>
              </a:r>
              <a:r>
                <a:rPr lang="de-DE" altLang="de-DE" sz="2000" b="0">
                  <a:cs typeface="Times New Roman" panose="02020603050405020304" pitchFamily="18" charset="0"/>
                </a:rPr>
                <a:t>mit </a:t>
              </a:r>
              <a:r>
                <a:rPr lang="de-DE" altLang="de-DE" sz="1800">
                  <a:cs typeface="Times New Roman" panose="02020603050405020304" pitchFamily="18" charset="0"/>
                </a:rPr>
                <a:t>x </a:t>
              </a:r>
              <a:r>
                <a:rPr lang="de-DE" altLang="de-DE" sz="1800" b="0"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lang="de-DE" altLang="de-DE" sz="1800" b="0">
                  <a:latin typeface="Symbol" panose="05050102010706020507" pitchFamily="18" charset="2"/>
                  <a:cs typeface="Times New Roman" panose="02020603050405020304" pitchFamily="18" charset="0"/>
                </a:rPr>
                <a:t> </a:t>
              </a:r>
              <a:r>
                <a:rPr lang="de-DE" altLang="de-DE" sz="1800" b="0">
                  <a:cs typeface="Times New Roman" panose="02020603050405020304" pitchFamily="18" charset="0"/>
                </a:rPr>
                <a:t>(</a:t>
              </a:r>
              <a:r>
                <a:rPr lang="de-DE" altLang="de-DE" sz="1800">
                  <a:cs typeface="Times New Roman" panose="02020603050405020304" pitchFamily="18" charset="0"/>
                </a:rPr>
                <a:t>x</a:t>
              </a:r>
              <a:r>
                <a:rPr lang="de-DE" altLang="de-DE" sz="1800" b="0" baseline="30000">
                  <a:cs typeface="Times New Roman" panose="02020603050405020304" pitchFamily="18" charset="0"/>
                </a:rPr>
                <a:t>T</a:t>
              </a:r>
              <a:r>
                <a:rPr lang="de-DE" altLang="de-DE" sz="1800" b="0">
                  <a:cs typeface="Times New Roman" panose="02020603050405020304" pitchFamily="18" charset="0"/>
                </a:rPr>
                <a:t>,1)</a:t>
              </a:r>
              <a:r>
                <a:rPr lang="de-DE" altLang="de-DE" sz="1800" b="0" baseline="30000">
                  <a:cs typeface="Times New Roman" panose="02020603050405020304" pitchFamily="18" charset="0"/>
                </a:rPr>
                <a:t>T</a:t>
              </a:r>
              <a:r>
                <a:rPr lang="de-DE" altLang="de-DE" sz="1800" b="0">
                  <a:cs typeface="Times New Roman" panose="02020603050405020304" pitchFamily="18" charset="0"/>
                </a:rPr>
                <a:t> </a:t>
              </a:r>
              <a:endParaRPr lang="de-DE" altLang="de-DE" sz="2000" b="0">
                <a:cs typeface="Times New Roman" panose="02020603050405020304" pitchFamily="18" charset="0"/>
              </a:endParaRPr>
            </a:p>
            <a:p>
              <a:pPr>
                <a:lnSpc>
                  <a:spcPct val="12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de-DE" altLang="de-DE">
                  <a:cs typeface="Times New Roman" panose="02020603050405020304" pitchFamily="18" charset="0"/>
                </a:rPr>
                <a:t>S </a:t>
              </a:r>
              <a:r>
                <a:rPr lang="de-DE" altLang="de-DE" b="0">
                  <a:cs typeface="Times New Roman" panose="02020603050405020304" pitchFamily="18" charset="0"/>
                </a:rPr>
                <a:t>=		</a:t>
              </a:r>
              <a:r>
                <a:rPr lang="de-DE" altLang="de-DE">
                  <a:cs typeface="Times New Roman" panose="02020603050405020304" pitchFamily="18" charset="0"/>
                </a:rPr>
                <a:t>D </a:t>
              </a:r>
              <a:r>
                <a:rPr lang="de-DE" altLang="de-DE" b="0">
                  <a:cs typeface="Times New Roman" panose="02020603050405020304" pitchFamily="18" charset="0"/>
                </a:rPr>
                <a:t>= </a:t>
              </a:r>
            </a:p>
            <a:p>
              <a:pPr>
                <a:lnSpc>
                  <a:spcPct val="17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de-DE" altLang="de-DE">
                  <a:cs typeface="Times New Roman" panose="02020603050405020304" pitchFamily="18" charset="0"/>
                </a:rPr>
                <a:t>V </a:t>
              </a:r>
              <a:r>
                <a:rPr lang="de-DE" altLang="de-DE" b="0">
                  <a:cs typeface="Times New Roman" panose="02020603050405020304" pitchFamily="18" charset="0"/>
                </a:rPr>
                <a:t>= </a:t>
              </a:r>
            </a:p>
          </p:txBody>
        </p:sp>
        <p:graphicFrame>
          <p:nvGraphicFramePr>
            <p:cNvPr id="59402" name="Object 1025"/>
            <p:cNvGraphicFramePr>
              <a:graphicFrameLocks noChangeAspect="1"/>
            </p:cNvGraphicFramePr>
            <p:nvPr/>
          </p:nvGraphicFramePr>
          <p:xfrm>
            <a:off x="3480" y="3244"/>
            <a:ext cx="555" cy="43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414" name="Equation" r:id="rId7" imgW="533169" imgH="418918" progId="Equation.DSMT4">
                    <p:embed/>
                  </p:oleObj>
                </mc:Choice>
                <mc:Fallback>
                  <p:oleObj name="Equation" r:id="rId7" imgW="533169" imgH="418918" progId="Equation.DSMT4">
                    <p:embed/>
                    <p:pic>
                      <p:nvPicPr>
                        <p:cNvPr id="0" name="Object 10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480" y="3244"/>
                          <a:ext cx="555" cy="43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9403" name="Object 1026"/>
            <p:cNvGraphicFramePr>
              <a:graphicFrameLocks noChangeAspect="1"/>
            </p:cNvGraphicFramePr>
            <p:nvPr/>
          </p:nvGraphicFramePr>
          <p:xfrm>
            <a:off x="4605" y="3229"/>
            <a:ext cx="938" cy="3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415" r:id="rId9" imgW="927100" imgH="393700" progId="Equation.DSMT4">
                    <p:embed/>
                  </p:oleObj>
                </mc:Choice>
                <mc:Fallback>
                  <p:oleObj r:id="rId9" imgW="927100" imgH="393700" progId="Equation.DSMT4">
                    <p:embed/>
                    <p:pic>
                      <p:nvPicPr>
                        <p:cNvPr id="0" name="Object 10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605" y="3229"/>
                          <a:ext cx="938" cy="3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9404" name="Object 1027"/>
            <p:cNvGraphicFramePr>
              <a:graphicFrameLocks noChangeAspect="1"/>
            </p:cNvGraphicFramePr>
            <p:nvPr/>
          </p:nvGraphicFramePr>
          <p:xfrm>
            <a:off x="3475" y="3732"/>
            <a:ext cx="666" cy="37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416" r:id="rId11" imgW="749300" imgH="419100" progId="Equation.DSMT4">
                    <p:embed/>
                  </p:oleObj>
                </mc:Choice>
                <mc:Fallback>
                  <p:oleObj r:id="rId11" imgW="749300" imgH="419100" progId="Equation.DSMT4">
                    <p:embed/>
                    <p:pic>
                      <p:nvPicPr>
                        <p:cNvPr id="0" name="Object 102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475" y="3732"/>
                          <a:ext cx="666" cy="37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ransition spd="med">
    <p:pull dir="ru"/>
    <p:sndAc>
      <p:stSnd>
        <p:snd r:embed="rId3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1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1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3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3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117" grpId="0" build="p" autoUpdateAnimBg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6041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2DCE370A-8897-4BF4-A588-DF9D35184A2A}" type="slidenum">
              <a:rPr lang="de-DE" altLang="de-DE" sz="800" b="0"/>
              <a:pPr>
                <a:buSzTx/>
                <a:buFontTx/>
                <a:buNone/>
              </a:pPr>
              <a:t>52</a:t>
            </a:fld>
            <a:r>
              <a:rPr lang="de-DE" altLang="de-DE" sz="800" b="0"/>
              <a:t> -</a:t>
            </a:r>
          </a:p>
        </p:txBody>
      </p:sp>
      <p:sp>
        <p:nvSpPr>
          <p:cNvPr id="604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Verbesserungen des BP-Algorithmus</a:t>
            </a:r>
          </a:p>
        </p:txBody>
      </p:sp>
      <p:sp>
        <p:nvSpPr>
          <p:cNvPr id="6042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268413"/>
            <a:ext cx="8151812" cy="1336675"/>
          </a:xfrm>
        </p:spPr>
        <p:txBody>
          <a:bodyPr/>
          <a:lstStyle/>
          <a:p>
            <a:pPr marL="355600" indent="-355600">
              <a:buFontTx/>
              <a:buNone/>
            </a:pPr>
            <a:r>
              <a:rPr lang="de-DE" altLang="de-DE" sz="2000" smtClean="0"/>
              <a:t>Problem		 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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</a:rPr>
              <a:t>w</a:t>
            </a:r>
            <a:r>
              <a:rPr lang="de-DE" altLang="de-DE" sz="2000" b="0" baseline="-3000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ij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(x) = </a:t>
            </a:r>
            <a:r>
              <a:rPr lang="de-DE" altLang="de-DE" sz="2000" b="0" smtClean="0">
                <a:latin typeface="Arial Black" panose="020B0A040201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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altLang="de-DE" sz="2000" b="0" smtClean="0">
                <a:latin typeface="Arial Black" panose="020B0A040201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</a:t>
            </a:r>
            <a:r>
              <a:rPr lang="de-DE" altLang="de-DE" sz="2000" b="0" baseline="-30000" smtClean="0">
                <a:latin typeface="TIMES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x</a:t>
            </a:r>
            <a:r>
              <a:rPr lang="de-DE" altLang="de-DE" sz="2000" b="0" baseline="-3000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= </a:t>
            </a:r>
            <a:r>
              <a:rPr lang="de-DE" altLang="de-DE" sz="2000" b="0" smtClean="0">
                <a:latin typeface="Arial Black" panose="020B0A040201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 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</a:rPr>
              <a:t>(..)S‘(z</a:t>
            </a:r>
            <a:r>
              <a:rPr lang="de-DE" altLang="de-DE" sz="2000" b="0" baseline="-25000" smtClean="0">
                <a:latin typeface="TIMES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x</a:t>
            </a:r>
            <a:r>
              <a:rPr lang="de-DE" altLang="de-DE" sz="2000" b="0" baseline="-3000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j</a:t>
            </a:r>
            <a:r>
              <a:rPr lang="de-DE" altLang="de-DE" sz="2000" b="0" smtClean="0">
                <a:latin typeface="TIMES" panose="02020603050405020304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de-DE" altLang="de-DE" sz="2000" smtClean="0"/>
          </a:p>
          <a:p>
            <a:pPr marL="355600" indent="-355600" algn="just">
              <a:lnSpc>
                <a:spcPct val="150000"/>
              </a:lnSpc>
              <a:buClr>
                <a:schemeClr val="tx1"/>
              </a:buClr>
              <a:buFont typeface="Symbol" panose="05050102010706020507" pitchFamily="18" charset="2"/>
              <a:buNone/>
            </a:pPr>
            <a:r>
              <a:rPr lang="de-DE" altLang="de-DE" sz="2000" b="0" smtClean="0">
                <a:solidFill>
                  <a:srgbClr val="000000"/>
                </a:solidFill>
                <a:cs typeface="Times New Roman" panose="02020603050405020304" pitchFamily="18" charset="0"/>
              </a:rPr>
              <a:t>	Die Konvergenz ist relativ </a:t>
            </a:r>
            <a:r>
              <a:rPr lang="de-DE" altLang="de-DE" sz="2000" i="1" smtClean="0">
                <a:solidFill>
                  <a:srgbClr val="000000"/>
                </a:solidFill>
                <a:cs typeface="Times New Roman" panose="02020603050405020304" pitchFamily="18" charset="0"/>
              </a:rPr>
              <a:t>langsam</a:t>
            </a:r>
            <a:r>
              <a:rPr lang="de-DE" altLang="de-DE" sz="2000" b="0" smtClean="0">
                <a:solidFill>
                  <a:srgbClr val="000000"/>
                </a:solidFill>
                <a:cs typeface="Times New Roman" panose="02020603050405020304" pitchFamily="18" charset="0"/>
              </a:rPr>
              <a:t>, besonders bei mehreren Schichten</a:t>
            </a:r>
          </a:p>
        </p:txBody>
      </p:sp>
      <p:sp>
        <p:nvSpPr>
          <p:cNvPr id="242692" name="Rectangle 4"/>
          <p:cNvSpPr>
            <a:spLocks noChangeArrowheads="1"/>
          </p:cNvSpPr>
          <p:nvPr/>
        </p:nvSpPr>
        <p:spPr bwMode="auto">
          <a:xfrm>
            <a:off x="728663" y="2735263"/>
            <a:ext cx="4019550" cy="3570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85000"/>
              </a:lnSpc>
              <a:spcBef>
                <a:spcPct val="45000"/>
              </a:spcBef>
              <a:defRPr/>
            </a:pPr>
            <a:r>
              <a:rPr lang="de-DE" sz="2000" b="1" dirty="0">
                <a:solidFill>
                  <a:srgbClr val="3399FF"/>
                </a:solidFill>
                <a:latin typeface="+mn-lt"/>
              </a:rPr>
              <a:t>Problem Ausgabefunktion</a:t>
            </a:r>
            <a:r>
              <a:rPr lang="de-DE" sz="1600" dirty="0">
                <a:latin typeface="+mn-lt"/>
              </a:rPr>
              <a:t> </a:t>
            </a:r>
          </a:p>
          <a:p>
            <a:pPr>
              <a:lnSpc>
                <a:spcPct val="85000"/>
              </a:lnSpc>
              <a:spcBef>
                <a:spcPct val="45000"/>
              </a:spcBef>
              <a:defRPr/>
            </a:pPr>
            <a:r>
              <a:rPr lang="de-DE" sz="1600" dirty="0">
                <a:latin typeface="+mn-lt"/>
              </a:rPr>
              <a:t>Bei Wahl von S = </a:t>
            </a:r>
            <a:r>
              <a:rPr lang="de-DE" sz="1400" b="1" dirty="0" err="1">
                <a:solidFill>
                  <a:srgbClr val="3399FF"/>
                </a:solidFill>
                <a:latin typeface="+mn-lt"/>
              </a:rPr>
              <a:t>Fermifunktion</a:t>
            </a:r>
            <a:r>
              <a:rPr lang="de-DE" sz="1600" b="1" dirty="0">
                <a:solidFill>
                  <a:srgbClr val="3399FF"/>
                </a:solidFill>
                <a:latin typeface="+mn-lt"/>
              </a:rPr>
              <a:t> </a:t>
            </a:r>
          </a:p>
          <a:p>
            <a:pPr>
              <a:spcBef>
                <a:spcPct val="45000"/>
              </a:spcBef>
              <a:defRPr/>
            </a:pPr>
            <a:r>
              <a:rPr lang="de-DE" sz="1600" dirty="0">
                <a:latin typeface="+mn-lt"/>
              </a:rPr>
              <a:t>ist die Ableitung eine Glocken- Funktion mit S‘(-</a:t>
            </a:r>
            <a:r>
              <a:rPr lang="de-DE" sz="1600" dirty="0">
                <a:latin typeface="+mn-lt"/>
                <a:sym typeface="Symbol" pitchFamily="18" charset="2"/>
              </a:rPr>
              <a:t>) = 0 = S‘()</a:t>
            </a:r>
            <a:endParaRPr lang="de-DE" sz="1600" dirty="0">
              <a:latin typeface="+mn-lt"/>
            </a:endParaRPr>
          </a:p>
          <a:p>
            <a:pPr>
              <a:spcBef>
                <a:spcPct val="45000"/>
              </a:spcBef>
              <a:defRPr/>
            </a:pPr>
            <a:r>
              <a:rPr lang="de-DE" sz="1600" dirty="0">
                <a:latin typeface="+mn-lt"/>
              </a:rPr>
              <a:t>und damit bei sehr großem oder kleinem x</a:t>
            </a:r>
          </a:p>
          <a:p>
            <a:pPr algn="ctr">
              <a:lnSpc>
                <a:spcPct val="60000"/>
              </a:lnSpc>
              <a:spcBef>
                <a:spcPct val="45000"/>
              </a:spcBef>
              <a:defRPr/>
            </a:pPr>
            <a:r>
              <a:rPr lang="de-DE" sz="2000" dirty="0">
                <a:latin typeface="+mn-lt"/>
                <a:sym typeface="Symbol" pitchFamily="18" charset="2"/>
              </a:rPr>
              <a:t>(x) = 0</a:t>
            </a:r>
          </a:p>
          <a:p>
            <a:pPr algn="ctr">
              <a:spcBef>
                <a:spcPct val="45000"/>
              </a:spcBef>
              <a:defRPr/>
            </a:pPr>
            <a:r>
              <a:rPr lang="de-DE" sz="2800" dirty="0">
                <a:latin typeface="+mn-lt"/>
                <a:sym typeface="Symbol" pitchFamily="18" charset="2"/>
              </a:rPr>
              <a:t> </a:t>
            </a:r>
            <a:r>
              <a:rPr lang="de-DE" sz="2000" b="1" dirty="0">
                <a:latin typeface="+mn-lt"/>
                <a:sym typeface="Symbol" pitchFamily="18" charset="2"/>
              </a:rPr>
              <a:t>Kein</a:t>
            </a:r>
            <a:r>
              <a:rPr lang="de-DE" sz="2000" dirty="0">
                <a:latin typeface="+mn-lt"/>
                <a:sym typeface="Symbol" pitchFamily="18" charset="2"/>
              </a:rPr>
              <a:t> Lernen mehr möglich!</a:t>
            </a: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4560888" y="2844800"/>
            <a:ext cx="4392612" cy="3392488"/>
            <a:chOff x="2993" y="1712"/>
            <a:chExt cx="2767" cy="2137"/>
          </a:xfrm>
        </p:grpSpPr>
        <p:pic>
          <p:nvPicPr>
            <p:cNvPr id="60424" name="Picture 6" descr="sigmoid"/>
            <p:cNvPicPr>
              <a:picLocks noChangeAspect="1" noChangeArrowheads="1"/>
            </p:cNvPicPr>
            <p:nvPr/>
          </p:nvPicPr>
          <p:blipFill>
            <a:blip r:embed="rId5">
              <a:lum bright="-94000" contrast="10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0" y="1712"/>
              <a:ext cx="1992" cy="1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0425" name="Object 7"/>
            <p:cNvGraphicFramePr>
              <a:graphicFrameLocks noChangeAspect="1"/>
            </p:cNvGraphicFramePr>
            <p:nvPr/>
          </p:nvGraphicFramePr>
          <p:xfrm>
            <a:off x="2993" y="3352"/>
            <a:ext cx="2767" cy="49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0430" r:id="rId6" imgW="2540000" imgH="457200" progId="Equation.3">
                    <p:embed/>
                  </p:oleObj>
                </mc:Choice>
                <mc:Fallback>
                  <p:oleObj r:id="rId6" imgW="2540000" imgH="457200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93" y="3352"/>
                          <a:ext cx="2767" cy="49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0426" name="Text Box 8"/>
            <p:cNvSpPr txBox="1">
              <a:spLocks noChangeArrowheads="1"/>
            </p:cNvSpPr>
            <p:nvPr/>
          </p:nvSpPr>
          <p:spPr bwMode="auto">
            <a:xfrm>
              <a:off x="3792" y="1952"/>
              <a:ext cx="5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000" b="0">
                  <a:latin typeface="Arial Black" panose="020B0A04020102020204" pitchFamily="34" charset="0"/>
                </a:rPr>
                <a:t>S(z)</a:t>
              </a:r>
            </a:p>
          </p:txBody>
        </p:sp>
        <p:sp>
          <p:nvSpPr>
            <p:cNvPr id="60427" name="Text Box 9"/>
            <p:cNvSpPr txBox="1">
              <a:spLocks noChangeArrowheads="1"/>
            </p:cNvSpPr>
            <p:nvPr/>
          </p:nvSpPr>
          <p:spPr bwMode="auto">
            <a:xfrm>
              <a:off x="4568" y="2736"/>
              <a:ext cx="50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2000" b="0">
                  <a:latin typeface="Arial Black" panose="020B0A04020102020204" pitchFamily="34" charset="0"/>
                </a:rPr>
                <a:t>S‘(z)</a:t>
              </a:r>
            </a:p>
          </p:txBody>
        </p:sp>
      </p:grp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69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2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6144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2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FAEA8F47-FB4E-4633-BA9A-F3681685CEFD}" type="slidenum">
              <a:rPr lang="de-DE" altLang="de-DE" sz="800" b="0"/>
              <a:pPr>
                <a:buSzTx/>
                <a:buFontTx/>
                <a:buNone/>
              </a:pPr>
              <a:t>53</a:t>
            </a:fld>
            <a:r>
              <a:rPr lang="de-DE" altLang="de-DE" sz="800" b="0"/>
              <a:t> -</a:t>
            </a:r>
          </a:p>
        </p:txBody>
      </p:sp>
      <p:sp>
        <p:nvSpPr>
          <p:cNvPr id="614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Problem Ausgabefunktion</a:t>
            </a:r>
          </a:p>
        </p:txBody>
      </p:sp>
      <p:sp>
        <p:nvSpPr>
          <p:cNvPr id="164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35000" y="1371600"/>
            <a:ext cx="8356600" cy="4979988"/>
          </a:xfrm>
        </p:spPr>
        <p:txBody>
          <a:bodyPr/>
          <a:lstStyle/>
          <a:p>
            <a:pPr marL="381000" indent="-381000">
              <a:buFontTx/>
              <a:buNone/>
            </a:pPr>
            <a:r>
              <a:rPr lang="de-DE" altLang="de-DE" smtClean="0"/>
              <a:t>Abhilfen:</a:t>
            </a:r>
          </a:p>
          <a:p>
            <a:pPr marL="381000" indent="-381000">
              <a:lnSpc>
                <a:spcPct val="140000"/>
              </a:lnSpc>
            </a:pPr>
            <a:r>
              <a:rPr lang="de-DE" altLang="de-DE" b="0" smtClean="0"/>
              <a:t>Andere Ausgabefunktion wählen </a:t>
            </a:r>
            <a:r>
              <a:rPr lang="de-DE" altLang="de-DE" sz="2000" b="0" smtClean="0"/>
              <a:t>(z.B. Sinus)</a:t>
            </a:r>
          </a:p>
          <a:p>
            <a:pPr marL="381000" indent="-381000">
              <a:lnSpc>
                <a:spcPct val="140000"/>
              </a:lnSpc>
            </a:pPr>
            <a:r>
              <a:rPr lang="de-DE" altLang="de-DE" b="0" smtClean="0"/>
              <a:t>Andere Zielfunktion wählen </a:t>
            </a:r>
            <a:r>
              <a:rPr lang="de-DE" altLang="de-DE" sz="2000" b="0" smtClean="0"/>
              <a:t>(Information statt quadr.Fehler)</a:t>
            </a:r>
          </a:p>
          <a:p>
            <a:pPr marL="381000" indent="-381000">
              <a:lnSpc>
                <a:spcPct val="140000"/>
              </a:lnSpc>
            </a:pPr>
            <a:r>
              <a:rPr lang="de-DE" altLang="de-DE" b="0" smtClean="0"/>
              <a:t>Andere Lernfunktion wählen, z.B. Ergänzung durch Backpropagation </a:t>
            </a:r>
            <a:r>
              <a:rPr lang="de-DE" altLang="de-DE" b="0" i="1" smtClean="0"/>
              <a:t>Trägheitsmoment</a:t>
            </a:r>
          </a:p>
          <a:p>
            <a:pPr marL="381000" indent="-381000">
              <a:lnSpc>
                <a:spcPct val="140000"/>
              </a:lnSpc>
              <a:buFontTx/>
              <a:buNone/>
            </a:pPr>
            <a:r>
              <a:rPr lang="de-DE" altLang="de-DE" b="0" i="1" smtClean="0"/>
              <a:t>	 </a:t>
            </a:r>
            <a:r>
              <a:rPr lang="de-DE" altLang="de-DE" sz="3200" b="0" smtClean="0">
                <a:sym typeface="Symbol" panose="05050102010706020507" pitchFamily="18" charset="2"/>
              </a:rPr>
              <a:t></a:t>
            </a:r>
            <a:r>
              <a:rPr lang="de-DE" altLang="de-DE" sz="2800" b="0" smtClean="0">
                <a:sym typeface="Symbol" panose="05050102010706020507" pitchFamily="18" charset="2"/>
              </a:rPr>
              <a:t>(t+1)</a:t>
            </a:r>
            <a:r>
              <a:rPr lang="de-DE" altLang="de-DE" sz="3200" b="0" smtClean="0">
                <a:sym typeface="Symbol" panose="05050102010706020507" pitchFamily="18" charset="2"/>
              </a:rPr>
              <a:t> = </a:t>
            </a:r>
            <a:r>
              <a:rPr lang="de-DE" altLang="de-DE" sz="2800" b="0" smtClean="0">
                <a:sym typeface="Symbol" panose="05050102010706020507" pitchFamily="18" charset="2"/>
              </a:rPr>
              <a:t>(t)</a:t>
            </a:r>
            <a:r>
              <a:rPr lang="de-DE" altLang="de-DE" sz="3200" b="0" smtClean="0">
                <a:sym typeface="Symbol" panose="05050102010706020507" pitchFamily="18" charset="2"/>
              </a:rPr>
              <a:t> + (1-)</a:t>
            </a:r>
            <a:r>
              <a:rPr lang="de-DE" altLang="de-DE" sz="2800" b="0" smtClean="0">
                <a:sym typeface="Symbol" panose="05050102010706020507" pitchFamily="18" charset="2"/>
              </a:rPr>
              <a:t>(t-1)</a:t>
            </a:r>
            <a:r>
              <a:rPr lang="de-DE" altLang="de-DE" sz="3200" b="0" smtClean="0">
                <a:sym typeface="Symbol" panose="05050102010706020507" pitchFamily="18" charset="2"/>
              </a:rPr>
              <a:t>        </a:t>
            </a:r>
            <a:r>
              <a:rPr lang="de-DE" altLang="de-DE" sz="2000" b="0" smtClean="0">
                <a:sym typeface="Symbol" panose="05050102010706020507" pitchFamily="18" charset="2"/>
              </a:rPr>
              <a:t>z.B. </a:t>
            </a:r>
            <a:r>
              <a:rPr lang="de-DE" altLang="de-DE" b="0" smtClean="0">
                <a:sym typeface="Symbol" panose="05050102010706020507" pitchFamily="18" charset="2"/>
              </a:rPr>
              <a:t> = 0.9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8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8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8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8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8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867" grpId="0" build="p" bldLvl="2" autoUpdateAnimBg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Titel 1"/>
          <p:cNvSpPr>
            <a:spLocks noGrp="1"/>
          </p:cNvSpPr>
          <p:nvPr>
            <p:ph type="title" idx="4294967295"/>
          </p:nvPr>
        </p:nvSpPr>
        <p:spPr>
          <a:xfrm>
            <a:off x="612775" y="3848100"/>
            <a:ext cx="8531225" cy="1308100"/>
          </a:xfrm>
          <a:solidFill>
            <a:srgbClr val="FFCC66">
              <a:alpha val="50195"/>
            </a:srgbClr>
          </a:solidFill>
          <a:ln algn="ctr"/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defRPr/>
            </a:pPr>
            <a:r>
              <a:rPr kumimoji="1" lang="de-DE" sz="4000" kern="1200" dirty="0" err="1" smtClean="0">
                <a:solidFill>
                  <a:schemeClr val="tx1"/>
                </a:solidFill>
                <a:ea typeface="+mn-ea"/>
                <a:cs typeface="Arial" pitchFamily="34" charset="0"/>
              </a:rPr>
              <a:t>Nichtlin</a:t>
            </a:r>
            <a:r>
              <a:rPr kumimoji="1" lang="de-DE" sz="4000" kern="1200" dirty="0" smtClean="0">
                <a:solidFill>
                  <a:schemeClr val="tx1"/>
                </a:solidFill>
                <a:ea typeface="+mn-ea"/>
                <a:cs typeface="Arial" pitchFamily="34" charset="0"/>
              </a:rPr>
              <a:t>. Modellierung: RBF</a:t>
            </a:r>
            <a:endParaRPr kumimoji="1" lang="de-DE" sz="4000" kern="1200" dirty="0">
              <a:solidFill>
                <a:schemeClr val="tx1"/>
              </a:solidFill>
              <a:ea typeface="+mn-ea"/>
              <a:cs typeface="Arial" pitchFamily="34" charset="0"/>
            </a:endParaRPr>
          </a:p>
        </p:txBody>
      </p:sp>
      <p:sp>
        <p:nvSpPr>
          <p:cNvPr id="62467" name="Titel 1"/>
          <p:cNvSpPr txBox="1">
            <a:spLocks/>
          </p:cNvSpPr>
          <p:nvPr/>
        </p:nvSpPr>
        <p:spPr bwMode="auto">
          <a:xfrm>
            <a:off x="714375" y="2428875"/>
            <a:ext cx="7772400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endParaRPr lang="de-DE" altLang="de-DE" sz="4000">
              <a:solidFill>
                <a:srgbClr val="BFBFBF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4581" name="Titel 1"/>
          <p:cNvSpPr txBox="1">
            <a:spLocks/>
          </p:cNvSpPr>
          <p:nvPr/>
        </p:nvSpPr>
        <p:spPr bwMode="auto">
          <a:xfrm>
            <a:off x="614363" y="1152525"/>
            <a:ext cx="8529637" cy="136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defRPr/>
            </a:pPr>
            <a:r>
              <a:rPr lang="de-DE" sz="3800" b="1" dirty="0">
                <a:solidFill>
                  <a:srgbClr val="BFBFBF"/>
                </a:solidFill>
                <a:ea typeface="+mj-ea"/>
                <a:cs typeface="Arial" pitchFamily="34" charset="0"/>
              </a:rPr>
              <a:t>Lineare Modellierung</a:t>
            </a:r>
          </a:p>
        </p:txBody>
      </p:sp>
      <p:sp>
        <p:nvSpPr>
          <p:cNvPr id="62469" name="Titel 1"/>
          <p:cNvSpPr txBox="1">
            <a:spLocks/>
          </p:cNvSpPr>
          <p:nvPr/>
        </p:nvSpPr>
        <p:spPr bwMode="auto">
          <a:xfrm>
            <a:off x="719138" y="5143500"/>
            <a:ext cx="8424862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endParaRPr lang="de-DE" altLang="de-DE" sz="4000">
              <a:solidFill>
                <a:srgbClr val="BFBFBF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4583" name="Titel 1"/>
          <p:cNvSpPr>
            <a:spLocks/>
          </p:cNvSpPr>
          <p:nvPr/>
        </p:nvSpPr>
        <p:spPr bwMode="auto">
          <a:xfrm>
            <a:off x="623888" y="2530475"/>
            <a:ext cx="8520112" cy="127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defRPr/>
            </a:pPr>
            <a:r>
              <a:rPr lang="de-DE" sz="3800" b="1" dirty="0" err="1" smtClean="0">
                <a:solidFill>
                  <a:srgbClr val="BFBFBF"/>
                </a:solidFill>
                <a:ea typeface="+mj-ea"/>
                <a:cs typeface="Arial" pitchFamily="34" charset="0"/>
              </a:rPr>
              <a:t>Nichtlin</a:t>
            </a:r>
            <a:r>
              <a:rPr lang="de-DE" sz="3800" b="1" dirty="0">
                <a:solidFill>
                  <a:srgbClr val="BFBFBF"/>
                </a:solidFill>
                <a:ea typeface="+mj-ea"/>
                <a:cs typeface="Arial" pitchFamily="34" charset="0"/>
              </a:rPr>
              <a:t>. </a:t>
            </a:r>
            <a:r>
              <a:rPr lang="de-DE" sz="3800" b="1" dirty="0" smtClean="0">
                <a:solidFill>
                  <a:srgbClr val="BFBFBF"/>
                </a:solidFill>
                <a:ea typeface="+mj-ea"/>
                <a:cs typeface="Arial" pitchFamily="34" charset="0"/>
              </a:rPr>
              <a:t>Modellierung: MLP</a:t>
            </a:r>
            <a:endParaRPr lang="de-DE" sz="3800" b="1" dirty="0">
              <a:solidFill>
                <a:srgbClr val="BFBFBF"/>
              </a:solidFill>
              <a:ea typeface="+mj-ea"/>
              <a:cs typeface="Arial" pitchFamily="34" charset="0"/>
            </a:endParaRPr>
          </a:p>
        </p:txBody>
      </p:sp>
      <p:sp>
        <p:nvSpPr>
          <p:cNvPr id="62471" name="Titel 1"/>
          <p:cNvSpPr>
            <a:spLocks/>
          </p:cNvSpPr>
          <p:nvPr/>
        </p:nvSpPr>
        <p:spPr bwMode="auto">
          <a:xfrm>
            <a:off x="565150" y="5108575"/>
            <a:ext cx="8455025" cy="123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r>
              <a:rPr lang="de-DE" altLang="de-DE" sz="3800" b="0">
                <a:solidFill>
                  <a:srgbClr val="BFBFBF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Eigenschaften von NN</a:t>
            </a:r>
          </a:p>
        </p:txBody>
      </p:sp>
      <p:sp>
        <p:nvSpPr>
          <p:cNvPr id="62472" name="Foliennummernplatzhalter 7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3AAC55C8-D4CA-49FE-ADF8-41F222578DE0}" type="slidenum">
              <a:rPr lang="de-DE" altLang="de-DE" sz="800" b="0"/>
              <a:pPr>
                <a:buSzTx/>
                <a:buFontTx/>
                <a:buNone/>
              </a:pPr>
              <a:t>54</a:t>
            </a:fld>
            <a:r>
              <a:rPr lang="de-DE" altLang="de-DE" sz="800" b="0"/>
              <a:t> -</a:t>
            </a:r>
          </a:p>
        </p:txBody>
      </p:sp>
      <p:sp>
        <p:nvSpPr>
          <p:cNvPr id="62473" name="Fußzeilenplatzhalter 8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62474" name="Textfeld 11"/>
          <p:cNvSpPr txBox="1">
            <a:spLocks noChangeArrowheads="1"/>
          </p:cNvSpPr>
          <p:nvPr/>
        </p:nvSpPr>
        <p:spPr bwMode="auto">
          <a:xfrm>
            <a:off x="479425" y="396875"/>
            <a:ext cx="6896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3200" b="0">
                <a:solidFill>
                  <a:srgbClr val="C00000"/>
                </a:solidFill>
                <a:latin typeface="Arial Black" panose="020B0A04020102020204" pitchFamily="34" charset="0"/>
              </a:rPr>
              <a:t>Black-Box- Modellierung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dirty="0" smtClean="0">
                <a:latin typeface="Tahoma" pitchFamily="34" charset="0"/>
              </a:rPr>
              <a:t>Rüdiger Brause: Adaptive Systeme, Institut für Informatik, WS 2013/14</a:t>
            </a:r>
            <a:endParaRPr lang="de-DE" sz="1000" dirty="0">
              <a:latin typeface="Tahoma" pitchFamily="34" charset="0"/>
            </a:endParaRPr>
          </a:p>
        </p:txBody>
      </p:sp>
      <p:sp>
        <p:nvSpPr>
          <p:cNvPr id="819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CDD1076A-CB7C-475C-BE52-B69874DD0773}" type="slidenum">
              <a:rPr lang="de-DE" sz="1000" smtClean="0"/>
              <a:pPr/>
              <a:t>55</a:t>
            </a:fld>
            <a:r>
              <a:rPr lang="de-DE" sz="1000" smtClean="0"/>
              <a:t> -</a:t>
            </a:r>
          </a:p>
        </p:txBody>
      </p:sp>
      <p:sp>
        <p:nvSpPr>
          <p:cNvPr id="819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dirty="0" smtClean="0"/>
              <a:t>Klassifikation und RBF</a:t>
            </a:r>
          </a:p>
        </p:txBody>
      </p:sp>
      <p:sp>
        <p:nvSpPr>
          <p:cNvPr id="819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647700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smtClean="0"/>
              <a:t>Motivation: </a:t>
            </a:r>
            <a:r>
              <a:rPr lang="de-DE" b="0" smtClean="0"/>
              <a:t>lokale Cluster-Klassenbildung</a:t>
            </a:r>
          </a:p>
        </p:txBody>
      </p:sp>
      <p:graphicFrame>
        <p:nvGraphicFramePr>
          <p:cNvPr id="8198" name="Object 4"/>
          <p:cNvGraphicFramePr>
            <a:graphicFrameLocks noChangeAspect="1"/>
          </p:cNvGraphicFramePr>
          <p:nvPr>
            <p:extLst/>
          </p:nvPr>
        </p:nvGraphicFramePr>
        <p:xfrm>
          <a:off x="827088" y="2708275"/>
          <a:ext cx="5040312" cy="3359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04" name="Picture" r:id="rId5" imgW="2743200" imgH="1828800" progId="Word.Picture.8">
                  <p:embed/>
                </p:oleObj>
              </mc:Choice>
              <mc:Fallback>
                <p:oleObj name="Picture" r:id="rId5" imgW="2743200" imgH="1828800" progId="Word.Picture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2708275"/>
                        <a:ext cx="5040312" cy="3359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99" name="Rectangle 7"/>
          <p:cNvSpPr>
            <a:spLocks noChangeArrowheads="1"/>
          </p:cNvSpPr>
          <p:nvPr/>
        </p:nvSpPr>
        <p:spPr bwMode="auto">
          <a:xfrm>
            <a:off x="2411413" y="1916113"/>
            <a:ext cx="3489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spcBef>
                <a:spcPct val="0"/>
              </a:spcBef>
            </a:pPr>
            <a:r>
              <a:rPr lang="de-DE" sz="2400">
                <a:latin typeface="TIMES" charset="0"/>
                <a:cs typeface="Times New Roman" pitchFamily="18" charset="0"/>
                <a:sym typeface="Symbol" pitchFamily="18" charset="2"/>
              </a:rPr>
              <a:t></a:t>
            </a:r>
            <a:r>
              <a:rPr lang="de-DE" sz="2400" baseline="-25000">
                <a:latin typeface="TIMES" charset="0"/>
                <a:cs typeface="Times New Roman" pitchFamily="18" charset="0"/>
                <a:sym typeface="Symbol" pitchFamily="18" charset="2"/>
              </a:rPr>
              <a:t>i</a:t>
            </a:r>
            <a:r>
              <a:rPr lang="de-DE" sz="2400">
                <a:latin typeface="TIMES" charset="0"/>
                <a:cs typeface="Times New Roman" pitchFamily="18" charset="0"/>
                <a:sym typeface="Symbol" pitchFamily="18" charset="2"/>
              </a:rPr>
              <a:t> = </a:t>
            </a:r>
            <a:r>
              <a:rPr lang="de-DE" sz="2400">
                <a:latin typeface="TIMES" charset="0"/>
                <a:cs typeface="Times New Roman" pitchFamily="18" charset="0"/>
              </a:rPr>
              <a:t>{ </a:t>
            </a:r>
            <a:r>
              <a:rPr lang="de-DE" sz="2400" b="1">
                <a:latin typeface="TIMES" charset="0"/>
                <a:cs typeface="Times New Roman" pitchFamily="18" charset="0"/>
              </a:rPr>
              <a:t>x</a:t>
            </a:r>
            <a:r>
              <a:rPr lang="de-DE" sz="2400">
                <a:latin typeface="TIMES" charset="0"/>
                <a:cs typeface="Times New Roman" pitchFamily="18" charset="0"/>
              </a:rPr>
              <a:t> |  S(|</a:t>
            </a:r>
            <a:r>
              <a:rPr lang="de-DE" sz="2400" b="1">
                <a:latin typeface="TIMES" charset="0"/>
                <a:cs typeface="Times New Roman" pitchFamily="18" charset="0"/>
              </a:rPr>
              <a:t>x</a:t>
            </a:r>
            <a:r>
              <a:rPr lang="de-DE" sz="2400">
                <a:latin typeface="TIMES" charset="0"/>
                <a:cs typeface="Times New Roman" pitchFamily="18" charset="0"/>
              </a:rPr>
              <a:t>–</a:t>
            </a:r>
            <a:r>
              <a:rPr lang="de-DE" sz="2400" b="1">
                <a:latin typeface="TIMES" charset="0"/>
                <a:cs typeface="Times New Roman" pitchFamily="18" charset="0"/>
              </a:rPr>
              <a:t>x</a:t>
            </a:r>
            <a:r>
              <a:rPr lang="de-DE" sz="2800" baseline="-30000">
                <a:latin typeface="TIMES" charset="0"/>
                <a:cs typeface="Times New Roman" pitchFamily="18" charset="0"/>
              </a:rPr>
              <a:t>i</a:t>
            </a:r>
            <a:r>
              <a:rPr lang="de-DE" sz="2400">
                <a:latin typeface="TIMES" charset="0"/>
                <a:cs typeface="Times New Roman" pitchFamily="18" charset="0"/>
              </a:rPr>
              <a:t>|) &gt; w</a:t>
            </a:r>
            <a:r>
              <a:rPr lang="de-DE" sz="2400" baseline="-25000">
                <a:latin typeface="TIMES" charset="0"/>
                <a:cs typeface="Times New Roman" pitchFamily="18" charset="0"/>
              </a:rPr>
              <a:t>0</a:t>
            </a:r>
            <a:r>
              <a:rPr lang="de-DE" sz="2400">
                <a:latin typeface="TIMES" charset="0"/>
                <a:cs typeface="Times New Roman" pitchFamily="18" charset="0"/>
              </a:rPr>
              <a:t>}</a:t>
            </a:r>
            <a:r>
              <a:rPr lang="de-DE" sz="2400"/>
              <a:t> </a:t>
            </a:r>
          </a:p>
        </p:txBody>
      </p:sp>
      <p:cxnSp>
        <p:nvCxnSpPr>
          <p:cNvPr id="3" name="Gerade Verbindung mit Pfeil 2"/>
          <p:cNvCxnSpPr/>
          <p:nvPr/>
        </p:nvCxnSpPr>
        <p:spPr bwMode="auto">
          <a:xfrm>
            <a:off x="6000750" y="5562600"/>
            <a:ext cx="2730500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" name="Freihandform 3"/>
          <p:cNvSpPr/>
          <p:nvPr/>
        </p:nvSpPr>
        <p:spPr bwMode="auto">
          <a:xfrm>
            <a:off x="6146800" y="4215486"/>
            <a:ext cx="2438400" cy="1283614"/>
          </a:xfrm>
          <a:custGeom>
            <a:avLst/>
            <a:gdLst>
              <a:gd name="connsiteX0" fmla="*/ 0 w 2438400"/>
              <a:gd name="connsiteY0" fmla="*/ 1272028 h 1310128"/>
              <a:gd name="connsiteX1" fmla="*/ 469900 w 2438400"/>
              <a:gd name="connsiteY1" fmla="*/ 1233928 h 1310128"/>
              <a:gd name="connsiteX2" fmla="*/ 825500 w 2438400"/>
              <a:gd name="connsiteY2" fmla="*/ 586228 h 1310128"/>
              <a:gd name="connsiteX3" fmla="*/ 1244600 w 2438400"/>
              <a:gd name="connsiteY3" fmla="*/ 2028 h 1310128"/>
              <a:gd name="connsiteX4" fmla="*/ 1612900 w 2438400"/>
              <a:gd name="connsiteY4" fmla="*/ 421128 h 1310128"/>
              <a:gd name="connsiteX5" fmla="*/ 1905000 w 2438400"/>
              <a:gd name="connsiteY5" fmla="*/ 1132328 h 1310128"/>
              <a:gd name="connsiteX6" fmla="*/ 2438400 w 2438400"/>
              <a:gd name="connsiteY6" fmla="*/ 1284728 h 1310128"/>
              <a:gd name="connsiteX0" fmla="*/ 0 w 2438400"/>
              <a:gd name="connsiteY0" fmla="*/ 1270301 h 1322513"/>
              <a:gd name="connsiteX1" fmla="*/ 469900 w 2438400"/>
              <a:gd name="connsiteY1" fmla="*/ 1232201 h 1322513"/>
              <a:gd name="connsiteX2" fmla="*/ 965200 w 2438400"/>
              <a:gd name="connsiteY2" fmla="*/ 368601 h 1322513"/>
              <a:gd name="connsiteX3" fmla="*/ 1244600 w 2438400"/>
              <a:gd name="connsiteY3" fmla="*/ 301 h 1322513"/>
              <a:gd name="connsiteX4" fmla="*/ 1612900 w 2438400"/>
              <a:gd name="connsiteY4" fmla="*/ 419401 h 1322513"/>
              <a:gd name="connsiteX5" fmla="*/ 1905000 w 2438400"/>
              <a:gd name="connsiteY5" fmla="*/ 1130601 h 1322513"/>
              <a:gd name="connsiteX6" fmla="*/ 2438400 w 2438400"/>
              <a:gd name="connsiteY6" fmla="*/ 1283001 h 1322513"/>
              <a:gd name="connsiteX0" fmla="*/ 0 w 2438400"/>
              <a:gd name="connsiteY0" fmla="*/ 1270301 h 1294695"/>
              <a:gd name="connsiteX1" fmla="*/ 469900 w 2438400"/>
              <a:gd name="connsiteY1" fmla="*/ 1232201 h 1294695"/>
              <a:gd name="connsiteX2" fmla="*/ 965200 w 2438400"/>
              <a:gd name="connsiteY2" fmla="*/ 368601 h 1294695"/>
              <a:gd name="connsiteX3" fmla="*/ 1244600 w 2438400"/>
              <a:gd name="connsiteY3" fmla="*/ 301 h 1294695"/>
              <a:gd name="connsiteX4" fmla="*/ 1612900 w 2438400"/>
              <a:gd name="connsiteY4" fmla="*/ 419401 h 1294695"/>
              <a:gd name="connsiteX5" fmla="*/ 1905000 w 2438400"/>
              <a:gd name="connsiteY5" fmla="*/ 1130601 h 1294695"/>
              <a:gd name="connsiteX6" fmla="*/ 2438400 w 2438400"/>
              <a:gd name="connsiteY6" fmla="*/ 1283001 h 1294695"/>
              <a:gd name="connsiteX0" fmla="*/ 0 w 2438400"/>
              <a:gd name="connsiteY0" fmla="*/ 1270301 h 1283001"/>
              <a:gd name="connsiteX1" fmla="*/ 469900 w 2438400"/>
              <a:gd name="connsiteY1" fmla="*/ 1232201 h 1283001"/>
              <a:gd name="connsiteX2" fmla="*/ 965200 w 2438400"/>
              <a:gd name="connsiteY2" fmla="*/ 368601 h 1283001"/>
              <a:gd name="connsiteX3" fmla="*/ 1244600 w 2438400"/>
              <a:gd name="connsiteY3" fmla="*/ 301 h 1283001"/>
              <a:gd name="connsiteX4" fmla="*/ 1612900 w 2438400"/>
              <a:gd name="connsiteY4" fmla="*/ 419401 h 1283001"/>
              <a:gd name="connsiteX5" fmla="*/ 1905000 w 2438400"/>
              <a:gd name="connsiteY5" fmla="*/ 1130601 h 1283001"/>
              <a:gd name="connsiteX6" fmla="*/ 2438400 w 2438400"/>
              <a:gd name="connsiteY6" fmla="*/ 1283001 h 1283001"/>
              <a:gd name="connsiteX0" fmla="*/ 0 w 2438400"/>
              <a:gd name="connsiteY0" fmla="*/ 1270301 h 1283001"/>
              <a:gd name="connsiteX1" fmla="*/ 469900 w 2438400"/>
              <a:gd name="connsiteY1" fmla="*/ 1232201 h 1283001"/>
              <a:gd name="connsiteX2" fmla="*/ 965200 w 2438400"/>
              <a:gd name="connsiteY2" fmla="*/ 368601 h 1283001"/>
              <a:gd name="connsiteX3" fmla="*/ 1244600 w 2438400"/>
              <a:gd name="connsiteY3" fmla="*/ 301 h 1283001"/>
              <a:gd name="connsiteX4" fmla="*/ 1612900 w 2438400"/>
              <a:gd name="connsiteY4" fmla="*/ 419401 h 1283001"/>
              <a:gd name="connsiteX5" fmla="*/ 1905000 w 2438400"/>
              <a:gd name="connsiteY5" fmla="*/ 1105201 h 1283001"/>
              <a:gd name="connsiteX6" fmla="*/ 2438400 w 2438400"/>
              <a:gd name="connsiteY6" fmla="*/ 1283001 h 1283001"/>
              <a:gd name="connsiteX0" fmla="*/ 0 w 2438400"/>
              <a:gd name="connsiteY0" fmla="*/ 1270914 h 1283614"/>
              <a:gd name="connsiteX1" fmla="*/ 469900 w 2438400"/>
              <a:gd name="connsiteY1" fmla="*/ 1232814 h 1283614"/>
              <a:gd name="connsiteX2" fmla="*/ 965200 w 2438400"/>
              <a:gd name="connsiteY2" fmla="*/ 369214 h 1283614"/>
              <a:gd name="connsiteX3" fmla="*/ 1244600 w 2438400"/>
              <a:gd name="connsiteY3" fmla="*/ 914 h 1283614"/>
              <a:gd name="connsiteX4" fmla="*/ 1498600 w 2438400"/>
              <a:gd name="connsiteY4" fmla="*/ 293014 h 1283614"/>
              <a:gd name="connsiteX5" fmla="*/ 1905000 w 2438400"/>
              <a:gd name="connsiteY5" fmla="*/ 1105814 h 1283614"/>
              <a:gd name="connsiteX6" fmla="*/ 2438400 w 2438400"/>
              <a:gd name="connsiteY6" fmla="*/ 1283614 h 128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8400" h="1283614">
                <a:moveTo>
                  <a:pt x="0" y="1270914"/>
                </a:moveTo>
                <a:cubicBezTo>
                  <a:pt x="166158" y="1258214"/>
                  <a:pt x="194733" y="1306897"/>
                  <a:pt x="469900" y="1232814"/>
                </a:cubicBezTo>
                <a:cubicBezTo>
                  <a:pt x="745067" y="1158731"/>
                  <a:pt x="836083" y="574531"/>
                  <a:pt x="965200" y="369214"/>
                </a:cubicBezTo>
                <a:cubicBezTo>
                  <a:pt x="1094317" y="163897"/>
                  <a:pt x="1155700" y="13614"/>
                  <a:pt x="1244600" y="914"/>
                </a:cubicBezTo>
                <a:cubicBezTo>
                  <a:pt x="1333500" y="-11786"/>
                  <a:pt x="1388533" y="108864"/>
                  <a:pt x="1498600" y="293014"/>
                </a:cubicBezTo>
                <a:cubicBezTo>
                  <a:pt x="1608667" y="477164"/>
                  <a:pt x="1748367" y="940714"/>
                  <a:pt x="1905000" y="1105814"/>
                </a:cubicBezTo>
                <a:cubicBezTo>
                  <a:pt x="2061633" y="1270914"/>
                  <a:pt x="2240491" y="1279380"/>
                  <a:pt x="2438400" y="1283614"/>
                </a:cubicBez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de-DE"/>
          </a:p>
        </p:txBody>
      </p:sp>
      <p:cxnSp>
        <p:nvCxnSpPr>
          <p:cNvPr id="6" name="Gerade Verbindung 5"/>
          <p:cNvCxnSpPr/>
          <p:nvPr/>
        </p:nvCxnSpPr>
        <p:spPr bwMode="auto">
          <a:xfrm>
            <a:off x="6311900" y="5238750"/>
            <a:ext cx="2273300" cy="3810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Gerade Verbindung 7"/>
          <p:cNvCxnSpPr/>
          <p:nvPr/>
        </p:nvCxnSpPr>
        <p:spPr bwMode="auto">
          <a:xfrm>
            <a:off x="6819900" y="3390900"/>
            <a:ext cx="0" cy="225425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Gerade Verbindung 9"/>
          <p:cNvCxnSpPr/>
          <p:nvPr/>
        </p:nvCxnSpPr>
        <p:spPr bwMode="auto">
          <a:xfrm>
            <a:off x="7975600" y="3390900"/>
            <a:ext cx="12700" cy="226695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Textfeld 10"/>
          <p:cNvSpPr txBox="1"/>
          <p:nvPr/>
        </p:nvSpPr>
        <p:spPr>
          <a:xfrm>
            <a:off x="6146800" y="5200710"/>
            <a:ext cx="5016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srgbClr val="FF0000"/>
                </a:solidFill>
              </a:rPr>
              <a:t>w</a:t>
            </a:r>
            <a:r>
              <a:rPr lang="de-DE" baseline="-25000" dirty="0" smtClean="0">
                <a:solidFill>
                  <a:srgbClr val="FF0000"/>
                </a:solidFill>
              </a:rPr>
              <a:t>o</a:t>
            </a:r>
            <a:endParaRPr lang="de-DE" baseline="-25000" dirty="0">
              <a:solidFill>
                <a:srgbClr val="FF0000"/>
              </a:solidFill>
            </a:endParaRPr>
          </a:p>
        </p:txBody>
      </p:sp>
      <p:cxnSp>
        <p:nvCxnSpPr>
          <p:cNvPr id="18" name="Gerade Verbindung 17"/>
          <p:cNvCxnSpPr/>
          <p:nvPr/>
        </p:nvCxnSpPr>
        <p:spPr bwMode="auto">
          <a:xfrm>
            <a:off x="7410450" y="5384800"/>
            <a:ext cx="0" cy="35560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Textfeld 11"/>
          <p:cNvSpPr txBox="1"/>
          <p:nvPr/>
        </p:nvSpPr>
        <p:spPr>
          <a:xfrm>
            <a:off x="7264400" y="56770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/>
              <a:t>x</a:t>
            </a:r>
            <a:r>
              <a:rPr lang="de-DE" baseline="-25000" dirty="0" smtClean="0"/>
              <a:t>i</a:t>
            </a:r>
            <a:endParaRPr lang="de-DE" baseline="-25000" dirty="0"/>
          </a:p>
        </p:txBody>
      </p:sp>
      <p:sp>
        <p:nvSpPr>
          <p:cNvPr id="17" name="Ellipse 16"/>
          <p:cNvSpPr/>
          <p:nvPr/>
        </p:nvSpPr>
        <p:spPr bwMode="auto">
          <a:xfrm>
            <a:off x="6819900" y="3109585"/>
            <a:ext cx="1155700" cy="562630"/>
          </a:xfrm>
          <a:prstGeom prst="ellips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000" b="0" i="0" u="none" strike="noStrike" cap="none" normalizeH="0" baseline="0" smtClean="0">
              <a:ln>
                <a:noFill/>
              </a:ln>
              <a:solidFill>
                <a:srgbClr val="FF0000"/>
              </a:solidFill>
              <a:effectLst/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7155163"/>
      </p:ext>
    </p:extLst>
  </p:cSld>
  <p:clrMapOvr>
    <a:masterClrMapping/>
  </p:clrMapOvr>
  <p:transition spd="med">
    <p:pull dir="ru"/>
    <p:sndAc>
      <p:stSnd>
        <p:snd r:embed="rId4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/>
      <p:bldP spid="12" grpId="0"/>
      <p:bldP spid="17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063" y="1963738"/>
            <a:ext cx="4370387" cy="1954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2291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1525" y="1995488"/>
            <a:ext cx="1990725" cy="199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47" name="Text Box 3"/>
          <p:cNvSpPr txBox="1">
            <a:spLocks noChangeArrowheads="1"/>
          </p:cNvSpPr>
          <p:nvPr/>
        </p:nvSpPr>
        <p:spPr bwMode="auto">
          <a:xfrm>
            <a:off x="415925" y="293688"/>
            <a:ext cx="4095750" cy="31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1638" tIns="55220" rIns="81638" bIns="40819"/>
          <a:lstStyle>
            <a:lvl1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1pPr>
            <a:lvl2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2pPr>
            <a:lvl3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3pPr>
            <a:lvl4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4pPr>
            <a:lvl5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9pPr>
          </a:lstStyle>
          <a:p>
            <a:pPr>
              <a:defRPr/>
            </a:pPr>
            <a:endParaRPr lang="de-DE" sz="2540" dirty="0" smtClean="0"/>
          </a:p>
        </p:txBody>
      </p:sp>
      <p:sp>
        <p:nvSpPr>
          <p:cNvPr id="12293" name="Text Box 7"/>
          <p:cNvSpPr txBox="1">
            <a:spLocks noChangeArrowheads="1"/>
          </p:cNvSpPr>
          <p:nvPr/>
        </p:nvSpPr>
        <p:spPr bwMode="auto">
          <a:xfrm>
            <a:off x="569913" y="1225550"/>
            <a:ext cx="645318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1638" tIns="55220" rIns="81638" bIns="40819"/>
          <a:lstStyle>
            <a:lvl1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</a:tabLs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</a:tabLs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</a:tabLs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</a:tabLs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</a:tabLs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</a:tabLs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</a:tabLs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</a:tabLs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</a:tabLs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r>
              <a:rPr lang="de-DE" altLang="de-DE" sz="1800" b="1"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rPr>
              <a:t>Bessere Klassifikation durch gekrümmte Entscheidungsgebiete</a:t>
            </a:r>
          </a:p>
        </p:txBody>
      </p:sp>
      <p:pic>
        <p:nvPicPr>
          <p:cNvPr id="12294" name="Picture 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7113" y="4244975"/>
            <a:ext cx="2335212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153" name="Text Box 9"/>
          <p:cNvSpPr txBox="1">
            <a:spLocks noChangeArrowheads="1"/>
          </p:cNvSpPr>
          <p:nvPr/>
        </p:nvSpPr>
        <p:spPr bwMode="auto">
          <a:xfrm>
            <a:off x="569913" y="1535113"/>
            <a:ext cx="8010525" cy="493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1638" tIns="53620" rIns="81638" bIns="40819"/>
          <a:lstStyle>
            <a:lvl1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  <a:tab pos="7188200" algn="l"/>
                <a:tab pos="7637463" algn="l"/>
                <a:tab pos="8086725" algn="l"/>
                <a:tab pos="85359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1pPr>
            <a:lvl2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  <a:tab pos="7188200" algn="l"/>
                <a:tab pos="7637463" algn="l"/>
                <a:tab pos="8086725" algn="l"/>
                <a:tab pos="85359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2pPr>
            <a:lvl3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  <a:tab pos="7188200" algn="l"/>
                <a:tab pos="7637463" algn="l"/>
                <a:tab pos="8086725" algn="l"/>
                <a:tab pos="85359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3pPr>
            <a:lvl4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  <a:tab pos="7188200" algn="l"/>
                <a:tab pos="7637463" algn="l"/>
                <a:tab pos="8086725" algn="l"/>
                <a:tab pos="85359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4pPr>
            <a:lvl5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  <a:tab pos="7188200" algn="l"/>
                <a:tab pos="7637463" algn="l"/>
                <a:tab pos="8086725" algn="l"/>
                <a:tab pos="85359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  <a:tab pos="7188200" algn="l"/>
                <a:tab pos="7637463" algn="l"/>
                <a:tab pos="8086725" algn="l"/>
                <a:tab pos="85359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  <a:tab pos="7188200" algn="l"/>
                <a:tab pos="7637463" algn="l"/>
                <a:tab pos="8086725" algn="l"/>
                <a:tab pos="85359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  <a:tab pos="7188200" algn="l"/>
                <a:tab pos="7637463" algn="l"/>
                <a:tab pos="8086725" algn="l"/>
                <a:tab pos="85359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  <a:tab pos="4941888" algn="l"/>
                <a:tab pos="5391150" algn="l"/>
                <a:tab pos="5840413" algn="l"/>
                <a:tab pos="6289675" algn="l"/>
                <a:tab pos="6738938" algn="l"/>
                <a:tab pos="7188200" algn="l"/>
                <a:tab pos="7637463" algn="l"/>
                <a:tab pos="8086725" algn="l"/>
                <a:tab pos="85359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9pPr>
          </a:lstStyle>
          <a:p>
            <a:pPr>
              <a:defRPr/>
            </a:pPr>
            <a:r>
              <a:rPr lang="de-DE" sz="1451" b="1" dirty="0" smtClean="0"/>
              <a:t>Idee</a:t>
            </a:r>
            <a:r>
              <a:rPr lang="de-DE" sz="1451" dirty="0" smtClean="0"/>
              <a:t>: Nichtlineare Abbildung in neuen Raum, in dem die Muster (mit höherer Wahrscheinlichkeit)</a:t>
            </a:r>
          </a:p>
          <a:p>
            <a:pPr>
              <a:defRPr/>
            </a:pPr>
            <a:r>
              <a:rPr lang="de-DE" sz="1451" dirty="0" smtClean="0"/>
              <a:t>linear separierbar sind</a:t>
            </a:r>
          </a:p>
        </p:txBody>
      </p:sp>
      <p:sp>
        <p:nvSpPr>
          <p:cNvPr id="6154" name="Line 10"/>
          <p:cNvSpPr>
            <a:spLocks noChangeShapeType="1"/>
          </p:cNvSpPr>
          <p:nvPr/>
        </p:nvSpPr>
        <p:spPr bwMode="auto">
          <a:xfrm>
            <a:off x="3429000" y="5389563"/>
            <a:ext cx="1795463" cy="0"/>
          </a:xfrm>
          <a:prstGeom prst="line">
            <a:avLst/>
          </a:prstGeom>
          <a:noFill/>
          <a:ln w="7200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de-DE" sz="2540"/>
          </a:p>
        </p:txBody>
      </p:sp>
      <p:sp>
        <p:nvSpPr>
          <p:cNvPr id="6155" name="Text Box 11"/>
          <p:cNvSpPr txBox="1">
            <a:spLocks noChangeArrowheads="1"/>
          </p:cNvSpPr>
          <p:nvPr/>
        </p:nvSpPr>
        <p:spPr bwMode="auto">
          <a:xfrm>
            <a:off x="815975" y="3917950"/>
            <a:ext cx="2665413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1638" tIns="53620" rIns="81638" bIns="40819"/>
          <a:lstStyle>
            <a:lvl1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1pPr>
            <a:lvl2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2pPr>
            <a:lvl3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3pPr>
            <a:lvl4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4pPr>
            <a:lvl5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9pPr>
          </a:lstStyle>
          <a:p>
            <a:pPr>
              <a:defRPr/>
            </a:pPr>
            <a:r>
              <a:rPr lang="de-DE" sz="1451" smtClean="0"/>
              <a:t>Eingaberaum (xy-Koordinaten)</a:t>
            </a:r>
          </a:p>
        </p:txBody>
      </p:sp>
      <p:sp>
        <p:nvSpPr>
          <p:cNvPr id="6156" name="Text Box 12"/>
          <p:cNvSpPr txBox="1">
            <a:spLocks noChangeArrowheads="1"/>
          </p:cNvSpPr>
          <p:nvPr/>
        </p:nvSpPr>
        <p:spPr bwMode="auto">
          <a:xfrm>
            <a:off x="4575175" y="4148138"/>
            <a:ext cx="4086225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1638" tIns="53620" rIns="81638" bIns="40819"/>
          <a:lstStyle>
            <a:lvl1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1pPr>
            <a:lvl2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2pPr>
            <a:lvl3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3pPr>
            <a:lvl4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4pPr>
            <a:lvl5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  <a:tab pos="3144838" algn="l"/>
                <a:tab pos="3594100" algn="l"/>
                <a:tab pos="4043363" algn="l"/>
                <a:tab pos="44926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9pPr>
          </a:lstStyle>
          <a:p>
            <a:pPr>
              <a:defRPr/>
            </a:pPr>
            <a:r>
              <a:rPr lang="de-DE" sz="1451" smtClean="0"/>
              <a:t>Neuer Raum (Punkte der Gauß-Funktionswerte)</a:t>
            </a:r>
          </a:p>
        </p:txBody>
      </p:sp>
      <p:sp>
        <p:nvSpPr>
          <p:cNvPr id="6157" name="Oval 13"/>
          <p:cNvSpPr>
            <a:spLocks noChangeArrowheads="1"/>
          </p:cNvSpPr>
          <p:nvPr/>
        </p:nvSpPr>
        <p:spPr bwMode="auto">
          <a:xfrm>
            <a:off x="6302375" y="5094288"/>
            <a:ext cx="77788" cy="77787"/>
          </a:xfrm>
          <a:prstGeom prst="ellipse">
            <a:avLst/>
          </a:prstGeom>
          <a:solidFill>
            <a:srgbClr val="4700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58" name="Oval 14"/>
          <p:cNvSpPr>
            <a:spLocks noChangeArrowheads="1"/>
          </p:cNvSpPr>
          <p:nvPr/>
        </p:nvSpPr>
        <p:spPr bwMode="auto">
          <a:xfrm>
            <a:off x="6302375" y="5148263"/>
            <a:ext cx="77788" cy="77787"/>
          </a:xfrm>
          <a:prstGeom prst="ellipse">
            <a:avLst/>
          </a:prstGeom>
          <a:solidFill>
            <a:srgbClr val="4700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59" name="Oval 15"/>
          <p:cNvSpPr>
            <a:spLocks noChangeArrowheads="1"/>
          </p:cNvSpPr>
          <p:nvPr/>
        </p:nvSpPr>
        <p:spPr bwMode="auto">
          <a:xfrm>
            <a:off x="6302375" y="4984750"/>
            <a:ext cx="77788" cy="77788"/>
          </a:xfrm>
          <a:prstGeom prst="ellipse">
            <a:avLst/>
          </a:prstGeom>
          <a:solidFill>
            <a:srgbClr val="4700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0" name="Oval 16"/>
          <p:cNvSpPr>
            <a:spLocks noChangeArrowheads="1"/>
          </p:cNvSpPr>
          <p:nvPr/>
        </p:nvSpPr>
        <p:spPr bwMode="auto">
          <a:xfrm>
            <a:off x="6302375" y="5226050"/>
            <a:ext cx="77788" cy="77788"/>
          </a:xfrm>
          <a:prstGeom prst="ellipse">
            <a:avLst/>
          </a:prstGeom>
          <a:solidFill>
            <a:srgbClr val="4700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1" name="Oval 17"/>
          <p:cNvSpPr>
            <a:spLocks noChangeArrowheads="1"/>
          </p:cNvSpPr>
          <p:nvPr/>
        </p:nvSpPr>
        <p:spPr bwMode="auto">
          <a:xfrm>
            <a:off x="6302375" y="5748338"/>
            <a:ext cx="77788" cy="77787"/>
          </a:xfrm>
          <a:prstGeom prst="ellipse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2" name="Oval 18"/>
          <p:cNvSpPr>
            <a:spLocks noChangeArrowheads="1"/>
          </p:cNvSpPr>
          <p:nvPr/>
        </p:nvSpPr>
        <p:spPr bwMode="auto">
          <a:xfrm>
            <a:off x="6303963" y="5813425"/>
            <a:ext cx="77787" cy="77788"/>
          </a:xfrm>
          <a:prstGeom prst="ellipse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3" name="Oval 19"/>
          <p:cNvSpPr>
            <a:spLocks noChangeArrowheads="1"/>
          </p:cNvSpPr>
          <p:nvPr/>
        </p:nvSpPr>
        <p:spPr bwMode="auto">
          <a:xfrm>
            <a:off x="6303963" y="5651500"/>
            <a:ext cx="77787" cy="77788"/>
          </a:xfrm>
          <a:prstGeom prst="ellipse">
            <a:avLst/>
          </a:prstGeom>
          <a:solidFill>
            <a:srgbClr val="00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4" name="Oval 20"/>
          <p:cNvSpPr>
            <a:spLocks noChangeArrowheads="1"/>
          </p:cNvSpPr>
          <p:nvPr/>
        </p:nvSpPr>
        <p:spPr bwMode="auto">
          <a:xfrm>
            <a:off x="6303963" y="5913438"/>
            <a:ext cx="77787" cy="77787"/>
          </a:xfrm>
          <a:prstGeom prst="ellipse">
            <a:avLst/>
          </a:prstGeom>
          <a:solidFill>
            <a:srgbClr val="FFD3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5" name="Oval 21"/>
          <p:cNvSpPr>
            <a:spLocks noChangeArrowheads="1"/>
          </p:cNvSpPr>
          <p:nvPr/>
        </p:nvSpPr>
        <p:spPr bwMode="auto">
          <a:xfrm>
            <a:off x="6303963" y="5487988"/>
            <a:ext cx="77787" cy="77787"/>
          </a:xfrm>
          <a:prstGeom prst="ellipse">
            <a:avLst/>
          </a:prstGeom>
          <a:solidFill>
            <a:srgbClr val="FF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6" name="Oval 22"/>
          <p:cNvSpPr>
            <a:spLocks noChangeArrowheads="1"/>
          </p:cNvSpPr>
          <p:nvPr/>
        </p:nvSpPr>
        <p:spPr bwMode="auto">
          <a:xfrm>
            <a:off x="6303963" y="5422900"/>
            <a:ext cx="77787" cy="77788"/>
          </a:xfrm>
          <a:prstGeom prst="ellipse">
            <a:avLst/>
          </a:prstGeom>
          <a:solidFill>
            <a:srgbClr val="FF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7" name="Oval 23"/>
          <p:cNvSpPr>
            <a:spLocks noChangeArrowheads="1"/>
          </p:cNvSpPr>
          <p:nvPr/>
        </p:nvSpPr>
        <p:spPr bwMode="auto">
          <a:xfrm>
            <a:off x="6303963" y="5586413"/>
            <a:ext cx="77787" cy="77787"/>
          </a:xfrm>
          <a:prstGeom prst="ellipse">
            <a:avLst/>
          </a:prstGeom>
          <a:solidFill>
            <a:srgbClr val="FF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8" name="Oval 24"/>
          <p:cNvSpPr>
            <a:spLocks noChangeArrowheads="1"/>
          </p:cNvSpPr>
          <p:nvPr/>
        </p:nvSpPr>
        <p:spPr bwMode="auto">
          <a:xfrm>
            <a:off x="6303963" y="5848350"/>
            <a:ext cx="77787" cy="77788"/>
          </a:xfrm>
          <a:prstGeom prst="ellipse">
            <a:avLst/>
          </a:prstGeom>
          <a:solidFill>
            <a:srgbClr val="FF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69" name="Oval 25"/>
          <p:cNvSpPr>
            <a:spLocks noChangeArrowheads="1"/>
          </p:cNvSpPr>
          <p:nvPr/>
        </p:nvSpPr>
        <p:spPr bwMode="auto">
          <a:xfrm>
            <a:off x="6303963" y="5741988"/>
            <a:ext cx="77787" cy="77787"/>
          </a:xfrm>
          <a:prstGeom prst="ellipse">
            <a:avLst/>
          </a:prstGeom>
          <a:solidFill>
            <a:srgbClr val="00AE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70" name="Oval 26"/>
          <p:cNvSpPr>
            <a:spLocks noChangeArrowheads="1"/>
          </p:cNvSpPr>
          <p:nvPr/>
        </p:nvSpPr>
        <p:spPr bwMode="auto">
          <a:xfrm>
            <a:off x="6303963" y="5970588"/>
            <a:ext cx="63500" cy="69850"/>
          </a:xfrm>
          <a:prstGeom prst="ellipse">
            <a:avLst/>
          </a:prstGeom>
          <a:solidFill>
            <a:srgbClr val="00AE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71" name="Oval 27"/>
          <p:cNvSpPr>
            <a:spLocks noChangeArrowheads="1"/>
          </p:cNvSpPr>
          <p:nvPr/>
        </p:nvSpPr>
        <p:spPr bwMode="auto">
          <a:xfrm>
            <a:off x="6303963" y="5710238"/>
            <a:ext cx="77787" cy="77787"/>
          </a:xfrm>
          <a:prstGeom prst="ellipse">
            <a:avLst/>
          </a:prstGeom>
          <a:solidFill>
            <a:srgbClr val="00AE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72" name="Oval 28"/>
          <p:cNvSpPr>
            <a:spLocks noChangeArrowheads="1"/>
          </p:cNvSpPr>
          <p:nvPr/>
        </p:nvSpPr>
        <p:spPr bwMode="auto">
          <a:xfrm>
            <a:off x="6303963" y="5357813"/>
            <a:ext cx="77787" cy="77787"/>
          </a:xfrm>
          <a:prstGeom prst="ellipse">
            <a:avLst/>
          </a:prstGeom>
          <a:solidFill>
            <a:srgbClr val="4700B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6173" name="Line 29"/>
          <p:cNvSpPr>
            <a:spLocks noChangeShapeType="1"/>
          </p:cNvSpPr>
          <p:nvPr/>
        </p:nvSpPr>
        <p:spPr bwMode="auto">
          <a:xfrm>
            <a:off x="5746750" y="5421313"/>
            <a:ext cx="1306513" cy="0"/>
          </a:xfrm>
          <a:prstGeom prst="line">
            <a:avLst/>
          </a:prstGeom>
          <a:noFill/>
          <a:ln w="7200" cap="flat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de-DE" sz="2540"/>
          </a:p>
        </p:txBody>
      </p:sp>
      <p:sp>
        <p:nvSpPr>
          <p:cNvPr id="6174" name="Line 30"/>
          <p:cNvSpPr>
            <a:spLocks noChangeShapeType="1"/>
          </p:cNvSpPr>
          <p:nvPr/>
        </p:nvSpPr>
        <p:spPr bwMode="auto">
          <a:xfrm flipH="1">
            <a:off x="6824663" y="5029200"/>
            <a:ext cx="198437" cy="392113"/>
          </a:xfrm>
          <a:prstGeom prst="line">
            <a:avLst/>
          </a:prstGeom>
          <a:noFill/>
          <a:ln w="7200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de-DE" sz="2540"/>
          </a:p>
        </p:txBody>
      </p:sp>
      <p:sp>
        <p:nvSpPr>
          <p:cNvPr id="6175" name="Text Box 31"/>
          <p:cNvSpPr txBox="1">
            <a:spLocks noChangeArrowheads="1"/>
          </p:cNvSpPr>
          <p:nvPr/>
        </p:nvSpPr>
        <p:spPr bwMode="auto">
          <a:xfrm>
            <a:off x="6889750" y="4568825"/>
            <a:ext cx="2230438" cy="44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1638" tIns="52019" rIns="81638" bIns="40819"/>
          <a:lstStyle>
            <a:lvl1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1pPr>
            <a:lvl2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2pPr>
            <a:lvl3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3pPr>
            <a:lvl4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4pPr>
            <a:lvl5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9pPr>
          </a:lstStyle>
          <a:p>
            <a:pPr>
              <a:defRPr/>
            </a:pPr>
            <a:r>
              <a:rPr lang="de-DE" sz="1270" smtClean="0"/>
              <a:t>Trennende Hyperebene</a:t>
            </a:r>
          </a:p>
          <a:p>
            <a:pPr>
              <a:defRPr/>
            </a:pPr>
            <a:r>
              <a:rPr lang="de-DE" sz="1270" smtClean="0"/>
              <a:t>(hier: Schwellwert im 1-Dim.)</a:t>
            </a:r>
          </a:p>
        </p:txBody>
      </p:sp>
      <p:sp>
        <p:nvSpPr>
          <p:cNvPr id="6176" name="Line 32"/>
          <p:cNvSpPr>
            <a:spLocks noChangeShapeType="1"/>
          </p:cNvSpPr>
          <p:nvPr/>
        </p:nvSpPr>
        <p:spPr bwMode="auto">
          <a:xfrm flipV="1">
            <a:off x="6138863" y="4929188"/>
            <a:ext cx="1587" cy="1146175"/>
          </a:xfrm>
          <a:prstGeom prst="line">
            <a:avLst/>
          </a:prstGeom>
          <a:noFill/>
          <a:ln w="7200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de-DE" sz="2540"/>
          </a:p>
        </p:txBody>
      </p:sp>
      <p:sp>
        <p:nvSpPr>
          <p:cNvPr id="6177" name="Text Box 33"/>
          <p:cNvSpPr txBox="1">
            <a:spLocks noChangeArrowheads="1"/>
          </p:cNvSpPr>
          <p:nvPr/>
        </p:nvSpPr>
        <p:spPr bwMode="auto">
          <a:xfrm>
            <a:off x="4735513" y="4538663"/>
            <a:ext cx="1541462" cy="44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1638" tIns="52019" rIns="81638" bIns="40819"/>
          <a:lstStyle>
            <a:lvl1pPr>
              <a:tabLst>
                <a:tab pos="449263" algn="l"/>
                <a:tab pos="898525" algn="l"/>
                <a:tab pos="13477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1pPr>
            <a:lvl2pPr>
              <a:tabLst>
                <a:tab pos="449263" algn="l"/>
                <a:tab pos="898525" algn="l"/>
                <a:tab pos="13477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2pPr>
            <a:lvl3pPr>
              <a:tabLst>
                <a:tab pos="449263" algn="l"/>
                <a:tab pos="898525" algn="l"/>
                <a:tab pos="13477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3pPr>
            <a:lvl4pPr>
              <a:tabLst>
                <a:tab pos="449263" algn="l"/>
                <a:tab pos="898525" algn="l"/>
                <a:tab pos="13477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4pPr>
            <a:lvl5pPr>
              <a:tabLst>
                <a:tab pos="449263" algn="l"/>
                <a:tab pos="898525" algn="l"/>
                <a:tab pos="13477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9pPr>
          </a:lstStyle>
          <a:p>
            <a:pPr>
              <a:defRPr/>
            </a:pPr>
            <a:r>
              <a:rPr lang="de-DE" sz="1270" smtClean="0"/>
              <a:t>Funktionswert</a:t>
            </a:r>
          </a:p>
          <a:p>
            <a:pPr>
              <a:defRPr/>
            </a:pPr>
            <a:r>
              <a:rPr lang="de-DE" sz="1270" smtClean="0"/>
              <a:t>erste Gaußfunktion</a:t>
            </a:r>
          </a:p>
        </p:txBody>
      </p:sp>
      <p:sp>
        <p:nvSpPr>
          <p:cNvPr id="6178" name="Line 34"/>
          <p:cNvSpPr>
            <a:spLocks noChangeShapeType="1"/>
          </p:cNvSpPr>
          <p:nvPr/>
        </p:nvSpPr>
        <p:spPr bwMode="auto">
          <a:xfrm>
            <a:off x="6172200" y="6073775"/>
            <a:ext cx="1143000" cy="1588"/>
          </a:xfrm>
          <a:prstGeom prst="line">
            <a:avLst/>
          </a:prstGeom>
          <a:noFill/>
          <a:ln w="7200" cap="flat">
            <a:solidFill>
              <a:srgbClr val="808080"/>
            </a:solidFill>
            <a:prstDash val="sysDot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de-DE" sz="2540"/>
          </a:p>
        </p:txBody>
      </p:sp>
      <p:sp>
        <p:nvSpPr>
          <p:cNvPr id="6179" name="Text Box 35"/>
          <p:cNvSpPr txBox="1">
            <a:spLocks noChangeArrowheads="1"/>
          </p:cNvSpPr>
          <p:nvPr/>
        </p:nvSpPr>
        <p:spPr bwMode="auto">
          <a:xfrm>
            <a:off x="6499225" y="6105525"/>
            <a:ext cx="2208213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1638" tIns="52019" rIns="81638" bIns="40819"/>
          <a:lstStyle>
            <a:lvl1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1pPr>
            <a:lvl2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2pPr>
            <a:lvl3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3pPr>
            <a:lvl4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4pPr>
            <a:lvl5pPr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9pPr>
          </a:lstStyle>
          <a:p>
            <a:pPr>
              <a:defRPr/>
            </a:pPr>
            <a:r>
              <a:rPr lang="de-DE" sz="1270" smtClean="0">
                <a:solidFill>
                  <a:srgbClr val="999999"/>
                </a:solidFill>
              </a:rPr>
              <a:t>Funktionswert der</a:t>
            </a:r>
          </a:p>
          <a:p>
            <a:pPr>
              <a:defRPr/>
            </a:pPr>
            <a:r>
              <a:rPr lang="de-DE" sz="1270" smtClean="0">
                <a:solidFill>
                  <a:srgbClr val="999999"/>
                </a:solidFill>
              </a:rPr>
              <a:t>nächsten Gaußfunktion usw.</a:t>
            </a:r>
          </a:p>
        </p:txBody>
      </p:sp>
      <p:sp>
        <p:nvSpPr>
          <p:cNvPr id="6180" name="Line 36"/>
          <p:cNvSpPr>
            <a:spLocks noChangeShapeType="1"/>
          </p:cNvSpPr>
          <p:nvPr/>
        </p:nvSpPr>
        <p:spPr bwMode="auto">
          <a:xfrm flipH="1">
            <a:off x="5549900" y="6073775"/>
            <a:ext cx="590550" cy="457200"/>
          </a:xfrm>
          <a:prstGeom prst="line">
            <a:avLst/>
          </a:prstGeom>
          <a:noFill/>
          <a:ln w="7200" cap="flat">
            <a:solidFill>
              <a:srgbClr val="808080"/>
            </a:solidFill>
            <a:prstDash val="sysDot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de-DE" sz="2540"/>
          </a:p>
        </p:txBody>
      </p:sp>
      <p:sp>
        <p:nvSpPr>
          <p:cNvPr id="6181" name="Line 37"/>
          <p:cNvSpPr>
            <a:spLocks noChangeShapeType="1"/>
          </p:cNvSpPr>
          <p:nvPr/>
        </p:nvSpPr>
        <p:spPr bwMode="auto">
          <a:xfrm flipH="1">
            <a:off x="2611438" y="2025650"/>
            <a:ext cx="1308100" cy="488950"/>
          </a:xfrm>
          <a:prstGeom prst="line">
            <a:avLst/>
          </a:prstGeom>
          <a:noFill/>
          <a:ln w="7200" cap="flat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de-DE" sz="2540"/>
          </a:p>
        </p:txBody>
      </p:sp>
      <p:sp>
        <p:nvSpPr>
          <p:cNvPr id="6182" name="Text Box 38"/>
          <p:cNvSpPr txBox="1">
            <a:spLocks noChangeArrowheads="1"/>
          </p:cNvSpPr>
          <p:nvPr/>
        </p:nvSpPr>
        <p:spPr bwMode="auto">
          <a:xfrm>
            <a:off x="3884613" y="1839913"/>
            <a:ext cx="1136650" cy="263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1638" tIns="52019" rIns="81638" bIns="40819"/>
          <a:lstStyle>
            <a:lvl1pPr>
              <a:tabLst>
                <a:tab pos="449263" algn="l"/>
                <a:tab pos="8985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1pPr>
            <a:lvl2pPr>
              <a:tabLst>
                <a:tab pos="449263" algn="l"/>
                <a:tab pos="8985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2pPr>
            <a:lvl3pPr>
              <a:tabLst>
                <a:tab pos="449263" algn="l"/>
                <a:tab pos="8985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3pPr>
            <a:lvl4pPr>
              <a:tabLst>
                <a:tab pos="449263" algn="l"/>
                <a:tab pos="8985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4pPr>
            <a:lvl5pPr>
              <a:tabLst>
                <a:tab pos="449263" algn="l"/>
                <a:tab pos="8985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5pPr>
            <a:lvl6pPr marL="25146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6pPr>
            <a:lvl7pPr marL="29718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7pPr>
            <a:lvl8pPr marL="34290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8pPr>
            <a:lvl9pPr marL="3886200" indent="-228600" defTabSz="449263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</a:tabLst>
              <a:defRPr>
                <a:solidFill>
                  <a:srgbClr val="000000"/>
                </a:solidFill>
                <a:latin typeface="Arial" panose="020B0604020202020204" pitchFamily="34" charset="0"/>
                <a:cs typeface="Lucida Sans Unicode" panose="020B0602030504020204" pitchFamily="34" charset="0"/>
              </a:defRPr>
            </a:lvl9pPr>
          </a:lstStyle>
          <a:p>
            <a:pPr>
              <a:defRPr/>
            </a:pPr>
            <a:r>
              <a:rPr lang="de-DE" sz="1270" dirty="0" smtClean="0"/>
              <a:t>Gaußfunktion</a:t>
            </a:r>
          </a:p>
        </p:txBody>
      </p:sp>
      <p:graphicFrame>
        <p:nvGraphicFramePr>
          <p:cNvPr id="12325" name="Object 39"/>
          <p:cNvGraphicFramePr>
            <a:graphicFrameLocks noChangeAspect="1"/>
          </p:cNvGraphicFramePr>
          <p:nvPr/>
        </p:nvGraphicFramePr>
        <p:xfrm>
          <a:off x="5945188" y="5911850"/>
          <a:ext cx="161925" cy="207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34" r:id="rId7" imgW="177480" imgH="229680" progId="">
                  <p:embed/>
                </p:oleObj>
              </mc:Choice>
              <mc:Fallback>
                <p:oleObj r:id="rId7" imgW="177480" imgH="22968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5188" y="5911850"/>
                        <a:ext cx="161925" cy="2079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blipFill dpi="0" rotWithShape="0">
                              <a:blip/>
                              <a:srcRect/>
                              <a:stretch>
                                <a:fillRect/>
                              </a:stretch>
                            </a:blip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26" name="Object 40"/>
          <p:cNvGraphicFramePr>
            <a:graphicFrameLocks noChangeAspect="1"/>
          </p:cNvGraphicFramePr>
          <p:nvPr/>
        </p:nvGraphicFramePr>
        <p:xfrm>
          <a:off x="5911850" y="4919663"/>
          <a:ext cx="161925" cy="207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35" r:id="rId9" imgW="174960" imgH="229680" progId="">
                  <p:embed/>
                </p:oleObj>
              </mc:Choice>
              <mc:Fallback>
                <p:oleObj r:id="rId9" imgW="174960" imgH="22968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11850" y="4919663"/>
                        <a:ext cx="161925" cy="207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blipFill dpi="0" rotWithShape="0">
                              <a:blip/>
                              <a:srcRect/>
                              <a:stretch>
                                <a:fillRect/>
                              </a:stretch>
                            </a:blip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27" name="Object 41"/>
          <p:cNvGraphicFramePr>
            <a:graphicFrameLocks noChangeAspect="1"/>
          </p:cNvGraphicFramePr>
          <p:nvPr/>
        </p:nvGraphicFramePr>
        <p:xfrm>
          <a:off x="5389563" y="6486525"/>
          <a:ext cx="161925" cy="207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36" r:id="rId11" imgW="174960" imgH="229680" progId="">
                  <p:embed/>
                </p:oleObj>
              </mc:Choice>
              <mc:Fallback>
                <p:oleObj r:id="rId11" imgW="174960" imgH="22968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9563" y="6486525"/>
                        <a:ext cx="161925" cy="2079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blipFill dpi="0" rotWithShape="0">
                              <a:blip/>
                              <a:srcRect/>
                              <a:stretch>
                                <a:fillRect/>
                              </a:stretch>
                            </a:blip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28" name="Object 42"/>
          <p:cNvGraphicFramePr>
            <a:graphicFrameLocks noChangeAspect="1"/>
          </p:cNvGraphicFramePr>
          <p:nvPr/>
        </p:nvGraphicFramePr>
        <p:xfrm>
          <a:off x="7316788" y="5976938"/>
          <a:ext cx="161925" cy="207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37" r:id="rId12" imgW="174960" imgH="229680" progId="">
                  <p:embed/>
                </p:oleObj>
              </mc:Choice>
              <mc:Fallback>
                <p:oleObj r:id="rId12" imgW="174960" imgH="22968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16788" y="5976938"/>
                        <a:ext cx="161925" cy="207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blipFill dpi="0" rotWithShape="0">
                              <a:blip/>
                              <a:srcRect/>
                              <a:stretch>
                                <a:fillRect/>
                              </a:stretch>
                            </a:blip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87" name="Oval 43"/>
          <p:cNvSpPr>
            <a:spLocks noChangeArrowheads="1"/>
          </p:cNvSpPr>
          <p:nvPr/>
        </p:nvSpPr>
        <p:spPr bwMode="auto">
          <a:xfrm>
            <a:off x="6303963" y="5815013"/>
            <a:ext cx="77787" cy="77787"/>
          </a:xfrm>
          <a:prstGeom prst="ellipse">
            <a:avLst/>
          </a:prstGeom>
          <a:solidFill>
            <a:srgbClr val="FFD32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 sz="2540"/>
          </a:p>
        </p:txBody>
      </p:sp>
      <p:sp>
        <p:nvSpPr>
          <p:cNvPr id="12330" name="Titel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Klassifikation und RBF</a:t>
            </a:r>
            <a:r>
              <a:rPr lang="de-DE" altLang="de-DE" dirty="0" smtClean="0"/>
              <a:t/>
            </a:r>
            <a:br>
              <a:rPr lang="de-DE" altLang="de-DE" dirty="0" smtClean="0"/>
            </a:br>
            <a:endParaRPr lang="de-DE" altLang="de-DE" dirty="0" smtClean="0"/>
          </a:p>
        </p:txBody>
      </p:sp>
      <p:sp>
        <p:nvSpPr>
          <p:cNvPr id="12331" name="Fußzeilenplatzhalter 1"/>
          <p:cNvSpPr>
            <a:spLocks noGrp="1"/>
          </p:cNvSpPr>
          <p:nvPr>
            <p:ph type="ftr" sz="quarter" idx="10"/>
          </p:nvPr>
        </p:nvSpPr>
        <p:spPr>
          <a:noFill/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 Black" panose="020B0A04020102020204" pitchFamily="34" charset="0"/>
              </a:defRPr>
            </a:lvl9pPr>
          </a:lstStyle>
          <a:p>
            <a:r>
              <a:rPr lang="de-DE" altLang="de-DE" sz="1000" smtClean="0">
                <a:latin typeface="Tahoma" panose="020B0604030504040204" pitchFamily="34" charset="0"/>
              </a:rPr>
              <a:t>R.Brause, Institut für Informatik</a:t>
            </a:r>
          </a:p>
        </p:txBody>
      </p:sp>
      <p:sp>
        <p:nvSpPr>
          <p:cNvPr id="2" name="Foliennummernplatzhalter 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/>
              <a:t> - </a:t>
            </a:r>
            <a:fld id="{8949FA4C-767F-4C07-B136-34F1D7431751}" type="slidenum">
              <a:rPr lang="de-DE" smtClean="0"/>
              <a:pPr>
                <a:defRPr/>
              </a:pPr>
              <a:t>56</a:t>
            </a:fld>
            <a:r>
              <a:rPr lang="de-DE" smtClean="0"/>
              <a:t> -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1651444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Rüdiger Brause: Adaptive Systeme, Institut für Informatik</a:t>
            </a:r>
          </a:p>
        </p:txBody>
      </p:sp>
      <p:sp>
        <p:nvSpPr>
          <p:cNvPr id="6451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D75F5FE0-793D-4CE4-8B61-B35DC865D91C}" type="slidenum">
              <a:rPr lang="de-DE" altLang="de-DE" sz="800" b="0"/>
              <a:pPr>
                <a:buSzTx/>
                <a:buFontTx/>
                <a:buNone/>
              </a:pPr>
              <a:t>57</a:t>
            </a:fld>
            <a:r>
              <a:rPr lang="de-DE" altLang="de-DE" sz="800" b="0"/>
              <a:t> -</a:t>
            </a:r>
          </a:p>
        </p:txBody>
      </p:sp>
      <p:sp>
        <p:nvSpPr>
          <p:cNvPr id="6451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altLang="de-DE" smtClean="0"/>
              <a:t>Radiale Basisfunktionen</a:t>
            </a:r>
          </a:p>
        </p:txBody>
      </p:sp>
      <p:sp>
        <p:nvSpPr>
          <p:cNvPr id="6451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647700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altLang="de-DE" smtClean="0"/>
              <a:t>Definition	</a:t>
            </a:r>
            <a:r>
              <a:rPr lang="de-DE" altLang="de-DE" smtClean="0">
                <a:solidFill>
                  <a:srgbClr val="0066CC"/>
                </a:solidFill>
              </a:rPr>
              <a:t>Glockenfunktion</a:t>
            </a:r>
          </a:p>
        </p:txBody>
      </p:sp>
      <p:sp>
        <p:nvSpPr>
          <p:cNvPr id="64518" name="Rectangle 4"/>
          <p:cNvSpPr>
            <a:spLocks noChangeArrowheads="1"/>
          </p:cNvSpPr>
          <p:nvPr/>
        </p:nvSpPr>
        <p:spPr bwMode="auto">
          <a:xfrm>
            <a:off x="0" y="25146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6152" name="Rectangle 7"/>
          <p:cNvSpPr>
            <a:spLocks noChangeArrowheads="1"/>
          </p:cNvSpPr>
          <p:nvPr/>
        </p:nvSpPr>
        <p:spPr bwMode="auto">
          <a:xfrm>
            <a:off x="768350" y="1727200"/>
            <a:ext cx="8121650" cy="38719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marL="266700" indent="-266700" algn="just">
              <a:tabLst>
                <a:tab pos="1968500" algn="l"/>
              </a:tabLst>
              <a:defRPr/>
            </a:pPr>
            <a:r>
              <a:rPr lang="de-DE" dirty="0">
                <a:latin typeface="+mj-lt"/>
                <a:cs typeface="Times New Roman" pitchFamily="18" charset="0"/>
              </a:rPr>
              <a:t>Funktion S</a:t>
            </a:r>
            <a:r>
              <a:rPr lang="de-DE" baseline="-30000" dirty="0">
                <a:latin typeface="+mj-lt"/>
                <a:cs typeface="Times New Roman" pitchFamily="18" charset="0"/>
              </a:rPr>
              <a:t>G</a:t>
            </a:r>
            <a:r>
              <a:rPr lang="de-DE" dirty="0">
                <a:latin typeface="+mj-lt"/>
                <a:cs typeface="Times New Roman" pitchFamily="18" charset="0"/>
              </a:rPr>
              <a:t> mit den Eigenschaften</a:t>
            </a:r>
            <a:endParaRPr lang="de-DE" dirty="0">
              <a:latin typeface="+mj-lt"/>
            </a:endParaRPr>
          </a:p>
          <a:p>
            <a:pPr marL="266700" indent="-266700" algn="just">
              <a:lnSpc>
                <a:spcPct val="130000"/>
              </a:lnSpc>
              <a:buFont typeface="Symbol" pitchFamily="18" charset="2"/>
              <a:buBlip>
                <a:blip r:embed="rId4"/>
              </a:buBlip>
              <a:tabLst>
                <a:tab pos="1968500" algn="l"/>
              </a:tabLst>
              <a:defRPr/>
            </a:pPr>
            <a:r>
              <a:rPr lang="de-DE" dirty="0">
                <a:latin typeface="+mj-lt"/>
                <a:sym typeface="Symbol" pitchFamily="18" charset="2"/>
              </a:rPr>
              <a:t>S</a:t>
            </a:r>
            <a:r>
              <a:rPr lang="de-DE" baseline="-25000" dirty="0">
                <a:latin typeface="+mj-lt"/>
                <a:sym typeface="Symbol" pitchFamily="18" charset="2"/>
              </a:rPr>
              <a:t>G</a:t>
            </a:r>
            <a:r>
              <a:rPr lang="de-DE" dirty="0">
                <a:latin typeface="+mj-lt"/>
                <a:sym typeface="Symbol" pitchFamily="18" charset="2"/>
              </a:rPr>
              <a:t>(z) </a:t>
            </a:r>
            <a:r>
              <a:rPr lang="de-DE" u="sng" dirty="0">
                <a:latin typeface="+mj-lt"/>
                <a:sym typeface="Symbol" pitchFamily="18" charset="2"/>
              </a:rPr>
              <a:t>&gt;</a:t>
            </a:r>
            <a:r>
              <a:rPr lang="de-DE" dirty="0">
                <a:latin typeface="+mj-lt"/>
                <a:sym typeface="Symbol" pitchFamily="18" charset="2"/>
              </a:rPr>
              <a:t> 0, </a:t>
            </a:r>
            <a:r>
              <a:rPr lang="it-IT" dirty="0">
                <a:latin typeface="+mj-lt"/>
                <a:cs typeface="Times New Roman" pitchFamily="18" charset="0"/>
              </a:rPr>
              <a:t>S</a:t>
            </a:r>
            <a:r>
              <a:rPr lang="it-IT" baseline="-30000" dirty="0">
                <a:latin typeface="+mj-lt"/>
                <a:cs typeface="Times New Roman" pitchFamily="18" charset="0"/>
              </a:rPr>
              <a:t>G</a:t>
            </a:r>
            <a:r>
              <a:rPr lang="it-IT" dirty="0">
                <a:latin typeface="+mj-lt"/>
                <a:cs typeface="Times New Roman" pitchFamily="18" charset="0"/>
              </a:rPr>
              <a:t>(–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</a:t>
            </a:r>
            <a:r>
              <a:rPr lang="it-IT" dirty="0">
                <a:latin typeface="+mj-lt"/>
                <a:cs typeface="Times New Roman" pitchFamily="18" charset="0"/>
              </a:rPr>
              <a:t>) = S</a:t>
            </a:r>
            <a:r>
              <a:rPr lang="it-IT" baseline="-30000" dirty="0">
                <a:latin typeface="+mj-lt"/>
                <a:cs typeface="Times New Roman" pitchFamily="18" charset="0"/>
                <a:sym typeface="Symbol" pitchFamily="18" charset="2"/>
              </a:rPr>
              <a:t>G</a:t>
            </a:r>
            <a:r>
              <a:rPr lang="it-IT" dirty="0">
                <a:latin typeface="+mj-lt"/>
                <a:cs typeface="Times New Roman" pitchFamily="18" charset="0"/>
                <a:sym typeface="Symbol" pitchFamily="18" charset="2"/>
              </a:rPr>
              <a:t>(</a:t>
            </a:r>
            <a:r>
              <a:rPr lang="de-DE" dirty="0">
                <a:latin typeface="+mj-lt"/>
                <a:cs typeface="Times New Roman" pitchFamily="18" charset="0"/>
                <a:sym typeface="Symbol" pitchFamily="18" charset="2"/>
              </a:rPr>
              <a:t></a:t>
            </a:r>
            <a:r>
              <a:rPr lang="it-IT" dirty="0">
                <a:latin typeface="+mj-lt"/>
                <a:cs typeface="Times New Roman" pitchFamily="18" charset="0"/>
              </a:rPr>
              <a:t>) = 0,</a:t>
            </a:r>
            <a:endParaRPr lang="it-IT" baseline="-30000" dirty="0">
              <a:latin typeface="+mj-lt"/>
              <a:cs typeface="Times New Roman" pitchFamily="18" charset="0"/>
              <a:sym typeface="Symbol" pitchFamily="18" charset="2"/>
            </a:endParaRPr>
          </a:p>
          <a:p>
            <a:pPr marL="266700" indent="-266700" algn="just">
              <a:lnSpc>
                <a:spcPct val="240000"/>
              </a:lnSpc>
              <a:buFont typeface="Symbol" pitchFamily="18" charset="2"/>
              <a:buBlip>
                <a:blip r:embed="rId4"/>
              </a:buBlip>
              <a:tabLst>
                <a:tab pos="1968500" algn="l"/>
              </a:tabLst>
              <a:defRPr/>
            </a:pPr>
            <a:r>
              <a:rPr lang="de-DE" dirty="0">
                <a:latin typeface="+mj-lt"/>
                <a:sym typeface="Symbol" pitchFamily="18" charset="2"/>
              </a:rPr>
              <a:t>0 &lt;  	     </a:t>
            </a:r>
            <a:r>
              <a:rPr lang="de-DE" sz="2800" dirty="0">
                <a:latin typeface="+mj-lt"/>
                <a:sym typeface="Symbol" pitchFamily="18" charset="2"/>
              </a:rPr>
              <a:t>&lt; </a:t>
            </a:r>
            <a:endParaRPr lang="de-DE" dirty="0">
              <a:latin typeface="+mj-lt"/>
              <a:sym typeface="Symbol" pitchFamily="18" charset="2"/>
            </a:endParaRPr>
          </a:p>
          <a:p>
            <a:pPr marL="266700" indent="-266700" algn="just">
              <a:lnSpc>
                <a:spcPct val="240000"/>
              </a:lnSpc>
              <a:buFont typeface="Symbol" pitchFamily="18" charset="2"/>
              <a:buBlip>
                <a:blip r:embed="rId4"/>
              </a:buBlip>
              <a:tabLst>
                <a:tab pos="1968500" algn="l"/>
              </a:tabLst>
              <a:defRPr/>
            </a:pPr>
            <a:r>
              <a:rPr lang="de-DE" dirty="0">
                <a:latin typeface="+mj-lt"/>
                <a:sym typeface="Symbol" pitchFamily="18" charset="2"/>
              </a:rPr>
              <a:t>Es ex. ein </a:t>
            </a:r>
            <a:r>
              <a:rPr lang="de-DE" i="1" dirty="0">
                <a:latin typeface="+mj-lt"/>
                <a:sym typeface="Symbol" pitchFamily="18" charset="2"/>
              </a:rPr>
              <a:t>c&gt;0</a:t>
            </a:r>
            <a:r>
              <a:rPr lang="de-DE" dirty="0">
                <a:latin typeface="+mj-lt"/>
                <a:sym typeface="Symbol" pitchFamily="18" charset="2"/>
              </a:rPr>
              <a:t> mit S</a:t>
            </a:r>
            <a:r>
              <a:rPr lang="de-DE" baseline="-25000" dirty="0">
                <a:latin typeface="+mj-lt"/>
                <a:sym typeface="Symbol" pitchFamily="18" charset="2"/>
              </a:rPr>
              <a:t>G</a:t>
            </a:r>
            <a:r>
              <a:rPr lang="de-DE" dirty="0">
                <a:latin typeface="+mj-lt"/>
                <a:sym typeface="Symbol" pitchFamily="18" charset="2"/>
              </a:rPr>
              <a:t>(z)  nicht anwachsend	</a:t>
            </a:r>
            <a:r>
              <a:rPr lang="de-DE" dirty="0">
                <a:latin typeface="+mj-lt"/>
              </a:rPr>
              <a:t>z </a:t>
            </a:r>
            <a:r>
              <a:rPr lang="de-DE" dirty="0">
                <a:latin typeface="+mj-lt"/>
                <a:sym typeface="Symbol" pitchFamily="18" charset="2"/>
              </a:rPr>
              <a:t></a:t>
            </a:r>
            <a:r>
              <a:rPr lang="de-DE" dirty="0">
                <a:latin typeface="+mj-lt"/>
              </a:rPr>
              <a:t>[</a:t>
            </a:r>
            <a:r>
              <a:rPr lang="de-DE" i="1" dirty="0">
                <a:latin typeface="+mj-lt"/>
                <a:sym typeface="Symbol" pitchFamily="18" charset="2"/>
              </a:rPr>
              <a:t>c</a:t>
            </a:r>
            <a:r>
              <a:rPr lang="de-DE" dirty="0">
                <a:latin typeface="+mj-lt"/>
                <a:sym typeface="Symbol" pitchFamily="18" charset="2"/>
              </a:rPr>
              <a:t>,</a:t>
            </a:r>
            <a:r>
              <a:rPr lang="de-DE" dirty="0">
                <a:latin typeface="+mj-lt"/>
              </a:rPr>
              <a:t>), </a:t>
            </a:r>
            <a:endParaRPr lang="de-DE" dirty="0">
              <a:latin typeface="+mj-lt"/>
              <a:sym typeface="Symbol" pitchFamily="18" charset="2"/>
            </a:endParaRPr>
          </a:p>
          <a:p>
            <a:pPr marL="266700" indent="-266700">
              <a:lnSpc>
                <a:spcPct val="40000"/>
              </a:lnSpc>
              <a:tabLst>
                <a:tab pos="1968500" algn="l"/>
              </a:tabLst>
              <a:defRPr/>
            </a:pPr>
            <a:r>
              <a:rPr lang="de-DE" dirty="0">
                <a:latin typeface="+mj-lt"/>
                <a:sym typeface="Symbol" pitchFamily="18" charset="2"/>
              </a:rPr>
              <a:t>				nicht abfallend	</a:t>
            </a:r>
            <a:r>
              <a:rPr lang="de-DE" dirty="0">
                <a:latin typeface="+mj-lt"/>
              </a:rPr>
              <a:t>z </a:t>
            </a:r>
            <a:r>
              <a:rPr lang="de-DE" dirty="0">
                <a:latin typeface="+mj-lt"/>
                <a:sym typeface="Symbol" pitchFamily="18" charset="2"/>
              </a:rPr>
              <a:t></a:t>
            </a:r>
            <a:r>
              <a:rPr lang="de-DE" dirty="0">
                <a:latin typeface="+mj-lt"/>
              </a:rPr>
              <a:t>(–</a:t>
            </a:r>
            <a:r>
              <a:rPr lang="de-DE" dirty="0">
                <a:latin typeface="+mj-lt"/>
                <a:sym typeface="Symbol" pitchFamily="18" charset="2"/>
              </a:rPr>
              <a:t></a:t>
            </a:r>
            <a:r>
              <a:rPr lang="de-DE" dirty="0">
                <a:latin typeface="+mj-lt"/>
              </a:rPr>
              <a:t>,</a:t>
            </a:r>
            <a:r>
              <a:rPr lang="de-DE" i="1" dirty="0">
                <a:latin typeface="+mj-lt"/>
                <a:sym typeface="Symbol" pitchFamily="18" charset="2"/>
              </a:rPr>
              <a:t>c</a:t>
            </a:r>
            <a:r>
              <a:rPr lang="de-DE" dirty="0">
                <a:latin typeface="+mj-lt"/>
                <a:sym typeface="Symbol" pitchFamily="18" charset="2"/>
              </a:rPr>
              <a:t>)</a:t>
            </a:r>
            <a:endParaRPr lang="de-DE" b="1" dirty="0">
              <a:solidFill>
                <a:srgbClr val="0066CC"/>
              </a:solidFill>
              <a:latin typeface="+mj-lt"/>
              <a:sym typeface="Symbol" pitchFamily="18" charset="2"/>
            </a:endParaRPr>
          </a:p>
          <a:p>
            <a:pPr marL="266700" indent="-266700" algn="just">
              <a:tabLst>
                <a:tab pos="1968500" algn="l"/>
              </a:tabLst>
              <a:defRPr/>
            </a:pPr>
            <a:endParaRPr lang="it-IT" sz="2800" dirty="0">
              <a:latin typeface="+mj-lt"/>
              <a:cs typeface="Times New Roman" pitchFamily="18" charset="0"/>
              <a:sym typeface="Symbol" pitchFamily="18" charset="2"/>
            </a:endParaRPr>
          </a:p>
          <a:p>
            <a:pPr marL="266700" indent="-266700" algn="just">
              <a:tabLst>
                <a:tab pos="1968500" algn="l"/>
              </a:tabLst>
              <a:defRPr/>
            </a:pPr>
            <a:r>
              <a:rPr lang="it-IT" sz="2800" dirty="0" err="1">
                <a:latin typeface="+mj-lt"/>
                <a:cs typeface="Times New Roman" pitchFamily="18" charset="0"/>
                <a:sym typeface="Symbol" pitchFamily="18" charset="2"/>
              </a:rPr>
              <a:t>Also</a:t>
            </a:r>
            <a:r>
              <a:rPr lang="it-IT" sz="2800" dirty="0">
                <a:latin typeface="+mj-lt"/>
                <a:cs typeface="Times New Roman" pitchFamily="18" charset="0"/>
                <a:sym typeface="Symbol" pitchFamily="18" charset="2"/>
              </a:rPr>
              <a:t> </a:t>
            </a:r>
            <a:r>
              <a:rPr lang="it-IT" sz="2800" dirty="0" err="1">
                <a:latin typeface="+mj-lt"/>
                <a:cs typeface="Times New Roman" pitchFamily="18" charset="0"/>
                <a:sym typeface="Symbol" pitchFamily="18" charset="2"/>
              </a:rPr>
              <a:t>ist</a:t>
            </a:r>
            <a:r>
              <a:rPr lang="it-IT" sz="2800" dirty="0">
                <a:latin typeface="+mj-lt"/>
                <a:cs typeface="Times New Roman" pitchFamily="18" charset="0"/>
                <a:sym typeface="Symbol" pitchFamily="18" charset="2"/>
              </a:rPr>
              <a:t> </a:t>
            </a:r>
            <a:r>
              <a:rPr lang="de-DE" dirty="0">
                <a:latin typeface="+mj-lt"/>
                <a:sym typeface="Symbol" pitchFamily="18" charset="2"/>
              </a:rPr>
              <a:t>S</a:t>
            </a:r>
            <a:r>
              <a:rPr lang="de-DE" baseline="-25000" dirty="0">
                <a:latin typeface="+mj-lt"/>
                <a:sym typeface="Symbol" pitchFamily="18" charset="2"/>
              </a:rPr>
              <a:t>G</a:t>
            </a:r>
            <a:r>
              <a:rPr lang="de-DE" dirty="0">
                <a:latin typeface="+mj-lt"/>
                <a:sym typeface="Symbol" pitchFamily="18" charset="2"/>
              </a:rPr>
              <a:t>(c) globales Maximum.</a:t>
            </a:r>
            <a:endParaRPr lang="it-IT" dirty="0">
              <a:latin typeface="+mj-lt"/>
              <a:sym typeface="Symbol" pitchFamily="18" charset="2"/>
            </a:endParaRPr>
          </a:p>
        </p:txBody>
      </p:sp>
      <p:graphicFrame>
        <p:nvGraphicFramePr>
          <p:cNvPr id="64520" name="Object 6"/>
          <p:cNvGraphicFramePr>
            <a:graphicFrameLocks noChangeAspect="1"/>
          </p:cNvGraphicFramePr>
          <p:nvPr/>
        </p:nvGraphicFramePr>
        <p:xfrm>
          <a:off x="1457325" y="2641600"/>
          <a:ext cx="1730375" cy="127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8" name="Equation" r:id="rId5" imgW="609336" imgH="444307" progId="Equation.DSMT4">
                  <p:embed/>
                </p:oleObj>
              </mc:Choice>
              <mc:Fallback>
                <p:oleObj name="Equation" r:id="rId5" imgW="609336" imgH="444307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7325" y="2641600"/>
                        <a:ext cx="1730375" cy="1271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521" name="Rectangle 8"/>
          <p:cNvSpPr>
            <a:spLocks noChangeArrowheads="1"/>
          </p:cNvSpPr>
          <p:nvPr/>
        </p:nvSpPr>
        <p:spPr bwMode="auto">
          <a:xfrm>
            <a:off x="1062038" y="4802188"/>
            <a:ext cx="2682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4"/>
              </a:buBlip>
              <a:tabLst>
                <a:tab pos="1711325" algn="l"/>
                <a:tab pos="2700338" algn="l"/>
              </a:tabLst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tabLst>
                <a:tab pos="1711325" algn="l"/>
                <a:tab pos="270033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tabLst>
                <a:tab pos="1711325" algn="l"/>
                <a:tab pos="2700338" algn="l"/>
              </a:tabLst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tabLst>
                <a:tab pos="1711325" algn="l"/>
                <a:tab pos="2700338" algn="l"/>
              </a:tabLst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tabLst>
                <a:tab pos="1711325" algn="l"/>
                <a:tab pos="2700338" algn="l"/>
              </a:tabLst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tabLst>
                <a:tab pos="1711325" algn="l"/>
                <a:tab pos="2700338" algn="l"/>
              </a:tabLst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tabLst>
                <a:tab pos="1711325" algn="l"/>
                <a:tab pos="2700338" algn="l"/>
              </a:tabLst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tabLst>
                <a:tab pos="1711325" algn="l"/>
                <a:tab pos="2700338" algn="l"/>
              </a:tabLst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tabLst>
                <a:tab pos="1711325" algn="l"/>
                <a:tab pos="2700338" algn="l"/>
              </a:tabLst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algn="just">
              <a:buSzTx/>
              <a:buFontTx/>
              <a:buNone/>
            </a:pPr>
            <a:r>
              <a:rPr lang="de-DE" altLang="de-DE" b="0">
                <a:latin typeface="TIMES" panose="02020603050405020304" pitchFamily="18" charset="0"/>
                <a:cs typeface="Times New Roman" panose="02020603050405020304" pitchFamily="18" charset="0"/>
              </a:rPr>
              <a:t> </a:t>
            </a:r>
            <a:endParaRPr lang="de-DE" altLang="de-DE" b="0">
              <a:latin typeface="Arial Black" panose="020B0A04020102020204" pitchFamily="34" charset="0"/>
              <a:sym typeface="Symbol" panose="05050102010706020507" pitchFamily="18" charset="2"/>
            </a:endParaRPr>
          </a:p>
        </p:txBody>
      </p:sp>
      <p:sp>
        <p:nvSpPr>
          <p:cNvPr id="64522" name="Freeform 964"/>
          <p:cNvSpPr>
            <a:spLocks/>
          </p:cNvSpPr>
          <p:nvPr/>
        </p:nvSpPr>
        <p:spPr bwMode="auto">
          <a:xfrm>
            <a:off x="6430963" y="2455863"/>
            <a:ext cx="2163762" cy="1087437"/>
          </a:xfrm>
          <a:custGeom>
            <a:avLst/>
            <a:gdLst>
              <a:gd name="T0" fmla="*/ 0 w 722"/>
              <a:gd name="T1" fmla="*/ 2147483647 h 278"/>
              <a:gd name="T2" fmla="*/ 2147483647 w 722"/>
              <a:gd name="T3" fmla="*/ 2147483647 h 278"/>
              <a:gd name="T4" fmla="*/ 2147483647 w 722"/>
              <a:gd name="T5" fmla="*/ 2147483647 h 278"/>
              <a:gd name="T6" fmla="*/ 2147483647 w 722"/>
              <a:gd name="T7" fmla="*/ 2147483647 h 278"/>
              <a:gd name="T8" fmla="*/ 2147483647 w 722"/>
              <a:gd name="T9" fmla="*/ 2147483647 h 278"/>
              <a:gd name="T10" fmla="*/ 2147483647 w 722"/>
              <a:gd name="T11" fmla="*/ 2147483647 h 2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22"/>
              <a:gd name="T19" fmla="*/ 0 h 278"/>
              <a:gd name="T20" fmla="*/ 722 w 722"/>
              <a:gd name="T21" fmla="*/ 278 h 27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22" h="278">
                <a:moveTo>
                  <a:pt x="0" y="260"/>
                </a:moveTo>
                <a:cubicBezTo>
                  <a:pt x="30" y="256"/>
                  <a:pt x="123" y="278"/>
                  <a:pt x="180" y="235"/>
                </a:cubicBezTo>
                <a:cubicBezTo>
                  <a:pt x="237" y="192"/>
                  <a:pt x="289" y="2"/>
                  <a:pt x="342" y="1"/>
                </a:cubicBezTo>
                <a:cubicBezTo>
                  <a:pt x="395" y="0"/>
                  <a:pt x="440" y="185"/>
                  <a:pt x="498" y="229"/>
                </a:cubicBezTo>
                <a:cubicBezTo>
                  <a:pt x="556" y="273"/>
                  <a:pt x="658" y="259"/>
                  <a:pt x="690" y="265"/>
                </a:cubicBezTo>
                <a:cubicBezTo>
                  <a:pt x="722" y="271"/>
                  <a:pt x="690" y="265"/>
                  <a:pt x="690" y="265"/>
                </a:cubicBez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cxnSp>
        <p:nvCxnSpPr>
          <p:cNvPr id="64523" name="Gerade Verbindung 11"/>
          <p:cNvCxnSpPr>
            <a:cxnSpLocks noChangeShapeType="1"/>
          </p:cNvCxnSpPr>
          <p:nvPr/>
        </p:nvCxnSpPr>
        <p:spPr bwMode="auto">
          <a:xfrm flipV="1">
            <a:off x="6294438" y="3521075"/>
            <a:ext cx="23844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4" name="Gerade Verbindung 13"/>
          <p:cNvCxnSpPr>
            <a:cxnSpLocks noChangeShapeType="1"/>
          </p:cNvCxnSpPr>
          <p:nvPr/>
        </p:nvCxnSpPr>
        <p:spPr bwMode="auto">
          <a:xfrm rot="5400000">
            <a:off x="6885782" y="2997994"/>
            <a:ext cx="1149350" cy="1587"/>
          </a:xfrm>
          <a:prstGeom prst="line">
            <a:avLst/>
          </a:prstGeom>
          <a:noFill/>
          <a:ln w="9525" algn="ctr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" name="Textfeld 23"/>
          <p:cNvSpPr txBox="1"/>
          <p:nvPr/>
        </p:nvSpPr>
        <p:spPr>
          <a:xfrm>
            <a:off x="7299325" y="3398838"/>
            <a:ext cx="3127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de-DE" dirty="0">
                <a:latin typeface="+mj-lt"/>
              </a:rPr>
              <a:t>c</a:t>
            </a:r>
          </a:p>
        </p:txBody>
      </p: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RBF maximaler Information</a:t>
            </a:r>
          </a:p>
        </p:txBody>
      </p:sp>
      <p:sp>
        <p:nvSpPr>
          <p:cNvPr id="102403" name="Rectangle 3"/>
          <p:cNvSpPr>
            <a:spLocks noGrp="1" noChangeArrowheads="1"/>
          </p:cNvSpPr>
          <p:nvPr>
            <p:ph idx="1"/>
          </p:nvPr>
        </p:nvSpPr>
        <p:spPr>
          <a:xfrm>
            <a:off x="533400" y="1318357"/>
            <a:ext cx="8077200" cy="5208588"/>
          </a:xfrm>
        </p:spPr>
        <p:txBody>
          <a:bodyPr/>
          <a:lstStyle/>
          <a:p>
            <a:pPr marL="0" indent="0">
              <a:lnSpc>
                <a:spcPct val="110000"/>
              </a:lnSpc>
              <a:buFontTx/>
              <a:buNone/>
              <a:defRPr/>
            </a:pPr>
            <a:r>
              <a:rPr lang="de-DE" dirty="0" smtClean="0"/>
              <a:t>Welche Basisfunktionen hat maximale Information ?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	H(p*) = </a:t>
            </a:r>
            <a:r>
              <a:rPr lang="de-DE" b="0" dirty="0" err="1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max</a:t>
            </a:r>
            <a:r>
              <a:rPr lang="de-DE" b="0" baseline="-30000" dirty="0" err="1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p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H(p(x))</a:t>
            </a:r>
            <a:r>
              <a:rPr lang="de-DE" dirty="0" smtClean="0"/>
              <a:t> 	</a:t>
            </a:r>
            <a:r>
              <a:rPr lang="de-DE" b="0" dirty="0" smtClean="0"/>
              <a:t>x </a:t>
            </a:r>
            <a:r>
              <a:rPr lang="de-DE" b="0" dirty="0" smtClean="0">
                <a:sym typeface="Symbol" pitchFamily="18" charset="2"/>
              </a:rPr>
              <a:t> ,      </a:t>
            </a:r>
            <a:r>
              <a:rPr lang="de-DE" b="0" dirty="0" smtClean="0">
                <a:solidFill>
                  <a:srgbClr val="CC3300"/>
                </a:solidFill>
                <a:sym typeface="Symbol" pitchFamily="18" charset="2"/>
              </a:rPr>
              <a:t>p*(x) = ?</a:t>
            </a:r>
          </a:p>
          <a:p>
            <a:pPr marL="0" indent="0">
              <a:lnSpc>
                <a:spcPct val="45000"/>
              </a:lnSpc>
              <a:spcBef>
                <a:spcPct val="50000"/>
              </a:spcBef>
              <a:buNone/>
              <a:defRPr/>
            </a:pPr>
            <a:r>
              <a:rPr lang="de-DE" sz="2000" dirty="0" smtClean="0"/>
              <a:t>NB1:	</a:t>
            </a:r>
            <a:r>
              <a:rPr lang="de-DE" sz="32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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</a:t>
            </a:r>
            <a:r>
              <a:rPr lang="de-DE" sz="2000" b="0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p(x) dx = 1  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		     oder g</a:t>
            </a:r>
            <a:r>
              <a:rPr lang="de-DE" sz="1600" b="0" baseline="-25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1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(x</a:t>
            </a:r>
            <a:r>
              <a:rPr lang="de-DE" sz="2000" b="0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):= </a:t>
            </a:r>
            <a:r>
              <a:rPr lang="de-DE" sz="3200" b="0" dirty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</a:t>
            </a:r>
            <a:r>
              <a:rPr lang="de-DE" sz="2000" b="0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p(x)dx – 1</a:t>
            </a:r>
            <a:r>
              <a:rPr lang="de-DE" sz="2000" b="0" baseline="30000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</a:t>
            </a:r>
            <a:r>
              <a:rPr lang="de-DE" sz="2000" b="0" dirty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= 0</a:t>
            </a:r>
          </a:p>
          <a:p>
            <a:pPr marL="0" indent="0">
              <a:lnSpc>
                <a:spcPct val="45000"/>
              </a:lnSpc>
              <a:spcBef>
                <a:spcPct val="50000"/>
              </a:spcBef>
              <a:buFontTx/>
              <a:buNone/>
              <a:defRPr/>
            </a:pPr>
            <a:r>
              <a:rPr lang="de-DE" sz="2000" dirty="0" smtClean="0"/>
              <a:t>NB2:	</a:t>
            </a:r>
            <a:r>
              <a:rPr lang="de-DE" sz="2000" b="0" dirty="0" smtClean="0">
                <a:solidFill>
                  <a:srgbClr val="000000"/>
                </a:solidFill>
                <a:cs typeface="Times New Roman" pitchFamily="18" charset="0"/>
                <a:sym typeface="Symbol" pitchFamily="18" charset="2"/>
              </a:rPr>
              <a:t></a:t>
            </a:r>
            <a:r>
              <a:rPr lang="de-DE" sz="2000" b="0" baseline="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= </a:t>
            </a:r>
            <a:r>
              <a:rPr lang="de-DE" sz="2000" b="0" dirty="0" smtClean="0">
                <a:solidFill>
                  <a:srgbClr val="000000"/>
                </a:solidFill>
                <a:cs typeface="Times New Roman" pitchFamily="18" charset="0"/>
                <a:sym typeface="Symbol" pitchFamily="18" charset="2"/>
              </a:rPr>
              <a:t>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 sz="2000" b="0" baseline="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sz="2000" b="0" dirty="0" smtClean="0">
                <a:solidFill>
                  <a:srgbClr val="000000"/>
                </a:solidFill>
                <a:cs typeface="Times New Roman" pitchFamily="18" charset="0"/>
                <a:sym typeface="Symbol" pitchFamily="18" charset="2"/>
              </a:rPr>
              <a:t>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= </a:t>
            </a:r>
            <a:r>
              <a:rPr lang="de-DE" sz="2000" b="0" baseline="-36000" dirty="0" smtClean="0"/>
              <a:t>-∞</a:t>
            </a:r>
            <a:r>
              <a:rPr lang="de-DE" sz="32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</a:t>
            </a:r>
            <a:r>
              <a:rPr lang="de-DE" sz="2000" b="0" spc="-180" baseline="94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+∞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p(x) x</a:t>
            </a:r>
            <a:r>
              <a:rPr lang="de-DE" sz="2000" b="0" baseline="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dx      oder g</a:t>
            </a:r>
            <a:r>
              <a:rPr lang="de-DE" sz="2000" b="0" baseline="-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(x):= </a:t>
            </a:r>
            <a:r>
              <a:rPr lang="de-DE" sz="2000" b="0" baseline="-36000" dirty="0" smtClean="0"/>
              <a:t>-∞</a:t>
            </a:r>
            <a:r>
              <a:rPr lang="de-DE" sz="32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</a:t>
            </a:r>
            <a:r>
              <a:rPr lang="de-DE" sz="2000" b="0" spc="-180" baseline="94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+∞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p(x)x</a:t>
            </a:r>
            <a:r>
              <a:rPr lang="de-DE" sz="2000" b="0" baseline="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dx – </a:t>
            </a:r>
            <a:r>
              <a:rPr lang="de-DE" sz="2000" b="0" dirty="0" smtClean="0">
                <a:solidFill>
                  <a:srgbClr val="000000"/>
                </a:solidFill>
                <a:cs typeface="Times New Roman" pitchFamily="18" charset="0"/>
                <a:sym typeface="Symbol" pitchFamily="18" charset="2"/>
              </a:rPr>
              <a:t></a:t>
            </a:r>
            <a:r>
              <a:rPr lang="de-DE" sz="2000" b="0" baseline="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= 0</a:t>
            </a:r>
          </a:p>
          <a:p>
            <a:pPr marL="0" indent="0">
              <a:lnSpc>
                <a:spcPct val="105000"/>
              </a:lnSpc>
              <a:spcBef>
                <a:spcPct val="50000"/>
              </a:spcBef>
              <a:buFontTx/>
              <a:buNone/>
              <a:defRPr/>
            </a:pPr>
            <a:r>
              <a:rPr lang="de-DE" sz="2000" dirty="0" smtClean="0">
                <a:solidFill>
                  <a:srgbClr val="000000"/>
                </a:solidFill>
                <a:latin typeface="+mj-lt"/>
                <a:cs typeface="Times New Roman" pitchFamily="18" charset="0"/>
              </a:rPr>
              <a:t>Ansatz</a:t>
            </a:r>
            <a:r>
              <a:rPr lang="de-DE" sz="2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</a:t>
            </a:r>
            <a:r>
              <a:rPr lang="de-DE" sz="2000" i="1" dirty="0" smtClean="0">
                <a:solidFill>
                  <a:srgbClr val="00B0F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Lagrange-Funktion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FontTx/>
              <a:buNone/>
              <a:defRPr/>
            </a:pPr>
            <a:r>
              <a:rPr lang="de-DE" sz="2000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	</a:t>
            </a:r>
            <a:r>
              <a:rPr lang="de-DE" b="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L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(p, 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</a:t>
            </a:r>
            <a:r>
              <a:rPr lang="de-DE" b="0" baseline="-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1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,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</a:t>
            </a:r>
            <a:r>
              <a:rPr lang="de-DE" b="0" baseline="-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 := H(p) + 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</a:t>
            </a:r>
            <a:r>
              <a:rPr lang="de-DE" b="0" baseline="-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1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g</a:t>
            </a:r>
            <a:r>
              <a:rPr lang="de-DE" b="0" baseline="-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1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(p) + 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</a:t>
            </a:r>
            <a:r>
              <a:rPr lang="de-DE" b="0" baseline="-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g</a:t>
            </a:r>
            <a:r>
              <a:rPr lang="de-DE" b="0" baseline="-3000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b="0" dirty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(p) </a:t>
            </a:r>
          </a:p>
          <a:p>
            <a:pPr marL="0" indent="0">
              <a:lnSpc>
                <a:spcPct val="200000"/>
              </a:lnSpc>
              <a:spcBef>
                <a:spcPts val="0"/>
              </a:spcBef>
              <a:buFontTx/>
              <a:buNone/>
              <a:defRPr/>
            </a:pPr>
            <a:r>
              <a:rPr lang="de-DE" dirty="0" smtClean="0"/>
              <a:t> 		</a:t>
            </a:r>
            <a:r>
              <a:rPr lang="de-DE" b="0" dirty="0" smtClean="0"/>
              <a:t>= 0,</a:t>
            </a:r>
            <a:r>
              <a:rPr lang="de-DE" dirty="0" smtClean="0"/>
              <a:t> 		</a:t>
            </a:r>
            <a:r>
              <a:rPr lang="de-DE" b="0" dirty="0" smtClean="0"/>
              <a:t>= 0		</a:t>
            </a:r>
            <a:r>
              <a:rPr lang="de-DE" sz="1800" b="0" dirty="0" smtClean="0">
                <a:solidFill>
                  <a:schemeClr val="bg2"/>
                </a:solidFill>
              </a:rPr>
              <a:t>(Rechnung Kap.5.2)</a:t>
            </a:r>
            <a:endParaRPr lang="de-DE" b="0" dirty="0" smtClean="0">
              <a:solidFill>
                <a:schemeClr val="bg2"/>
              </a:solidFill>
            </a:endParaRPr>
          </a:p>
        </p:txBody>
      </p:sp>
      <p:sp>
        <p:nvSpPr>
          <p:cNvPr id="12290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229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91285EDE-2001-4872-B5FA-B94BCAEA11C7}" type="slidenum">
              <a:rPr lang="de-DE" sz="1000" smtClean="0"/>
              <a:pPr/>
              <a:t>58</a:t>
            </a:fld>
            <a:r>
              <a:rPr lang="de-DE" sz="1000" smtClean="0"/>
              <a:t> -</a:t>
            </a:r>
          </a:p>
        </p:txBody>
      </p:sp>
      <p:sp>
        <p:nvSpPr>
          <p:cNvPr id="12294" name="Rectangle 6"/>
          <p:cNvSpPr>
            <a:spLocks noChangeArrowheads="1"/>
          </p:cNvSpPr>
          <p:nvPr/>
        </p:nvSpPr>
        <p:spPr bwMode="auto">
          <a:xfrm>
            <a:off x="0" y="325278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102405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66513820"/>
              </p:ext>
            </p:extLst>
          </p:nvPr>
        </p:nvGraphicFramePr>
        <p:xfrm>
          <a:off x="1320827" y="3922651"/>
          <a:ext cx="1017587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4" name="Equation" r:id="rId4" imgW="457002" imgH="406224" progId="Equation.DSMT4">
                  <p:embed/>
                </p:oleObj>
              </mc:Choice>
              <mc:Fallback>
                <p:oleObj name="Equation" r:id="rId4" imgW="457002" imgH="406224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0827" y="3922651"/>
                        <a:ext cx="1017587" cy="904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07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82898273"/>
              </p:ext>
            </p:extLst>
          </p:nvPr>
        </p:nvGraphicFramePr>
        <p:xfrm>
          <a:off x="3182964" y="3943289"/>
          <a:ext cx="1008063" cy="922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5" name="Equation" r:id="rId6" imgW="444114" imgH="406048" progId="Equation.DSMT4">
                  <p:embed/>
                </p:oleObj>
              </mc:Choice>
              <mc:Fallback>
                <p:oleObj name="Equation" r:id="rId6" imgW="444114" imgH="406048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82964" y="3943289"/>
                        <a:ext cx="1008063" cy="9223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408" name="Rectangle 8"/>
          <p:cNvSpPr>
            <a:spLocks noChangeArrowheads="1"/>
          </p:cNvSpPr>
          <p:nvPr/>
        </p:nvSpPr>
        <p:spPr bwMode="auto">
          <a:xfrm>
            <a:off x="533400" y="5187220"/>
            <a:ext cx="844301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spcBef>
                <a:spcPct val="0"/>
              </a:spcBef>
            </a:pPr>
            <a:r>
              <a:rPr lang="de-DE" b="1" dirty="0">
                <a:latin typeface="Arial" panose="020B0604020202020204" pitchFamily="34" charset="0"/>
                <a:cs typeface="Arial" panose="020B0604020202020204" pitchFamily="34" charset="0"/>
              </a:rPr>
              <a:t>Ergebnis</a:t>
            </a:r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</a:rPr>
              <a:t>   p*(x) = A </a:t>
            </a:r>
            <a:r>
              <a:rPr lang="de-DE" dirty="0" err="1">
                <a:latin typeface="Arial" panose="020B0604020202020204" pitchFamily="34" charset="0"/>
                <a:cs typeface="Arial" panose="020B0604020202020204" pitchFamily="34" charset="0"/>
              </a:rPr>
              <a:t>exp</a:t>
            </a:r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</a:rPr>
              <a:t>(–x</a:t>
            </a:r>
            <a:r>
              <a:rPr lang="de-DE" baseline="30000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</a:rPr>
              <a:t>/2</a:t>
            </a:r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  <a:sym typeface="Symbol" pitchFamily="18" charset="2"/>
              </a:rPr>
              <a:t></a:t>
            </a:r>
            <a:r>
              <a:rPr lang="de-DE" baseline="30000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  <a:sym typeface="Symbol" pitchFamily="18" charset="2"/>
              </a:rPr>
              <a:t>)       </a:t>
            </a:r>
            <a:r>
              <a:rPr lang="de-DE" sz="2000" b="1" dirty="0" err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itchFamily="18" charset="2"/>
              </a:rPr>
              <a:t>Gauß'sche</a:t>
            </a:r>
            <a:r>
              <a:rPr lang="de-DE" sz="20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  <a:sym typeface="Symbol" pitchFamily="18" charset="2"/>
              </a:rPr>
              <a:t> Glockenkurve </a:t>
            </a:r>
            <a:endParaRPr lang="de-DE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  <a:sym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267310194"/>
      </p:ext>
    </p:extLst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8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Parzen Window - Methode</a:t>
            </a:r>
          </a:p>
        </p:txBody>
      </p:sp>
      <p:sp>
        <p:nvSpPr>
          <p:cNvPr id="15366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0" indent="0">
              <a:buFontTx/>
              <a:buNone/>
            </a:pPr>
            <a:r>
              <a:rPr lang="de-DE" smtClean="0"/>
              <a:t>Approximation </a:t>
            </a:r>
            <a:r>
              <a:rPr lang="de-DE" b="0" smtClean="0"/>
              <a:t>durch Überlagerung von Basisfunktionen</a:t>
            </a:r>
          </a:p>
        </p:txBody>
      </p:sp>
      <p:sp>
        <p:nvSpPr>
          <p:cNvPr id="15362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5364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47815FC5-4851-4FB3-9C06-AE971D0B5278}" type="slidenum">
              <a:rPr lang="de-DE" sz="1000" smtClean="0"/>
              <a:pPr/>
              <a:t>59</a:t>
            </a:fld>
            <a:r>
              <a:rPr lang="de-DE" sz="1000" smtClean="0"/>
              <a:t> -</a:t>
            </a:r>
          </a:p>
        </p:txBody>
      </p:sp>
      <p:pic>
        <p:nvPicPr>
          <p:cNvPr id="122885" name="Picture 5"/>
          <p:cNvPicPr>
            <a:picLocks noChangeAspect="1" noChangeArrowheads="1"/>
          </p:cNvPicPr>
          <p:nvPr/>
        </p:nvPicPr>
        <p:blipFill>
          <a:blip r:embed="rId4">
            <a:lum bright="-24000" contrast="4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4724400"/>
            <a:ext cx="2663825" cy="611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22887" name="Object 7"/>
          <p:cNvGraphicFramePr>
            <a:graphicFrameLocks noChangeAspect="1"/>
          </p:cNvGraphicFramePr>
          <p:nvPr/>
        </p:nvGraphicFramePr>
        <p:xfrm>
          <a:off x="2062163" y="5891213"/>
          <a:ext cx="1704975" cy="560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478" name="Formel" r:id="rId5" imgW="774364" imgH="253890" progId="Equation.DSMT4">
                  <p:embed/>
                </p:oleObj>
              </mc:Choice>
              <mc:Fallback>
                <p:oleObj name="Formel" r:id="rId5" imgW="774364" imgH="25389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62163" y="5891213"/>
                        <a:ext cx="1704975" cy="560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86" name="Object 6"/>
          <p:cNvGraphicFramePr>
            <a:graphicFrameLocks noChangeAspect="1"/>
          </p:cNvGraphicFramePr>
          <p:nvPr/>
        </p:nvGraphicFramePr>
        <p:xfrm>
          <a:off x="4411663" y="5848350"/>
          <a:ext cx="2120900" cy="593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479" name="Formel" r:id="rId7" imgW="952087" imgH="266584" progId="Equation.DSMT4">
                  <p:embed/>
                </p:oleObj>
              </mc:Choice>
              <mc:Fallback>
                <p:oleObj name="Formel" r:id="rId7" imgW="952087" imgH="266584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1663" y="5848350"/>
                        <a:ext cx="2120900" cy="593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370" name="Rectangle 9"/>
          <p:cNvSpPr>
            <a:spLocks noChangeArrowheads="1"/>
          </p:cNvSpPr>
          <p:nvPr/>
        </p:nvSpPr>
        <p:spPr bwMode="auto">
          <a:xfrm>
            <a:off x="0" y="3287713"/>
            <a:ext cx="358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spcBef>
                <a:spcPct val="0"/>
              </a:spcBef>
            </a:pPr>
            <a:r>
              <a:rPr lang="de-DE" sz="1000">
                <a:latin typeface="TIMES" pitchFamily="18" charset="0"/>
                <a:cs typeface="Times New Roman" pitchFamily="18" charset="0"/>
              </a:rPr>
              <a:t>     </a:t>
            </a:r>
            <a:endParaRPr lang="de-DE" sz="2400">
              <a:latin typeface="TIMES" pitchFamily="18" charset="0"/>
            </a:endParaRPr>
          </a:p>
        </p:txBody>
      </p:sp>
      <p:sp>
        <p:nvSpPr>
          <p:cNvPr id="122890" name="Text Box 10"/>
          <p:cNvSpPr txBox="1">
            <a:spLocks noChangeArrowheads="1"/>
          </p:cNvSpPr>
          <p:nvPr/>
        </p:nvSpPr>
        <p:spPr bwMode="auto">
          <a:xfrm>
            <a:off x="684213" y="5516563"/>
            <a:ext cx="78930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/>
              <a:t>Perfekte Approximation bei abnehmender Breite </a:t>
            </a:r>
            <a:r>
              <a:rPr lang="de-DE">
                <a:latin typeface="Symbol" pitchFamily="18" charset="2"/>
              </a:rPr>
              <a:t>s</a:t>
            </a:r>
            <a:r>
              <a:rPr lang="de-DE"/>
              <a:t>, wobei</a:t>
            </a:r>
          </a:p>
        </p:txBody>
      </p:sp>
      <p:pic>
        <p:nvPicPr>
          <p:cNvPr id="122884" name="Picture 4"/>
          <p:cNvPicPr>
            <a:picLocks noChangeAspect="1" noChangeArrowheads="1"/>
          </p:cNvPicPr>
          <p:nvPr/>
        </p:nvPicPr>
        <p:blipFill>
          <a:blip r:embed="rId9">
            <a:lum bright="-18000" contras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4581525"/>
            <a:ext cx="28813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3" name="Picture 11"/>
          <p:cNvPicPr>
            <a:picLocks noChangeAspect="1" noChangeArrowheads="1"/>
          </p:cNvPicPr>
          <p:nvPr/>
        </p:nvPicPr>
        <p:blipFill>
          <a:blip r:embed="rId10">
            <a:lum bright="-30000" contrast="6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060575"/>
            <a:ext cx="8137525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51465961"/>
      </p:ext>
    </p:extLst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89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229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8A96ABDA-9BD6-4671-9C13-B00CAFFFBC5C}" type="slidenum">
              <a:rPr lang="de-DE" altLang="de-DE" sz="800" b="0"/>
              <a:pPr>
                <a:buSzTx/>
                <a:buFontTx/>
                <a:buNone/>
              </a:pPr>
              <a:t>6</a:t>
            </a:fld>
            <a:r>
              <a:rPr lang="de-DE" altLang="de-DE" sz="800" b="0"/>
              <a:t> -</a:t>
            </a:r>
          </a:p>
        </p:txBody>
      </p:sp>
      <p:sp>
        <p:nvSpPr>
          <p:cNvPr id="122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 - rauschfrei</a:t>
            </a:r>
          </a:p>
        </p:txBody>
      </p:sp>
      <p:sp>
        <p:nvSpPr>
          <p:cNvPr id="1781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600200"/>
            <a:ext cx="8077200" cy="1447800"/>
          </a:xfrm>
        </p:spPr>
        <p:txBody>
          <a:bodyPr/>
          <a:lstStyle/>
          <a:p>
            <a:pPr marL="0" indent="0"/>
            <a:r>
              <a:rPr lang="de-DE" altLang="de-DE" smtClean="0"/>
              <a:t>Parameterbestimmung</a:t>
            </a:r>
          </a:p>
          <a:p>
            <a:pPr marL="0" indent="0">
              <a:buFontTx/>
              <a:buNone/>
            </a:pPr>
            <a:r>
              <a:rPr lang="de-DE" altLang="de-DE" smtClean="0"/>
              <a:t>	</a:t>
            </a:r>
            <a:r>
              <a:rPr lang="de-DE" altLang="de-DE" b="0" smtClean="0"/>
              <a:t>2 Messwerte y</a:t>
            </a:r>
            <a:r>
              <a:rPr lang="de-DE" altLang="de-DE" b="0" baseline="-25000" smtClean="0"/>
              <a:t>1</a:t>
            </a:r>
            <a:r>
              <a:rPr lang="de-DE" altLang="de-DE" b="0" smtClean="0"/>
              <a:t>(x), y</a:t>
            </a:r>
            <a:r>
              <a:rPr lang="de-DE" altLang="de-DE" b="0" baseline="-25000" smtClean="0"/>
              <a:t>2 </a:t>
            </a:r>
            <a:r>
              <a:rPr lang="de-DE" altLang="de-DE" b="0" smtClean="0"/>
              <a:t>(x) reichen aus  für a, y</a:t>
            </a:r>
            <a:r>
              <a:rPr lang="de-DE" altLang="de-DE" b="0" baseline="-25000" smtClean="0"/>
              <a:t>0</a:t>
            </a:r>
          </a:p>
          <a:p>
            <a:pPr marL="0" indent="0">
              <a:buFontTx/>
              <a:buNone/>
            </a:pPr>
            <a:r>
              <a:rPr lang="de-DE" altLang="de-DE" b="0" baseline="-25000" smtClean="0"/>
              <a:t>	</a:t>
            </a:r>
            <a:r>
              <a:rPr lang="de-DE" altLang="de-DE" b="0" baseline="-25000" smtClean="0">
                <a:solidFill>
                  <a:srgbClr val="FF0000"/>
                </a:solidFill>
              </a:rPr>
              <a:t>RECHNUNG</a:t>
            </a:r>
          </a:p>
        </p:txBody>
      </p:sp>
      <p:sp>
        <p:nvSpPr>
          <p:cNvPr id="178201" name="Text Box 25"/>
          <p:cNvSpPr txBox="1">
            <a:spLocks noChangeArrowheads="1"/>
          </p:cNvSpPr>
          <p:nvPr/>
        </p:nvSpPr>
        <p:spPr bwMode="auto">
          <a:xfrm>
            <a:off x="685800" y="3276600"/>
            <a:ext cx="8458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buSzPct val="130000"/>
              <a:buFontTx/>
              <a:buBlip>
                <a:blip r:embed="rId3"/>
              </a:buBlip>
              <a:defRPr/>
            </a:pPr>
            <a:r>
              <a:rPr lang="de-DE" b="1" dirty="0">
                <a:latin typeface="Arial" charset="0"/>
              </a:rPr>
              <a:t> x,y,y</a:t>
            </a:r>
            <a:r>
              <a:rPr lang="de-DE" baseline="-25000" dirty="0">
                <a:latin typeface="Arial" charset="0"/>
              </a:rPr>
              <a:t>0</a:t>
            </a:r>
            <a:r>
              <a:rPr lang="de-DE" b="1" dirty="0">
                <a:latin typeface="Arial" charset="0"/>
              </a:rPr>
              <a:t> </a:t>
            </a:r>
            <a:r>
              <a:rPr lang="de-DE" dirty="0">
                <a:latin typeface="Arial" charset="0"/>
              </a:rPr>
              <a:t>sind n-</a:t>
            </a:r>
            <a:r>
              <a:rPr lang="de-DE" dirty="0" err="1">
                <a:latin typeface="Arial" charset="0"/>
              </a:rPr>
              <a:t>dim</a:t>
            </a:r>
            <a:r>
              <a:rPr lang="de-DE" dirty="0">
                <a:latin typeface="Arial" charset="0"/>
              </a:rPr>
              <a:t> Vektoren,</a:t>
            </a:r>
            <a:r>
              <a:rPr lang="de-DE" b="1" dirty="0">
                <a:latin typeface="Arial" charset="0"/>
              </a:rPr>
              <a:t> a </a:t>
            </a:r>
            <a:r>
              <a:rPr lang="de-DE" dirty="0">
                <a:latin typeface="Arial" charset="0"/>
              </a:rPr>
              <a:t>eine n </a:t>
            </a:r>
            <a:r>
              <a:rPr lang="de-DE" dirty="0">
                <a:latin typeface="Arial" charset="0"/>
                <a:sym typeface="Symbol"/>
              </a:rPr>
              <a:t></a:t>
            </a:r>
            <a:r>
              <a:rPr lang="de-DE" dirty="0">
                <a:latin typeface="Arial" charset="0"/>
              </a:rPr>
              <a:t> n-Matrix</a:t>
            </a:r>
          </a:p>
          <a:p>
            <a:pPr marL="361950" indent="-361950">
              <a:lnSpc>
                <a:spcPct val="150000"/>
              </a:lnSpc>
              <a:buSzPct val="130000"/>
              <a:defRPr/>
            </a:pPr>
            <a:r>
              <a:rPr lang="de-DE" dirty="0">
                <a:latin typeface="Times New Roman" pitchFamily="18" charset="0"/>
              </a:rPr>
              <a:t>	</a:t>
            </a:r>
            <a:r>
              <a:rPr lang="de-DE" dirty="0">
                <a:latin typeface="+mn-lt"/>
              </a:rPr>
              <a:t>m = n</a:t>
            </a:r>
            <a:r>
              <a:rPr lang="de-DE" baseline="30000" dirty="0">
                <a:latin typeface="+mn-lt"/>
              </a:rPr>
              <a:t>2</a:t>
            </a:r>
            <a:r>
              <a:rPr lang="de-DE" dirty="0">
                <a:latin typeface="+mn-lt"/>
              </a:rPr>
              <a:t>+n Parameter </a:t>
            </a:r>
            <a:r>
              <a:rPr lang="de-DE" dirty="0">
                <a:latin typeface="+mn-lt"/>
                <a:sym typeface="Symbol" pitchFamily="18" charset="2"/>
              </a:rPr>
              <a:t> </a:t>
            </a:r>
            <a:r>
              <a:rPr lang="de-DE" i="1" dirty="0">
                <a:latin typeface="+mn-lt"/>
                <a:sym typeface="Symbol" pitchFamily="18" charset="2"/>
              </a:rPr>
              <a:t>m</a:t>
            </a:r>
            <a:r>
              <a:rPr lang="de-DE" dirty="0">
                <a:latin typeface="+mn-lt"/>
                <a:sym typeface="Symbol" pitchFamily="18" charset="2"/>
              </a:rPr>
              <a:t> Datenpunkte bei </a:t>
            </a:r>
            <a:r>
              <a:rPr lang="de-DE" i="1" dirty="0">
                <a:latin typeface="+mn-lt"/>
                <a:sym typeface="Symbol" pitchFamily="18" charset="2"/>
              </a:rPr>
              <a:t>n</a:t>
            </a:r>
            <a:r>
              <a:rPr lang="de-DE" dirty="0">
                <a:latin typeface="+mn-lt"/>
                <a:sym typeface="Symbol" pitchFamily="18" charset="2"/>
              </a:rPr>
              <a:t> Variablen nötig</a:t>
            </a:r>
            <a:endParaRPr lang="de-DE" dirty="0">
              <a:latin typeface="+mn-lt"/>
            </a:endParaRP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179" grpId="0" build="p" autoUpdateAnimBg="0"/>
      <p:bldP spid="178201" grpId="0" autoUpdateAnimBg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Fußzeilenplatzhalter 2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65539" name="Foliennummernplatzhalt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11742DB7-07C5-4BEE-865B-0D6AF416C1EA}" type="slidenum">
              <a:rPr lang="de-DE" altLang="de-DE" sz="800" b="0"/>
              <a:pPr>
                <a:buSzTx/>
                <a:buFontTx/>
                <a:buNone/>
              </a:pPr>
              <a:t>60</a:t>
            </a:fld>
            <a:r>
              <a:rPr lang="de-DE" altLang="de-DE" sz="800" b="0"/>
              <a:t> -</a:t>
            </a:r>
          </a:p>
        </p:txBody>
      </p:sp>
      <p:sp>
        <p:nvSpPr>
          <p:cNvPr id="65540" name="Rectangle 2"/>
          <p:cNvSpPr>
            <a:spLocks noGrp="1" noChangeArrowheads="1"/>
          </p:cNvSpPr>
          <p:nvPr>
            <p:ph type="title"/>
          </p:nvPr>
        </p:nvSpPr>
        <p:spPr/>
        <p:txBody>
          <a:bodyPr wrap="square" lIns="92075" tIns="46038" rIns="92075" bIns="46038" anchor="ctr"/>
          <a:lstStyle/>
          <a:p>
            <a:r>
              <a:rPr lang="de-DE" altLang="de-DE" smtClean="0"/>
              <a:t>RBF-Netze</a:t>
            </a:r>
          </a:p>
        </p:txBody>
      </p:sp>
      <p:grpSp>
        <p:nvGrpSpPr>
          <p:cNvPr id="65541" name="Group 3"/>
          <p:cNvGrpSpPr>
            <a:grpSpLocks/>
          </p:cNvGrpSpPr>
          <p:nvPr/>
        </p:nvGrpSpPr>
        <p:grpSpPr bwMode="auto">
          <a:xfrm>
            <a:off x="517525" y="1314450"/>
            <a:ext cx="8004175" cy="1244600"/>
            <a:chOff x="326" y="912"/>
            <a:chExt cx="5042" cy="784"/>
          </a:xfrm>
        </p:grpSpPr>
        <p:graphicFrame>
          <p:nvGraphicFramePr>
            <p:cNvPr id="65646" name="Object 1025"/>
            <p:cNvGraphicFramePr>
              <a:graphicFrameLocks/>
            </p:cNvGraphicFramePr>
            <p:nvPr/>
          </p:nvGraphicFramePr>
          <p:xfrm>
            <a:off x="3504" y="912"/>
            <a:ext cx="1864" cy="78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5652" name="Dokument" r:id="rId5" imgW="3470148" imgH="1360932" progId="Word.Document.8">
                    <p:embed/>
                  </p:oleObj>
                </mc:Choice>
                <mc:Fallback>
                  <p:oleObj name="Dokument" r:id="rId5" imgW="3470148" imgH="1360932" progId="Word.Document.8">
                    <p:embed/>
                    <p:pic>
                      <p:nvPicPr>
                        <p:cNvPr id="0" name="Object 1025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912"/>
                          <a:ext cx="1864" cy="78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543" name="Rectangle 5"/>
            <p:cNvSpPr>
              <a:spLocks noChangeArrowheads="1"/>
            </p:cNvSpPr>
            <p:nvPr/>
          </p:nvSpPr>
          <p:spPr bwMode="auto">
            <a:xfrm>
              <a:off x="326" y="1008"/>
              <a:ext cx="3168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marL="639763" indent="-639763">
                <a:spcBef>
                  <a:spcPct val="24000"/>
                </a:spcBef>
                <a:spcAft>
                  <a:spcPct val="24000"/>
                </a:spcAft>
                <a:defRPr/>
              </a:pPr>
              <a:r>
                <a:rPr lang="de-DE" b="1" dirty="0">
                  <a:latin typeface="+mj-lt"/>
                </a:rPr>
                <a:t>Typisch:</a:t>
              </a:r>
              <a:r>
                <a:rPr lang="de-DE" dirty="0">
                  <a:latin typeface="+mj-lt"/>
                </a:rPr>
                <a:t>	2-Schichten Netzwerk</a:t>
              </a:r>
            </a:p>
          </p:txBody>
        </p:sp>
      </p:grpSp>
      <p:grpSp>
        <p:nvGrpSpPr>
          <p:cNvPr id="3" name="Group 118"/>
          <p:cNvGrpSpPr>
            <a:grpSpLocks/>
          </p:cNvGrpSpPr>
          <p:nvPr/>
        </p:nvGrpSpPr>
        <p:grpSpPr bwMode="auto">
          <a:xfrm>
            <a:off x="460375" y="2433638"/>
            <a:ext cx="8507413" cy="2101850"/>
            <a:chOff x="290" y="1533"/>
            <a:chExt cx="5359" cy="1324"/>
          </a:xfrm>
        </p:grpSpPr>
        <p:pic>
          <p:nvPicPr>
            <p:cNvPr id="65612" name="Picture 114"/>
            <p:cNvPicPr>
              <a:picLocks noChangeAspect="1" noChangeArrowheads="1"/>
            </p:cNvPicPr>
            <p:nvPr/>
          </p:nvPicPr>
          <p:blipFill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lum bright="-70000" contrast="10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2" y="1655"/>
              <a:ext cx="2217" cy="1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5613" name="Group 116"/>
            <p:cNvGrpSpPr>
              <a:grpSpLocks/>
            </p:cNvGrpSpPr>
            <p:nvPr/>
          </p:nvGrpSpPr>
          <p:grpSpPr bwMode="auto">
            <a:xfrm>
              <a:off x="290" y="1533"/>
              <a:ext cx="2480" cy="945"/>
              <a:chOff x="290" y="1533"/>
              <a:chExt cx="2480" cy="945"/>
            </a:xfrm>
          </p:grpSpPr>
          <p:sp>
            <p:nvSpPr>
              <p:cNvPr id="20559" name="Rectangle 8"/>
              <p:cNvSpPr>
                <a:spLocks noChangeArrowheads="1"/>
              </p:cNvSpPr>
              <p:nvPr/>
            </p:nvSpPr>
            <p:spPr bwMode="auto">
              <a:xfrm>
                <a:off x="290" y="1533"/>
                <a:ext cx="820" cy="2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defRPr/>
                </a:pPr>
                <a:r>
                  <a:rPr lang="de-DE" sz="2200" b="1" dirty="0">
                    <a:solidFill>
                      <a:srgbClr val="000000"/>
                    </a:solidFill>
                    <a:latin typeface="+mn-lt"/>
                    <a:cs typeface="Times New Roman" pitchFamily="18" charset="0"/>
                  </a:rPr>
                  <a:t>Aktivität</a:t>
                </a:r>
              </a:p>
            </p:txBody>
          </p:sp>
          <p:sp>
            <p:nvSpPr>
              <p:cNvPr id="20560" name="Rectangle 9"/>
              <p:cNvSpPr>
                <a:spLocks noChangeArrowheads="1"/>
              </p:cNvSpPr>
              <p:nvPr/>
            </p:nvSpPr>
            <p:spPr bwMode="auto">
              <a:xfrm>
                <a:off x="290" y="1784"/>
                <a:ext cx="1198" cy="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2075" tIns="46038" rIns="92075" bIns="46038">
                <a:spAutoFit/>
              </a:bodyPr>
              <a:lstStyle/>
              <a:p>
                <a:pPr marL="639763" indent="-639763">
                  <a:defRPr/>
                </a:pPr>
                <a:r>
                  <a:rPr lang="de-DE" sz="2000" i="1" dirty="0">
                    <a:solidFill>
                      <a:srgbClr val="000000"/>
                    </a:solidFill>
                    <a:latin typeface="+mn-lt"/>
                  </a:rPr>
                  <a:t>nicht normiert</a:t>
                </a:r>
              </a:p>
            </p:txBody>
          </p:sp>
          <p:sp>
            <p:nvSpPr>
              <p:cNvPr id="65616" name="Rectangle 10"/>
              <p:cNvSpPr>
                <a:spLocks noChangeArrowheads="1"/>
              </p:cNvSpPr>
              <p:nvPr/>
            </p:nvSpPr>
            <p:spPr bwMode="auto">
              <a:xfrm>
                <a:off x="635" y="2153"/>
                <a:ext cx="16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>
                <a:lvl1pPr marL="639763" indent="-639763"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20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f</a:t>
                </a:r>
              </a:p>
            </p:txBody>
          </p:sp>
          <p:sp>
            <p:nvSpPr>
              <p:cNvPr id="65617" name="Rectangle 11"/>
              <p:cNvSpPr>
                <a:spLocks noChangeArrowheads="1"/>
              </p:cNvSpPr>
              <p:nvPr/>
            </p:nvSpPr>
            <p:spPr bwMode="auto">
              <a:xfrm>
                <a:off x="687" y="2224"/>
                <a:ext cx="145" cy="1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>
                <a:lvl1pPr marL="639763" indent="-639763"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3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i</a:t>
                </a:r>
              </a:p>
            </p:txBody>
          </p:sp>
          <p:sp>
            <p:nvSpPr>
              <p:cNvPr id="65618" name="Rectangle 12"/>
              <p:cNvSpPr>
                <a:spLocks noChangeArrowheads="1"/>
              </p:cNvSpPr>
              <p:nvPr/>
            </p:nvSpPr>
            <p:spPr bwMode="auto">
              <a:xfrm>
                <a:off x="715" y="2153"/>
                <a:ext cx="16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>
                <a:lvl1pPr marL="639763" indent="-639763"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20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(</a:t>
                </a:r>
              </a:p>
            </p:txBody>
          </p:sp>
          <p:sp>
            <p:nvSpPr>
              <p:cNvPr id="65619" name="Rectangle 13"/>
              <p:cNvSpPr>
                <a:spLocks noChangeArrowheads="1"/>
              </p:cNvSpPr>
              <p:nvPr/>
            </p:nvSpPr>
            <p:spPr bwMode="auto">
              <a:xfrm>
                <a:off x="766" y="2154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>
                <a:lvl1pPr marL="639763" indent="-639763"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200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x</a:t>
                </a:r>
              </a:p>
            </p:txBody>
          </p:sp>
          <p:sp>
            <p:nvSpPr>
              <p:cNvPr id="65620" name="Rectangle 14"/>
              <p:cNvSpPr>
                <a:spLocks noChangeArrowheads="1"/>
              </p:cNvSpPr>
              <p:nvPr/>
            </p:nvSpPr>
            <p:spPr bwMode="auto">
              <a:xfrm>
                <a:off x="843" y="2153"/>
                <a:ext cx="300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>
                <a:lvl1pPr marL="639763" indent="-639763"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20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) =</a:t>
                </a:r>
              </a:p>
            </p:txBody>
          </p:sp>
          <p:sp>
            <p:nvSpPr>
              <p:cNvPr id="65621" name="Rectangle 15"/>
              <p:cNvSpPr>
                <a:spLocks noChangeArrowheads="1"/>
              </p:cNvSpPr>
              <p:nvPr/>
            </p:nvSpPr>
            <p:spPr bwMode="auto">
              <a:xfrm>
                <a:off x="1023" y="2224"/>
                <a:ext cx="168" cy="1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>
                <a:lvl1pPr marL="639763" indent="-639763"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3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 </a:t>
                </a:r>
              </a:p>
            </p:txBody>
          </p:sp>
          <p:grpSp>
            <p:nvGrpSpPr>
              <p:cNvPr id="65622" name="Group 16"/>
              <p:cNvGrpSpPr>
                <a:grpSpLocks/>
              </p:cNvGrpSpPr>
              <p:nvPr/>
            </p:nvGrpSpPr>
            <p:grpSpPr bwMode="auto">
              <a:xfrm>
                <a:off x="1096" y="2012"/>
                <a:ext cx="627" cy="466"/>
                <a:chOff x="1096" y="2012"/>
                <a:chExt cx="627" cy="466"/>
              </a:xfrm>
            </p:grpSpPr>
            <p:sp>
              <p:nvSpPr>
                <p:cNvPr id="65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1282" y="2125"/>
                  <a:ext cx="226" cy="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9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w</a:t>
                  </a:r>
                </a:p>
              </p:txBody>
            </p:sp>
            <p:sp>
              <p:nvSpPr>
                <p:cNvPr id="65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1473" y="2125"/>
                  <a:ext cx="192" cy="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9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y</a:t>
                  </a:r>
                </a:p>
              </p:txBody>
            </p:sp>
            <p:sp>
              <p:nvSpPr>
                <p:cNvPr id="65639" name="Rectangle 19"/>
                <p:cNvSpPr>
                  <a:spLocks noChangeArrowheads="1"/>
                </p:cNvSpPr>
                <p:nvPr/>
              </p:nvSpPr>
              <p:spPr bwMode="auto">
                <a:xfrm>
                  <a:off x="1410" y="2219"/>
                  <a:ext cx="160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k</a:t>
                  </a:r>
                </a:p>
              </p:txBody>
            </p:sp>
            <p:sp>
              <p:nvSpPr>
                <p:cNvPr id="65640" name="Rectangle 20"/>
                <p:cNvSpPr>
                  <a:spLocks noChangeArrowheads="1"/>
                </p:cNvSpPr>
                <p:nvPr/>
              </p:nvSpPr>
              <p:spPr bwMode="auto">
                <a:xfrm>
                  <a:off x="1563" y="2219"/>
                  <a:ext cx="160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k</a:t>
                  </a:r>
                </a:p>
              </p:txBody>
            </p:sp>
            <p:sp>
              <p:nvSpPr>
                <p:cNvPr id="65641" name="Rectangle 21"/>
                <p:cNvSpPr>
                  <a:spLocks noChangeArrowheads="1"/>
                </p:cNvSpPr>
                <p:nvPr/>
              </p:nvSpPr>
              <p:spPr bwMode="auto">
                <a:xfrm>
                  <a:off x="1109" y="2314"/>
                  <a:ext cx="160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k</a:t>
                  </a:r>
                </a:p>
              </p:txBody>
            </p:sp>
            <p:sp>
              <p:nvSpPr>
                <p:cNvPr id="65642" name="Rectangle 22"/>
                <p:cNvSpPr>
                  <a:spLocks noChangeArrowheads="1"/>
                </p:cNvSpPr>
                <p:nvPr/>
              </p:nvSpPr>
              <p:spPr bwMode="auto">
                <a:xfrm>
                  <a:off x="1145" y="2012"/>
                  <a:ext cx="184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m</a:t>
                  </a:r>
                </a:p>
              </p:txBody>
            </p:sp>
            <p:sp>
              <p:nvSpPr>
                <p:cNvPr id="65643" name="Rectangle 23"/>
                <p:cNvSpPr>
                  <a:spLocks noChangeArrowheads="1"/>
                </p:cNvSpPr>
                <p:nvPr/>
              </p:nvSpPr>
              <p:spPr bwMode="auto">
                <a:xfrm>
                  <a:off x="1162" y="2314"/>
                  <a:ext cx="164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Symbol" panose="05050102010706020507" pitchFamily="18" charset="2"/>
                    </a:rPr>
                    <a:t>=</a:t>
                  </a:r>
                </a:p>
              </p:txBody>
            </p:sp>
            <p:sp>
              <p:nvSpPr>
                <p:cNvPr id="65644" name="Rectangle 24"/>
                <p:cNvSpPr>
                  <a:spLocks noChangeArrowheads="1"/>
                </p:cNvSpPr>
                <p:nvPr/>
              </p:nvSpPr>
              <p:spPr bwMode="auto">
                <a:xfrm>
                  <a:off x="1096" y="2081"/>
                  <a:ext cx="276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2800" b="0">
                      <a:solidFill>
                        <a:srgbClr val="000000"/>
                      </a:solidFill>
                      <a:latin typeface="Symbol" panose="05050102010706020507" pitchFamily="18" charset="2"/>
                    </a:rPr>
                    <a:t>å</a:t>
                  </a:r>
                </a:p>
              </p:txBody>
            </p:sp>
            <p:sp>
              <p:nvSpPr>
                <p:cNvPr id="65645" name="Rectangle 25"/>
                <p:cNvSpPr>
                  <a:spLocks noChangeArrowheads="1"/>
                </p:cNvSpPr>
                <p:nvPr/>
              </p:nvSpPr>
              <p:spPr bwMode="auto">
                <a:xfrm>
                  <a:off x="1211" y="2314"/>
                  <a:ext cx="160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</p:grpSp>
          <p:sp>
            <p:nvSpPr>
              <p:cNvPr id="65623" name="Rectangle 26"/>
              <p:cNvSpPr>
                <a:spLocks noChangeArrowheads="1"/>
              </p:cNvSpPr>
              <p:nvPr/>
            </p:nvSpPr>
            <p:spPr bwMode="auto">
              <a:xfrm>
                <a:off x="1656" y="2153"/>
                <a:ext cx="28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>
                <a:lvl1pPr marL="639763" indent="-639763"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20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= </a:t>
                </a:r>
              </a:p>
            </p:txBody>
          </p:sp>
          <p:grpSp>
            <p:nvGrpSpPr>
              <p:cNvPr id="65624" name="Group 27"/>
              <p:cNvGrpSpPr>
                <a:grpSpLocks/>
              </p:cNvGrpSpPr>
              <p:nvPr/>
            </p:nvGrpSpPr>
            <p:grpSpPr bwMode="auto">
              <a:xfrm>
                <a:off x="1935" y="2007"/>
                <a:ext cx="835" cy="470"/>
                <a:chOff x="1935" y="2007"/>
                <a:chExt cx="835" cy="470"/>
              </a:xfrm>
            </p:grpSpPr>
            <p:sp>
              <p:nvSpPr>
                <p:cNvPr id="65625" name="Rectangle 28"/>
                <p:cNvSpPr>
                  <a:spLocks noChangeArrowheads="1"/>
                </p:cNvSpPr>
                <p:nvPr/>
              </p:nvSpPr>
              <p:spPr bwMode="auto">
                <a:xfrm>
                  <a:off x="2124" y="2122"/>
                  <a:ext cx="226" cy="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9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w</a:t>
                  </a:r>
                </a:p>
              </p:txBody>
            </p:sp>
            <p:sp>
              <p:nvSpPr>
                <p:cNvPr id="20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2308" y="2122"/>
                  <a:ext cx="219" cy="24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92075" tIns="46038" rIns="92075" bIns="46038">
                  <a:spAutoFit/>
                </a:bodyPr>
                <a:lstStyle/>
                <a:p>
                  <a:pPr marL="639763" indent="-639763">
                    <a:defRPr/>
                  </a:pPr>
                  <a:r>
                    <a:rPr lang="de-DE" sz="1900" dirty="0">
                      <a:solidFill>
                        <a:srgbClr val="C00000"/>
                      </a:solidFill>
                      <a:latin typeface="+mn-lt"/>
                    </a:rPr>
                    <a:t>S</a:t>
                  </a:r>
                </a:p>
              </p:txBody>
            </p:sp>
            <p:sp>
              <p:nvSpPr>
                <p:cNvPr id="65627" name="Rectangle 30"/>
                <p:cNvSpPr>
                  <a:spLocks noChangeArrowheads="1"/>
                </p:cNvSpPr>
                <p:nvPr/>
              </p:nvSpPr>
              <p:spPr bwMode="auto">
                <a:xfrm>
                  <a:off x="2253" y="2217"/>
                  <a:ext cx="160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k</a:t>
                  </a:r>
                </a:p>
              </p:txBody>
            </p:sp>
            <p:sp>
              <p:nvSpPr>
                <p:cNvPr id="65628" name="Rectangle 31"/>
                <p:cNvSpPr>
                  <a:spLocks noChangeArrowheads="1"/>
                </p:cNvSpPr>
                <p:nvPr/>
              </p:nvSpPr>
              <p:spPr bwMode="auto">
                <a:xfrm>
                  <a:off x="2401" y="2217"/>
                  <a:ext cx="160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k</a:t>
                  </a:r>
                </a:p>
              </p:txBody>
            </p:sp>
            <p:sp>
              <p:nvSpPr>
                <p:cNvPr id="65629" name="Rectangle 32"/>
                <p:cNvSpPr>
                  <a:spLocks noChangeArrowheads="1"/>
                </p:cNvSpPr>
                <p:nvPr/>
              </p:nvSpPr>
              <p:spPr bwMode="auto">
                <a:xfrm>
                  <a:off x="1949" y="2313"/>
                  <a:ext cx="160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k</a:t>
                  </a:r>
                </a:p>
              </p:txBody>
            </p:sp>
            <p:sp>
              <p:nvSpPr>
                <p:cNvPr id="65630" name="Rectangle 33"/>
                <p:cNvSpPr>
                  <a:spLocks noChangeArrowheads="1"/>
                </p:cNvSpPr>
                <p:nvPr/>
              </p:nvSpPr>
              <p:spPr bwMode="auto">
                <a:xfrm>
                  <a:off x="1985" y="2007"/>
                  <a:ext cx="184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m</a:t>
                  </a:r>
                </a:p>
              </p:txBody>
            </p:sp>
            <p:sp>
              <p:nvSpPr>
                <p:cNvPr id="65631" name="Rectangle 34"/>
                <p:cNvSpPr>
                  <a:spLocks noChangeArrowheads="1"/>
                </p:cNvSpPr>
                <p:nvPr/>
              </p:nvSpPr>
              <p:spPr bwMode="auto">
                <a:xfrm>
                  <a:off x="2472" y="2122"/>
                  <a:ext cx="167" cy="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9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(</a:t>
                  </a:r>
                </a:p>
              </p:txBody>
            </p:sp>
            <p:sp>
              <p:nvSpPr>
                <p:cNvPr id="65632" name="Rectangle 35"/>
                <p:cNvSpPr>
                  <a:spLocks noChangeArrowheads="1"/>
                </p:cNvSpPr>
                <p:nvPr/>
              </p:nvSpPr>
              <p:spPr bwMode="auto">
                <a:xfrm>
                  <a:off x="2603" y="2122"/>
                  <a:ext cx="167" cy="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9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)</a:t>
                  </a:r>
                </a:p>
              </p:txBody>
            </p:sp>
            <p:sp>
              <p:nvSpPr>
                <p:cNvPr id="65633" name="Rectangle 36"/>
                <p:cNvSpPr>
                  <a:spLocks noChangeArrowheads="1"/>
                </p:cNvSpPr>
                <p:nvPr/>
              </p:nvSpPr>
              <p:spPr bwMode="auto">
                <a:xfrm>
                  <a:off x="2526" y="2122"/>
                  <a:ext cx="192" cy="2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90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x</a:t>
                  </a:r>
                </a:p>
              </p:txBody>
            </p:sp>
            <p:sp>
              <p:nvSpPr>
                <p:cNvPr id="65634" name="Rectangle 37"/>
                <p:cNvSpPr>
                  <a:spLocks noChangeArrowheads="1"/>
                </p:cNvSpPr>
                <p:nvPr/>
              </p:nvSpPr>
              <p:spPr bwMode="auto">
                <a:xfrm>
                  <a:off x="2002" y="2313"/>
                  <a:ext cx="164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Symbol" panose="05050102010706020507" pitchFamily="18" charset="2"/>
                    </a:rPr>
                    <a:t>=</a:t>
                  </a:r>
                </a:p>
              </p:txBody>
            </p:sp>
            <p:sp>
              <p:nvSpPr>
                <p:cNvPr id="65635" name="Rectangle 38"/>
                <p:cNvSpPr>
                  <a:spLocks noChangeArrowheads="1"/>
                </p:cNvSpPr>
                <p:nvPr/>
              </p:nvSpPr>
              <p:spPr bwMode="auto">
                <a:xfrm>
                  <a:off x="1935" y="2071"/>
                  <a:ext cx="281" cy="33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2900" b="0">
                      <a:solidFill>
                        <a:srgbClr val="000000"/>
                      </a:solidFill>
                      <a:latin typeface="Symbol" panose="05050102010706020507" pitchFamily="18" charset="2"/>
                    </a:rPr>
                    <a:t>å</a:t>
                  </a:r>
                </a:p>
              </p:txBody>
            </p:sp>
            <p:sp>
              <p:nvSpPr>
                <p:cNvPr id="65636" name="Rectangle 39"/>
                <p:cNvSpPr>
                  <a:spLocks noChangeArrowheads="1"/>
                </p:cNvSpPr>
                <p:nvPr/>
              </p:nvSpPr>
              <p:spPr bwMode="auto">
                <a:xfrm>
                  <a:off x="2051" y="2313"/>
                  <a:ext cx="160" cy="1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2075" tIns="46038" rIns="92075" bIns="46038">
                  <a:spAutoFit/>
                </a:bodyPr>
                <a:lstStyle>
                  <a:lvl1pPr marL="639763" indent="-639763">
                    <a:buSzPct val="130000"/>
                    <a:buBlip>
                      <a:blip r:embed="rId4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r>
                    <a:rPr lang="de-DE" altLang="de-DE" sz="1100" b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</p:grpSp>
        </p:grpSp>
      </p:grpSp>
      <p:grpSp>
        <p:nvGrpSpPr>
          <p:cNvPr id="7" name="Group 119"/>
          <p:cNvGrpSpPr>
            <a:grpSpLocks/>
          </p:cNvGrpSpPr>
          <p:nvPr/>
        </p:nvGrpSpPr>
        <p:grpSpPr bwMode="auto">
          <a:xfrm>
            <a:off x="1620838" y="3970338"/>
            <a:ext cx="2211387" cy="577850"/>
            <a:chOff x="1021" y="2501"/>
            <a:chExt cx="1393" cy="364"/>
          </a:xfrm>
        </p:grpSpPr>
        <p:sp>
          <p:nvSpPr>
            <p:cNvPr id="20534" name="Rectangle 43"/>
            <p:cNvSpPr>
              <a:spLocks noChangeArrowheads="1"/>
            </p:cNvSpPr>
            <p:nvPr/>
          </p:nvSpPr>
          <p:spPr bwMode="auto">
            <a:xfrm>
              <a:off x="1021" y="2673"/>
              <a:ext cx="247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 dirty="0">
                  <a:solidFill>
                    <a:srgbClr val="000000"/>
                  </a:solidFill>
                  <a:latin typeface="+mn-lt"/>
                </a:rPr>
                <a:t>mit </a:t>
              </a:r>
              <a:endParaRPr lang="de-DE" sz="2800" dirty="0">
                <a:latin typeface="+mn-lt"/>
              </a:endParaRPr>
            </a:p>
          </p:txBody>
        </p:sp>
        <p:sp>
          <p:nvSpPr>
            <p:cNvPr id="20535" name="Rectangle 44"/>
            <p:cNvSpPr>
              <a:spLocks noChangeArrowheads="1"/>
            </p:cNvSpPr>
            <p:nvPr/>
          </p:nvSpPr>
          <p:spPr bwMode="auto">
            <a:xfrm>
              <a:off x="1345" y="2673"/>
              <a:ext cx="10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 dirty="0">
                  <a:solidFill>
                    <a:srgbClr val="000000"/>
                  </a:solidFill>
                  <a:latin typeface="+mn-lt"/>
                </a:rPr>
                <a:t>S</a:t>
              </a:r>
              <a:endParaRPr lang="de-DE" sz="2800" dirty="0">
                <a:latin typeface="+mn-lt"/>
              </a:endParaRPr>
            </a:p>
          </p:txBody>
        </p:sp>
        <p:sp>
          <p:nvSpPr>
            <p:cNvPr id="20536" name="Rectangle 45"/>
            <p:cNvSpPr>
              <a:spLocks noChangeArrowheads="1"/>
            </p:cNvSpPr>
            <p:nvPr/>
          </p:nvSpPr>
          <p:spPr bwMode="auto">
            <a:xfrm>
              <a:off x="1427" y="2778"/>
              <a:ext cx="36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900">
                  <a:solidFill>
                    <a:srgbClr val="000000"/>
                  </a:solidFill>
                  <a:latin typeface="+mn-lt"/>
                </a:rPr>
                <a:t>k</a:t>
              </a:r>
              <a:endParaRPr lang="de-DE" sz="2800">
                <a:latin typeface="+mn-lt"/>
              </a:endParaRPr>
            </a:p>
          </p:txBody>
        </p:sp>
        <p:sp>
          <p:nvSpPr>
            <p:cNvPr id="20537" name="Rectangle 46"/>
            <p:cNvSpPr>
              <a:spLocks noChangeArrowheads="1"/>
            </p:cNvSpPr>
            <p:nvPr/>
          </p:nvSpPr>
          <p:spPr bwMode="auto">
            <a:xfrm>
              <a:off x="1465" y="2673"/>
              <a:ext cx="51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>
                  <a:solidFill>
                    <a:srgbClr val="000000"/>
                  </a:solidFill>
                  <a:latin typeface="+mn-lt"/>
                </a:rPr>
                <a:t>(</a:t>
              </a:r>
              <a:endParaRPr lang="de-DE" sz="2800">
                <a:latin typeface="+mn-lt"/>
              </a:endParaRPr>
            </a:p>
          </p:txBody>
        </p:sp>
        <p:sp>
          <p:nvSpPr>
            <p:cNvPr id="20538" name="Rectangle 47"/>
            <p:cNvSpPr>
              <a:spLocks noChangeArrowheads="1"/>
            </p:cNvSpPr>
            <p:nvPr/>
          </p:nvSpPr>
          <p:spPr bwMode="auto">
            <a:xfrm>
              <a:off x="1514" y="2667"/>
              <a:ext cx="86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 b="1">
                  <a:solidFill>
                    <a:srgbClr val="000000"/>
                  </a:solidFill>
                  <a:latin typeface="+mn-lt"/>
                </a:rPr>
                <a:t>c</a:t>
              </a:r>
              <a:endParaRPr lang="de-DE" sz="2800">
                <a:latin typeface="+mn-lt"/>
              </a:endParaRPr>
            </a:p>
          </p:txBody>
        </p:sp>
        <p:sp>
          <p:nvSpPr>
            <p:cNvPr id="20539" name="Rectangle 48"/>
            <p:cNvSpPr>
              <a:spLocks noChangeArrowheads="1"/>
            </p:cNvSpPr>
            <p:nvPr/>
          </p:nvSpPr>
          <p:spPr bwMode="auto">
            <a:xfrm>
              <a:off x="1581" y="2778"/>
              <a:ext cx="36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900">
                  <a:solidFill>
                    <a:srgbClr val="000000"/>
                  </a:solidFill>
                  <a:latin typeface="+mn-lt"/>
                </a:rPr>
                <a:t>k</a:t>
              </a:r>
              <a:endParaRPr lang="de-DE" sz="2800">
                <a:latin typeface="+mn-lt"/>
              </a:endParaRPr>
            </a:p>
          </p:txBody>
        </p:sp>
        <p:sp>
          <p:nvSpPr>
            <p:cNvPr id="20540" name="Rectangle 49"/>
            <p:cNvSpPr>
              <a:spLocks noChangeArrowheads="1"/>
            </p:cNvSpPr>
            <p:nvPr/>
          </p:nvSpPr>
          <p:spPr bwMode="auto">
            <a:xfrm>
              <a:off x="1619" y="2673"/>
              <a:ext cx="4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>
                  <a:solidFill>
                    <a:srgbClr val="000000"/>
                  </a:solidFill>
                  <a:latin typeface="+mn-lt"/>
                </a:rPr>
                <a:t>,</a:t>
              </a:r>
              <a:endParaRPr lang="de-DE" sz="2800">
                <a:latin typeface="+mn-lt"/>
              </a:endParaRPr>
            </a:p>
          </p:txBody>
        </p:sp>
        <p:sp>
          <p:nvSpPr>
            <p:cNvPr id="20541" name="Rectangle 50"/>
            <p:cNvSpPr>
              <a:spLocks noChangeArrowheads="1"/>
            </p:cNvSpPr>
            <p:nvPr/>
          </p:nvSpPr>
          <p:spPr bwMode="auto">
            <a:xfrm>
              <a:off x="1657" y="2667"/>
              <a:ext cx="86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 b="1">
                  <a:solidFill>
                    <a:srgbClr val="000000"/>
                  </a:solidFill>
                  <a:latin typeface="+mn-lt"/>
                </a:rPr>
                <a:t>x</a:t>
              </a:r>
              <a:endParaRPr lang="de-DE" sz="2800">
                <a:latin typeface="+mn-lt"/>
              </a:endParaRPr>
            </a:p>
          </p:txBody>
        </p:sp>
        <p:sp>
          <p:nvSpPr>
            <p:cNvPr id="20542" name="Rectangle 51"/>
            <p:cNvSpPr>
              <a:spLocks noChangeArrowheads="1"/>
            </p:cNvSpPr>
            <p:nvPr/>
          </p:nvSpPr>
          <p:spPr bwMode="auto">
            <a:xfrm>
              <a:off x="1733" y="2673"/>
              <a:ext cx="226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>
                  <a:solidFill>
                    <a:srgbClr val="000000"/>
                  </a:solidFill>
                  <a:latin typeface="+mn-lt"/>
                </a:rPr>
                <a:t>) = </a:t>
              </a:r>
              <a:endParaRPr lang="de-DE" sz="2800">
                <a:latin typeface="+mn-lt"/>
              </a:endParaRPr>
            </a:p>
          </p:txBody>
        </p:sp>
        <p:grpSp>
          <p:nvGrpSpPr>
            <p:cNvPr id="65598" name="Group 52"/>
            <p:cNvGrpSpPr>
              <a:grpSpLocks/>
            </p:cNvGrpSpPr>
            <p:nvPr/>
          </p:nvGrpSpPr>
          <p:grpSpPr bwMode="auto">
            <a:xfrm>
              <a:off x="1961" y="2501"/>
              <a:ext cx="453" cy="359"/>
              <a:chOff x="1961" y="2681"/>
              <a:chExt cx="453" cy="359"/>
            </a:xfrm>
          </p:grpSpPr>
          <p:sp>
            <p:nvSpPr>
              <p:cNvPr id="20544" name="Line 53"/>
              <p:cNvSpPr>
                <a:spLocks noChangeShapeType="1"/>
              </p:cNvSpPr>
              <p:nvPr/>
            </p:nvSpPr>
            <p:spPr bwMode="auto">
              <a:xfrm>
                <a:off x="2049" y="2826"/>
                <a:ext cx="36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de-DE">
                  <a:latin typeface="+mn-lt"/>
                </a:endParaRPr>
              </a:p>
            </p:txBody>
          </p:sp>
          <p:sp>
            <p:nvSpPr>
              <p:cNvPr id="20545" name="Rectangle 54"/>
              <p:cNvSpPr>
                <a:spLocks noChangeArrowheads="1"/>
              </p:cNvSpPr>
              <p:nvPr/>
            </p:nvSpPr>
            <p:spPr bwMode="auto">
              <a:xfrm>
                <a:off x="1961" y="2827"/>
                <a:ext cx="99" cy="2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2200">
                    <a:solidFill>
                      <a:srgbClr val="000000"/>
                    </a:solidFill>
                    <a:latin typeface="+mn-lt"/>
                  </a:rPr>
                  <a:t>e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46" name="Rectangle 55"/>
              <p:cNvSpPr>
                <a:spLocks noChangeArrowheads="1"/>
              </p:cNvSpPr>
              <p:nvPr/>
            </p:nvSpPr>
            <p:spPr bwMode="auto">
              <a:xfrm>
                <a:off x="2185" y="2731"/>
                <a:ext cx="4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k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47" name="Rectangle 56"/>
              <p:cNvSpPr>
                <a:spLocks noChangeArrowheads="1"/>
              </p:cNvSpPr>
              <p:nvPr/>
            </p:nvSpPr>
            <p:spPr bwMode="auto">
              <a:xfrm>
                <a:off x="2063" y="2703"/>
                <a:ext cx="27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-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48" name="Rectangle 57"/>
              <p:cNvSpPr>
                <a:spLocks noChangeArrowheads="1"/>
              </p:cNvSpPr>
              <p:nvPr/>
            </p:nvSpPr>
            <p:spPr bwMode="auto">
              <a:xfrm>
                <a:off x="2239" y="2703"/>
                <a:ext cx="27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-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49" name="Rectangle 58"/>
              <p:cNvSpPr>
                <a:spLocks noChangeArrowheads="1"/>
              </p:cNvSpPr>
              <p:nvPr/>
            </p:nvSpPr>
            <p:spPr bwMode="auto">
              <a:xfrm>
                <a:off x="2110" y="2712"/>
                <a:ext cx="27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(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50" name="Rectangle 59"/>
              <p:cNvSpPr>
                <a:spLocks noChangeArrowheads="1"/>
              </p:cNvSpPr>
              <p:nvPr/>
            </p:nvSpPr>
            <p:spPr bwMode="auto">
              <a:xfrm>
                <a:off x="2332" y="2712"/>
                <a:ext cx="27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)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51" name="Rectangle 60"/>
              <p:cNvSpPr>
                <a:spLocks noChangeArrowheads="1"/>
              </p:cNvSpPr>
              <p:nvPr/>
            </p:nvSpPr>
            <p:spPr bwMode="auto">
              <a:xfrm>
                <a:off x="2146" y="2710"/>
                <a:ext cx="44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 b="1">
                    <a:solidFill>
                      <a:srgbClr val="000000"/>
                    </a:solidFill>
                    <a:latin typeface="+mn-lt"/>
                  </a:rPr>
                  <a:t>c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52" name="Rectangle 61"/>
              <p:cNvSpPr>
                <a:spLocks noChangeArrowheads="1"/>
              </p:cNvSpPr>
              <p:nvPr/>
            </p:nvSpPr>
            <p:spPr bwMode="auto">
              <a:xfrm>
                <a:off x="2286" y="2710"/>
                <a:ext cx="44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 b="1">
                    <a:solidFill>
                      <a:srgbClr val="000000"/>
                    </a:solidFill>
                    <a:latin typeface="+mn-lt"/>
                  </a:rPr>
                  <a:t>x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53" name="Rectangle 62"/>
              <p:cNvSpPr>
                <a:spLocks noChangeArrowheads="1"/>
              </p:cNvSpPr>
              <p:nvPr/>
            </p:nvSpPr>
            <p:spPr bwMode="auto">
              <a:xfrm>
                <a:off x="2362" y="2681"/>
                <a:ext cx="44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2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54" name="Rectangle 63"/>
              <p:cNvSpPr>
                <a:spLocks noChangeArrowheads="1"/>
              </p:cNvSpPr>
              <p:nvPr/>
            </p:nvSpPr>
            <p:spPr bwMode="auto">
              <a:xfrm>
                <a:off x="2158" y="2862"/>
                <a:ext cx="44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2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55" name="Rectangle 64"/>
              <p:cNvSpPr>
                <a:spLocks noChangeArrowheads="1"/>
              </p:cNvSpPr>
              <p:nvPr/>
            </p:nvSpPr>
            <p:spPr bwMode="auto">
              <a:xfrm>
                <a:off x="2257" y="2828"/>
                <a:ext cx="44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2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56" name="Rectangle 65"/>
              <p:cNvSpPr>
                <a:spLocks noChangeArrowheads="1"/>
              </p:cNvSpPr>
              <p:nvPr/>
            </p:nvSpPr>
            <p:spPr bwMode="auto">
              <a:xfrm>
                <a:off x="2206" y="2853"/>
                <a:ext cx="40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s</a:t>
                </a:r>
                <a:endParaRPr lang="de-DE" sz="2800">
                  <a:latin typeface="+mn-lt"/>
                </a:endParaRPr>
              </a:p>
            </p:txBody>
          </p:sp>
        </p:grpSp>
      </p:grpSp>
      <p:grpSp>
        <p:nvGrpSpPr>
          <p:cNvPr id="9" name="Group 120"/>
          <p:cNvGrpSpPr>
            <a:grpSpLocks/>
          </p:cNvGrpSpPr>
          <p:nvPr/>
        </p:nvGrpSpPr>
        <p:grpSpPr bwMode="auto">
          <a:xfrm>
            <a:off x="590550" y="4497388"/>
            <a:ext cx="8010525" cy="2054225"/>
            <a:chOff x="372" y="2833"/>
            <a:chExt cx="5046" cy="1294"/>
          </a:xfrm>
        </p:grpSpPr>
        <p:graphicFrame>
          <p:nvGraphicFramePr>
            <p:cNvPr id="65546" name="Object 1024"/>
            <p:cNvGraphicFramePr>
              <a:graphicFrameLocks/>
            </p:cNvGraphicFramePr>
            <p:nvPr/>
          </p:nvGraphicFramePr>
          <p:xfrm>
            <a:off x="3408" y="2833"/>
            <a:ext cx="2010" cy="129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5653" name="Dokument" r:id="rId8" imgW="2677668" imgH="1569720" progId="Word.Document.8">
                    <p:embed/>
                  </p:oleObj>
                </mc:Choice>
                <mc:Fallback>
                  <p:oleObj name="Dokument" r:id="rId8" imgW="2677668" imgH="1569720" progId="Word.Document.8">
                    <p:embed/>
                    <p:pic>
                      <p:nvPicPr>
                        <p:cNvPr id="0" name="Object 1024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9">
                          <a:lum bright="-24000" contrast="48000"/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408" y="2833"/>
                          <a:ext cx="2010" cy="129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492" name="Rectangle 42"/>
            <p:cNvSpPr>
              <a:spLocks noChangeArrowheads="1"/>
            </p:cNvSpPr>
            <p:nvPr/>
          </p:nvSpPr>
          <p:spPr bwMode="auto">
            <a:xfrm>
              <a:off x="372" y="3120"/>
              <a:ext cx="565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 i="1" dirty="0">
                  <a:solidFill>
                    <a:srgbClr val="000000"/>
                  </a:solidFill>
                  <a:latin typeface="+mn-lt"/>
                </a:rPr>
                <a:t>normiert</a:t>
              </a:r>
              <a:endParaRPr lang="de-DE" sz="2800" dirty="0">
                <a:latin typeface="+mn-lt"/>
              </a:endParaRPr>
            </a:p>
          </p:txBody>
        </p:sp>
        <p:sp>
          <p:nvSpPr>
            <p:cNvPr id="20493" name="Rectangle 66"/>
            <p:cNvSpPr>
              <a:spLocks noChangeArrowheads="1"/>
            </p:cNvSpPr>
            <p:nvPr/>
          </p:nvSpPr>
          <p:spPr bwMode="auto">
            <a:xfrm>
              <a:off x="690" y="3365"/>
              <a:ext cx="42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>
                  <a:solidFill>
                    <a:srgbClr val="000000"/>
                  </a:solidFill>
                  <a:latin typeface="+mn-lt"/>
                </a:rPr>
                <a:t>f</a:t>
              </a:r>
              <a:endParaRPr lang="de-DE" sz="2800">
                <a:latin typeface="+mn-lt"/>
              </a:endParaRPr>
            </a:p>
          </p:txBody>
        </p:sp>
        <p:sp>
          <p:nvSpPr>
            <p:cNvPr id="20494" name="Rectangle 67"/>
            <p:cNvSpPr>
              <a:spLocks noChangeArrowheads="1"/>
            </p:cNvSpPr>
            <p:nvPr/>
          </p:nvSpPr>
          <p:spPr bwMode="auto">
            <a:xfrm>
              <a:off x="740" y="3432"/>
              <a:ext cx="2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200">
                  <a:solidFill>
                    <a:srgbClr val="000000"/>
                  </a:solidFill>
                  <a:latin typeface="+mn-lt"/>
                </a:rPr>
                <a:t>i</a:t>
              </a:r>
              <a:endParaRPr lang="de-DE" sz="2800">
                <a:latin typeface="+mn-lt"/>
              </a:endParaRPr>
            </a:p>
          </p:txBody>
        </p:sp>
        <p:sp>
          <p:nvSpPr>
            <p:cNvPr id="20495" name="Rectangle 68"/>
            <p:cNvSpPr>
              <a:spLocks noChangeArrowheads="1"/>
            </p:cNvSpPr>
            <p:nvPr/>
          </p:nvSpPr>
          <p:spPr bwMode="auto">
            <a:xfrm>
              <a:off x="766" y="3365"/>
              <a:ext cx="51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>
                  <a:solidFill>
                    <a:srgbClr val="000000"/>
                  </a:solidFill>
                  <a:latin typeface="+mn-lt"/>
                </a:rPr>
                <a:t>(</a:t>
              </a:r>
              <a:endParaRPr lang="de-DE" sz="2800">
                <a:latin typeface="+mn-lt"/>
              </a:endParaRPr>
            </a:p>
          </p:txBody>
        </p:sp>
        <p:sp>
          <p:nvSpPr>
            <p:cNvPr id="20496" name="Rectangle 69"/>
            <p:cNvSpPr>
              <a:spLocks noChangeArrowheads="1"/>
            </p:cNvSpPr>
            <p:nvPr/>
          </p:nvSpPr>
          <p:spPr bwMode="auto">
            <a:xfrm>
              <a:off x="815" y="3363"/>
              <a:ext cx="86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 b="1">
                  <a:solidFill>
                    <a:srgbClr val="000000"/>
                  </a:solidFill>
                  <a:latin typeface="+mn-lt"/>
                </a:rPr>
                <a:t>x</a:t>
              </a:r>
              <a:endParaRPr lang="de-DE" sz="2800">
                <a:latin typeface="+mn-lt"/>
              </a:endParaRPr>
            </a:p>
          </p:txBody>
        </p:sp>
        <p:sp>
          <p:nvSpPr>
            <p:cNvPr id="20497" name="Rectangle 70"/>
            <p:cNvSpPr>
              <a:spLocks noChangeArrowheads="1"/>
            </p:cNvSpPr>
            <p:nvPr/>
          </p:nvSpPr>
          <p:spPr bwMode="auto">
            <a:xfrm>
              <a:off x="889" y="3365"/>
              <a:ext cx="184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>
                  <a:solidFill>
                    <a:srgbClr val="000000"/>
                  </a:solidFill>
                  <a:latin typeface="+mn-lt"/>
                </a:rPr>
                <a:t>) =</a:t>
              </a:r>
              <a:endParaRPr lang="de-DE" sz="2800">
                <a:latin typeface="+mn-lt"/>
              </a:endParaRPr>
            </a:p>
          </p:txBody>
        </p:sp>
        <p:sp>
          <p:nvSpPr>
            <p:cNvPr id="20498" name="Rectangle 71"/>
            <p:cNvSpPr>
              <a:spLocks noChangeArrowheads="1"/>
            </p:cNvSpPr>
            <p:nvPr/>
          </p:nvSpPr>
          <p:spPr bwMode="auto">
            <a:xfrm>
              <a:off x="1061" y="3432"/>
              <a:ext cx="5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200">
                  <a:solidFill>
                    <a:srgbClr val="000000"/>
                  </a:solidFill>
                  <a:latin typeface="+mn-lt"/>
                </a:rPr>
                <a:t>  </a:t>
              </a:r>
              <a:endParaRPr lang="de-DE" sz="2800">
                <a:latin typeface="+mn-lt"/>
              </a:endParaRPr>
            </a:p>
          </p:txBody>
        </p:sp>
        <p:grpSp>
          <p:nvGrpSpPr>
            <p:cNvPr id="65554" name="Group 72"/>
            <p:cNvGrpSpPr>
              <a:grpSpLocks/>
            </p:cNvGrpSpPr>
            <p:nvPr/>
          </p:nvGrpSpPr>
          <p:grpSpPr bwMode="auto">
            <a:xfrm>
              <a:off x="1131" y="3227"/>
              <a:ext cx="488" cy="386"/>
              <a:chOff x="1131" y="3227"/>
              <a:chExt cx="488" cy="386"/>
            </a:xfrm>
          </p:grpSpPr>
          <p:sp>
            <p:nvSpPr>
              <p:cNvPr id="20525" name="Rectangle 73"/>
              <p:cNvSpPr>
                <a:spLocks noChangeArrowheads="1"/>
              </p:cNvSpPr>
              <p:nvPr/>
            </p:nvSpPr>
            <p:spPr bwMode="auto">
              <a:xfrm>
                <a:off x="1310" y="3337"/>
                <a:ext cx="104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800">
                    <a:solidFill>
                      <a:srgbClr val="000000"/>
                    </a:solidFill>
                    <a:latin typeface="+mn-lt"/>
                  </a:rPr>
                  <a:t>w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26" name="Rectangle 74"/>
              <p:cNvSpPr>
                <a:spLocks noChangeArrowheads="1"/>
              </p:cNvSpPr>
              <p:nvPr/>
            </p:nvSpPr>
            <p:spPr bwMode="auto">
              <a:xfrm>
                <a:off x="1492" y="3337"/>
                <a:ext cx="72" cy="1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800">
                    <a:solidFill>
                      <a:srgbClr val="000000"/>
                    </a:solidFill>
                    <a:latin typeface="+mn-lt"/>
                  </a:rPr>
                  <a:t>y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27" name="Rectangle 75"/>
              <p:cNvSpPr>
                <a:spLocks noChangeArrowheads="1"/>
              </p:cNvSpPr>
              <p:nvPr/>
            </p:nvSpPr>
            <p:spPr bwMode="auto">
              <a:xfrm>
                <a:off x="1432" y="3425"/>
                <a:ext cx="4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k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28" name="Rectangle 76"/>
              <p:cNvSpPr>
                <a:spLocks noChangeArrowheads="1"/>
              </p:cNvSpPr>
              <p:nvPr/>
            </p:nvSpPr>
            <p:spPr bwMode="auto">
              <a:xfrm>
                <a:off x="1579" y="3425"/>
                <a:ext cx="4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k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29" name="Rectangle 77"/>
              <p:cNvSpPr>
                <a:spLocks noChangeArrowheads="1"/>
              </p:cNvSpPr>
              <p:nvPr/>
            </p:nvSpPr>
            <p:spPr bwMode="auto">
              <a:xfrm>
                <a:off x="1144" y="3516"/>
                <a:ext cx="40" cy="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k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30" name="Rectangle 78"/>
              <p:cNvSpPr>
                <a:spLocks noChangeArrowheads="1"/>
              </p:cNvSpPr>
              <p:nvPr/>
            </p:nvSpPr>
            <p:spPr bwMode="auto">
              <a:xfrm>
                <a:off x="1178" y="3227"/>
                <a:ext cx="68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m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31" name="Rectangle 79"/>
              <p:cNvSpPr>
                <a:spLocks noChangeArrowheads="1"/>
              </p:cNvSpPr>
              <p:nvPr/>
            </p:nvSpPr>
            <p:spPr bwMode="auto">
              <a:xfrm>
                <a:off x="1195" y="3507"/>
                <a:ext cx="47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=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65587" name="Rectangle 80"/>
              <p:cNvSpPr>
                <a:spLocks noChangeArrowheads="1"/>
              </p:cNvSpPr>
              <p:nvPr/>
            </p:nvSpPr>
            <p:spPr bwMode="auto">
              <a:xfrm>
                <a:off x="1131" y="3268"/>
                <a:ext cx="156" cy="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2700" b="0">
                    <a:solidFill>
                      <a:srgbClr val="000000"/>
                    </a:solidFill>
                    <a:latin typeface="Symbol" panose="05050102010706020507" pitchFamily="18" charset="2"/>
                  </a:rPr>
                  <a:t>å</a:t>
                </a:r>
                <a:endParaRPr lang="de-DE" altLang="de-DE" sz="2800" b="0">
                  <a:latin typeface="Symbol" panose="05050102010706020507" pitchFamily="18" charset="2"/>
                </a:endParaRPr>
              </a:p>
            </p:txBody>
          </p:sp>
          <p:sp>
            <p:nvSpPr>
              <p:cNvPr id="20533" name="Rectangle 81"/>
              <p:cNvSpPr>
                <a:spLocks noChangeArrowheads="1"/>
              </p:cNvSpPr>
              <p:nvPr/>
            </p:nvSpPr>
            <p:spPr bwMode="auto">
              <a:xfrm>
                <a:off x="1241" y="3516"/>
                <a:ext cx="44" cy="9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000">
                    <a:solidFill>
                      <a:srgbClr val="000000"/>
                    </a:solidFill>
                    <a:latin typeface="+mn-lt"/>
                  </a:rPr>
                  <a:t>1</a:t>
                </a:r>
                <a:endParaRPr lang="de-DE" sz="2800">
                  <a:latin typeface="+mn-lt"/>
                </a:endParaRPr>
              </a:p>
            </p:txBody>
          </p:sp>
        </p:grpSp>
        <p:sp>
          <p:nvSpPr>
            <p:cNvPr id="20500" name="Rectangle 82"/>
            <p:cNvSpPr>
              <a:spLocks noChangeArrowheads="1"/>
            </p:cNvSpPr>
            <p:nvPr/>
          </p:nvSpPr>
          <p:spPr bwMode="auto">
            <a:xfrm>
              <a:off x="1666" y="3365"/>
              <a:ext cx="175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de-DE" sz="1900">
                  <a:solidFill>
                    <a:srgbClr val="000000"/>
                  </a:solidFill>
                  <a:latin typeface="+mn-lt"/>
                </a:rPr>
                <a:t> = </a:t>
              </a:r>
              <a:endParaRPr lang="de-DE" sz="2800">
                <a:latin typeface="+mn-lt"/>
              </a:endParaRPr>
            </a:p>
          </p:txBody>
        </p:sp>
        <p:grpSp>
          <p:nvGrpSpPr>
            <p:cNvPr id="65556" name="Group 83"/>
            <p:cNvGrpSpPr>
              <a:grpSpLocks/>
            </p:cNvGrpSpPr>
            <p:nvPr/>
          </p:nvGrpSpPr>
          <p:grpSpPr bwMode="auto">
            <a:xfrm>
              <a:off x="1931" y="3069"/>
              <a:ext cx="696" cy="804"/>
              <a:chOff x="1931" y="3069"/>
              <a:chExt cx="696" cy="804"/>
            </a:xfrm>
          </p:grpSpPr>
          <p:sp>
            <p:nvSpPr>
              <p:cNvPr id="20502" name="Line 84"/>
              <p:cNvSpPr>
                <a:spLocks noChangeShapeType="1"/>
              </p:cNvSpPr>
              <p:nvPr/>
            </p:nvSpPr>
            <p:spPr bwMode="auto">
              <a:xfrm>
                <a:off x="1931" y="3461"/>
                <a:ext cx="69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de-DE">
                  <a:latin typeface="+mn-lt"/>
                </a:endParaRPr>
              </a:p>
            </p:txBody>
          </p:sp>
          <p:sp>
            <p:nvSpPr>
              <p:cNvPr id="20503" name="Rectangle 85"/>
              <p:cNvSpPr>
                <a:spLocks noChangeArrowheads="1"/>
              </p:cNvSpPr>
              <p:nvPr/>
            </p:nvSpPr>
            <p:spPr bwMode="auto">
              <a:xfrm>
                <a:off x="2113" y="3169"/>
                <a:ext cx="111" cy="1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900">
                    <a:solidFill>
                      <a:srgbClr val="000000"/>
                    </a:solidFill>
                    <a:latin typeface="+mn-lt"/>
                  </a:rPr>
                  <a:t>w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04" name="Rectangle 86"/>
              <p:cNvSpPr>
                <a:spLocks noChangeArrowheads="1"/>
              </p:cNvSpPr>
              <p:nvPr/>
            </p:nvSpPr>
            <p:spPr bwMode="auto">
              <a:xfrm>
                <a:off x="2285" y="3169"/>
                <a:ext cx="102" cy="1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900">
                    <a:solidFill>
                      <a:srgbClr val="000000"/>
                    </a:solidFill>
                    <a:latin typeface="+mn-lt"/>
                  </a:rPr>
                  <a:t>S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05" name="Rectangle 87"/>
              <p:cNvSpPr>
                <a:spLocks noChangeArrowheads="1"/>
              </p:cNvSpPr>
              <p:nvPr/>
            </p:nvSpPr>
            <p:spPr bwMode="auto">
              <a:xfrm>
                <a:off x="2202" y="3565"/>
                <a:ext cx="102" cy="1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900">
                    <a:solidFill>
                      <a:srgbClr val="000000"/>
                    </a:solidFill>
                    <a:latin typeface="+mn-lt"/>
                  </a:rPr>
                  <a:t>S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06" name="Rectangle 88"/>
              <p:cNvSpPr>
                <a:spLocks noChangeArrowheads="1"/>
              </p:cNvSpPr>
              <p:nvPr/>
            </p:nvSpPr>
            <p:spPr bwMode="auto">
              <a:xfrm>
                <a:off x="2234" y="3255"/>
                <a:ext cx="48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k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07" name="Rectangle 89"/>
              <p:cNvSpPr>
                <a:spLocks noChangeArrowheads="1"/>
              </p:cNvSpPr>
              <p:nvPr/>
            </p:nvSpPr>
            <p:spPr bwMode="auto">
              <a:xfrm>
                <a:off x="2373" y="3255"/>
                <a:ext cx="48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k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08" name="Rectangle 90"/>
              <p:cNvSpPr>
                <a:spLocks noChangeArrowheads="1"/>
              </p:cNvSpPr>
              <p:nvPr/>
            </p:nvSpPr>
            <p:spPr bwMode="auto">
              <a:xfrm>
                <a:off x="1940" y="3361"/>
                <a:ext cx="48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k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09" name="Rectangle 91"/>
              <p:cNvSpPr>
                <a:spLocks noChangeArrowheads="1"/>
              </p:cNvSpPr>
              <p:nvPr/>
            </p:nvSpPr>
            <p:spPr bwMode="auto">
              <a:xfrm>
                <a:off x="1982" y="3069"/>
                <a:ext cx="81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m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0" name="Rectangle 92"/>
              <p:cNvSpPr>
                <a:spLocks noChangeArrowheads="1"/>
              </p:cNvSpPr>
              <p:nvPr/>
            </p:nvSpPr>
            <p:spPr bwMode="auto">
              <a:xfrm>
                <a:off x="2299" y="3651"/>
                <a:ext cx="21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j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1" name="Rectangle 93"/>
              <p:cNvSpPr>
                <a:spLocks noChangeArrowheads="1"/>
              </p:cNvSpPr>
              <p:nvPr/>
            </p:nvSpPr>
            <p:spPr bwMode="auto">
              <a:xfrm>
                <a:off x="2058" y="3757"/>
                <a:ext cx="21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j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2" name="Rectangle 94"/>
              <p:cNvSpPr>
                <a:spLocks noChangeArrowheads="1"/>
              </p:cNvSpPr>
              <p:nvPr/>
            </p:nvSpPr>
            <p:spPr bwMode="auto">
              <a:xfrm>
                <a:off x="2080" y="3465"/>
                <a:ext cx="81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m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3" name="Rectangle 95"/>
              <p:cNvSpPr>
                <a:spLocks noChangeArrowheads="1"/>
              </p:cNvSpPr>
              <p:nvPr/>
            </p:nvSpPr>
            <p:spPr bwMode="auto">
              <a:xfrm>
                <a:off x="2441" y="3169"/>
                <a:ext cx="51" cy="1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900">
                    <a:solidFill>
                      <a:srgbClr val="000000"/>
                    </a:solidFill>
                    <a:latin typeface="+mn-lt"/>
                  </a:rPr>
                  <a:t>(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4" name="Rectangle 96"/>
              <p:cNvSpPr>
                <a:spLocks noChangeArrowheads="1"/>
              </p:cNvSpPr>
              <p:nvPr/>
            </p:nvSpPr>
            <p:spPr bwMode="auto">
              <a:xfrm>
                <a:off x="2571" y="3169"/>
                <a:ext cx="51" cy="1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900">
                    <a:solidFill>
                      <a:srgbClr val="000000"/>
                    </a:solidFill>
                    <a:latin typeface="+mn-lt"/>
                  </a:rPr>
                  <a:t>)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5" name="Rectangle 97"/>
              <p:cNvSpPr>
                <a:spLocks noChangeArrowheads="1"/>
              </p:cNvSpPr>
              <p:nvPr/>
            </p:nvSpPr>
            <p:spPr bwMode="auto">
              <a:xfrm>
                <a:off x="2337" y="3565"/>
                <a:ext cx="51" cy="1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900">
                    <a:solidFill>
                      <a:srgbClr val="000000"/>
                    </a:solidFill>
                    <a:latin typeface="+mn-lt"/>
                  </a:rPr>
                  <a:t>(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6" name="Rectangle 98"/>
              <p:cNvSpPr>
                <a:spLocks noChangeArrowheads="1"/>
              </p:cNvSpPr>
              <p:nvPr/>
            </p:nvSpPr>
            <p:spPr bwMode="auto">
              <a:xfrm>
                <a:off x="2467" y="3565"/>
                <a:ext cx="51" cy="1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900">
                    <a:solidFill>
                      <a:srgbClr val="000000"/>
                    </a:solidFill>
                    <a:latin typeface="+mn-lt"/>
                  </a:rPr>
                  <a:t>)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7" name="Rectangle 99"/>
              <p:cNvSpPr>
                <a:spLocks noChangeArrowheads="1"/>
              </p:cNvSpPr>
              <p:nvPr/>
            </p:nvSpPr>
            <p:spPr bwMode="auto">
              <a:xfrm>
                <a:off x="2494" y="3169"/>
                <a:ext cx="86" cy="1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900" b="1">
                    <a:solidFill>
                      <a:srgbClr val="000000"/>
                    </a:solidFill>
                    <a:latin typeface="+mn-lt"/>
                  </a:rPr>
                  <a:t>x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8" name="Rectangle 100"/>
              <p:cNvSpPr>
                <a:spLocks noChangeArrowheads="1"/>
              </p:cNvSpPr>
              <p:nvPr/>
            </p:nvSpPr>
            <p:spPr bwMode="auto">
              <a:xfrm>
                <a:off x="2391" y="3565"/>
                <a:ext cx="86" cy="1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900" b="1">
                    <a:solidFill>
                      <a:srgbClr val="000000"/>
                    </a:solidFill>
                    <a:latin typeface="+mn-lt"/>
                  </a:rPr>
                  <a:t>x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19" name="Rectangle 101"/>
              <p:cNvSpPr>
                <a:spLocks noChangeArrowheads="1"/>
              </p:cNvSpPr>
              <p:nvPr/>
            </p:nvSpPr>
            <p:spPr bwMode="auto">
              <a:xfrm>
                <a:off x="2000" y="3351"/>
                <a:ext cx="57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=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20" name="Rectangle 102"/>
              <p:cNvSpPr>
                <a:spLocks noChangeArrowheads="1"/>
              </p:cNvSpPr>
              <p:nvPr/>
            </p:nvSpPr>
            <p:spPr bwMode="auto">
              <a:xfrm>
                <a:off x="2088" y="3747"/>
                <a:ext cx="57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=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65576" name="Rectangle 103"/>
              <p:cNvSpPr>
                <a:spLocks noChangeArrowheads="1"/>
              </p:cNvSpPr>
              <p:nvPr/>
            </p:nvSpPr>
            <p:spPr bwMode="auto">
              <a:xfrm>
                <a:off x="1943" y="3124"/>
                <a:ext cx="14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2600" b="0">
                    <a:solidFill>
                      <a:srgbClr val="000000"/>
                    </a:solidFill>
                    <a:latin typeface="Symbol" panose="05050102010706020507" pitchFamily="18" charset="2"/>
                  </a:rPr>
                  <a:t>å</a:t>
                </a:r>
                <a:endParaRPr lang="de-DE" altLang="de-DE" sz="2800" b="0">
                  <a:latin typeface="Symbol" panose="05050102010706020507" pitchFamily="18" charset="2"/>
                </a:endParaRPr>
              </a:p>
            </p:txBody>
          </p:sp>
          <p:sp>
            <p:nvSpPr>
              <p:cNvPr id="65577" name="Rectangle 104"/>
              <p:cNvSpPr>
                <a:spLocks noChangeArrowheads="1"/>
              </p:cNvSpPr>
              <p:nvPr/>
            </p:nvSpPr>
            <p:spPr bwMode="auto">
              <a:xfrm>
                <a:off x="2041" y="3520"/>
                <a:ext cx="14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4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2600" b="0">
                    <a:solidFill>
                      <a:srgbClr val="000000"/>
                    </a:solidFill>
                    <a:latin typeface="Symbol" panose="05050102010706020507" pitchFamily="18" charset="2"/>
                  </a:rPr>
                  <a:t>å</a:t>
                </a:r>
                <a:endParaRPr lang="de-DE" altLang="de-DE" sz="2800" b="0">
                  <a:latin typeface="Symbol" panose="05050102010706020507" pitchFamily="18" charset="2"/>
                </a:endParaRPr>
              </a:p>
            </p:txBody>
          </p:sp>
          <p:sp>
            <p:nvSpPr>
              <p:cNvPr id="20523" name="Rectangle 105"/>
              <p:cNvSpPr>
                <a:spLocks noChangeArrowheads="1"/>
              </p:cNvSpPr>
              <p:nvPr/>
            </p:nvSpPr>
            <p:spPr bwMode="auto">
              <a:xfrm>
                <a:off x="2055" y="3361"/>
                <a:ext cx="54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1</a:t>
                </a:r>
                <a:endParaRPr lang="de-DE" sz="2800">
                  <a:latin typeface="+mn-lt"/>
                </a:endParaRPr>
              </a:p>
            </p:txBody>
          </p:sp>
          <p:sp>
            <p:nvSpPr>
              <p:cNvPr id="20524" name="Rectangle 106"/>
              <p:cNvSpPr>
                <a:spLocks noChangeArrowheads="1"/>
              </p:cNvSpPr>
              <p:nvPr/>
            </p:nvSpPr>
            <p:spPr bwMode="auto">
              <a:xfrm>
                <a:off x="2143" y="3757"/>
                <a:ext cx="54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de-DE" sz="1200">
                    <a:solidFill>
                      <a:srgbClr val="000000"/>
                    </a:solidFill>
                    <a:latin typeface="+mn-lt"/>
                  </a:rPr>
                  <a:t>1</a:t>
                </a:r>
                <a:endParaRPr lang="de-DE" sz="2800">
                  <a:latin typeface="+mn-lt"/>
                </a:endParaRPr>
              </a:p>
            </p:txBody>
          </p:sp>
        </p:grpSp>
      </p:grpSp>
      <p:sp>
        <p:nvSpPr>
          <p:cNvPr id="167022" name="Freeform 110"/>
          <p:cNvSpPr>
            <a:spLocks/>
          </p:cNvSpPr>
          <p:nvPr/>
        </p:nvSpPr>
        <p:spPr bwMode="auto">
          <a:xfrm>
            <a:off x="3065463" y="4916488"/>
            <a:ext cx="1233487" cy="1354137"/>
          </a:xfrm>
          <a:custGeom>
            <a:avLst/>
            <a:gdLst>
              <a:gd name="T0" fmla="*/ 2147483647 w 777"/>
              <a:gd name="T1" fmla="*/ 2147483647 h 853"/>
              <a:gd name="T2" fmla="*/ 2147483647 w 777"/>
              <a:gd name="T3" fmla="*/ 2147483647 h 853"/>
              <a:gd name="T4" fmla="*/ 2147483647 w 777"/>
              <a:gd name="T5" fmla="*/ 2147483647 h 853"/>
              <a:gd name="T6" fmla="*/ 2147483647 w 777"/>
              <a:gd name="T7" fmla="*/ 2147483647 h 853"/>
              <a:gd name="T8" fmla="*/ 2147483647 w 777"/>
              <a:gd name="T9" fmla="*/ 2147483647 h 853"/>
              <a:gd name="T10" fmla="*/ 2147483647 w 777"/>
              <a:gd name="T11" fmla="*/ 2147483647 h 853"/>
              <a:gd name="T12" fmla="*/ 2147483647 w 777"/>
              <a:gd name="T13" fmla="*/ 2147483647 h 853"/>
              <a:gd name="T14" fmla="*/ 2147483647 w 777"/>
              <a:gd name="T15" fmla="*/ 2147483647 h 853"/>
              <a:gd name="T16" fmla="*/ 2147483647 w 777"/>
              <a:gd name="T17" fmla="*/ 2147483647 h 853"/>
              <a:gd name="T18" fmla="*/ 2147483647 w 777"/>
              <a:gd name="T19" fmla="*/ 2147483647 h 85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77"/>
              <a:gd name="T31" fmla="*/ 0 h 853"/>
              <a:gd name="T32" fmla="*/ 777 w 777"/>
              <a:gd name="T33" fmla="*/ 853 h 85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77" h="853">
                <a:moveTo>
                  <a:pt x="343" y="119"/>
                </a:moveTo>
                <a:cubicBezTo>
                  <a:pt x="363" y="56"/>
                  <a:pt x="398" y="10"/>
                  <a:pt x="463" y="5"/>
                </a:cubicBezTo>
                <a:cubicBezTo>
                  <a:pt x="528" y="0"/>
                  <a:pt x="689" y="11"/>
                  <a:pt x="733" y="89"/>
                </a:cubicBezTo>
                <a:cubicBezTo>
                  <a:pt x="777" y="167"/>
                  <a:pt x="765" y="363"/>
                  <a:pt x="727" y="473"/>
                </a:cubicBezTo>
                <a:cubicBezTo>
                  <a:pt x="689" y="583"/>
                  <a:pt x="613" y="694"/>
                  <a:pt x="505" y="749"/>
                </a:cubicBezTo>
                <a:cubicBezTo>
                  <a:pt x="397" y="804"/>
                  <a:pt x="158" y="853"/>
                  <a:pt x="79" y="803"/>
                </a:cubicBezTo>
                <a:cubicBezTo>
                  <a:pt x="0" y="753"/>
                  <a:pt x="22" y="519"/>
                  <a:pt x="31" y="449"/>
                </a:cubicBezTo>
                <a:cubicBezTo>
                  <a:pt x="40" y="379"/>
                  <a:pt x="81" y="394"/>
                  <a:pt x="133" y="383"/>
                </a:cubicBezTo>
                <a:cubicBezTo>
                  <a:pt x="185" y="372"/>
                  <a:pt x="309" y="426"/>
                  <a:pt x="343" y="383"/>
                </a:cubicBezTo>
                <a:cubicBezTo>
                  <a:pt x="377" y="340"/>
                  <a:pt x="323" y="182"/>
                  <a:pt x="343" y="119"/>
                </a:cubicBezTo>
                <a:close/>
              </a:path>
            </a:pathLst>
          </a:custGeom>
          <a:noFill/>
          <a:ln w="28575">
            <a:solidFill>
              <a:srgbClr val="CC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p:transition spd="med">
    <p:cover dir="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7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67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022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024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07592AA5-30AC-4DEF-BDC0-B3EBAF5237A4}" type="slidenum">
              <a:rPr lang="de-DE" sz="1000" smtClean="0"/>
              <a:pPr/>
              <a:t>61</a:t>
            </a:fld>
            <a:r>
              <a:rPr lang="de-DE" sz="1000" smtClean="0"/>
              <a:t> -</a:t>
            </a:r>
          </a:p>
        </p:txBody>
      </p:sp>
      <p:sp>
        <p:nvSpPr>
          <p:cNvPr id="10244" name="Rectangle 191"/>
          <p:cNvSpPr>
            <a:spLocks noChangeArrowheads="1"/>
          </p:cNvSpPr>
          <p:nvPr/>
        </p:nvSpPr>
        <p:spPr bwMode="auto">
          <a:xfrm>
            <a:off x="2555875" y="2133600"/>
            <a:ext cx="2376488" cy="309562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0245" name="Rectangle 190"/>
          <p:cNvSpPr>
            <a:spLocks noChangeArrowheads="1"/>
          </p:cNvSpPr>
          <p:nvPr/>
        </p:nvSpPr>
        <p:spPr bwMode="auto">
          <a:xfrm>
            <a:off x="5148263" y="2133600"/>
            <a:ext cx="1008062" cy="3095625"/>
          </a:xfrm>
          <a:prstGeom prst="rect">
            <a:avLst/>
          </a:prstGeom>
          <a:solidFill>
            <a:srgbClr val="DD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024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RBF-Netze</a:t>
            </a:r>
          </a:p>
        </p:txBody>
      </p:sp>
      <p:sp>
        <p:nvSpPr>
          <p:cNvPr id="1024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720725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smtClean="0"/>
              <a:t>Aktivität Normiertes RBF-Netzwerk</a:t>
            </a:r>
          </a:p>
        </p:txBody>
      </p:sp>
      <p:sp>
        <p:nvSpPr>
          <p:cNvPr id="10248" name="Rectangle 5"/>
          <p:cNvSpPr>
            <a:spLocks noChangeArrowheads="1"/>
          </p:cNvSpPr>
          <p:nvPr/>
        </p:nvSpPr>
        <p:spPr bwMode="auto">
          <a:xfrm>
            <a:off x="0" y="25622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0249" name="Text Box 6"/>
          <p:cNvSpPr txBox="1">
            <a:spLocks noChangeArrowheads="1"/>
          </p:cNvSpPr>
          <p:nvPr/>
        </p:nvSpPr>
        <p:spPr bwMode="auto">
          <a:xfrm>
            <a:off x="742950" y="5661025"/>
            <a:ext cx="75612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/>
              <a:t>y (x) = 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f(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 = </a:t>
            </a:r>
            <a:r>
              <a:rPr lang="de-DE" sz="2800">
                <a:solidFill>
                  <a:srgbClr val="000000"/>
                </a:solidFill>
                <a:cs typeface="Times New Roman" pitchFamily="18" charset="0"/>
                <a:sym typeface="Symbol" pitchFamily="18" charset="2"/>
              </a:rPr>
              <a:t>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w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      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,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c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</a:t>
            </a:r>
            <a:r>
              <a:rPr lang="de-DE"/>
              <a:t>    mit   </a:t>
            </a:r>
          </a:p>
        </p:txBody>
      </p:sp>
      <p:sp>
        <p:nvSpPr>
          <p:cNvPr id="10250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10251" name="Object 7"/>
          <p:cNvGraphicFramePr>
            <a:graphicFrameLocks noChangeAspect="1"/>
          </p:cNvGraphicFramePr>
          <p:nvPr/>
        </p:nvGraphicFramePr>
        <p:xfrm>
          <a:off x="2847975" y="5749925"/>
          <a:ext cx="300038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2" name="Equation" r:id="rId4" imgW="152400" imgH="215900" progId="Equation.DSMT4">
                  <p:embed/>
                </p:oleObj>
              </mc:Choice>
              <mc:Fallback>
                <p:oleObj name="Equation" r:id="rId4" imgW="152400" imgH="2159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7975" y="5749925"/>
                        <a:ext cx="300038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52" name="Rectangle 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10253" name="Object 9"/>
          <p:cNvGraphicFramePr>
            <a:graphicFrameLocks noChangeAspect="1"/>
          </p:cNvGraphicFramePr>
          <p:nvPr/>
        </p:nvGraphicFramePr>
        <p:xfrm>
          <a:off x="4643438" y="5589588"/>
          <a:ext cx="2592387" cy="1052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3" name="Equation" r:id="rId6" imgW="1218671" imgH="495085" progId="Equation.DSMT4">
                  <p:embed/>
                </p:oleObj>
              </mc:Choice>
              <mc:Fallback>
                <p:oleObj name="Equation" r:id="rId6" imgW="1218671" imgH="495085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5589588"/>
                        <a:ext cx="2592387" cy="1052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54" name="Rectangle 13"/>
          <p:cNvSpPr>
            <a:spLocks noChangeArrowheads="1"/>
          </p:cNvSpPr>
          <p:nvPr/>
        </p:nvSpPr>
        <p:spPr bwMode="auto">
          <a:xfrm>
            <a:off x="2862263" y="1854200"/>
            <a:ext cx="14081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b="1">
                <a:solidFill>
                  <a:srgbClr val="FFCC00"/>
                </a:solidFill>
              </a:rPr>
              <a:t>    </a:t>
            </a:r>
            <a:r>
              <a:rPr lang="de-DE" b="1">
                <a:solidFill>
                  <a:srgbClr val="FF9900"/>
                </a:solidFill>
              </a:rPr>
              <a:t>Schicht</a:t>
            </a:r>
            <a:r>
              <a:rPr lang="de-DE" b="1">
                <a:solidFill>
                  <a:srgbClr val="FFCC00"/>
                </a:solidFill>
              </a:rPr>
              <a:t> </a:t>
            </a:r>
            <a:r>
              <a:rPr lang="de-DE" b="1">
                <a:solidFill>
                  <a:srgbClr val="FF9900"/>
                </a:solidFill>
              </a:rPr>
              <a:t>1</a:t>
            </a:r>
          </a:p>
        </p:txBody>
      </p:sp>
      <p:sp>
        <p:nvSpPr>
          <p:cNvPr id="10255" name="Rectangle 15"/>
          <p:cNvSpPr>
            <a:spLocks noChangeArrowheads="1"/>
          </p:cNvSpPr>
          <p:nvPr/>
        </p:nvSpPr>
        <p:spPr bwMode="auto">
          <a:xfrm>
            <a:off x="4311650" y="1808163"/>
            <a:ext cx="76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4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10256" name="Rectangle 16"/>
          <p:cNvSpPr>
            <a:spLocks noChangeArrowheads="1"/>
          </p:cNvSpPr>
          <p:nvPr/>
        </p:nvSpPr>
        <p:spPr bwMode="auto">
          <a:xfrm>
            <a:off x="5043488" y="1808163"/>
            <a:ext cx="76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4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10257" name="Rectangle 17"/>
          <p:cNvSpPr>
            <a:spLocks noChangeArrowheads="1"/>
          </p:cNvSpPr>
          <p:nvPr/>
        </p:nvSpPr>
        <p:spPr bwMode="auto">
          <a:xfrm>
            <a:off x="5076825" y="1844675"/>
            <a:ext cx="1128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b="1">
                <a:solidFill>
                  <a:schemeClr val="accent2"/>
                </a:solidFill>
              </a:rPr>
              <a:t>Schicht 2</a:t>
            </a:r>
          </a:p>
        </p:txBody>
      </p:sp>
      <p:grpSp>
        <p:nvGrpSpPr>
          <p:cNvPr id="10258" name="Group 100"/>
          <p:cNvGrpSpPr>
            <a:grpSpLocks/>
          </p:cNvGrpSpPr>
          <p:nvPr/>
        </p:nvGrpSpPr>
        <p:grpSpPr bwMode="auto">
          <a:xfrm>
            <a:off x="1073150" y="2266950"/>
            <a:ext cx="5492750" cy="2971800"/>
            <a:chOff x="676" y="1428"/>
            <a:chExt cx="3460" cy="1872"/>
          </a:xfrm>
        </p:grpSpPr>
        <p:sp>
          <p:nvSpPr>
            <p:cNvPr id="10259" name="Freeform 19"/>
            <p:cNvSpPr>
              <a:spLocks/>
            </p:cNvSpPr>
            <p:nvPr/>
          </p:nvSpPr>
          <p:spPr bwMode="auto">
            <a:xfrm>
              <a:off x="2323" y="2085"/>
              <a:ext cx="86" cy="97"/>
            </a:xfrm>
            <a:custGeom>
              <a:avLst/>
              <a:gdLst>
                <a:gd name="T0" fmla="*/ 30 w 86"/>
                <a:gd name="T1" fmla="*/ 22 h 97"/>
                <a:gd name="T2" fmla="*/ 0 w 86"/>
                <a:gd name="T3" fmla="*/ 45 h 97"/>
                <a:gd name="T4" fmla="*/ 86 w 86"/>
                <a:gd name="T5" fmla="*/ 97 h 97"/>
                <a:gd name="T6" fmla="*/ 60 w 86"/>
                <a:gd name="T7" fmla="*/ 0 h 97"/>
                <a:gd name="T8" fmla="*/ 30 w 86"/>
                <a:gd name="T9" fmla="*/ 2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97"/>
                <a:gd name="T17" fmla="*/ 86 w 86"/>
                <a:gd name="T18" fmla="*/ 97 h 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97">
                  <a:moveTo>
                    <a:pt x="30" y="22"/>
                  </a:moveTo>
                  <a:lnTo>
                    <a:pt x="0" y="45"/>
                  </a:lnTo>
                  <a:lnTo>
                    <a:pt x="86" y="97"/>
                  </a:lnTo>
                  <a:lnTo>
                    <a:pt x="60" y="0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0" name="Line 20"/>
            <p:cNvSpPr>
              <a:spLocks noChangeShapeType="1"/>
            </p:cNvSpPr>
            <p:nvPr/>
          </p:nvSpPr>
          <p:spPr bwMode="auto">
            <a:xfrm flipH="1" flipV="1">
              <a:off x="2144" y="1830"/>
              <a:ext cx="209" cy="2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848" y="1830"/>
              <a:ext cx="127" cy="127"/>
            </a:xfrm>
            <a:custGeom>
              <a:avLst/>
              <a:gdLst>
                <a:gd name="T0" fmla="*/ 127 w 127"/>
                <a:gd name="T1" fmla="*/ 64 h 127"/>
                <a:gd name="T2" fmla="*/ 127 w 127"/>
                <a:gd name="T3" fmla="*/ 49 h 127"/>
                <a:gd name="T4" fmla="*/ 124 w 127"/>
                <a:gd name="T5" fmla="*/ 37 h 127"/>
                <a:gd name="T6" fmla="*/ 116 w 127"/>
                <a:gd name="T7" fmla="*/ 26 h 127"/>
                <a:gd name="T8" fmla="*/ 109 w 127"/>
                <a:gd name="T9" fmla="*/ 19 h 127"/>
                <a:gd name="T10" fmla="*/ 101 w 127"/>
                <a:gd name="T11" fmla="*/ 11 h 127"/>
                <a:gd name="T12" fmla="*/ 90 w 127"/>
                <a:gd name="T13" fmla="*/ 4 h 127"/>
                <a:gd name="T14" fmla="*/ 79 w 127"/>
                <a:gd name="T15" fmla="*/ 0 h 127"/>
                <a:gd name="T16" fmla="*/ 64 w 127"/>
                <a:gd name="T17" fmla="*/ 0 h 127"/>
                <a:gd name="T18" fmla="*/ 52 w 127"/>
                <a:gd name="T19" fmla="*/ 0 h 127"/>
                <a:gd name="T20" fmla="*/ 37 w 127"/>
                <a:gd name="T21" fmla="*/ 4 h 127"/>
                <a:gd name="T22" fmla="*/ 26 w 127"/>
                <a:gd name="T23" fmla="*/ 11 h 127"/>
                <a:gd name="T24" fmla="*/ 19 w 127"/>
                <a:gd name="T25" fmla="*/ 19 h 127"/>
                <a:gd name="T26" fmla="*/ 11 w 127"/>
                <a:gd name="T27" fmla="*/ 26 h 127"/>
                <a:gd name="T28" fmla="*/ 4 w 127"/>
                <a:gd name="T29" fmla="*/ 37 h 127"/>
                <a:gd name="T30" fmla="*/ 0 w 127"/>
                <a:gd name="T31" fmla="*/ 49 h 127"/>
                <a:gd name="T32" fmla="*/ 0 w 127"/>
                <a:gd name="T33" fmla="*/ 64 h 127"/>
                <a:gd name="T34" fmla="*/ 0 w 127"/>
                <a:gd name="T35" fmla="*/ 75 h 127"/>
                <a:gd name="T36" fmla="*/ 4 w 127"/>
                <a:gd name="T37" fmla="*/ 86 h 127"/>
                <a:gd name="T38" fmla="*/ 11 w 127"/>
                <a:gd name="T39" fmla="*/ 97 h 127"/>
                <a:gd name="T40" fmla="*/ 19 w 127"/>
                <a:gd name="T41" fmla="*/ 109 h 127"/>
                <a:gd name="T42" fmla="*/ 26 w 127"/>
                <a:gd name="T43" fmla="*/ 116 h 127"/>
                <a:gd name="T44" fmla="*/ 37 w 127"/>
                <a:gd name="T45" fmla="*/ 120 h 127"/>
                <a:gd name="T46" fmla="*/ 52 w 127"/>
                <a:gd name="T47" fmla="*/ 124 h 127"/>
                <a:gd name="T48" fmla="*/ 64 w 127"/>
                <a:gd name="T49" fmla="*/ 127 h 127"/>
                <a:gd name="T50" fmla="*/ 79 w 127"/>
                <a:gd name="T51" fmla="*/ 124 h 127"/>
                <a:gd name="T52" fmla="*/ 90 w 127"/>
                <a:gd name="T53" fmla="*/ 120 h 127"/>
                <a:gd name="T54" fmla="*/ 101 w 127"/>
                <a:gd name="T55" fmla="*/ 116 h 127"/>
                <a:gd name="T56" fmla="*/ 109 w 127"/>
                <a:gd name="T57" fmla="*/ 109 h 127"/>
                <a:gd name="T58" fmla="*/ 116 w 127"/>
                <a:gd name="T59" fmla="*/ 97 h 127"/>
                <a:gd name="T60" fmla="*/ 124 w 127"/>
                <a:gd name="T61" fmla="*/ 86 h 127"/>
                <a:gd name="T62" fmla="*/ 127 w 127"/>
                <a:gd name="T63" fmla="*/ 75 h 127"/>
                <a:gd name="T64" fmla="*/ 127 w 127"/>
                <a:gd name="T65" fmla="*/ 64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4"/>
                  </a:moveTo>
                  <a:lnTo>
                    <a:pt x="127" y="49"/>
                  </a:lnTo>
                  <a:lnTo>
                    <a:pt x="124" y="37"/>
                  </a:lnTo>
                  <a:lnTo>
                    <a:pt x="116" y="26"/>
                  </a:lnTo>
                  <a:lnTo>
                    <a:pt x="109" y="19"/>
                  </a:lnTo>
                  <a:lnTo>
                    <a:pt x="101" y="11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37" y="4"/>
                  </a:lnTo>
                  <a:lnTo>
                    <a:pt x="26" y="11"/>
                  </a:lnTo>
                  <a:lnTo>
                    <a:pt x="19" y="19"/>
                  </a:lnTo>
                  <a:lnTo>
                    <a:pt x="11" y="26"/>
                  </a:lnTo>
                  <a:lnTo>
                    <a:pt x="4" y="37"/>
                  </a:lnTo>
                  <a:lnTo>
                    <a:pt x="0" y="49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1" y="97"/>
                  </a:lnTo>
                  <a:lnTo>
                    <a:pt x="19" y="109"/>
                  </a:lnTo>
                  <a:lnTo>
                    <a:pt x="26" y="116"/>
                  </a:lnTo>
                  <a:lnTo>
                    <a:pt x="37" y="120"/>
                  </a:lnTo>
                  <a:lnTo>
                    <a:pt x="52" y="124"/>
                  </a:lnTo>
                  <a:lnTo>
                    <a:pt x="64" y="127"/>
                  </a:lnTo>
                  <a:lnTo>
                    <a:pt x="79" y="124"/>
                  </a:lnTo>
                  <a:lnTo>
                    <a:pt x="90" y="120"/>
                  </a:lnTo>
                  <a:lnTo>
                    <a:pt x="101" y="116"/>
                  </a:lnTo>
                  <a:lnTo>
                    <a:pt x="109" y="109"/>
                  </a:lnTo>
                  <a:lnTo>
                    <a:pt x="116" y="97"/>
                  </a:lnTo>
                  <a:lnTo>
                    <a:pt x="124" y="86"/>
                  </a:lnTo>
                  <a:lnTo>
                    <a:pt x="127" y="75"/>
                  </a:lnTo>
                  <a:lnTo>
                    <a:pt x="127" y="6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2" name="Freeform 22"/>
            <p:cNvSpPr>
              <a:spLocks/>
            </p:cNvSpPr>
            <p:nvPr/>
          </p:nvSpPr>
          <p:spPr bwMode="auto">
            <a:xfrm>
              <a:off x="859" y="2794"/>
              <a:ext cx="128" cy="124"/>
            </a:xfrm>
            <a:custGeom>
              <a:avLst/>
              <a:gdLst>
                <a:gd name="T0" fmla="*/ 128 w 128"/>
                <a:gd name="T1" fmla="*/ 60 h 124"/>
                <a:gd name="T2" fmla="*/ 128 w 128"/>
                <a:gd name="T3" fmla="*/ 49 h 124"/>
                <a:gd name="T4" fmla="*/ 124 w 128"/>
                <a:gd name="T5" fmla="*/ 37 h 124"/>
                <a:gd name="T6" fmla="*/ 116 w 128"/>
                <a:gd name="T7" fmla="*/ 26 h 124"/>
                <a:gd name="T8" fmla="*/ 109 w 128"/>
                <a:gd name="T9" fmla="*/ 15 h 124"/>
                <a:gd name="T10" fmla="*/ 101 w 128"/>
                <a:gd name="T11" fmla="*/ 7 h 124"/>
                <a:gd name="T12" fmla="*/ 90 w 128"/>
                <a:gd name="T13" fmla="*/ 4 h 124"/>
                <a:gd name="T14" fmla="*/ 79 w 128"/>
                <a:gd name="T15" fmla="*/ 0 h 124"/>
                <a:gd name="T16" fmla="*/ 64 w 128"/>
                <a:gd name="T17" fmla="*/ 0 h 124"/>
                <a:gd name="T18" fmla="*/ 53 w 128"/>
                <a:gd name="T19" fmla="*/ 0 h 124"/>
                <a:gd name="T20" fmla="*/ 41 w 128"/>
                <a:gd name="T21" fmla="*/ 4 h 124"/>
                <a:gd name="T22" fmla="*/ 30 w 128"/>
                <a:gd name="T23" fmla="*/ 7 h 124"/>
                <a:gd name="T24" fmla="*/ 19 w 128"/>
                <a:gd name="T25" fmla="*/ 15 h 124"/>
                <a:gd name="T26" fmla="*/ 11 w 128"/>
                <a:gd name="T27" fmla="*/ 26 h 124"/>
                <a:gd name="T28" fmla="*/ 4 w 128"/>
                <a:gd name="T29" fmla="*/ 37 h 124"/>
                <a:gd name="T30" fmla="*/ 0 w 128"/>
                <a:gd name="T31" fmla="*/ 49 h 124"/>
                <a:gd name="T32" fmla="*/ 0 w 128"/>
                <a:gd name="T33" fmla="*/ 60 h 124"/>
                <a:gd name="T34" fmla="*/ 0 w 128"/>
                <a:gd name="T35" fmla="*/ 75 h 124"/>
                <a:gd name="T36" fmla="*/ 4 w 128"/>
                <a:gd name="T37" fmla="*/ 86 h 124"/>
                <a:gd name="T38" fmla="*/ 11 w 128"/>
                <a:gd name="T39" fmla="*/ 97 h 124"/>
                <a:gd name="T40" fmla="*/ 19 w 128"/>
                <a:gd name="T41" fmla="*/ 105 h 124"/>
                <a:gd name="T42" fmla="*/ 30 w 128"/>
                <a:gd name="T43" fmla="*/ 116 h 124"/>
                <a:gd name="T44" fmla="*/ 41 w 128"/>
                <a:gd name="T45" fmla="*/ 120 h 124"/>
                <a:gd name="T46" fmla="*/ 53 w 128"/>
                <a:gd name="T47" fmla="*/ 124 h 124"/>
                <a:gd name="T48" fmla="*/ 64 w 128"/>
                <a:gd name="T49" fmla="*/ 124 h 124"/>
                <a:gd name="T50" fmla="*/ 79 w 128"/>
                <a:gd name="T51" fmla="*/ 124 h 124"/>
                <a:gd name="T52" fmla="*/ 90 w 128"/>
                <a:gd name="T53" fmla="*/ 120 h 124"/>
                <a:gd name="T54" fmla="*/ 101 w 128"/>
                <a:gd name="T55" fmla="*/ 116 h 124"/>
                <a:gd name="T56" fmla="*/ 109 w 128"/>
                <a:gd name="T57" fmla="*/ 105 h 124"/>
                <a:gd name="T58" fmla="*/ 116 w 128"/>
                <a:gd name="T59" fmla="*/ 97 h 124"/>
                <a:gd name="T60" fmla="*/ 124 w 128"/>
                <a:gd name="T61" fmla="*/ 86 h 124"/>
                <a:gd name="T62" fmla="*/ 128 w 128"/>
                <a:gd name="T63" fmla="*/ 75 h 124"/>
                <a:gd name="T64" fmla="*/ 128 w 128"/>
                <a:gd name="T65" fmla="*/ 60 h 1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8"/>
                <a:gd name="T100" fmla="*/ 0 h 124"/>
                <a:gd name="T101" fmla="*/ 128 w 128"/>
                <a:gd name="T102" fmla="*/ 124 h 1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8" h="124">
                  <a:moveTo>
                    <a:pt x="128" y="60"/>
                  </a:moveTo>
                  <a:lnTo>
                    <a:pt x="128" y="49"/>
                  </a:lnTo>
                  <a:lnTo>
                    <a:pt x="124" y="37"/>
                  </a:lnTo>
                  <a:lnTo>
                    <a:pt x="116" y="26"/>
                  </a:lnTo>
                  <a:lnTo>
                    <a:pt x="109" y="15"/>
                  </a:lnTo>
                  <a:lnTo>
                    <a:pt x="101" y="7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41" y="4"/>
                  </a:lnTo>
                  <a:lnTo>
                    <a:pt x="30" y="7"/>
                  </a:lnTo>
                  <a:lnTo>
                    <a:pt x="19" y="15"/>
                  </a:lnTo>
                  <a:lnTo>
                    <a:pt x="11" y="26"/>
                  </a:lnTo>
                  <a:lnTo>
                    <a:pt x="4" y="37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1" y="97"/>
                  </a:lnTo>
                  <a:lnTo>
                    <a:pt x="19" y="105"/>
                  </a:lnTo>
                  <a:lnTo>
                    <a:pt x="30" y="116"/>
                  </a:lnTo>
                  <a:lnTo>
                    <a:pt x="41" y="120"/>
                  </a:lnTo>
                  <a:lnTo>
                    <a:pt x="53" y="124"/>
                  </a:lnTo>
                  <a:lnTo>
                    <a:pt x="64" y="124"/>
                  </a:lnTo>
                  <a:lnTo>
                    <a:pt x="79" y="124"/>
                  </a:lnTo>
                  <a:lnTo>
                    <a:pt x="90" y="120"/>
                  </a:lnTo>
                  <a:lnTo>
                    <a:pt x="101" y="116"/>
                  </a:lnTo>
                  <a:lnTo>
                    <a:pt x="109" y="105"/>
                  </a:lnTo>
                  <a:lnTo>
                    <a:pt x="116" y="97"/>
                  </a:lnTo>
                  <a:lnTo>
                    <a:pt x="124" y="86"/>
                  </a:lnTo>
                  <a:lnTo>
                    <a:pt x="128" y="75"/>
                  </a:lnTo>
                  <a:lnTo>
                    <a:pt x="128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3" name="Rectangle 23"/>
            <p:cNvSpPr>
              <a:spLocks noChangeArrowheads="1"/>
            </p:cNvSpPr>
            <p:nvPr/>
          </p:nvSpPr>
          <p:spPr bwMode="auto">
            <a:xfrm>
              <a:off x="900" y="210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264" name="Rectangle 24"/>
            <p:cNvSpPr>
              <a:spLocks noChangeArrowheads="1"/>
            </p:cNvSpPr>
            <p:nvPr/>
          </p:nvSpPr>
          <p:spPr bwMode="auto">
            <a:xfrm>
              <a:off x="900" y="210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265" name="Rectangle 25"/>
            <p:cNvSpPr>
              <a:spLocks noChangeArrowheads="1"/>
            </p:cNvSpPr>
            <p:nvPr/>
          </p:nvSpPr>
          <p:spPr bwMode="auto">
            <a:xfrm>
              <a:off x="900" y="230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266" name="Rectangle 26"/>
            <p:cNvSpPr>
              <a:spLocks noChangeArrowheads="1"/>
            </p:cNvSpPr>
            <p:nvPr/>
          </p:nvSpPr>
          <p:spPr bwMode="auto">
            <a:xfrm>
              <a:off x="900" y="230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267" name="Rectangle 27"/>
            <p:cNvSpPr>
              <a:spLocks noChangeArrowheads="1"/>
            </p:cNvSpPr>
            <p:nvPr/>
          </p:nvSpPr>
          <p:spPr bwMode="auto">
            <a:xfrm>
              <a:off x="912" y="249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268" name="Rectangle 28"/>
            <p:cNvSpPr>
              <a:spLocks noChangeArrowheads="1"/>
            </p:cNvSpPr>
            <p:nvPr/>
          </p:nvSpPr>
          <p:spPr bwMode="auto">
            <a:xfrm>
              <a:off x="912" y="249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1904" y="1567"/>
              <a:ext cx="296" cy="297"/>
            </a:xfrm>
            <a:custGeom>
              <a:avLst/>
              <a:gdLst>
                <a:gd name="T0" fmla="*/ 296 w 296"/>
                <a:gd name="T1" fmla="*/ 146 h 297"/>
                <a:gd name="T2" fmla="*/ 292 w 296"/>
                <a:gd name="T3" fmla="*/ 116 h 297"/>
                <a:gd name="T4" fmla="*/ 285 w 296"/>
                <a:gd name="T5" fmla="*/ 90 h 297"/>
                <a:gd name="T6" fmla="*/ 270 w 296"/>
                <a:gd name="T7" fmla="*/ 64 h 297"/>
                <a:gd name="T8" fmla="*/ 251 w 296"/>
                <a:gd name="T9" fmla="*/ 41 h 297"/>
                <a:gd name="T10" fmla="*/ 228 w 296"/>
                <a:gd name="T11" fmla="*/ 23 h 297"/>
                <a:gd name="T12" fmla="*/ 206 w 296"/>
                <a:gd name="T13" fmla="*/ 11 h 297"/>
                <a:gd name="T14" fmla="*/ 176 w 296"/>
                <a:gd name="T15" fmla="*/ 0 h 297"/>
                <a:gd name="T16" fmla="*/ 146 w 296"/>
                <a:gd name="T17" fmla="*/ 0 h 297"/>
                <a:gd name="T18" fmla="*/ 116 w 296"/>
                <a:gd name="T19" fmla="*/ 0 h 297"/>
                <a:gd name="T20" fmla="*/ 90 w 296"/>
                <a:gd name="T21" fmla="*/ 11 h 297"/>
                <a:gd name="T22" fmla="*/ 64 w 296"/>
                <a:gd name="T23" fmla="*/ 23 h 297"/>
                <a:gd name="T24" fmla="*/ 41 w 296"/>
                <a:gd name="T25" fmla="*/ 41 h 297"/>
                <a:gd name="T26" fmla="*/ 22 w 296"/>
                <a:gd name="T27" fmla="*/ 64 h 297"/>
                <a:gd name="T28" fmla="*/ 11 w 296"/>
                <a:gd name="T29" fmla="*/ 90 h 297"/>
                <a:gd name="T30" fmla="*/ 0 w 296"/>
                <a:gd name="T31" fmla="*/ 116 h 297"/>
                <a:gd name="T32" fmla="*/ 0 w 296"/>
                <a:gd name="T33" fmla="*/ 146 h 297"/>
                <a:gd name="T34" fmla="*/ 0 w 296"/>
                <a:gd name="T35" fmla="*/ 176 h 297"/>
                <a:gd name="T36" fmla="*/ 11 w 296"/>
                <a:gd name="T37" fmla="*/ 207 h 297"/>
                <a:gd name="T38" fmla="*/ 22 w 296"/>
                <a:gd name="T39" fmla="*/ 229 h 297"/>
                <a:gd name="T40" fmla="*/ 41 w 296"/>
                <a:gd name="T41" fmla="*/ 252 h 297"/>
                <a:gd name="T42" fmla="*/ 64 w 296"/>
                <a:gd name="T43" fmla="*/ 270 h 297"/>
                <a:gd name="T44" fmla="*/ 90 w 296"/>
                <a:gd name="T45" fmla="*/ 285 h 297"/>
                <a:gd name="T46" fmla="*/ 116 w 296"/>
                <a:gd name="T47" fmla="*/ 293 h 297"/>
                <a:gd name="T48" fmla="*/ 146 w 296"/>
                <a:gd name="T49" fmla="*/ 297 h 297"/>
                <a:gd name="T50" fmla="*/ 176 w 296"/>
                <a:gd name="T51" fmla="*/ 293 h 297"/>
                <a:gd name="T52" fmla="*/ 206 w 296"/>
                <a:gd name="T53" fmla="*/ 285 h 297"/>
                <a:gd name="T54" fmla="*/ 228 w 296"/>
                <a:gd name="T55" fmla="*/ 270 h 297"/>
                <a:gd name="T56" fmla="*/ 251 w 296"/>
                <a:gd name="T57" fmla="*/ 252 h 297"/>
                <a:gd name="T58" fmla="*/ 270 w 296"/>
                <a:gd name="T59" fmla="*/ 229 h 297"/>
                <a:gd name="T60" fmla="*/ 285 w 296"/>
                <a:gd name="T61" fmla="*/ 207 h 297"/>
                <a:gd name="T62" fmla="*/ 292 w 296"/>
                <a:gd name="T63" fmla="*/ 176 h 297"/>
                <a:gd name="T64" fmla="*/ 296 w 296"/>
                <a:gd name="T65" fmla="*/ 146 h 2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297"/>
                <a:gd name="T101" fmla="*/ 296 w 296"/>
                <a:gd name="T102" fmla="*/ 297 h 2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297">
                  <a:moveTo>
                    <a:pt x="296" y="146"/>
                  </a:moveTo>
                  <a:lnTo>
                    <a:pt x="292" y="116"/>
                  </a:lnTo>
                  <a:lnTo>
                    <a:pt x="285" y="90"/>
                  </a:lnTo>
                  <a:lnTo>
                    <a:pt x="270" y="64"/>
                  </a:lnTo>
                  <a:lnTo>
                    <a:pt x="251" y="41"/>
                  </a:lnTo>
                  <a:lnTo>
                    <a:pt x="228" y="23"/>
                  </a:lnTo>
                  <a:lnTo>
                    <a:pt x="206" y="11"/>
                  </a:lnTo>
                  <a:lnTo>
                    <a:pt x="176" y="0"/>
                  </a:lnTo>
                  <a:lnTo>
                    <a:pt x="146" y="0"/>
                  </a:lnTo>
                  <a:lnTo>
                    <a:pt x="116" y="0"/>
                  </a:lnTo>
                  <a:lnTo>
                    <a:pt x="90" y="11"/>
                  </a:lnTo>
                  <a:lnTo>
                    <a:pt x="64" y="23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1" y="90"/>
                  </a:lnTo>
                  <a:lnTo>
                    <a:pt x="0" y="116"/>
                  </a:lnTo>
                  <a:lnTo>
                    <a:pt x="0" y="146"/>
                  </a:lnTo>
                  <a:lnTo>
                    <a:pt x="0" y="176"/>
                  </a:lnTo>
                  <a:lnTo>
                    <a:pt x="11" y="207"/>
                  </a:lnTo>
                  <a:lnTo>
                    <a:pt x="22" y="229"/>
                  </a:lnTo>
                  <a:lnTo>
                    <a:pt x="41" y="252"/>
                  </a:lnTo>
                  <a:lnTo>
                    <a:pt x="64" y="270"/>
                  </a:lnTo>
                  <a:lnTo>
                    <a:pt x="90" y="285"/>
                  </a:lnTo>
                  <a:lnTo>
                    <a:pt x="116" y="293"/>
                  </a:lnTo>
                  <a:lnTo>
                    <a:pt x="146" y="297"/>
                  </a:lnTo>
                  <a:lnTo>
                    <a:pt x="176" y="293"/>
                  </a:lnTo>
                  <a:lnTo>
                    <a:pt x="206" y="285"/>
                  </a:lnTo>
                  <a:lnTo>
                    <a:pt x="228" y="270"/>
                  </a:lnTo>
                  <a:lnTo>
                    <a:pt x="251" y="252"/>
                  </a:lnTo>
                  <a:lnTo>
                    <a:pt x="270" y="229"/>
                  </a:lnTo>
                  <a:lnTo>
                    <a:pt x="285" y="207"/>
                  </a:lnTo>
                  <a:lnTo>
                    <a:pt x="292" y="176"/>
                  </a:lnTo>
                  <a:lnTo>
                    <a:pt x="296" y="1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0" name="Freeform 30"/>
            <p:cNvSpPr>
              <a:spLocks/>
            </p:cNvSpPr>
            <p:nvPr/>
          </p:nvSpPr>
          <p:spPr bwMode="auto">
            <a:xfrm>
              <a:off x="1904" y="2873"/>
              <a:ext cx="296" cy="296"/>
            </a:xfrm>
            <a:custGeom>
              <a:avLst/>
              <a:gdLst>
                <a:gd name="T0" fmla="*/ 296 w 296"/>
                <a:gd name="T1" fmla="*/ 150 h 296"/>
                <a:gd name="T2" fmla="*/ 292 w 296"/>
                <a:gd name="T3" fmla="*/ 120 h 296"/>
                <a:gd name="T4" fmla="*/ 285 w 296"/>
                <a:gd name="T5" fmla="*/ 90 h 296"/>
                <a:gd name="T6" fmla="*/ 270 w 296"/>
                <a:gd name="T7" fmla="*/ 67 h 296"/>
                <a:gd name="T8" fmla="*/ 251 w 296"/>
                <a:gd name="T9" fmla="*/ 45 h 296"/>
                <a:gd name="T10" fmla="*/ 228 w 296"/>
                <a:gd name="T11" fmla="*/ 26 h 296"/>
                <a:gd name="T12" fmla="*/ 206 w 296"/>
                <a:gd name="T13" fmla="*/ 11 h 296"/>
                <a:gd name="T14" fmla="*/ 176 w 296"/>
                <a:gd name="T15" fmla="*/ 3 h 296"/>
                <a:gd name="T16" fmla="*/ 146 w 296"/>
                <a:gd name="T17" fmla="*/ 0 h 296"/>
                <a:gd name="T18" fmla="*/ 116 w 296"/>
                <a:gd name="T19" fmla="*/ 3 h 296"/>
                <a:gd name="T20" fmla="*/ 90 w 296"/>
                <a:gd name="T21" fmla="*/ 11 h 296"/>
                <a:gd name="T22" fmla="*/ 64 w 296"/>
                <a:gd name="T23" fmla="*/ 26 h 296"/>
                <a:gd name="T24" fmla="*/ 41 w 296"/>
                <a:gd name="T25" fmla="*/ 45 h 296"/>
                <a:gd name="T26" fmla="*/ 22 w 296"/>
                <a:gd name="T27" fmla="*/ 67 h 296"/>
                <a:gd name="T28" fmla="*/ 11 w 296"/>
                <a:gd name="T29" fmla="*/ 90 h 296"/>
                <a:gd name="T30" fmla="*/ 0 w 296"/>
                <a:gd name="T31" fmla="*/ 120 h 296"/>
                <a:gd name="T32" fmla="*/ 0 w 296"/>
                <a:gd name="T33" fmla="*/ 150 h 296"/>
                <a:gd name="T34" fmla="*/ 0 w 296"/>
                <a:gd name="T35" fmla="*/ 180 h 296"/>
                <a:gd name="T36" fmla="*/ 11 w 296"/>
                <a:gd name="T37" fmla="*/ 206 h 296"/>
                <a:gd name="T38" fmla="*/ 22 w 296"/>
                <a:gd name="T39" fmla="*/ 232 h 296"/>
                <a:gd name="T40" fmla="*/ 41 w 296"/>
                <a:gd name="T41" fmla="*/ 255 h 296"/>
                <a:gd name="T42" fmla="*/ 64 w 296"/>
                <a:gd name="T43" fmla="*/ 274 h 296"/>
                <a:gd name="T44" fmla="*/ 90 w 296"/>
                <a:gd name="T45" fmla="*/ 285 h 296"/>
                <a:gd name="T46" fmla="*/ 116 w 296"/>
                <a:gd name="T47" fmla="*/ 296 h 296"/>
                <a:gd name="T48" fmla="*/ 146 w 296"/>
                <a:gd name="T49" fmla="*/ 296 h 296"/>
                <a:gd name="T50" fmla="*/ 176 w 296"/>
                <a:gd name="T51" fmla="*/ 296 h 296"/>
                <a:gd name="T52" fmla="*/ 206 w 296"/>
                <a:gd name="T53" fmla="*/ 285 h 296"/>
                <a:gd name="T54" fmla="*/ 228 w 296"/>
                <a:gd name="T55" fmla="*/ 274 h 296"/>
                <a:gd name="T56" fmla="*/ 251 w 296"/>
                <a:gd name="T57" fmla="*/ 255 h 296"/>
                <a:gd name="T58" fmla="*/ 270 w 296"/>
                <a:gd name="T59" fmla="*/ 232 h 296"/>
                <a:gd name="T60" fmla="*/ 285 w 296"/>
                <a:gd name="T61" fmla="*/ 206 h 296"/>
                <a:gd name="T62" fmla="*/ 292 w 296"/>
                <a:gd name="T63" fmla="*/ 180 h 296"/>
                <a:gd name="T64" fmla="*/ 296 w 296"/>
                <a:gd name="T65" fmla="*/ 150 h 2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296"/>
                <a:gd name="T101" fmla="*/ 296 w 296"/>
                <a:gd name="T102" fmla="*/ 296 h 2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296">
                  <a:moveTo>
                    <a:pt x="296" y="150"/>
                  </a:moveTo>
                  <a:lnTo>
                    <a:pt x="292" y="120"/>
                  </a:lnTo>
                  <a:lnTo>
                    <a:pt x="285" y="90"/>
                  </a:lnTo>
                  <a:lnTo>
                    <a:pt x="270" y="67"/>
                  </a:lnTo>
                  <a:lnTo>
                    <a:pt x="251" y="45"/>
                  </a:lnTo>
                  <a:lnTo>
                    <a:pt x="228" y="26"/>
                  </a:lnTo>
                  <a:lnTo>
                    <a:pt x="206" y="11"/>
                  </a:lnTo>
                  <a:lnTo>
                    <a:pt x="176" y="3"/>
                  </a:lnTo>
                  <a:lnTo>
                    <a:pt x="146" y="0"/>
                  </a:lnTo>
                  <a:lnTo>
                    <a:pt x="116" y="3"/>
                  </a:lnTo>
                  <a:lnTo>
                    <a:pt x="90" y="11"/>
                  </a:lnTo>
                  <a:lnTo>
                    <a:pt x="64" y="26"/>
                  </a:lnTo>
                  <a:lnTo>
                    <a:pt x="41" y="45"/>
                  </a:lnTo>
                  <a:lnTo>
                    <a:pt x="22" y="67"/>
                  </a:lnTo>
                  <a:lnTo>
                    <a:pt x="11" y="90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80"/>
                  </a:lnTo>
                  <a:lnTo>
                    <a:pt x="11" y="206"/>
                  </a:lnTo>
                  <a:lnTo>
                    <a:pt x="22" y="232"/>
                  </a:lnTo>
                  <a:lnTo>
                    <a:pt x="41" y="255"/>
                  </a:lnTo>
                  <a:lnTo>
                    <a:pt x="64" y="274"/>
                  </a:lnTo>
                  <a:lnTo>
                    <a:pt x="90" y="285"/>
                  </a:lnTo>
                  <a:lnTo>
                    <a:pt x="116" y="296"/>
                  </a:lnTo>
                  <a:lnTo>
                    <a:pt x="146" y="296"/>
                  </a:lnTo>
                  <a:lnTo>
                    <a:pt x="176" y="296"/>
                  </a:lnTo>
                  <a:lnTo>
                    <a:pt x="206" y="285"/>
                  </a:lnTo>
                  <a:lnTo>
                    <a:pt x="228" y="274"/>
                  </a:lnTo>
                  <a:lnTo>
                    <a:pt x="251" y="255"/>
                  </a:lnTo>
                  <a:lnTo>
                    <a:pt x="270" y="232"/>
                  </a:lnTo>
                  <a:lnTo>
                    <a:pt x="285" y="206"/>
                  </a:lnTo>
                  <a:lnTo>
                    <a:pt x="292" y="180"/>
                  </a:lnTo>
                  <a:lnTo>
                    <a:pt x="296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1" name="Freeform 31"/>
            <p:cNvSpPr>
              <a:spLocks/>
            </p:cNvSpPr>
            <p:nvPr/>
          </p:nvSpPr>
          <p:spPr bwMode="auto">
            <a:xfrm>
              <a:off x="3432" y="2171"/>
              <a:ext cx="296" cy="297"/>
            </a:xfrm>
            <a:custGeom>
              <a:avLst/>
              <a:gdLst>
                <a:gd name="T0" fmla="*/ 296 w 296"/>
                <a:gd name="T1" fmla="*/ 150 h 297"/>
                <a:gd name="T2" fmla="*/ 296 w 296"/>
                <a:gd name="T3" fmla="*/ 120 h 297"/>
                <a:gd name="T4" fmla="*/ 284 w 296"/>
                <a:gd name="T5" fmla="*/ 90 h 297"/>
                <a:gd name="T6" fmla="*/ 273 w 296"/>
                <a:gd name="T7" fmla="*/ 68 h 297"/>
                <a:gd name="T8" fmla="*/ 254 w 296"/>
                <a:gd name="T9" fmla="*/ 45 h 297"/>
                <a:gd name="T10" fmla="*/ 232 w 296"/>
                <a:gd name="T11" fmla="*/ 26 h 297"/>
                <a:gd name="T12" fmla="*/ 206 w 296"/>
                <a:gd name="T13" fmla="*/ 11 h 297"/>
                <a:gd name="T14" fmla="*/ 180 w 296"/>
                <a:gd name="T15" fmla="*/ 4 h 297"/>
                <a:gd name="T16" fmla="*/ 150 w 296"/>
                <a:gd name="T17" fmla="*/ 0 h 297"/>
                <a:gd name="T18" fmla="*/ 120 w 296"/>
                <a:gd name="T19" fmla="*/ 4 h 297"/>
                <a:gd name="T20" fmla="*/ 90 w 296"/>
                <a:gd name="T21" fmla="*/ 11 h 297"/>
                <a:gd name="T22" fmla="*/ 67 w 296"/>
                <a:gd name="T23" fmla="*/ 26 h 297"/>
                <a:gd name="T24" fmla="*/ 45 w 296"/>
                <a:gd name="T25" fmla="*/ 45 h 297"/>
                <a:gd name="T26" fmla="*/ 26 w 296"/>
                <a:gd name="T27" fmla="*/ 68 h 297"/>
                <a:gd name="T28" fmla="*/ 11 w 296"/>
                <a:gd name="T29" fmla="*/ 90 h 297"/>
                <a:gd name="T30" fmla="*/ 4 w 296"/>
                <a:gd name="T31" fmla="*/ 120 h 297"/>
                <a:gd name="T32" fmla="*/ 0 w 296"/>
                <a:gd name="T33" fmla="*/ 150 h 297"/>
                <a:gd name="T34" fmla="*/ 4 w 296"/>
                <a:gd name="T35" fmla="*/ 180 h 297"/>
                <a:gd name="T36" fmla="*/ 11 w 296"/>
                <a:gd name="T37" fmla="*/ 206 h 297"/>
                <a:gd name="T38" fmla="*/ 26 w 296"/>
                <a:gd name="T39" fmla="*/ 233 h 297"/>
                <a:gd name="T40" fmla="*/ 45 w 296"/>
                <a:gd name="T41" fmla="*/ 255 h 297"/>
                <a:gd name="T42" fmla="*/ 67 w 296"/>
                <a:gd name="T43" fmla="*/ 274 h 297"/>
                <a:gd name="T44" fmla="*/ 90 w 296"/>
                <a:gd name="T45" fmla="*/ 285 h 297"/>
                <a:gd name="T46" fmla="*/ 120 w 296"/>
                <a:gd name="T47" fmla="*/ 297 h 297"/>
                <a:gd name="T48" fmla="*/ 150 w 296"/>
                <a:gd name="T49" fmla="*/ 297 h 297"/>
                <a:gd name="T50" fmla="*/ 180 w 296"/>
                <a:gd name="T51" fmla="*/ 297 h 297"/>
                <a:gd name="T52" fmla="*/ 206 w 296"/>
                <a:gd name="T53" fmla="*/ 285 h 297"/>
                <a:gd name="T54" fmla="*/ 232 w 296"/>
                <a:gd name="T55" fmla="*/ 274 h 297"/>
                <a:gd name="T56" fmla="*/ 254 w 296"/>
                <a:gd name="T57" fmla="*/ 255 h 297"/>
                <a:gd name="T58" fmla="*/ 273 w 296"/>
                <a:gd name="T59" fmla="*/ 233 h 297"/>
                <a:gd name="T60" fmla="*/ 284 w 296"/>
                <a:gd name="T61" fmla="*/ 206 h 297"/>
                <a:gd name="T62" fmla="*/ 296 w 296"/>
                <a:gd name="T63" fmla="*/ 180 h 297"/>
                <a:gd name="T64" fmla="*/ 296 w 296"/>
                <a:gd name="T65" fmla="*/ 150 h 2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297"/>
                <a:gd name="T101" fmla="*/ 296 w 296"/>
                <a:gd name="T102" fmla="*/ 297 h 2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297">
                  <a:moveTo>
                    <a:pt x="296" y="150"/>
                  </a:moveTo>
                  <a:lnTo>
                    <a:pt x="296" y="120"/>
                  </a:lnTo>
                  <a:lnTo>
                    <a:pt x="284" y="90"/>
                  </a:lnTo>
                  <a:lnTo>
                    <a:pt x="273" y="68"/>
                  </a:lnTo>
                  <a:lnTo>
                    <a:pt x="254" y="45"/>
                  </a:lnTo>
                  <a:lnTo>
                    <a:pt x="232" y="26"/>
                  </a:lnTo>
                  <a:lnTo>
                    <a:pt x="206" y="11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90" y="11"/>
                  </a:lnTo>
                  <a:lnTo>
                    <a:pt x="67" y="26"/>
                  </a:lnTo>
                  <a:lnTo>
                    <a:pt x="45" y="45"/>
                  </a:lnTo>
                  <a:lnTo>
                    <a:pt x="26" y="68"/>
                  </a:lnTo>
                  <a:lnTo>
                    <a:pt x="11" y="90"/>
                  </a:lnTo>
                  <a:lnTo>
                    <a:pt x="4" y="120"/>
                  </a:lnTo>
                  <a:lnTo>
                    <a:pt x="0" y="150"/>
                  </a:lnTo>
                  <a:lnTo>
                    <a:pt x="4" y="180"/>
                  </a:lnTo>
                  <a:lnTo>
                    <a:pt x="11" y="206"/>
                  </a:lnTo>
                  <a:lnTo>
                    <a:pt x="26" y="233"/>
                  </a:lnTo>
                  <a:lnTo>
                    <a:pt x="45" y="255"/>
                  </a:lnTo>
                  <a:lnTo>
                    <a:pt x="67" y="274"/>
                  </a:lnTo>
                  <a:lnTo>
                    <a:pt x="90" y="285"/>
                  </a:lnTo>
                  <a:lnTo>
                    <a:pt x="120" y="297"/>
                  </a:lnTo>
                  <a:lnTo>
                    <a:pt x="150" y="297"/>
                  </a:lnTo>
                  <a:lnTo>
                    <a:pt x="180" y="297"/>
                  </a:lnTo>
                  <a:lnTo>
                    <a:pt x="206" y="285"/>
                  </a:lnTo>
                  <a:lnTo>
                    <a:pt x="232" y="274"/>
                  </a:lnTo>
                  <a:lnTo>
                    <a:pt x="254" y="255"/>
                  </a:lnTo>
                  <a:lnTo>
                    <a:pt x="273" y="233"/>
                  </a:lnTo>
                  <a:lnTo>
                    <a:pt x="284" y="206"/>
                  </a:lnTo>
                  <a:lnTo>
                    <a:pt x="296" y="180"/>
                  </a:lnTo>
                  <a:lnTo>
                    <a:pt x="296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2" name="Freeform 32"/>
            <p:cNvSpPr>
              <a:spLocks/>
            </p:cNvSpPr>
            <p:nvPr/>
          </p:nvSpPr>
          <p:spPr bwMode="auto">
            <a:xfrm>
              <a:off x="1810" y="1717"/>
              <a:ext cx="98" cy="72"/>
            </a:xfrm>
            <a:custGeom>
              <a:avLst/>
              <a:gdLst>
                <a:gd name="T0" fmla="*/ 4 w 98"/>
                <a:gd name="T1" fmla="*/ 34 h 72"/>
                <a:gd name="T2" fmla="*/ 12 w 98"/>
                <a:gd name="T3" fmla="*/ 72 h 72"/>
                <a:gd name="T4" fmla="*/ 98 w 98"/>
                <a:gd name="T5" fmla="*/ 23 h 72"/>
                <a:gd name="T6" fmla="*/ 0 w 98"/>
                <a:gd name="T7" fmla="*/ 0 h 72"/>
                <a:gd name="T8" fmla="*/ 4 w 98"/>
                <a:gd name="T9" fmla="*/ 3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72"/>
                <a:gd name="T17" fmla="*/ 98 w 98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72">
                  <a:moveTo>
                    <a:pt x="4" y="34"/>
                  </a:moveTo>
                  <a:lnTo>
                    <a:pt x="12" y="72"/>
                  </a:lnTo>
                  <a:lnTo>
                    <a:pt x="98" y="23"/>
                  </a:lnTo>
                  <a:lnTo>
                    <a:pt x="0" y="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3" name="Line 33"/>
            <p:cNvSpPr>
              <a:spLocks noChangeShapeType="1"/>
            </p:cNvSpPr>
            <p:nvPr/>
          </p:nvSpPr>
          <p:spPr bwMode="auto">
            <a:xfrm flipH="1">
              <a:off x="960" y="1751"/>
              <a:ext cx="854" cy="1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4" name="Freeform 34"/>
            <p:cNvSpPr>
              <a:spLocks/>
            </p:cNvSpPr>
            <p:nvPr/>
          </p:nvSpPr>
          <p:spPr bwMode="auto">
            <a:xfrm>
              <a:off x="1807" y="2843"/>
              <a:ext cx="89" cy="97"/>
            </a:xfrm>
            <a:custGeom>
              <a:avLst/>
              <a:gdLst>
                <a:gd name="T0" fmla="*/ 26 w 89"/>
                <a:gd name="T1" fmla="*/ 26 h 97"/>
                <a:gd name="T2" fmla="*/ 0 w 89"/>
                <a:gd name="T3" fmla="*/ 52 h 97"/>
                <a:gd name="T4" fmla="*/ 89 w 89"/>
                <a:gd name="T5" fmla="*/ 97 h 97"/>
                <a:gd name="T6" fmla="*/ 56 w 89"/>
                <a:gd name="T7" fmla="*/ 0 h 97"/>
                <a:gd name="T8" fmla="*/ 26 w 89"/>
                <a:gd name="T9" fmla="*/ 26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97"/>
                <a:gd name="T17" fmla="*/ 89 w 89"/>
                <a:gd name="T18" fmla="*/ 97 h 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97">
                  <a:moveTo>
                    <a:pt x="26" y="26"/>
                  </a:moveTo>
                  <a:lnTo>
                    <a:pt x="0" y="52"/>
                  </a:lnTo>
                  <a:lnTo>
                    <a:pt x="89" y="97"/>
                  </a:lnTo>
                  <a:lnTo>
                    <a:pt x="56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5" name="Line 35"/>
            <p:cNvSpPr>
              <a:spLocks noChangeShapeType="1"/>
            </p:cNvSpPr>
            <p:nvPr/>
          </p:nvSpPr>
          <p:spPr bwMode="auto">
            <a:xfrm flipH="1" flipV="1">
              <a:off x="960" y="1894"/>
              <a:ext cx="873" cy="9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6" name="Freeform 36"/>
            <p:cNvSpPr>
              <a:spLocks/>
            </p:cNvSpPr>
            <p:nvPr/>
          </p:nvSpPr>
          <p:spPr bwMode="auto">
            <a:xfrm>
              <a:off x="1840" y="1845"/>
              <a:ext cx="90" cy="94"/>
            </a:xfrm>
            <a:custGeom>
              <a:avLst/>
              <a:gdLst>
                <a:gd name="T0" fmla="*/ 27 w 90"/>
                <a:gd name="T1" fmla="*/ 67 h 94"/>
                <a:gd name="T2" fmla="*/ 53 w 90"/>
                <a:gd name="T3" fmla="*/ 94 h 94"/>
                <a:gd name="T4" fmla="*/ 90 w 90"/>
                <a:gd name="T5" fmla="*/ 0 h 94"/>
                <a:gd name="T6" fmla="*/ 0 w 90"/>
                <a:gd name="T7" fmla="*/ 41 h 94"/>
                <a:gd name="T8" fmla="*/ 27 w 90"/>
                <a:gd name="T9" fmla="*/ 6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4"/>
                <a:gd name="T17" fmla="*/ 90 w 90"/>
                <a:gd name="T18" fmla="*/ 94 h 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4">
                  <a:moveTo>
                    <a:pt x="27" y="67"/>
                  </a:moveTo>
                  <a:lnTo>
                    <a:pt x="53" y="94"/>
                  </a:lnTo>
                  <a:lnTo>
                    <a:pt x="90" y="0"/>
                  </a:lnTo>
                  <a:lnTo>
                    <a:pt x="0" y="41"/>
                  </a:lnTo>
                  <a:lnTo>
                    <a:pt x="27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7" name="Line 37"/>
            <p:cNvSpPr>
              <a:spLocks noChangeShapeType="1"/>
            </p:cNvSpPr>
            <p:nvPr/>
          </p:nvSpPr>
          <p:spPr bwMode="auto">
            <a:xfrm flipH="1">
              <a:off x="972" y="1912"/>
              <a:ext cx="895" cy="9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8" name="Freeform 38"/>
            <p:cNvSpPr>
              <a:spLocks/>
            </p:cNvSpPr>
            <p:nvPr/>
          </p:nvSpPr>
          <p:spPr bwMode="auto">
            <a:xfrm>
              <a:off x="1788" y="2948"/>
              <a:ext cx="97" cy="75"/>
            </a:xfrm>
            <a:custGeom>
              <a:avLst/>
              <a:gdLst>
                <a:gd name="T0" fmla="*/ 4 w 97"/>
                <a:gd name="T1" fmla="*/ 37 h 75"/>
                <a:gd name="T2" fmla="*/ 0 w 97"/>
                <a:gd name="T3" fmla="*/ 75 h 75"/>
                <a:gd name="T4" fmla="*/ 97 w 97"/>
                <a:gd name="T5" fmla="*/ 49 h 75"/>
                <a:gd name="T6" fmla="*/ 7 w 97"/>
                <a:gd name="T7" fmla="*/ 0 h 75"/>
                <a:gd name="T8" fmla="*/ 4 w 97"/>
                <a:gd name="T9" fmla="*/ 3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75"/>
                <a:gd name="T17" fmla="*/ 97 w 97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75">
                  <a:moveTo>
                    <a:pt x="4" y="37"/>
                  </a:moveTo>
                  <a:lnTo>
                    <a:pt x="0" y="75"/>
                  </a:lnTo>
                  <a:lnTo>
                    <a:pt x="97" y="49"/>
                  </a:lnTo>
                  <a:lnTo>
                    <a:pt x="7" y="0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9" name="Line 39"/>
            <p:cNvSpPr>
              <a:spLocks noChangeShapeType="1"/>
            </p:cNvSpPr>
            <p:nvPr/>
          </p:nvSpPr>
          <p:spPr bwMode="auto">
            <a:xfrm flipH="1" flipV="1">
              <a:off x="983" y="2869"/>
              <a:ext cx="809" cy="1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0" name="Freeform 40"/>
            <p:cNvSpPr>
              <a:spLocks/>
            </p:cNvSpPr>
            <p:nvPr/>
          </p:nvSpPr>
          <p:spPr bwMode="auto">
            <a:xfrm>
              <a:off x="2511" y="1691"/>
              <a:ext cx="93" cy="75"/>
            </a:xfrm>
            <a:custGeom>
              <a:avLst/>
              <a:gdLst>
                <a:gd name="T0" fmla="*/ 0 w 93"/>
                <a:gd name="T1" fmla="*/ 37 h 75"/>
                <a:gd name="T2" fmla="*/ 0 w 93"/>
                <a:gd name="T3" fmla="*/ 75 h 75"/>
                <a:gd name="T4" fmla="*/ 93 w 93"/>
                <a:gd name="T5" fmla="*/ 37 h 75"/>
                <a:gd name="T6" fmla="*/ 0 w 93"/>
                <a:gd name="T7" fmla="*/ 0 h 75"/>
                <a:gd name="T8" fmla="*/ 0 w 93"/>
                <a:gd name="T9" fmla="*/ 3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75"/>
                <a:gd name="T17" fmla="*/ 93 w 93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75">
                  <a:moveTo>
                    <a:pt x="0" y="37"/>
                  </a:moveTo>
                  <a:lnTo>
                    <a:pt x="0" y="75"/>
                  </a:lnTo>
                  <a:lnTo>
                    <a:pt x="93" y="37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1" name="Line 41"/>
            <p:cNvSpPr>
              <a:spLocks noChangeShapeType="1"/>
            </p:cNvSpPr>
            <p:nvPr/>
          </p:nvSpPr>
          <p:spPr bwMode="auto">
            <a:xfrm flipH="1">
              <a:off x="2204" y="1728"/>
              <a:ext cx="3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2" name="Freeform 42"/>
            <p:cNvSpPr>
              <a:spLocks/>
            </p:cNvSpPr>
            <p:nvPr/>
          </p:nvSpPr>
          <p:spPr bwMode="auto">
            <a:xfrm>
              <a:off x="3376" y="2434"/>
              <a:ext cx="93" cy="90"/>
            </a:xfrm>
            <a:custGeom>
              <a:avLst/>
              <a:gdLst>
                <a:gd name="T0" fmla="*/ 26 w 93"/>
                <a:gd name="T1" fmla="*/ 64 h 90"/>
                <a:gd name="T2" fmla="*/ 48 w 93"/>
                <a:gd name="T3" fmla="*/ 90 h 90"/>
                <a:gd name="T4" fmla="*/ 93 w 93"/>
                <a:gd name="T5" fmla="*/ 0 h 90"/>
                <a:gd name="T6" fmla="*/ 0 w 93"/>
                <a:gd name="T7" fmla="*/ 34 h 90"/>
                <a:gd name="T8" fmla="*/ 26 w 93"/>
                <a:gd name="T9" fmla="*/ 64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90"/>
                <a:gd name="T17" fmla="*/ 93 w 93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90">
                  <a:moveTo>
                    <a:pt x="26" y="64"/>
                  </a:moveTo>
                  <a:lnTo>
                    <a:pt x="48" y="90"/>
                  </a:lnTo>
                  <a:lnTo>
                    <a:pt x="93" y="0"/>
                  </a:lnTo>
                  <a:lnTo>
                    <a:pt x="0" y="3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3" name="Line 43"/>
            <p:cNvSpPr>
              <a:spLocks noChangeShapeType="1"/>
            </p:cNvSpPr>
            <p:nvPr/>
          </p:nvSpPr>
          <p:spPr bwMode="auto">
            <a:xfrm flipH="1">
              <a:off x="2896" y="2498"/>
              <a:ext cx="506" cy="44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4" name="Freeform 44"/>
            <p:cNvSpPr>
              <a:spLocks/>
            </p:cNvSpPr>
            <p:nvPr/>
          </p:nvSpPr>
          <p:spPr bwMode="auto">
            <a:xfrm>
              <a:off x="3986" y="2295"/>
              <a:ext cx="94" cy="75"/>
            </a:xfrm>
            <a:custGeom>
              <a:avLst/>
              <a:gdLst>
                <a:gd name="T0" fmla="*/ 0 w 94"/>
                <a:gd name="T1" fmla="*/ 37 h 75"/>
                <a:gd name="T2" fmla="*/ 0 w 94"/>
                <a:gd name="T3" fmla="*/ 75 h 75"/>
                <a:gd name="T4" fmla="*/ 94 w 94"/>
                <a:gd name="T5" fmla="*/ 37 h 75"/>
                <a:gd name="T6" fmla="*/ 0 w 94"/>
                <a:gd name="T7" fmla="*/ 0 h 75"/>
                <a:gd name="T8" fmla="*/ 0 w 94"/>
                <a:gd name="T9" fmla="*/ 3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75"/>
                <a:gd name="T17" fmla="*/ 94 w 94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75">
                  <a:moveTo>
                    <a:pt x="0" y="37"/>
                  </a:moveTo>
                  <a:lnTo>
                    <a:pt x="0" y="75"/>
                  </a:lnTo>
                  <a:lnTo>
                    <a:pt x="94" y="37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5" name="Line 45"/>
            <p:cNvSpPr>
              <a:spLocks noChangeShapeType="1"/>
            </p:cNvSpPr>
            <p:nvPr/>
          </p:nvSpPr>
          <p:spPr bwMode="auto">
            <a:xfrm flipH="1">
              <a:off x="3735" y="2332"/>
              <a:ext cx="25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2327" y="2449"/>
              <a:ext cx="82" cy="101"/>
            </a:xfrm>
            <a:custGeom>
              <a:avLst/>
              <a:gdLst>
                <a:gd name="T0" fmla="*/ 34 w 82"/>
                <a:gd name="T1" fmla="*/ 82 h 101"/>
                <a:gd name="T2" fmla="*/ 68 w 82"/>
                <a:gd name="T3" fmla="*/ 101 h 101"/>
                <a:gd name="T4" fmla="*/ 82 w 82"/>
                <a:gd name="T5" fmla="*/ 0 h 101"/>
                <a:gd name="T6" fmla="*/ 0 w 82"/>
                <a:gd name="T7" fmla="*/ 60 h 101"/>
                <a:gd name="T8" fmla="*/ 34 w 82"/>
                <a:gd name="T9" fmla="*/ 82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101"/>
                <a:gd name="T17" fmla="*/ 82 w 82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101">
                  <a:moveTo>
                    <a:pt x="34" y="82"/>
                  </a:moveTo>
                  <a:lnTo>
                    <a:pt x="68" y="101"/>
                  </a:lnTo>
                  <a:lnTo>
                    <a:pt x="82" y="0"/>
                  </a:lnTo>
                  <a:lnTo>
                    <a:pt x="0" y="60"/>
                  </a:lnTo>
                  <a:lnTo>
                    <a:pt x="34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7" name="Line 47"/>
            <p:cNvSpPr>
              <a:spLocks noChangeShapeType="1"/>
            </p:cNvSpPr>
            <p:nvPr/>
          </p:nvSpPr>
          <p:spPr bwMode="auto">
            <a:xfrm flipH="1">
              <a:off x="2140" y="2531"/>
              <a:ext cx="221" cy="3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2350" y="2175"/>
              <a:ext cx="299" cy="300"/>
            </a:xfrm>
            <a:custGeom>
              <a:avLst/>
              <a:gdLst>
                <a:gd name="T0" fmla="*/ 299 w 299"/>
                <a:gd name="T1" fmla="*/ 150 h 300"/>
                <a:gd name="T2" fmla="*/ 295 w 299"/>
                <a:gd name="T3" fmla="*/ 120 h 300"/>
                <a:gd name="T4" fmla="*/ 288 w 299"/>
                <a:gd name="T5" fmla="*/ 90 h 300"/>
                <a:gd name="T6" fmla="*/ 273 w 299"/>
                <a:gd name="T7" fmla="*/ 64 h 300"/>
                <a:gd name="T8" fmla="*/ 254 w 299"/>
                <a:gd name="T9" fmla="*/ 45 h 300"/>
                <a:gd name="T10" fmla="*/ 232 w 299"/>
                <a:gd name="T11" fmla="*/ 26 h 300"/>
                <a:gd name="T12" fmla="*/ 206 w 299"/>
                <a:gd name="T13" fmla="*/ 11 h 300"/>
                <a:gd name="T14" fmla="*/ 179 w 299"/>
                <a:gd name="T15" fmla="*/ 4 h 300"/>
                <a:gd name="T16" fmla="*/ 149 w 299"/>
                <a:gd name="T17" fmla="*/ 0 h 300"/>
                <a:gd name="T18" fmla="*/ 119 w 299"/>
                <a:gd name="T19" fmla="*/ 4 h 300"/>
                <a:gd name="T20" fmla="*/ 89 w 299"/>
                <a:gd name="T21" fmla="*/ 11 h 300"/>
                <a:gd name="T22" fmla="*/ 67 w 299"/>
                <a:gd name="T23" fmla="*/ 26 h 300"/>
                <a:gd name="T24" fmla="*/ 45 w 299"/>
                <a:gd name="T25" fmla="*/ 45 h 300"/>
                <a:gd name="T26" fmla="*/ 26 w 299"/>
                <a:gd name="T27" fmla="*/ 64 h 300"/>
                <a:gd name="T28" fmla="*/ 11 w 299"/>
                <a:gd name="T29" fmla="*/ 90 h 300"/>
                <a:gd name="T30" fmla="*/ 3 w 299"/>
                <a:gd name="T31" fmla="*/ 120 h 300"/>
                <a:gd name="T32" fmla="*/ 0 w 299"/>
                <a:gd name="T33" fmla="*/ 150 h 300"/>
                <a:gd name="T34" fmla="*/ 3 w 299"/>
                <a:gd name="T35" fmla="*/ 180 h 300"/>
                <a:gd name="T36" fmla="*/ 11 w 299"/>
                <a:gd name="T37" fmla="*/ 206 h 300"/>
                <a:gd name="T38" fmla="*/ 26 w 299"/>
                <a:gd name="T39" fmla="*/ 233 h 300"/>
                <a:gd name="T40" fmla="*/ 45 w 299"/>
                <a:gd name="T41" fmla="*/ 255 h 300"/>
                <a:gd name="T42" fmla="*/ 67 w 299"/>
                <a:gd name="T43" fmla="*/ 274 h 300"/>
                <a:gd name="T44" fmla="*/ 89 w 299"/>
                <a:gd name="T45" fmla="*/ 285 h 300"/>
                <a:gd name="T46" fmla="*/ 119 w 299"/>
                <a:gd name="T47" fmla="*/ 296 h 300"/>
                <a:gd name="T48" fmla="*/ 149 w 299"/>
                <a:gd name="T49" fmla="*/ 300 h 300"/>
                <a:gd name="T50" fmla="*/ 179 w 299"/>
                <a:gd name="T51" fmla="*/ 296 h 300"/>
                <a:gd name="T52" fmla="*/ 206 w 299"/>
                <a:gd name="T53" fmla="*/ 285 h 300"/>
                <a:gd name="T54" fmla="*/ 232 w 299"/>
                <a:gd name="T55" fmla="*/ 274 h 300"/>
                <a:gd name="T56" fmla="*/ 254 w 299"/>
                <a:gd name="T57" fmla="*/ 255 h 300"/>
                <a:gd name="T58" fmla="*/ 273 w 299"/>
                <a:gd name="T59" fmla="*/ 233 h 300"/>
                <a:gd name="T60" fmla="*/ 288 w 299"/>
                <a:gd name="T61" fmla="*/ 206 h 300"/>
                <a:gd name="T62" fmla="*/ 295 w 299"/>
                <a:gd name="T63" fmla="*/ 180 h 300"/>
                <a:gd name="T64" fmla="*/ 299 w 299"/>
                <a:gd name="T65" fmla="*/ 150 h 3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9"/>
                <a:gd name="T100" fmla="*/ 0 h 300"/>
                <a:gd name="T101" fmla="*/ 299 w 299"/>
                <a:gd name="T102" fmla="*/ 300 h 3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9" h="300">
                  <a:moveTo>
                    <a:pt x="299" y="150"/>
                  </a:moveTo>
                  <a:lnTo>
                    <a:pt x="295" y="120"/>
                  </a:lnTo>
                  <a:lnTo>
                    <a:pt x="288" y="90"/>
                  </a:lnTo>
                  <a:lnTo>
                    <a:pt x="273" y="64"/>
                  </a:lnTo>
                  <a:lnTo>
                    <a:pt x="254" y="45"/>
                  </a:lnTo>
                  <a:lnTo>
                    <a:pt x="232" y="26"/>
                  </a:lnTo>
                  <a:lnTo>
                    <a:pt x="206" y="11"/>
                  </a:lnTo>
                  <a:lnTo>
                    <a:pt x="179" y="4"/>
                  </a:lnTo>
                  <a:lnTo>
                    <a:pt x="149" y="0"/>
                  </a:lnTo>
                  <a:lnTo>
                    <a:pt x="119" y="4"/>
                  </a:lnTo>
                  <a:lnTo>
                    <a:pt x="89" y="11"/>
                  </a:lnTo>
                  <a:lnTo>
                    <a:pt x="67" y="26"/>
                  </a:lnTo>
                  <a:lnTo>
                    <a:pt x="45" y="45"/>
                  </a:lnTo>
                  <a:lnTo>
                    <a:pt x="26" y="64"/>
                  </a:lnTo>
                  <a:lnTo>
                    <a:pt x="11" y="90"/>
                  </a:lnTo>
                  <a:lnTo>
                    <a:pt x="3" y="120"/>
                  </a:lnTo>
                  <a:lnTo>
                    <a:pt x="0" y="150"/>
                  </a:lnTo>
                  <a:lnTo>
                    <a:pt x="3" y="180"/>
                  </a:lnTo>
                  <a:lnTo>
                    <a:pt x="11" y="206"/>
                  </a:lnTo>
                  <a:lnTo>
                    <a:pt x="26" y="233"/>
                  </a:lnTo>
                  <a:lnTo>
                    <a:pt x="45" y="255"/>
                  </a:lnTo>
                  <a:lnTo>
                    <a:pt x="67" y="274"/>
                  </a:lnTo>
                  <a:lnTo>
                    <a:pt x="89" y="285"/>
                  </a:lnTo>
                  <a:lnTo>
                    <a:pt x="119" y="296"/>
                  </a:lnTo>
                  <a:lnTo>
                    <a:pt x="149" y="300"/>
                  </a:lnTo>
                  <a:lnTo>
                    <a:pt x="179" y="296"/>
                  </a:lnTo>
                  <a:lnTo>
                    <a:pt x="206" y="285"/>
                  </a:lnTo>
                  <a:lnTo>
                    <a:pt x="232" y="274"/>
                  </a:lnTo>
                  <a:lnTo>
                    <a:pt x="254" y="255"/>
                  </a:lnTo>
                  <a:lnTo>
                    <a:pt x="273" y="233"/>
                  </a:lnTo>
                  <a:lnTo>
                    <a:pt x="288" y="206"/>
                  </a:lnTo>
                  <a:lnTo>
                    <a:pt x="295" y="180"/>
                  </a:lnTo>
                  <a:lnTo>
                    <a:pt x="299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9" name="Line 49"/>
            <p:cNvSpPr>
              <a:spLocks noChangeShapeType="1"/>
            </p:cNvSpPr>
            <p:nvPr/>
          </p:nvSpPr>
          <p:spPr bwMode="auto">
            <a:xfrm>
              <a:off x="2653" y="2314"/>
              <a:ext cx="8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90" name="Rectangle 50"/>
            <p:cNvSpPr>
              <a:spLocks noChangeArrowheads="1"/>
            </p:cNvSpPr>
            <p:nvPr/>
          </p:nvSpPr>
          <p:spPr bwMode="auto">
            <a:xfrm>
              <a:off x="2466" y="2043"/>
              <a:ext cx="8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10291" name="Rectangle 51"/>
            <p:cNvSpPr>
              <a:spLocks noChangeArrowheads="1"/>
            </p:cNvSpPr>
            <p:nvPr/>
          </p:nvSpPr>
          <p:spPr bwMode="auto">
            <a:xfrm>
              <a:off x="2548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o</a:t>
              </a:r>
              <a:endParaRPr lang="de-DE"/>
            </a:p>
          </p:txBody>
        </p:sp>
        <p:sp>
          <p:nvSpPr>
            <p:cNvPr id="10292" name="Rectangle 52"/>
            <p:cNvSpPr>
              <a:spLocks noChangeArrowheads="1"/>
            </p:cNvSpPr>
            <p:nvPr/>
          </p:nvSpPr>
          <p:spPr bwMode="auto">
            <a:xfrm>
              <a:off x="2604" y="2043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r</a:t>
              </a:r>
              <a:endParaRPr lang="de-DE"/>
            </a:p>
          </p:txBody>
        </p:sp>
        <p:sp>
          <p:nvSpPr>
            <p:cNvPr id="10293" name="Rectangle 53"/>
            <p:cNvSpPr>
              <a:spLocks noChangeArrowheads="1"/>
            </p:cNvSpPr>
            <p:nvPr/>
          </p:nvSpPr>
          <p:spPr bwMode="auto">
            <a:xfrm>
              <a:off x="2642" y="2043"/>
              <a:ext cx="8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m</a:t>
              </a:r>
              <a:endParaRPr lang="de-DE"/>
            </a:p>
          </p:txBody>
        </p:sp>
        <p:sp>
          <p:nvSpPr>
            <p:cNvPr id="10294" name="Rectangle 54"/>
            <p:cNvSpPr>
              <a:spLocks noChangeArrowheads="1"/>
            </p:cNvSpPr>
            <p:nvPr/>
          </p:nvSpPr>
          <p:spPr bwMode="auto">
            <a:xfrm>
              <a:off x="2724" y="2043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i</a:t>
              </a:r>
              <a:endParaRPr lang="de-DE"/>
            </a:p>
          </p:txBody>
        </p:sp>
        <p:sp>
          <p:nvSpPr>
            <p:cNvPr id="10295" name="Rectangle 55"/>
            <p:cNvSpPr>
              <a:spLocks noChangeArrowheads="1"/>
            </p:cNvSpPr>
            <p:nvPr/>
          </p:nvSpPr>
          <p:spPr bwMode="auto">
            <a:xfrm>
              <a:off x="2758" y="2043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e</a:t>
              </a:r>
              <a:endParaRPr lang="de-DE"/>
            </a:p>
          </p:txBody>
        </p:sp>
        <p:sp>
          <p:nvSpPr>
            <p:cNvPr id="10296" name="Rectangle 56"/>
            <p:cNvSpPr>
              <a:spLocks noChangeArrowheads="1"/>
            </p:cNvSpPr>
            <p:nvPr/>
          </p:nvSpPr>
          <p:spPr bwMode="auto">
            <a:xfrm>
              <a:off x="2806" y="2043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r</a:t>
              </a:r>
              <a:endParaRPr lang="de-DE"/>
            </a:p>
          </p:txBody>
        </p:sp>
        <p:sp>
          <p:nvSpPr>
            <p:cNvPr id="10297" name="Rectangle 57"/>
            <p:cNvSpPr>
              <a:spLocks noChangeArrowheads="1"/>
            </p:cNvSpPr>
            <p:nvPr/>
          </p:nvSpPr>
          <p:spPr bwMode="auto">
            <a:xfrm>
              <a:off x="2844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u</a:t>
              </a:r>
              <a:endParaRPr lang="de-DE"/>
            </a:p>
          </p:txBody>
        </p:sp>
        <p:sp>
          <p:nvSpPr>
            <p:cNvPr id="10298" name="Rectangle 58"/>
            <p:cNvSpPr>
              <a:spLocks noChangeArrowheads="1"/>
            </p:cNvSpPr>
            <p:nvPr/>
          </p:nvSpPr>
          <p:spPr bwMode="auto">
            <a:xfrm>
              <a:off x="2900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10299" name="Rectangle 59"/>
            <p:cNvSpPr>
              <a:spLocks noChangeArrowheads="1"/>
            </p:cNvSpPr>
            <p:nvPr/>
          </p:nvSpPr>
          <p:spPr bwMode="auto">
            <a:xfrm>
              <a:off x="2952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g</a:t>
              </a:r>
              <a:endParaRPr lang="de-DE"/>
            </a:p>
          </p:txBody>
        </p:sp>
        <p:sp>
          <p:nvSpPr>
            <p:cNvPr id="10300" name="Rectangle 60"/>
            <p:cNvSpPr>
              <a:spLocks noChangeArrowheads="1"/>
            </p:cNvSpPr>
            <p:nvPr/>
          </p:nvSpPr>
          <p:spPr bwMode="auto">
            <a:xfrm>
              <a:off x="2039" y="204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301" name="Rectangle 61"/>
            <p:cNvSpPr>
              <a:spLocks noChangeArrowheads="1"/>
            </p:cNvSpPr>
            <p:nvPr/>
          </p:nvSpPr>
          <p:spPr bwMode="auto">
            <a:xfrm>
              <a:off x="2039" y="204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302" name="Rectangle 62"/>
            <p:cNvSpPr>
              <a:spLocks noChangeArrowheads="1"/>
            </p:cNvSpPr>
            <p:nvPr/>
          </p:nvSpPr>
          <p:spPr bwMode="auto">
            <a:xfrm>
              <a:off x="2050" y="2310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303" name="Rectangle 63"/>
            <p:cNvSpPr>
              <a:spLocks noChangeArrowheads="1"/>
            </p:cNvSpPr>
            <p:nvPr/>
          </p:nvSpPr>
          <p:spPr bwMode="auto">
            <a:xfrm>
              <a:off x="2050" y="2310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304" name="Rectangle 64"/>
            <p:cNvSpPr>
              <a:spLocks noChangeArrowheads="1"/>
            </p:cNvSpPr>
            <p:nvPr/>
          </p:nvSpPr>
          <p:spPr bwMode="auto">
            <a:xfrm>
              <a:off x="2050" y="254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305" name="Rectangle 65"/>
            <p:cNvSpPr>
              <a:spLocks noChangeArrowheads="1"/>
            </p:cNvSpPr>
            <p:nvPr/>
          </p:nvSpPr>
          <p:spPr bwMode="auto">
            <a:xfrm>
              <a:off x="2050" y="254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306" name="Rectangle 66"/>
            <p:cNvSpPr>
              <a:spLocks noChangeArrowheads="1"/>
            </p:cNvSpPr>
            <p:nvPr/>
          </p:nvSpPr>
          <p:spPr bwMode="auto">
            <a:xfrm>
              <a:off x="709" y="1668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07" name="Rectangle 67"/>
            <p:cNvSpPr>
              <a:spLocks noChangeArrowheads="1"/>
            </p:cNvSpPr>
            <p:nvPr/>
          </p:nvSpPr>
          <p:spPr bwMode="auto">
            <a:xfrm>
              <a:off x="788" y="1717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/>
            </a:p>
          </p:txBody>
        </p:sp>
        <p:sp>
          <p:nvSpPr>
            <p:cNvPr id="10308" name="Rectangle 68"/>
            <p:cNvSpPr>
              <a:spLocks noChangeArrowheads="1"/>
            </p:cNvSpPr>
            <p:nvPr/>
          </p:nvSpPr>
          <p:spPr bwMode="auto">
            <a:xfrm>
              <a:off x="676" y="2763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09" name="Rectangle 69"/>
            <p:cNvSpPr>
              <a:spLocks noChangeArrowheads="1"/>
            </p:cNvSpPr>
            <p:nvPr/>
          </p:nvSpPr>
          <p:spPr bwMode="auto">
            <a:xfrm>
              <a:off x="754" y="2846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10310" name="Rectangle 70"/>
            <p:cNvSpPr>
              <a:spLocks noChangeArrowheads="1"/>
            </p:cNvSpPr>
            <p:nvPr/>
          </p:nvSpPr>
          <p:spPr bwMode="auto">
            <a:xfrm>
              <a:off x="2233" y="1428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  <a:endParaRPr lang="de-DE"/>
            </a:p>
          </p:txBody>
        </p:sp>
        <p:sp>
          <p:nvSpPr>
            <p:cNvPr id="10311" name="Rectangle 71"/>
            <p:cNvSpPr>
              <a:spLocks noChangeArrowheads="1"/>
            </p:cNvSpPr>
            <p:nvPr/>
          </p:nvSpPr>
          <p:spPr bwMode="auto">
            <a:xfrm>
              <a:off x="2320" y="1511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/>
            </a:p>
          </p:txBody>
        </p:sp>
        <p:sp>
          <p:nvSpPr>
            <p:cNvPr id="10312" name="Rectangle 72"/>
            <p:cNvSpPr>
              <a:spLocks noChangeArrowheads="1"/>
            </p:cNvSpPr>
            <p:nvPr/>
          </p:nvSpPr>
          <p:spPr bwMode="auto">
            <a:xfrm>
              <a:off x="2383" y="1428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/>
            </a:p>
          </p:txBody>
        </p:sp>
        <p:sp>
          <p:nvSpPr>
            <p:cNvPr id="10313" name="Rectangle 73"/>
            <p:cNvSpPr>
              <a:spLocks noChangeArrowheads="1"/>
            </p:cNvSpPr>
            <p:nvPr/>
          </p:nvSpPr>
          <p:spPr bwMode="auto">
            <a:xfrm>
              <a:off x="2436" y="1458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14" name="Rectangle 74"/>
            <p:cNvSpPr>
              <a:spLocks noChangeArrowheads="1"/>
            </p:cNvSpPr>
            <p:nvPr/>
          </p:nvSpPr>
          <p:spPr bwMode="auto">
            <a:xfrm>
              <a:off x="2526" y="1428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</a:t>
              </a:r>
              <a:endParaRPr lang="de-DE"/>
            </a:p>
          </p:txBody>
        </p:sp>
        <p:sp>
          <p:nvSpPr>
            <p:cNvPr id="10315" name="Rectangle 75"/>
            <p:cNvSpPr>
              <a:spLocks noChangeArrowheads="1"/>
            </p:cNvSpPr>
            <p:nvPr/>
          </p:nvSpPr>
          <p:spPr bwMode="auto">
            <a:xfrm>
              <a:off x="2222" y="3067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  <a:endParaRPr lang="de-DE"/>
            </a:p>
          </p:txBody>
        </p:sp>
        <p:sp>
          <p:nvSpPr>
            <p:cNvPr id="10316" name="Rectangle 76"/>
            <p:cNvSpPr>
              <a:spLocks noChangeArrowheads="1"/>
            </p:cNvSpPr>
            <p:nvPr/>
          </p:nvSpPr>
          <p:spPr bwMode="auto">
            <a:xfrm>
              <a:off x="2312" y="3146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10317" name="Rectangle 77"/>
            <p:cNvSpPr>
              <a:spLocks noChangeArrowheads="1"/>
            </p:cNvSpPr>
            <p:nvPr/>
          </p:nvSpPr>
          <p:spPr bwMode="auto">
            <a:xfrm>
              <a:off x="2376" y="3067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/>
            </a:p>
          </p:txBody>
        </p:sp>
        <p:sp>
          <p:nvSpPr>
            <p:cNvPr id="10318" name="Rectangle 78"/>
            <p:cNvSpPr>
              <a:spLocks noChangeArrowheads="1"/>
            </p:cNvSpPr>
            <p:nvPr/>
          </p:nvSpPr>
          <p:spPr bwMode="auto">
            <a:xfrm>
              <a:off x="2428" y="3097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19" name="Rectangle 79"/>
            <p:cNvSpPr>
              <a:spLocks noChangeArrowheads="1"/>
            </p:cNvSpPr>
            <p:nvPr/>
          </p:nvSpPr>
          <p:spPr bwMode="auto">
            <a:xfrm>
              <a:off x="2514" y="3067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</a:t>
              </a:r>
              <a:endParaRPr lang="de-DE"/>
            </a:p>
          </p:txBody>
        </p:sp>
        <p:sp>
          <p:nvSpPr>
            <p:cNvPr id="10320" name="Rectangle 80"/>
            <p:cNvSpPr>
              <a:spLocks noChangeArrowheads="1"/>
            </p:cNvSpPr>
            <p:nvPr/>
          </p:nvSpPr>
          <p:spPr bwMode="auto">
            <a:xfrm>
              <a:off x="3866" y="2099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y</a:t>
              </a:r>
              <a:endParaRPr lang="de-DE"/>
            </a:p>
          </p:txBody>
        </p:sp>
        <p:sp>
          <p:nvSpPr>
            <p:cNvPr id="10321" name="Rectangle 81"/>
            <p:cNvSpPr>
              <a:spLocks noChangeArrowheads="1"/>
            </p:cNvSpPr>
            <p:nvPr/>
          </p:nvSpPr>
          <p:spPr bwMode="auto">
            <a:xfrm>
              <a:off x="3945" y="2099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/>
            </a:p>
          </p:txBody>
        </p:sp>
        <p:sp>
          <p:nvSpPr>
            <p:cNvPr id="10322" name="Rectangle 82"/>
            <p:cNvSpPr>
              <a:spLocks noChangeArrowheads="1"/>
            </p:cNvSpPr>
            <p:nvPr/>
          </p:nvSpPr>
          <p:spPr bwMode="auto">
            <a:xfrm>
              <a:off x="3997" y="2129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23" name="Rectangle 83"/>
            <p:cNvSpPr>
              <a:spLocks noChangeArrowheads="1"/>
            </p:cNvSpPr>
            <p:nvPr/>
          </p:nvSpPr>
          <p:spPr bwMode="auto">
            <a:xfrm>
              <a:off x="4083" y="2099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</a:t>
              </a:r>
              <a:endParaRPr lang="de-DE"/>
            </a:p>
          </p:txBody>
        </p:sp>
        <p:sp>
          <p:nvSpPr>
            <p:cNvPr id="10324" name="Rectangle 84"/>
            <p:cNvSpPr>
              <a:spLocks noChangeArrowheads="1"/>
            </p:cNvSpPr>
            <p:nvPr/>
          </p:nvSpPr>
          <p:spPr bwMode="auto">
            <a:xfrm>
              <a:off x="2406" y="2219"/>
              <a:ext cx="9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Symbol" pitchFamily="18" charset="2"/>
                </a:rPr>
                <a:t>S</a:t>
              </a:r>
              <a:endParaRPr lang="de-DE"/>
            </a:p>
          </p:txBody>
        </p:sp>
        <p:sp>
          <p:nvSpPr>
            <p:cNvPr id="10325" name="Rectangle 85"/>
            <p:cNvSpPr>
              <a:spLocks noChangeArrowheads="1"/>
            </p:cNvSpPr>
            <p:nvPr/>
          </p:nvSpPr>
          <p:spPr bwMode="auto">
            <a:xfrm>
              <a:off x="2499" y="2234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  <a:endParaRPr lang="de-DE"/>
            </a:p>
          </p:txBody>
        </p:sp>
        <p:sp>
          <p:nvSpPr>
            <p:cNvPr id="10326" name="Rectangle 86"/>
            <p:cNvSpPr>
              <a:spLocks noChangeArrowheads="1"/>
            </p:cNvSpPr>
            <p:nvPr/>
          </p:nvSpPr>
          <p:spPr bwMode="auto">
            <a:xfrm>
              <a:off x="2585" y="2317"/>
              <a:ext cx="3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i</a:t>
              </a:r>
              <a:endParaRPr lang="de-DE"/>
            </a:p>
          </p:txBody>
        </p:sp>
        <p:sp>
          <p:nvSpPr>
            <p:cNvPr id="10327" name="Freeform 87"/>
            <p:cNvSpPr>
              <a:spLocks/>
            </p:cNvSpPr>
            <p:nvPr/>
          </p:nvSpPr>
          <p:spPr bwMode="auto">
            <a:xfrm>
              <a:off x="2615" y="1563"/>
              <a:ext cx="300" cy="301"/>
            </a:xfrm>
            <a:custGeom>
              <a:avLst/>
              <a:gdLst>
                <a:gd name="T0" fmla="*/ 300 w 300"/>
                <a:gd name="T1" fmla="*/ 150 h 301"/>
                <a:gd name="T2" fmla="*/ 296 w 300"/>
                <a:gd name="T3" fmla="*/ 120 h 301"/>
                <a:gd name="T4" fmla="*/ 289 w 300"/>
                <a:gd name="T5" fmla="*/ 94 h 301"/>
                <a:gd name="T6" fmla="*/ 274 w 300"/>
                <a:gd name="T7" fmla="*/ 68 h 301"/>
                <a:gd name="T8" fmla="*/ 255 w 300"/>
                <a:gd name="T9" fmla="*/ 45 h 301"/>
                <a:gd name="T10" fmla="*/ 233 w 300"/>
                <a:gd name="T11" fmla="*/ 27 h 301"/>
                <a:gd name="T12" fmla="*/ 210 w 300"/>
                <a:gd name="T13" fmla="*/ 12 h 301"/>
                <a:gd name="T14" fmla="*/ 180 w 300"/>
                <a:gd name="T15" fmla="*/ 4 h 301"/>
                <a:gd name="T16" fmla="*/ 150 w 300"/>
                <a:gd name="T17" fmla="*/ 0 h 301"/>
                <a:gd name="T18" fmla="*/ 120 w 300"/>
                <a:gd name="T19" fmla="*/ 4 h 301"/>
                <a:gd name="T20" fmla="*/ 94 w 300"/>
                <a:gd name="T21" fmla="*/ 12 h 301"/>
                <a:gd name="T22" fmla="*/ 68 w 300"/>
                <a:gd name="T23" fmla="*/ 27 h 301"/>
                <a:gd name="T24" fmla="*/ 45 w 300"/>
                <a:gd name="T25" fmla="*/ 45 h 301"/>
                <a:gd name="T26" fmla="*/ 27 w 300"/>
                <a:gd name="T27" fmla="*/ 68 h 301"/>
                <a:gd name="T28" fmla="*/ 15 w 300"/>
                <a:gd name="T29" fmla="*/ 94 h 301"/>
                <a:gd name="T30" fmla="*/ 4 w 300"/>
                <a:gd name="T31" fmla="*/ 120 h 301"/>
                <a:gd name="T32" fmla="*/ 0 w 300"/>
                <a:gd name="T33" fmla="*/ 150 h 301"/>
                <a:gd name="T34" fmla="*/ 4 w 300"/>
                <a:gd name="T35" fmla="*/ 180 h 301"/>
                <a:gd name="T36" fmla="*/ 15 w 300"/>
                <a:gd name="T37" fmla="*/ 207 h 301"/>
                <a:gd name="T38" fmla="*/ 27 w 300"/>
                <a:gd name="T39" fmla="*/ 233 h 301"/>
                <a:gd name="T40" fmla="*/ 45 w 300"/>
                <a:gd name="T41" fmla="*/ 256 h 301"/>
                <a:gd name="T42" fmla="*/ 68 w 300"/>
                <a:gd name="T43" fmla="*/ 274 h 301"/>
                <a:gd name="T44" fmla="*/ 94 w 300"/>
                <a:gd name="T45" fmla="*/ 286 h 301"/>
                <a:gd name="T46" fmla="*/ 120 w 300"/>
                <a:gd name="T47" fmla="*/ 297 h 301"/>
                <a:gd name="T48" fmla="*/ 150 w 300"/>
                <a:gd name="T49" fmla="*/ 301 h 301"/>
                <a:gd name="T50" fmla="*/ 180 w 300"/>
                <a:gd name="T51" fmla="*/ 297 h 301"/>
                <a:gd name="T52" fmla="*/ 210 w 300"/>
                <a:gd name="T53" fmla="*/ 286 h 301"/>
                <a:gd name="T54" fmla="*/ 233 w 300"/>
                <a:gd name="T55" fmla="*/ 274 h 301"/>
                <a:gd name="T56" fmla="*/ 255 w 300"/>
                <a:gd name="T57" fmla="*/ 256 h 301"/>
                <a:gd name="T58" fmla="*/ 274 w 300"/>
                <a:gd name="T59" fmla="*/ 233 h 301"/>
                <a:gd name="T60" fmla="*/ 289 w 300"/>
                <a:gd name="T61" fmla="*/ 207 h 301"/>
                <a:gd name="T62" fmla="*/ 296 w 300"/>
                <a:gd name="T63" fmla="*/ 180 h 301"/>
                <a:gd name="T64" fmla="*/ 300 w 300"/>
                <a:gd name="T65" fmla="*/ 150 h 3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0"/>
                <a:gd name="T100" fmla="*/ 0 h 301"/>
                <a:gd name="T101" fmla="*/ 300 w 300"/>
                <a:gd name="T102" fmla="*/ 301 h 3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0" h="301">
                  <a:moveTo>
                    <a:pt x="300" y="150"/>
                  </a:moveTo>
                  <a:lnTo>
                    <a:pt x="296" y="120"/>
                  </a:lnTo>
                  <a:lnTo>
                    <a:pt x="289" y="94"/>
                  </a:lnTo>
                  <a:lnTo>
                    <a:pt x="274" y="68"/>
                  </a:lnTo>
                  <a:lnTo>
                    <a:pt x="255" y="45"/>
                  </a:lnTo>
                  <a:lnTo>
                    <a:pt x="233" y="27"/>
                  </a:lnTo>
                  <a:lnTo>
                    <a:pt x="210" y="12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94" y="12"/>
                  </a:lnTo>
                  <a:lnTo>
                    <a:pt x="68" y="27"/>
                  </a:lnTo>
                  <a:lnTo>
                    <a:pt x="45" y="45"/>
                  </a:lnTo>
                  <a:lnTo>
                    <a:pt x="27" y="68"/>
                  </a:lnTo>
                  <a:lnTo>
                    <a:pt x="15" y="94"/>
                  </a:lnTo>
                  <a:lnTo>
                    <a:pt x="4" y="120"/>
                  </a:lnTo>
                  <a:lnTo>
                    <a:pt x="0" y="150"/>
                  </a:lnTo>
                  <a:lnTo>
                    <a:pt x="4" y="180"/>
                  </a:lnTo>
                  <a:lnTo>
                    <a:pt x="15" y="207"/>
                  </a:lnTo>
                  <a:lnTo>
                    <a:pt x="27" y="233"/>
                  </a:lnTo>
                  <a:lnTo>
                    <a:pt x="45" y="256"/>
                  </a:lnTo>
                  <a:lnTo>
                    <a:pt x="68" y="274"/>
                  </a:lnTo>
                  <a:lnTo>
                    <a:pt x="94" y="286"/>
                  </a:lnTo>
                  <a:lnTo>
                    <a:pt x="120" y="297"/>
                  </a:lnTo>
                  <a:lnTo>
                    <a:pt x="150" y="301"/>
                  </a:lnTo>
                  <a:lnTo>
                    <a:pt x="180" y="297"/>
                  </a:lnTo>
                  <a:lnTo>
                    <a:pt x="210" y="286"/>
                  </a:lnTo>
                  <a:lnTo>
                    <a:pt x="233" y="274"/>
                  </a:lnTo>
                  <a:lnTo>
                    <a:pt x="255" y="256"/>
                  </a:lnTo>
                  <a:lnTo>
                    <a:pt x="274" y="233"/>
                  </a:lnTo>
                  <a:lnTo>
                    <a:pt x="289" y="207"/>
                  </a:lnTo>
                  <a:lnTo>
                    <a:pt x="296" y="180"/>
                  </a:lnTo>
                  <a:lnTo>
                    <a:pt x="300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28" name="Freeform 88"/>
            <p:cNvSpPr>
              <a:spLocks/>
            </p:cNvSpPr>
            <p:nvPr/>
          </p:nvSpPr>
          <p:spPr bwMode="auto">
            <a:xfrm>
              <a:off x="2619" y="2861"/>
              <a:ext cx="300" cy="297"/>
            </a:xfrm>
            <a:custGeom>
              <a:avLst/>
              <a:gdLst>
                <a:gd name="T0" fmla="*/ 300 w 300"/>
                <a:gd name="T1" fmla="*/ 147 h 297"/>
                <a:gd name="T2" fmla="*/ 296 w 300"/>
                <a:gd name="T3" fmla="*/ 117 h 297"/>
                <a:gd name="T4" fmla="*/ 289 w 300"/>
                <a:gd name="T5" fmla="*/ 90 h 297"/>
                <a:gd name="T6" fmla="*/ 274 w 300"/>
                <a:gd name="T7" fmla="*/ 64 h 297"/>
                <a:gd name="T8" fmla="*/ 255 w 300"/>
                <a:gd name="T9" fmla="*/ 42 h 297"/>
                <a:gd name="T10" fmla="*/ 232 w 300"/>
                <a:gd name="T11" fmla="*/ 23 h 297"/>
                <a:gd name="T12" fmla="*/ 210 w 300"/>
                <a:gd name="T13" fmla="*/ 12 h 297"/>
                <a:gd name="T14" fmla="*/ 180 w 300"/>
                <a:gd name="T15" fmla="*/ 0 h 297"/>
                <a:gd name="T16" fmla="*/ 150 w 300"/>
                <a:gd name="T17" fmla="*/ 0 h 297"/>
                <a:gd name="T18" fmla="*/ 120 w 300"/>
                <a:gd name="T19" fmla="*/ 0 h 297"/>
                <a:gd name="T20" fmla="*/ 94 w 300"/>
                <a:gd name="T21" fmla="*/ 12 h 297"/>
                <a:gd name="T22" fmla="*/ 68 w 300"/>
                <a:gd name="T23" fmla="*/ 23 h 297"/>
                <a:gd name="T24" fmla="*/ 45 w 300"/>
                <a:gd name="T25" fmla="*/ 42 h 297"/>
                <a:gd name="T26" fmla="*/ 26 w 300"/>
                <a:gd name="T27" fmla="*/ 64 h 297"/>
                <a:gd name="T28" fmla="*/ 11 w 300"/>
                <a:gd name="T29" fmla="*/ 90 h 297"/>
                <a:gd name="T30" fmla="*/ 4 w 300"/>
                <a:gd name="T31" fmla="*/ 117 h 297"/>
                <a:gd name="T32" fmla="*/ 0 w 300"/>
                <a:gd name="T33" fmla="*/ 147 h 297"/>
                <a:gd name="T34" fmla="*/ 4 w 300"/>
                <a:gd name="T35" fmla="*/ 177 h 297"/>
                <a:gd name="T36" fmla="*/ 11 w 300"/>
                <a:gd name="T37" fmla="*/ 207 h 297"/>
                <a:gd name="T38" fmla="*/ 26 w 300"/>
                <a:gd name="T39" fmla="*/ 229 h 297"/>
                <a:gd name="T40" fmla="*/ 45 w 300"/>
                <a:gd name="T41" fmla="*/ 252 h 297"/>
                <a:gd name="T42" fmla="*/ 68 w 300"/>
                <a:gd name="T43" fmla="*/ 271 h 297"/>
                <a:gd name="T44" fmla="*/ 94 w 300"/>
                <a:gd name="T45" fmla="*/ 286 h 297"/>
                <a:gd name="T46" fmla="*/ 120 w 300"/>
                <a:gd name="T47" fmla="*/ 293 h 297"/>
                <a:gd name="T48" fmla="*/ 150 w 300"/>
                <a:gd name="T49" fmla="*/ 297 h 297"/>
                <a:gd name="T50" fmla="*/ 180 w 300"/>
                <a:gd name="T51" fmla="*/ 293 h 297"/>
                <a:gd name="T52" fmla="*/ 210 w 300"/>
                <a:gd name="T53" fmla="*/ 286 h 297"/>
                <a:gd name="T54" fmla="*/ 232 w 300"/>
                <a:gd name="T55" fmla="*/ 271 h 297"/>
                <a:gd name="T56" fmla="*/ 255 w 300"/>
                <a:gd name="T57" fmla="*/ 252 h 297"/>
                <a:gd name="T58" fmla="*/ 274 w 300"/>
                <a:gd name="T59" fmla="*/ 229 h 297"/>
                <a:gd name="T60" fmla="*/ 289 w 300"/>
                <a:gd name="T61" fmla="*/ 207 h 297"/>
                <a:gd name="T62" fmla="*/ 296 w 300"/>
                <a:gd name="T63" fmla="*/ 177 h 297"/>
                <a:gd name="T64" fmla="*/ 300 w 300"/>
                <a:gd name="T65" fmla="*/ 147 h 2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0"/>
                <a:gd name="T100" fmla="*/ 0 h 297"/>
                <a:gd name="T101" fmla="*/ 300 w 300"/>
                <a:gd name="T102" fmla="*/ 297 h 2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0" h="297">
                  <a:moveTo>
                    <a:pt x="300" y="147"/>
                  </a:moveTo>
                  <a:lnTo>
                    <a:pt x="296" y="117"/>
                  </a:lnTo>
                  <a:lnTo>
                    <a:pt x="289" y="90"/>
                  </a:lnTo>
                  <a:lnTo>
                    <a:pt x="274" y="64"/>
                  </a:lnTo>
                  <a:lnTo>
                    <a:pt x="255" y="42"/>
                  </a:lnTo>
                  <a:lnTo>
                    <a:pt x="232" y="23"/>
                  </a:lnTo>
                  <a:lnTo>
                    <a:pt x="210" y="12"/>
                  </a:lnTo>
                  <a:lnTo>
                    <a:pt x="180" y="0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94" y="12"/>
                  </a:lnTo>
                  <a:lnTo>
                    <a:pt x="68" y="23"/>
                  </a:lnTo>
                  <a:lnTo>
                    <a:pt x="45" y="42"/>
                  </a:lnTo>
                  <a:lnTo>
                    <a:pt x="26" y="64"/>
                  </a:lnTo>
                  <a:lnTo>
                    <a:pt x="11" y="90"/>
                  </a:lnTo>
                  <a:lnTo>
                    <a:pt x="4" y="117"/>
                  </a:lnTo>
                  <a:lnTo>
                    <a:pt x="0" y="147"/>
                  </a:lnTo>
                  <a:lnTo>
                    <a:pt x="4" y="177"/>
                  </a:lnTo>
                  <a:lnTo>
                    <a:pt x="11" y="207"/>
                  </a:lnTo>
                  <a:lnTo>
                    <a:pt x="26" y="229"/>
                  </a:lnTo>
                  <a:lnTo>
                    <a:pt x="45" y="252"/>
                  </a:lnTo>
                  <a:lnTo>
                    <a:pt x="68" y="271"/>
                  </a:lnTo>
                  <a:lnTo>
                    <a:pt x="94" y="286"/>
                  </a:lnTo>
                  <a:lnTo>
                    <a:pt x="120" y="293"/>
                  </a:lnTo>
                  <a:lnTo>
                    <a:pt x="150" y="297"/>
                  </a:lnTo>
                  <a:lnTo>
                    <a:pt x="180" y="293"/>
                  </a:lnTo>
                  <a:lnTo>
                    <a:pt x="210" y="286"/>
                  </a:lnTo>
                  <a:lnTo>
                    <a:pt x="232" y="271"/>
                  </a:lnTo>
                  <a:lnTo>
                    <a:pt x="255" y="252"/>
                  </a:lnTo>
                  <a:lnTo>
                    <a:pt x="274" y="229"/>
                  </a:lnTo>
                  <a:lnTo>
                    <a:pt x="289" y="207"/>
                  </a:lnTo>
                  <a:lnTo>
                    <a:pt x="296" y="177"/>
                  </a:lnTo>
                  <a:lnTo>
                    <a:pt x="300" y="14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29" name="Freeform 89"/>
            <p:cNvSpPr>
              <a:spLocks/>
            </p:cNvSpPr>
            <p:nvPr/>
          </p:nvSpPr>
          <p:spPr bwMode="auto">
            <a:xfrm>
              <a:off x="2514" y="2981"/>
              <a:ext cx="94" cy="72"/>
            </a:xfrm>
            <a:custGeom>
              <a:avLst/>
              <a:gdLst>
                <a:gd name="T0" fmla="*/ 0 w 94"/>
                <a:gd name="T1" fmla="*/ 38 h 72"/>
                <a:gd name="T2" fmla="*/ 0 w 94"/>
                <a:gd name="T3" fmla="*/ 72 h 72"/>
                <a:gd name="T4" fmla="*/ 94 w 94"/>
                <a:gd name="T5" fmla="*/ 38 h 72"/>
                <a:gd name="T6" fmla="*/ 0 w 94"/>
                <a:gd name="T7" fmla="*/ 0 h 72"/>
                <a:gd name="T8" fmla="*/ 0 w 94"/>
                <a:gd name="T9" fmla="*/ 3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72"/>
                <a:gd name="T17" fmla="*/ 94 w 94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72">
                  <a:moveTo>
                    <a:pt x="0" y="38"/>
                  </a:moveTo>
                  <a:lnTo>
                    <a:pt x="0" y="72"/>
                  </a:lnTo>
                  <a:lnTo>
                    <a:pt x="94" y="38"/>
                  </a:lnTo>
                  <a:lnTo>
                    <a:pt x="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0" name="Line 90"/>
            <p:cNvSpPr>
              <a:spLocks noChangeShapeType="1"/>
            </p:cNvSpPr>
            <p:nvPr/>
          </p:nvSpPr>
          <p:spPr bwMode="auto">
            <a:xfrm flipH="1">
              <a:off x="2207" y="3019"/>
              <a:ext cx="3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1" name="Rectangle 91"/>
            <p:cNvSpPr>
              <a:spLocks noChangeArrowheads="1"/>
            </p:cNvSpPr>
            <p:nvPr/>
          </p:nvSpPr>
          <p:spPr bwMode="auto">
            <a:xfrm>
              <a:off x="2754" y="1619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i="1">
                  <a:solidFill>
                    <a:srgbClr val="000000"/>
                  </a:solidFill>
                  <a:latin typeface="Times New Roman" pitchFamily="18" charset="0"/>
                </a:rPr>
                <a:t>/</a:t>
              </a:r>
              <a:endParaRPr lang="de-DE"/>
            </a:p>
          </p:txBody>
        </p:sp>
        <p:sp>
          <p:nvSpPr>
            <p:cNvPr id="10332" name="Rectangle 92"/>
            <p:cNvSpPr>
              <a:spLocks noChangeArrowheads="1"/>
            </p:cNvSpPr>
            <p:nvPr/>
          </p:nvSpPr>
          <p:spPr bwMode="auto">
            <a:xfrm>
              <a:off x="2747" y="2914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i="1">
                  <a:solidFill>
                    <a:srgbClr val="000000"/>
                  </a:solidFill>
                  <a:latin typeface="Times New Roman" pitchFamily="18" charset="0"/>
                </a:rPr>
                <a:t>/</a:t>
              </a:r>
              <a:endParaRPr lang="de-DE"/>
            </a:p>
          </p:txBody>
        </p:sp>
        <p:sp>
          <p:nvSpPr>
            <p:cNvPr id="10333" name="Freeform 93"/>
            <p:cNvSpPr>
              <a:spLocks/>
            </p:cNvSpPr>
            <p:nvPr/>
          </p:nvSpPr>
          <p:spPr bwMode="auto">
            <a:xfrm>
              <a:off x="3361" y="2115"/>
              <a:ext cx="97" cy="90"/>
            </a:xfrm>
            <a:custGeom>
              <a:avLst/>
              <a:gdLst>
                <a:gd name="T0" fmla="*/ 26 w 97"/>
                <a:gd name="T1" fmla="*/ 26 h 90"/>
                <a:gd name="T2" fmla="*/ 0 w 97"/>
                <a:gd name="T3" fmla="*/ 56 h 90"/>
                <a:gd name="T4" fmla="*/ 97 w 97"/>
                <a:gd name="T5" fmla="*/ 90 h 90"/>
                <a:gd name="T6" fmla="*/ 48 w 97"/>
                <a:gd name="T7" fmla="*/ 0 h 90"/>
                <a:gd name="T8" fmla="*/ 26 w 97"/>
                <a:gd name="T9" fmla="*/ 2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90"/>
                <a:gd name="T17" fmla="*/ 97 w 97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90">
                  <a:moveTo>
                    <a:pt x="26" y="26"/>
                  </a:moveTo>
                  <a:lnTo>
                    <a:pt x="0" y="56"/>
                  </a:lnTo>
                  <a:lnTo>
                    <a:pt x="97" y="90"/>
                  </a:lnTo>
                  <a:lnTo>
                    <a:pt x="48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4" name="Line 94"/>
            <p:cNvSpPr>
              <a:spLocks noChangeShapeType="1"/>
            </p:cNvSpPr>
            <p:nvPr/>
          </p:nvSpPr>
          <p:spPr bwMode="auto">
            <a:xfrm flipH="1" flipV="1">
              <a:off x="2904" y="1721"/>
              <a:ext cx="483" cy="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5" name="Freeform 95"/>
            <p:cNvSpPr>
              <a:spLocks/>
            </p:cNvSpPr>
            <p:nvPr/>
          </p:nvSpPr>
          <p:spPr bwMode="auto">
            <a:xfrm>
              <a:off x="2724" y="2760"/>
              <a:ext cx="75" cy="90"/>
            </a:xfrm>
            <a:custGeom>
              <a:avLst/>
              <a:gdLst>
                <a:gd name="T0" fmla="*/ 37 w 75"/>
                <a:gd name="T1" fmla="*/ 0 h 90"/>
                <a:gd name="T2" fmla="*/ 0 w 75"/>
                <a:gd name="T3" fmla="*/ 0 h 90"/>
                <a:gd name="T4" fmla="*/ 37 w 75"/>
                <a:gd name="T5" fmla="*/ 90 h 90"/>
                <a:gd name="T6" fmla="*/ 75 w 75"/>
                <a:gd name="T7" fmla="*/ 0 h 90"/>
                <a:gd name="T8" fmla="*/ 37 w 75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90"/>
                <a:gd name="T17" fmla="*/ 75 w 75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90">
                  <a:moveTo>
                    <a:pt x="37" y="0"/>
                  </a:moveTo>
                  <a:lnTo>
                    <a:pt x="0" y="0"/>
                  </a:lnTo>
                  <a:lnTo>
                    <a:pt x="37" y="90"/>
                  </a:lnTo>
                  <a:lnTo>
                    <a:pt x="7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6" name="Freeform 96"/>
            <p:cNvSpPr>
              <a:spLocks/>
            </p:cNvSpPr>
            <p:nvPr/>
          </p:nvSpPr>
          <p:spPr bwMode="auto">
            <a:xfrm>
              <a:off x="2724" y="1845"/>
              <a:ext cx="75" cy="94"/>
            </a:xfrm>
            <a:custGeom>
              <a:avLst/>
              <a:gdLst>
                <a:gd name="T0" fmla="*/ 37 w 75"/>
                <a:gd name="T1" fmla="*/ 94 h 94"/>
                <a:gd name="T2" fmla="*/ 75 w 75"/>
                <a:gd name="T3" fmla="*/ 94 h 94"/>
                <a:gd name="T4" fmla="*/ 37 w 75"/>
                <a:gd name="T5" fmla="*/ 0 h 94"/>
                <a:gd name="T6" fmla="*/ 0 w 75"/>
                <a:gd name="T7" fmla="*/ 94 h 94"/>
                <a:gd name="T8" fmla="*/ 37 w 75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94"/>
                <a:gd name="T17" fmla="*/ 75 w 75"/>
                <a:gd name="T18" fmla="*/ 94 h 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94">
                  <a:moveTo>
                    <a:pt x="37" y="94"/>
                  </a:moveTo>
                  <a:lnTo>
                    <a:pt x="75" y="94"/>
                  </a:lnTo>
                  <a:lnTo>
                    <a:pt x="37" y="0"/>
                  </a:lnTo>
                  <a:lnTo>
                    <a:pt x="0" y="94"/>
                  </a:lnTo>
                  <a:lnTo>
                    <a:pt x="3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7" name="Line 97"/>
            <p:cNvSpPr>
              <a:spLocks noChangeShapeType="1"/>
            </p:cNvSpPr>
            <p:nvPr/>
          </p:nvSpPr>
          <p:spPr bwMode="auto">
            <a:xfrm>
              <a:off x="2761" y="1939"/>
              <a:ext cx="1" cy="8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8" name="Rectangle 98"/>
            <p:cNvSpPr>
              <a:spLocks noChangeArrowheads="1"/>
            </p:cNvSpPr>
            <p:nvPr/>
          </p:nvSpPr>
          <p:spPr bwMode="auto">
            <a:xfrm>
              <a:off x="1998" y="1619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Symbol" pitchFamily="18" charset="2"/>
                </a:rPr>
                <a:t>W</a:t>
              </a:r>
              <a:endParaRPr lang="de-DE"/>
            </a:p>
          </p:txBody>
        </p:sp>
        <p:sp>
          <p:nvSpPr>
            <p:cNvPr id="10339" name="Rectangle 99"/>
            <p:cNvSpPr>
              <a:spLocks noChangeArrowheads="1"/>
            </p:cNvSpPr>
            <p:nvPr/>
          </p:nvSpPr>
          <p:spPr bwMode="auto">
            <a:xfrm>
              <a:off x="2005" y="2917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Symbol" pitchFamily="18" charset="2"/>
                </a:rPr>
                <a:t>W</a:t>
              </a:r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1338822061"/>
      </p:ext>
    </p:extLst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Fußzeilenplatzhalter 2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66563" name="Foliennummernplatzhalt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21688863-F509-443E-98BA-A950DAD4994C}" type="slidenum">
              <a:rPr lang="de-DE" altLang="de-DE" sz="800" b="0"/>
              <a:pPr>
                <a:buSzTx/>
                <a:buFontTx/>
                <a:buNone/>
              </a:pPr>
              <a:t>62</a:t>
            </a:fld>
            <a:r>
              <a:rPr lang="de-DE" altLang="de-DE" sz="800" b="0"/>
              <a:t> -</a:t>
            </a:r>
          </a:p>
        </p:txBody>
      </p:sp>
      <p:sp>
        <p:nvSpPr>
          <p:cNvPr id="66564" name="Rectangle 2"/>
          <p:cNvSpPr>
            <a:spLocks noGrp="1" noChangeArrowheads="1"/>
          </p:cNvSpPr>
          <p:nvPr>
            <p:ph type="title"/>
          </p:nvPr>
        </p:nvSpPr>
        <p:spPr/>
        <p:txBody>
          <a:bodyPr wrap="square" lIns="92075" tIns="46038" rIns="92075" bIns="46038" anchor="ctr"/>
          <a:lstStyle/>
          <a:p>
            <a:r>
              <a:rPr lang="de-DE" altLang="de-DE" smtClean="0"/>
              <a:t>Klassifikation mit RBF-Netzen</a:t>
            </a:r>
          </a:p>
        </p:txBody>
      </p:sp>
      <p:sp>
        <p:nvSpPr>
          <p:cNvPr id="19465" name="Rectangle 4"/>
          <p:cNvSpPr>
            <a:spLocks noChangeArrowheads="1"/>
          </p:cNvSpPr>
          <p:nvPr/>
        </p:nvSpPr>
        <p:spPr bwMode="auto">
          <a:xfrm>
            <a:off x="566738" y="1309688"/>
            <a:ext cx="8320087" cy="2143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marL="639763" indent="-639763">
              <a:spcBef>
                <a:spcPct val="24000"/>
              </a:spcBef>
              <a:spcAft>
                <a:spcPct val="24000"/>
              </a:spcAft>
              <a:defRPr/>
            </a:pPr>
            <a:r>
              <a:rPr lang="de-DE" sz="1800" b="1" dirty="0">
                <a:latin typeface="+mj-lt"/>
              </a:rPr>
              <a:t>Beste Klassifizierung</a:t>
            </a:r>
            <a:r>
              <a:rPr lang="de-DE" sz="1800" dirty="0">
                <a:latin typeface="+mj-lt"/>
              </a:rPr>
              <a:t>		</a:t>
            </a:r>
            <a:r>
              <a:rPr lang="de-DE" sz="1800" i="1" dirty="0" err="1">
                <a:solidFill>
                  <a:srgbClr val="336699"/>
                </a:solidFill>
                <a:latin typeface="+mj-lt"/>
              </a:rPr>
              <a:t>Bayes</a:t>
            </a:r>
            <a:r>
              <a:rPr lang="de-DE" sz="1800" i="1" dirty="0">
                <a:solidFill>
                  <a:srgbClr val="336699"/>
                </a:solidFill>
                <a:latin typeface="+mj-lt"/>
              </a:rPr>
              <a:t>-Klassifizierung</a:t>
            </a:r>
          </a:p>
          <a:p>
            <a:pPr marL="639763" indent="-639763">
              <a:spcBef>
                <a:spcPct val="24000"/>
              </a:spcBef>
              <a:spcAft>
                <a:spcPct val="48000"/>
              </a:spcAft>
              <a:defRPr/>
            </a:pPr>
            <a:r>
              <a:rPr lang="de-DE" sz="1800" dirty="0">
                <a:latin typeface="+mj-lt"/>
              </a:rPr>
              <a:t>Suche Klasse </a:t>
            </a:r>
            <a:r>
              <a:rPr lang="de-DE" sz="1800" dirty="0" err="1">
                <a:latin typeface="Symbol" pitchFamily="18" charset="2"/>
              </a:rPr>
              <a:t>w</a:t>
            </a:r>
            <a:r>
              <a:rPr lang="de-DE" sz="1800" baseline="-25000" dirty="0" err="1">
                <a:latin typeface="+mj-lt"/>
              </a:rPr>
              <a:t>i</a:t>
            </a:r>
            <a:r>
              <a:rPr lang="de-DE" sz="1800" dirty="0">
                <a:latin typeface="+mj-lt"/>
              </a:rPr>
              <a:t> so, </a:t>
            </a:r>
            <a:r>
              <a:rPr lang="de-DE" sz="1800" dirty="0" err="1">
                <a:latin typeface="+mj-lt"/>
              </a:rPr>
              <a:t>daß</a:t>
            </a:r>
            <a:r>
              <a:rPr lang="de-DE" sz="1800" dirty="0">
                <a:latin typeface="+mj-lt"/>
              </a:rPr>
              <a:t>  p(</a:t>
            </a:r>
            <a:r>
              <a:rPr lang="de-DE" sz="1800" dirty="0" err="1">
                <a:latin typeface="Symbol" pitchFamily="18" charset="2"/>
              </a:rPr>
              <a:t>w</a:t>
            </a:r>
            <a:r>
              <a:rPr lang="de-DE" sz="1800" baseline="-25000" dirty="0" err="1">
                <a:latin typeface="+mj-lt"/>
              </a:rPr>
              <a:t>i</a:t>
            </a:r>
            <a:r>
              <a:rPr lang="de-DE" sz="1800" dirty="0" err="1">
                <a:latin typeface="+mj-lt"/>
              </a:rPr>
              <a:t>|</a:t>
            </a:r>
            <a:r>
              <a:rPr lang="de-DE" sz="1800" b="1" dirty="0" err="1">
                <a:latin typeface="+mj-lt"/>
              </a:rPr>
              <a:t>x</a:t>
            </a:r>
            <a:r>
              <a:rPr lang="de-DE" sz="1800" dirty="0">
                <a:latin typeface="+mj-lt"/>
              </a:rPr>
              <a:t>) = </a:t>
            </a:r>
            <a:r>
              <a:rPr lang="de-DE" sz="1800" dirty="0" err="1">
                <a:latin typeface="+mj-lt"/>
              </a:rPr>
              <a:t>max</a:t>
            </a:r>
            <a:r>
              <a:rPr lang="de-DE" sz="1800" baseline="-25000" dirty="0" err="1">
                <a:latin typeface="+mj-lt"/>
              </a:rPr>
              <a:t>k</a:t>
            </a:r>
            <a:r>
              <a:rPr lang="de-DE" sz="1800" dirty="0">
                <a:latin typeface="+mj-lt"/>
              </a:rPr>
              <a:t> p(</a:t>
            </a:r>
            <a:r>
              <a:rPr lang="de-DE" sz="1800" dirty="0" err="1">
                <a:latin typeface="Symbol" pitchFamily="18" charset="2"/>
              </a:rPr>
              <a:t>w</a:t>
            </a:r>
            <a:r>
              <a:rPr lang="de-DE" sz="1800" baseline="-25000" dirty="0" err="1">
                <a:latin typeface="+mj-lt"/>
              </a:rPr>
              <a:t>k</a:t>
            </a:r>
            <a:r>
              <a:rPr lang="de-DE" sz="1800" dirty="0" err="1">
                <a:latin typeface="+mj-lt"/>
              </a:rPr>
              <a:t>|</a:t>
            </a:r>
            <a:r>
              <a:rPr lang="de-DE" sz="1800" b="1" dirty="0" err="1">
                <a:latin typeface="+mj-lt"/>
              </a:rPr>
              <a:t>x</a:t>
            </a:r>
            <a:r>
              <a:rPr lang="de-DE" sz="1800" dirty="0">
                <a:latin typeface="+mj-lt"/>
              </a:rPr>
              <a:t>) 	</a:t>
            </a:r>
          </a:p>
          <a:p>
            <a:pPr marL="639763" indent="-639763">
              <a:spcBef>
                <a:spcPct val="24000"/>
              </a:spcBef>
              <a:spcAft>
                <a:spcPct val="48000"/>
              </a:spcAft>
              <a:defRPr/>
            </a:pPr>
            <a:r>
              <a:rPr lang="de-DE" sz="1800" i="1" dirty="0">
                <a:latin typeface="+mj-lt"/>
              </a:rPr>
              <a:t>Wir wissen</a:t>
            </a:r>
            <a:r>
              <a:rPr lang="de-DE" sz="1800" dirty="0">
                <a:latin typeface="+mj-lt"/>
              </a:rPr>
              <a:t>: p(</a:t>
            </a:r>
            <a:r>
              <a:rPr lang="de-DE" sz="1800" dirty="0" err="1">
                <a:latin typeface="Symbol" pitchFamily="18" charset="2"/>
              </a:rPr>
              <a:t>w</a:t>
            </a:r>
            <a:r>
              <a:rPr lang="de-DE" sz="1800" baseline="-25000" dirty="0" err="1">
                <a:latin typeface="+mj-lt"/>
              </a:rPr>
              <a:t>i</a:t>
            </a:r>
            <a:r>
              <a:rPr lang="de-DE" sz="1800" dirty="0" err="1">
                <a:latin typeface="+mj-lt"/>
              </a:rPr>
              <a:t>|</a:t>
            </a:r>
            <a:r>
              <a:rPr lang="de-DE" sz="1800" b="1" dirty="0" err="1">
                <a:latin typeface="+mj-lt"/>
              </a:rPr>
              <a:t>x</a:t>
            </a:r>
            <a:r>
              <a:rPr lang="de-DE" sz="1800" dirty="0">
                <a:latin typeface="+mj-lt"/>
              </a:rPr>
              <a:t>) =</a:t>
            </a:r>
          </a:p>
          <a:p>
            <a:pPr marL="639763" indent="-639763">
              <a:spcBef>
                <a:spcPct val="24000"/>
              </a:spcBef>
              <a:spcAft>
                <a:spcPct val="24000"/>
              </a:spcAft>
              <a:defRPr/>
            </a:pPr>
            <a:r>
              <a:rPr lang="de-DE" sz="1800" b="1" dirty="0">
                <a:latin typeface="+mj-lt"/>
              </a:rPr>
              <a:t>Situation</a:t>
            </a:r>
            <a:r>
              <a:rPr lang="de-DE" sz="1800" dirty="0">
                <a:latin typeface="+mj-lt"/>
              </a:rPr>
              <a:t>: </a:t>
            </a:r>
          </a:p>
          <a:p>
            <a:pPr marL="639763" indent="-639763">
              <a:spcBef>
                <a:spcPts val="0"/>
              </a:spcBef>
              <a:spcAft>
                <a:spcPts val="0"/>
              </a:spcAft>
              <a:defRPr/>
            </a:pPr>
            <a:r>
              <a:rPr lang="de-DE" sz="1800" dirty="0" err="1">
                <a:latin typeface="+mj-lt"/>
              </a:rPr>
              <a:t>Gaußvert</a:t>
            </a:r>
            <a:r>
              <a:rPr lang="de-DE" sz="1800" dirty="0">
                <a:latin typeface="+mj-lt"/>
              </a:rPr>
              <a:t>. </a:t>
            </a:r>
            <a:r>
              <a:rPr lang="de-DE" sz="1800" dirty="0" err="1">
                <a:latin typeface="+mj-lt"/>
              </a:rPr>
              <a:t>Abweichg</a:t>
            </a:r>
            <a:r>
              <a:rPr lang="de-DE" sz="1800" dirty="0">
                <a:latin typeface="+mj-lt"/>
              </a:rPr>
              <a:t>.</a:t>
            </a:r>
            <a:r>
              <a:rPr lang="de-DE" sz="1600" dirty="0">
                <a:latin typeface="+mj-lt"/>
              </a:rPr>
              <a:t> vom Klassenprototypen </a:t>
            </a:r>
            <a:r>
              <a:rPr lang="de-DE" sz="1600" b="1" dirty="0" err="1">
                <a:latin typeface="+mj-lt"/>
              </a:rPr>
              <a:t>c</a:t>
            </a:r>
            <a:r>
              <a:rPr lang="de-DE" sz="1600" baseline="-25000" dirty="0" err="1">
                <a:latin typeface="+mj-lt"/>
              </a:rPr>
              <a:t>i</a:t>
            </a:r>
            <a:r>
              <a:rPr lang="de-DE" sz="1800" dirty="0">
                <a:latin typeface="+mj-lt"/>
              </a:rPr>
              <a:t>:  p(</a:t>
            </a:r>
            <a:r>
              <a:rPr lang="de-DE" sz="1800" b="1" dirty="0" err="1">
                <a:latin typeface="+mj-lt"/>
              </a:rPr>
              <a:t>x</a:t>
            </a:r>
            <a:r>
              <a:rPr lang="de-DE" sz="1800" dirty="0" err="1">
                <a:latin typeface="+mj-lt"/>
              </a:rPr>
              <a:t>|</a:t>
            </a:r>
            <a:r>
              <a:rPr lang="de-DE" sz="1800" b="1" dirty="0" err="1">
                <a:latin typeface="+mj-lt"/>
              </a:rPr>
              <a:t>c</a:t>
            </a:r>
            <a:r>
              <a:rPr lang="de-DE" sz="1800" baseline="-25000" dirty="0" err="1">
                <a:latin typeface="+mj-lt"/>
              </a:rPr>
              <a:t>i</a:t>
            </a:r>
            <a:r>
              <a:rPr lang="de-DE" sz="1800" dirty="0">
                <a:latin typeface="+mj-lt"/>
              </a:rPr>
              <a:t>) = A              = S(</a:t>
            </a:r>
            <a:r>
              <a:rPr lang="de-DE" sz="1800" b="1" dirty="0" err="1">
                <a:latin typeface="+mj-lt"/>
              </a:rPr>
              <a:t>c</a:t>
            </a:r>
            <a:r>
              <a:rPr lang="de-DE" sz="1800" baseline="-25000" dirty="0" err="1">
                <a:latin typeface="+mj-lt"/>
              </a:rPr>
              <a:t>i</a:t>
            </a:r>
            <a:r>
              <a:rPr lang="de-DE" sz="1800" dirty="0" err="1">
                <a:latin typeface="+mj-lt"/>
              </a:rPr>
              <a:t>,</a:t>
            </a:r>
            <a:r>
              <a:rPr lang="de-DE" sz="1800" b="1" dirty="0" err="1">
                <a:latin typeface="+mj-lt"/>
              </a:rPr>
              <a:t>x</a:t>
            </a:r>
            <a:r>
              <a:rPr lang="de-DE" sz="1800" dirty="0">
                <a:latin typeface="+mj-lt"/>
              </a:rPr>
              <a:t>)</a:t>
            </a:r>
            <a:r>
              <a:rPr lang="de-DE" sz="1800" i="1" dirty="0">
                <a:latin typeface="+mj-lt"/>
              </a:rPr>
              <a:t>       </a:t>
            </a:r>
          </a:p>
        </p:txBody>
      </p:sp>
      <p:graphicFrame>
        <p:nvGraphicFramePr>
          <p:cNvPr id="66566" name="Object 5"/>
          <p:cNvGraphicFramePr>
            <a:graphicFrameLocks/>
          </p:cNvGraphicFramePr>
          <p:nvPr/>
        </p:nvGraphicFramePr>
        <p:xfrm>
          <a:off x="2805113" y="2163763"/>
          <a:ext cx="1738312" cy="8556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81" name="Equation" r:id="rId5" imgW="1231366" imgH="495085" progId="Equation.DSMT4">
                  <p:embed/>
                </p:oleObj>
              </mc:Choice>
              <mc:Fallback>
                <p:oleObj name="Equation" r:id="rId5" imgW="1231366" imgH="495085" progId="Equation.DSMT4">
                  <p:embed/>
                  <p:pic>
                    <p:nvPicPr>
                      <p:cNvPr id="0" name="Object 5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05113" y="2163763"/>
                        <a:ext cx="1738312" cy="8556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2" name="Object 6"/>
          <p:cNvGraphicFramePr>
            <a:graphicFrameLocks/>
          </p:cNvGraphicFramePr>
          <p:nvPr/>
        </p:nvGraphicFramePr>
        <p:xfrm>
          <a:off x="6326188" y="2724150"/>
          <a:ext cx="885825" cy="588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82" name="Equation" r:id="rId7" imgW="431613" imgH="291973" progId="Equation.3">
                  <p:embed/>
                </p:oleObj>
              </mc:Choice>
              <mc:Fallback>
                <p:oleObj name="Equation" r:id="rId7" imgW="431613" imgH="291973" progId="Equation.3">
                  <p:embed/>
                  <p:pic>
                    <p:nvPicPr>
                      <p:cNvPr id="0" name="Object 6"/>
                      <p:cNvPicPr>
                        <a:picLocks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26188" y="2724150"/>
                        <a:ext cx="885825" cy="5889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533400" y="3657600"/>
            <a:ext cx="8610600" cy="2414588"/>
            <a:chOff x="384" y="2160"/>
            <a:chExt cx="5280" cy="1521"/>
          </a:xfrm>
        </p:grpSpPr>
        <p:sp>
          <p:nvSpPr>
            <p:cNvPr id="19467" name="Rectangle 8"/>
            <p:cNvSpPr>
              <a:spLocks noChangeArrowheads="1"/>
            </p:cNvSpPr>
            <p:nvPr/>
          </p:nvSpPr>
          <p:spPr bwMode="auto">
            <a:xfrm>
              <a:off x="384" y="2160"/>
              <a:ext cx="5280" cy="1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  <a:spcAft>
                  <a:spcPct val="24000"/>
                </a:spcAft>
                <a:defRPr/>
              </a:pPr>
              <a:r>
                <a:rPr lang="de-DE" sz="1800" i="1" dirty="0">
                  <a:solidFill>
                    <a:srgbClr val="FF9900"/>
                  </a:solidFill>
                  <a:latin typeface="TIMES" pitchFamily="18" charset="0"/>
                </a:rPr>
                <a:t>       </a:t>
              </a:r>
              <a:r>
                <a:rPr lang="de-DE" sz="1800" b="1" i="1" dirty="0" err="1">
                  <a:solidFill>
                    <a:srgbClr val="CC3300"/>
                  </a:solidFill>
                  <a:latin typeface="+mj-lt"/>
                </a:rPr>
                <a:t>Bayes</a:t>
              </a:r>
              <a:r>
                <a:rPr lang="de-DE" sz="1800" b="1" i="1" dirty="0">
                  <a:solidFill>
                    <a:srgbClr val="CC3300"/>
                  </a:solidFill>
                  <a:latin typeface="+mj-lt"/>
                </a:rPr>
                <a:t>-Klassifizierung mit NN:</a:t>
              </a:r>
              <a:r>
                <a:rPr lang="de-DE" sz="1800" dirty="0">
                  <a:latin typeface="+mj-lt"/>
                </a:rPr>
                <a:t> Seien alle Klassen gleichwahrscheinlich </a:t>
              </a:r>
            </a:p>
            <a:p>
              <a:pPr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de-DE" sz="1800" dirty="0">
                  <a:latin typeface="+mj-lt"/>
                </a:rPr>
                <a:t>				</a:t>
              </a:r>
              <a:r>
                <a:rPr lang="de-DE" sz="1600" dirty="0">
                  <a:latin typeface="+mj-lt"/>
                </a:rPr>
                <a:t>p(</a:t>
              </a:r>
              <a:r>
                <a:rPr lang="de-DE" sz="1400" dirty="0" err="1">
                  <a:latin typeface="Symbol" pitchFamily="18" charset="2"/>
                </a:rPr>
                <a:t>w</a:t>
              </a:r>
              <a:r>
                <a:rPr lang="de-DE" sz="1600" baseline="-25000" dirty="0" err="1">
                  <a:latin typeface="+mj-lt"/>
                </a:rPr>
                <a:t>i</a:t>
              </a:r>
              <a:r>
                <a:rPr lang="de-DE" sz="1600" dirty="0">
                  <a:latin typeface="+mj-lt"/>
                </a:rPr>
                <a:t>) = 1/m</a:t>
              </a:r>
              <a:endParaRPr lang="de-DE" sz="1800" dirty="0">
                <a:latin typeface="+mj-lt"/>
              </a:endParaRPr>
            </a:p>
            <a:p>
              <a:pPr>
                <a:spcBef>
                  <a:spcPct val="50000"/>
                </a:spcBef>
                <a:spcAft>
                  <a:spcPct val="24000"/>
                </a:spcAft>
                <a:defRPr/>
              </a:pPr>
              <a:r>
                <a:rPr lang="de-DE" sz="1800" dirty="0">
                  <a:latin typeface="+mj-lt"/>
                </a:rPr>
                <a:t>Suche Klasse </a:t>
              </a:r>
              <a:r>
                <a:rPr lang="de-DE" sz="1800" i="1" dirty="0">
                  <a:latin typeface="+mj-lt"/>
                </a:rPr>
                <a:t>i</a:t>
              </a:r>
              <a:r>
                <a:rPr lang="de-DE" sz="1800" dirty="0">
                  <a:latin typeface="+mj-lt"/>
                </a:rPr>
                <a:t> so, dass mit </a:t>
              </a:r>
              <a:r>
                <a:rPr lang="de-DE" sz="1800" dirty="0" err="1">
                  <a:latin typeface="+mj-lt"/>
                </a:rPr>
                <a:t>y</a:t>
              </a:r>
              <a:r>
                <a:rPr lang="de-DE" sz="1800" baseline="-25000" dirty="0" err="1">
                  <a:latin typeface="+mj-lt"/>
                </a:rPr>
                <a:t>i</a:t>
              </a:r>
              <a:r>
                <a:rPr lang="de-DE" sz="1800" dirty="0">
                  <a:latin typeface="+mj-lt"/>
                </a:rPr>
                <a:t> = </a:t>
              </a:r>
              <a:r>
                <a:rPr lang="de-DE" sz="1800" u="sng" dirty="0">
                  <a:latin typeface="+mj-lt"/>
                </a:rPr>
                <a:t>S(</a:t>
              </a:r>
              <a:r>
                <a:rPr lang="de-DE" sz="1800" b="1" u="sng" dirty="0" err="1">
                  <a:latin typeface="+mj-lt"/>
                </a:rPr>
                <a:t>c</a:t>
              </a:r>
              <a:r>
                <a:rPr lang="de-DE" sz="1800" u="sng" baseline="-25000" dirty="0" err="1">
                  <a:latin typeface="+mj-lt"/>
                </a:rPr>
                <a:t>i</a:t>
              </a:r>
              <a:r>
                <a:rPr lang="de-DE" sz="1800" u="sng" dirty="0" err="1">
                  <a:latin typeface="+mj-lt"/>
                </a:rPr>
                <a:t>,</a:t>
              </a:r>
              <a:r>
                <a:rPr lang="de-DE" sz="1800" b="1" u="sng" dirty="0" err="1">
                  <a:latin typeface="+mj-lt"/>
                </a:rPr>
                <a:t>x</a:t>
              </a:r>
              <a:r>
                <a:rPr lang="de-DE" sz="1800" u="sng" dirty="0">
                  <a:latin typeface="+mj-lt"/>
                </a:rPr>
                <a:t>)</a:t>
              </a:r>
              <a:r>
                <a:rPr lang="de-DE" sz="1800" dirty="0">
                  <a:latin typeface="+mj-lt"/>
                </a:rPr>
                <a:t> </a:t>
              </a:r>
            </a:p>
            <a:p>
              <a:pPr>
                <a:lnSpc>
                  <a:spcPct val="20000"/>
                </a:lnSpc>
                <a:spcBef>
                  <a:spcPts val="600"/>
                </a:spcBef>
                <a:spcAft>
                  <a:spcPct val="24000"/>
                </a:spcAft>
                <a:defRPr/>
              </a:pPr>
              <a:r>
                <a:rPr lang="de-DE" sz="1800" dirty="0">
                  <a:latin typeface="+mj-lt"/>
                </a:rPr>
                <a:t>		                     </a:t>
              </a:r>
              <a:r>
                <a:rPr lang="de-DE" dirty="0" err="1">
                  <a:latin typeface="Symbol" pitchFamily="18" charset="2"/>
                </a:rPr>
                <a:t>S</a:t>
              </a:r>
              <a:r>
                <a:rPr lang="de-DE" baseline="-25000" dirty="0" err="1">
                  <a:latin typeface="+mj-lt"/>
                </a:rPr>
                <a:t>k</a:t>
              </a:r>
              <a:r>
                <a:rPr lang="de-DE" sz="1800" dirty="0">
                  <a:latin typeface="+mj-lt"/>
                </a:rPr>
                <a:t> S(</a:t>
              </a:r>
              <a:r>
                <a:rPr lang="de-DE" sz="1800" b="1" dirty="0" err="1">
                  <a:latin typeface="+mj-lt"/>
                </a:rPr>
                <a:t>c</a:t>
              </a:r>
              <a:r>
                <a:rPr lang="de-DE" sz="1800" baseline="-25000" dirty="0" err="1">
                  <a:latin typeface="+mj-lt"/>
                </a:rPr>
                <a:t>k</a:t>
              </a:r>
              <a:r>
                <a:rPr lang="de-DE" sz="1800" dirty="0" err="1">
                  <a:latin typeface="+mj-lt"/>
                </a:rPr>
                <a:t>,</a:t>
              </a:r>
              <a:r>
                <a:rPr lang="de-DE" sz="1800" b="1" dirty="0" err="1">
                  <a:latin typeface="+mj-lt"/>
                </a:rPr>
                <a:t>x</a:t>
              </a:r>
              <a:r>
                <a:rPr lang="de-DE" sz="1800" dirty="0">
                  <a:latin typeface="+mj-lt"/>
                </a:rPr>
                <a:t>)</a:t>
              </a:r>
            </a:p>
            <a:p>
              <a:pPr>
                <a:spcBef>
                  <a:spcPct val="50000"/>
                </a:spcBef>
                <a:spcAft>
                  <a:spcPct val="24000"/>
                </a:spcAft>
                <a:defRPr/>
              </a:pPr>
              <a:r>
                <a:rPr lang="de-DE" sz="1800" dirty="0">
                  <a:latin typeface="+mj-lt"/>
                </a:rPr>
                <a:t>	</a:t>
              </a:r>
              <a:r>
                <a:rPr lang="de-DE" sz="1800" dirty="0" err="1">
                  <a:latin typeface="+mj-lt"/>
                </a:rPr>
                <a:t>y</a:t>
              </a:r>
              <a:r>
                <a:rPr lang="de-DE" sz="1800" baseline="-25000" dirty="0" err="1">
                  <a:latin typeface="+mj-lt"/>
                </a:rPr>
                <a:t>i</a:t>
              </a:r>
              <a:r>
                <a:rPr lang="de-DE" sz="1800" dirty="0">
                  <a:latin typeface="+mj-lt"/>
                </a:rPr>
                <a:t> = </a:t>
              </a:r>
              <a:r>
                <a:rPr lang="de-DE" sz="1800" dirty="0" err="1">
                  <a:latin typeface="+mj-lt"/>
                </a:rPr>
                <a:t>max</a:t>
              </a:r>
              <a:r>
                <a:rPr lang="de-DE" sz="1800" baseline="-25000" dirty="0" err="1">
                  <a:latin typeface="+mj-lt"/>
                </a:rPr>
                <a:t>k</a:t>
              </a:r>
              <a:r>
                <a:rPr lang="de-DE" sz="1800" dirty="0">
                  <a:latin typeface="+mj-lt"/>
                </a:rPr>
                <a:t>  </a:t>
              </a:r>
              <a:r>
                <a:rPr lang="de-DE" sz="1800" dirty="0" err="1">
                  <a:latin typeface="+mj-lt"/>
                </a:rPr>
                <a:t>y</a:t>
              </a:r>
              <a:r>
                <a:rPr lang="de-DE" sz="1800" baseline="-25000" dirty="0" err="1">
                  <a:latin typeface="+mj-lt"/>
                </a:rPr>
                <a:t>k</a:t>
              </a:r>
              <a:endParaRPr lang="de-DE" sz="1800" i="1" dirty="0">
                <a:latin typeface="+mj-lt"/>
              </a:endParaRPr>
            </a:p>
            <a:p>
              <a:pPr>
                <a:lnSpc>
                  <a:spcPct val="130000"/>
                </a:lnSpc>
                <a:spcBef>
                  <a:spcPct val="50000"/>
                </a:spcBef>
                <a:spcAft>
                  <a:spcPct val="24000"/>
                </a:spcAft>
                <a:defRPr/>
              </a:pPr>
              <a:r>
                <a:rPr lang="de-DE" sz="1800" dirty="0">
                  <a:latin typeface="+mj-lt"/>
                </a:rPr>
                <a:t>	</a:t>
              </a:r>
              <a:r>
                <a:rPr lang="de-DE" sz="1800" i="1" dirty="0" err="1">
                  <a:solidFill>
                    <a:srgbClr val="0066CC"/>
                  </a:solidFill>
                  <a:latin typeface="+mj-lt"/>
                </a:rPr>
                <a:t>winner</a:t>
              </a:r>
              <a:r>
                <a:rPr lang="de-DE" sz="1800" i="1" dirty="0">
                  <a:solidFill>
                    <a:srgbClr val="0066CC"/>
                  </a:solidFill>
                  <a:latin typeface="+mj-lt"/>
                </a:rPr>
                <a:t> </a:t>
              </a:r>
              <a:r>
                <a:rPr lang="de-DE" sz="1800" i="1" dirty="0" err="1">
                  <a:solidFill>
                    <a:srgbClr val="0066CC"/>
                  </a:solidFill>
                  <a:latin typeface="+mj-lt"/>
                </a:rPr>
                <a:t>take</a:t>
              </a:r>
              <a:r>
                <a:rPr lang="de-DE" sz="1800" i="1" dirty="0">
                  <a:solidFill>
                    <a:srgbClr val="0066CC"/>
                  </a:solidFill>
                  <a:latin typeface="+mj-lt"/>
                </a:rPr>
                <a:t> all</a:t>
              </a:r>
              <a:r>
                <a:rPr lang="de-DE" sz="1800" dirty="0">
                  <a:latin typeface="+mj-lt"/>
                </a:rPr>
                <a:t> 		   	 	       RBF	     </a:t>
              </a:r>
              <a:r>
                <a:rPr lang="de-DE" sz="1800" i="1" dirty="0">
                  <a:latin typeface="+mj-lt"/>
                </a:rPr>
                <a:t>Suche Maximum</a:t>
              </a:r>
            </a:p>
          </p:txBody>
        </p:sp>
        <p:graphicFrame>
          <p:nvGraphicFramePr>
            <p:cNvPr id="66571" name="Object 9"/>
            <p:cNvGraphicFramePr>
              <a:graphicFrameLocks/>
            </p:cNvGraphicFramePr>
            <p:nvPr/>
          </p:nvGraphicFramePr>
          <p:xfrm>
            <a:off x="3312" y="2400"/>
            <a:ext cx="1732" cy="105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6583" name="Document" r:id="rId9" imgW="3322320" imgH="2036064" progId="Word.Document.6">
                    <p:embed/>
                  </p:oleObj>
                </mc:Choice>
                <mc:Fallback>
                  <p:oleObj name="Document" r:id="rId9" imgW="3322320" imgH="2036064" progId="Word.Document.6">
                    <p:embed/>
                    <p:pic>
                      <p:nvPicPr>
                        <p:cNvPr id="0" name="Object 9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312" y="2400"/>
                          <a:ext cx="1732" cy="105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6572" name="AutoShape 10"/>
            <p:cNvSpPr>
              <a:spLocks noChangeArrowheads="1"/>
            </p:cNvSpPr>
            <p:nvPr/>
          </p:nvSpPr>
          <p:spPr bwMode="auto">
            <a:xfrm>
              <a:off x="432" y="2160"/>
              <a:ext cx="221" cy="213"/>
            </a:xfrm>
            <a:prstGeom prst="rightArrow">
              <a:avLst>
                <a:gd name="adj1" fmla="val 50000"/>
                <a:gd name="adj2" fmla="val 51883"/>
              </a:avLst>
            </a:prstGeom>
            <a:solidFill>
              <a:srgbClr val="FF9900">
                <a:alpha val="50195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graphicFrame>
        <p:nvGraphicFramePr>
          <p:cNvPr id="66569" name="Object 11"/>
          <p:cNvGraphicFramePr>
            <a:graphicFrameLocks noChangeAspect="1"/>
          </p:cNvGraphicFramePr>
          <p:nvPr/>
        </p:nvGraphicFramePr>
        <p:xfrm>
          <a:off x="4543425" y="2178050"/>
          <a:ext cx="1676400" cy="760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84" name="Equation" r:id="rId11" imgW="1066800" imgH="482600" progId="Equation.DSMT4">
                  <p:embed/>
                </p:oleObj>
              </mc:Choice>
              <mc:Fallback>
                <p:oleObj name="Equation" r:id="rId11" imgW="1066800" imgH="482600" progId="Equation.DSMT4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43425" y="2178050"/>
                        <a:ext cx="1676400" cy="760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cover dir="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Fußzeilenplatzhalter 2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67587" name="Foliennummernplatzhalt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DF6C2457-7E6A-44AB-8C75-A5910C52EDEF}" type="slidenum">
              <a:rPr lang="de-DE" altLang="de-DE" sz="800" b="0"/>
              <a:pPr>
                <a:buSzTx/>
                <a:buFontTx/>
                <a:buNone/>
              </a:pPr>
              <a:t>63</a:t>
            </a:fld>
            <a:r>
              <a:rPr lang="de-DE" altLang="de-DE" sz="800" b="0"/>
              <a:t> -</a:t>
            </a:r>
          </a:p>
        </p:txBody>
      </p:sp>
      <p:sp>
        <p:nvSpPr>
          <p:cNvPr id="67588" name="Rectangle 2"/>
          <p:cNvSpPr>
            <a:spLocks noGrp="1" noChangeArrowheads="1"/>
          </p:cNvSpPr>
          <p:nvPr>
            <p:ph type="title"/>
          </p:nvPr>
        </p:nvSpPr>
        <p:spPr/>
        <p:txBody>
          <a:bodyPr wrap="square" lIns="92075" tIns="46038" rIns="92075" bIns="46038" anchor="ctr"/>
          <a:lstStyle/>
          <a:p>
            <a:r>
              <a:rPr lang="de-DE" altLang="de-DE" smtClean="0"/>
              <a:t>Klassifikation mit winner-take-all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696913" y="3827463"/>
            <a:ext cx="7896225" cy="1704975"/>
            <a:chOff x="434" y="2406"/>
            <a:chExt cx="4974" cy="1074"/>
          </a:xfrm>
        </p:grpSpPr>
        <p:sp>
          <p:nvSpPr>
            <p:cNvPr id="67747" name="Text Box 4"/>
            <p:cNvSpPr txBox="1">
              <a:spLocks noChangeArrowheads="1"/>
            </p:cNvSpPr>
            <p:nvPr/>
          </p:nvSpPr>
          <p:spPr bwMode="auto">
            <a:xfrm>
              <a:off x="434" y="2406"/>
              <a:ext cx="4936" cy="10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2000"/>
                <a:t>Zwei-Schichten-Netzwerk </a:t>
              </a:r>
            </a:p>
            <a:p>
              <a:pPr>
                <a:buSzTx/>
                <a:buFontTx/>
                <a:buNone/>
              </a:pPr>
              <a:r>
                <a:rPr lang="de-DE" altLang="de-DE" sz="1600" b="0"/>
                <a:t>(mehrere Cluster = 1 Klasse)</a:t>
              </a:r>
            </a:p>
            <a:p>
              <a:pPr>
                <a:spcBef>
                  <a:spcPct val="50000"/>
                </a:spcBef>
                <a:spcAft>
                  <a:spcPct val="24000"/>
                </a:spcAft>
                <a:buSzTx/>
                <a:buFontTx/>
                <a:buNone/>
              </a:pPr>
              <a:r>
                <a:rPr lang="de-DE" altLang="de-DE" sz="1600" b="0"/>
                <a:t>Suche Klasse </a:t>
              </a:r>
              <a:r>
                <a:rPr lang="de-DE" altLang="de-DE" sz="1600" b="0" i="1"/>
                <a:t>i</a:t>
              </a:r>
              <a:r>
                <a:rPr lang="de-DE" altLang="de-DE" sz="1600" b="0"/>
                <a:t> so, dass mit</a:t>
              </a:r>
              <a:r>
                <a:rPr lang="de-DE" altLang="de-DE" sz="1800" b="0"/>
                <a:t> f</a:t>
              </a:r>
              <a:r>
                <a:rPr lang="de-DE" altLang="de-DE" sz="1800" b="0" baseline="-25000"/>
                <a:t>i</a:t>
              </a:r>
              <a:r>
                <a:rPr lang="de-DE" altLang="de-DE" sz="1800" b="0">
                  <a:latin typeface="TIMES" panose="02020603050405020304" pitchFamily="18" charset="0"/>
                </a:rPr>
                <a:t> = </a:t>
              </a:r>
              <a:r>
                <a:rPr lang="de-DE" altLang="de-DE" b="0">
                  <a:latin typeface="Symbol" panose="05050102010706020507" pitchFamily="18" charset="2"/>
                </a:rPr>
                <a:t>S</a:t>
              </a:r>
              <a:r>
                <a:rPr lang="de-DE" altLang="de-DE" sz="2000" b="0" baseline="-25000"/>
                <a:t>i</a:t>
              </a:r>
              <a:r>
                <a:rPr lang="de-DE" altLang="de-DE" sz="1800" b="0">
                  <a:latin typeface="Symbol" panose="05050102010706020507" pitchFamily="18" charset="2"/>
                </a:rPr>
                <a:t> </a:t>
              </a:r>
              <a:r>
                <a:rPr lang="de-DE" altLang="de-DE" sz="1800" b="0"/>
                <a:t>w</a:t>
              </a:r>
              <a:r>
                <a:rPr lang="de-DE" altLang="de-DE" sz="1800" b="0" baseline="-25000"/>
                <a:t>i</a:t>
              </a: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de-DE" altLang="de-DE" sz="1800" b="0" baseline="-25000">
                  <a:latin typeface="Times New Roman" panose="02020603050405020304" pitchFamily="18" charset="0"/>
                  <a:cs typeface="Times New Roman" panose="02020603050405020304" pitchFamily="18" charset="0"/>
                </a:rPr>
                <a:t>i</a:t>
              </a:r>
            </a:p>
            <a:p>
              <a:pPr>
                <a:spcBef>
                  <a:spcPct val="50000"/>
                </a:spcBef>
                <a:spcAft>
                  <a:spcPct val="24000"/>
                </a:spcAft>
                <a:buSzTx/>
                <a:buFontTx/>
                <a:buNone/>
              </a:pPr>
              <a:r>
                <a:rPr lang="de-DE" altLang="de-DE" sz="1800" b="0">
                  <a:latin typeface="TIMES" panose="02020603050405020304" pitchFamily="18" charset="0"/>
                </a:rPr>
                <a:t>		</a:t>
              </a:r>
              <a:r>
                <a:rPr lang="de-DE" altLang="de-DE" sz="1800" b="0"/>
                <a:t>f</a:t>
              </a:r>
              <a:r>
                <a:rPr lang="de-DE" altLang="de-DE" sz="1800" b="0" baseline="-25000"/>
                <a:t>i</a:t>
              </a:r>
              <a:r>
                <a:rPr lang="de-DE" altLang="de-DE" sz="1800" b="0"/>
                <a:t> = max</a:t>
              </a:r>
              <a:r>
                <a:rPr lang="de-DE" altLang="de-DE" sz="1800" b="0" baseline="-25000"/>
                <a:t>k</a:t>
              </a:r>
              <a:r>
                <a:rPr lang="de-DE" altLang="de-DE" sz="1800" b="0"/>
                <a:t>  f</a:t>
              </a:r>
              <a:r>
                <a:rPr lang="de-DE" altLang="de-DE" sz="1800" b="0" baseline="-25000"/>
                <a:t>k</a:t>
              </a:r>
            </a:p>
          </p:txBody>
        </p:sp>
        <p:grpSp>
          <p:nvGrpSpPr>
            <p:cNvPr id="67748" name="Group 5"/>
            <p:cNvGrpSpPr>
              <a:grpSpLocks/>
            </p:cNvGrpSpPr>
            <p:nvPr/>
          </p:nvGrpSpPr>
          <p:grpSpPr bwMode="auto">
            <a:xfrm>
              <a:off x="3294" y="2418"/>
              <a:ext cx="2114" cy="976"/>
              <a:chOff x="3358" y="2866"/>
              <a:chExt cx="2114" cy="976"/>
            </a:xfrm>
          </p:grpSpPr>
          <p:grpSp>
            <p:nvGrpSpPr>
              <p:cNvPr id="67749" name="Group 6"/>
              <p:cNvGrpSpPr>
                <a:grpSpLocks/>
              </p:cNvGrpSpPr>
              <p:nvPr/>
            </p:nvGrpSpPr>
            <p:grpSpPr bwMode="auto">
              <a:xfrm>
                <a:off x="4624" y="2906"/>
                <a:ext cx="532" cy="936"/>
                <a:chOff x="3029" y="1204"/>
                <a:chExt cx="920" cy="1235"/>
              </a:xfrm>
            </p:grpSpPr>
            <p:sp>
              <p:nvSpPr>
                <p:cNvPr id="67924" name="Rectangle 7"/>
                <p:cNvSpPr>
                  <a:spLocks noChangeArrowheads="1"/>
                </p:cNvSpPr>
                <p:nvPr/>
              </p:nvSpPr>
              <p:spPr bwMode="auto">
                <a:xfrm>
                  <a:off x="3033" y="1208"/>
                  <a:ext cx="912" cy="1226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25" name="Freeform 8"/>
                <p:cNvSpPr>
                  <a:spLocks/>
                </p:cNvSpPr>
                <p:nvPr/>
              </p:nvSpPr>
              <p:spPr bwMode="auto">
                <a:xfrm>
                  <a:off x="3029" y="1204"/>
                  <a:ext cx="24" cy="38"/>
                </a:xfrm>
                <a:custGeom>
                  <a:avLst/>
                  <a:gdLst>
                    <a:gd name="T0" fmla="*/ 8 w 24"/>
                    <a:gd name="T1" fmla="*/ 4 h 38"/>
                    <a:gd name="T2" fmla="*/ 4 w 24"/>
                    <a:gd name="T3" fmla="*/ 4 h 38"/>
                    <a:gd name="T4" fmla="*/ 4 w 24"/>
                    <a:gd name="T5" fmla="*/ 8 h 38"/>
                    <a:gd name="T6" fmla="*/ 24 w 24"/>
                    <a:gd name="T7" fmla="*/ 8 h 38"/>
                    <a:gd name="T8" fmla="*/ 24 w 24"/>
                    <a:gd name="T9" fmla="*/ 0 h 38"/>
                    <a:gd name="T10" fmla="*/ 4 w 24"/>
                    <a:gd name="T11" fmla="*/ 0 h 38"/>
                    <a:gd name="T12" fmla="*/ 0 w 24"/>
                    <a:gd name="T13" fmla="*/ 0 h 38"/>
                    <a:gd name="T14" fmla="*/ 0 w 24"/>
                    <a:gd name="T15" fmla="*/ 4 h 38"/>
                    <a:gd name="T16" fmla="*/ 0 w 24"/>
                    <a:gd name="T17" fmla="*/ 38 h 38"/>
                    <a:gd name="T18" fmla="*/ 8 w 24"/>
                    <a:gd name="T19" fmla="*/ 38 h 38"/>
                    <a:gd name="T20" fmla="*/ 8 w 24"/>
                    <a:gd name="T21" fmla="*/ 4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4"/>
                    <a:gd name="T34" fmla="*/ 0 h 38"/>
                    <a:gd name="T35" fmla="*/ 24 w 24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4" h="38">
                      <a:moveTo>
                        <a:pt x="8" y="4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24" y="8"/>
                      </a:lnTo>
                      <a:lnTo>
                        <a:pt x="2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38"/>
                      </a:lnTo>
                      <a:lnTo>
                        <a:pt x="8" y="38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926" name="Rectangle 9"/>
                <p:cNvSpPr>
                  <a:spLocks noChangeArrowheads="1"/>
                </p:cNvSpPr>
                <p:nvPr/>
              </p:nvSpPr>
              <p:spPr bwMode="auto">
                <a:xfrm>
                  <a:off x="3029" y="126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27" name="Rectangle 10"/>
                <p:cNvSpPr>
                  <a:spLocks noChangeArrowheads="1"/>
                </p:cNvSpPr>
                <p:nvPr/>
              </p:nvSpPr>
              <p:spPr bwMode="auto">
                <a:xfrm>
                  <a:off x="3029" y="1301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28" name="Rectangle 11"/>
                <p:cNvSpPr>
                  <a:spLocks noChangeArrowheads="1"/>
                </p:cNvSpPr>
                <p:nvPr/>
              </p:nvSpPr>
              <p:spPr bwMode="auto">
                <a:xfrm>
                  <a:off x="3029" y="1359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29" name="Rectangle 12"/>
                <p:cNvSpPr>
                  <a:spLocks noChangeArrowheads="1"/>
                </p:cNvSpPr>
                <p:nvPr/>
              </p:nvSpPr>
              <p:spPr bwMode="auto">
                <a:xfrm>
                  <a:off x="3029" y="1393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0" name="Rectangle 13"/>
                <p:cNvSpPr>
                  <a:spLocks noChangeArrowheads="1"/>
                </p:cNvSpPr>
                <p:nvPr/>
              </p:nvSpPr>
              <p:spPr bwMode="auto">
                <a:xfrm>
                  <a:off x="3029" y="1452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1" name="Rectangle 14"/>
                <p:cNvSpPr>
                  <a:spLocks noChangeArrowheads="1"/>
                </p:cNvSpPr>
                <p:nvPr/>
              </p:nvSpPr>
              <p:spPr bwMode="auto">
                <a:xfrm>
                  <a:off x="3029" y="1486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2" name="Rectangle 15"/>
                <p:cNvSpPr>
                  <a:spLocks noChangeArrowheads="1"/>
                </p:cNvSpPr>
                <p:nvPr/>
              </p:nvSpPr>
              <p:spPr bwMode="auto">
                <a:xfrm>
                  <a:off x="3029" y="1544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3" name="Rectangle 16"/>
                <p:cNvSpPr>
                  <a:spLocks noChangeArrowheads="1"/>
                </p:cNvSpPr>
                <p:nvPr/>
              </p:nvSpPr>
              <p:spPr bwMode="auto">
                <a:xfrm>
                  <a:off x="3029" y="1578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029" y="163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029" y="1671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6" name="Rectangle 19"/>
                <p:cNvSpPr>
                  <a:spLocks noChangeArrowheads="1"/>
                </p:cNvSpPr>
                <p:nvPr/>
              </p:nvSpPr>
              <p:spPr bwMode="auto">
                <a:xfrm>
                  <a:off x="3029" y="1729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7" name="Rectangle 20"/>
                <p:cNvSpPr>
                  <a:spLocks noChangeArrowheads="1"/>
                </p:cNvSpPr>
                <p:nvPr/>
              </p:nvSpPr>
              <p:spPr bwMode="auto">
                <a:xfrm>
                  <a:off x="3029" y="1763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8" name="Rectangle 21"/>
                <p:cNvSpPr>
                  <a:spLocks noChangeArrowheads="1"/>
                </p:cNvSpPr>
                <p:nvPr/>
              </p:nvSpPr>
              <p:spPr bwMode="auto">
                <a:xfrm>
                  <a:off x="3029" y="1822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39" name="Rectangle 22"/>
                <p:cNvSpPr>
                  <a:spLocks noChangeArrowheads="1"/>
                </p:cNvSpPr>
                <p:nvPr/>
              </p:nvSpPr>
              <p:spPr bwMode="auto">
                <a:xfrm>
                  <a:off x="3029" y="1856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0" name="Rectangle 23"/>
                <p:cNvSpPr>
                  <a:spLocks noChangeArrowheads="1"/>
                </p:cNvSpPr>
                <p:nvPr/>
              </p:nvSpPr>
              <p:spPr bwMode="auto">
                <a:xfrm>
                  <a:off x="3029" y="1914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1" name="Rectangle 24"/>
                <p:cNvSpPr>
                  <a:spLocks noChangeArrowheads="1"/>
                </p:cNvSpPr>
                <p:nvPr/>
              </p:nvSpPr>
              <p:spPr bwMode="auto">
                <a:xfrm>
                  <a:off x="3029" y="1948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2" name="Rectangle 25"/>
                <p:cNvSpPr>
                  <a:spLocks noChangeArrowheads="1"/>
                </p:cNvSpPr>
                <p:nvPr/>
              </p:nvSpPr>
              <p:spPr bwMode="auto">
                <a:xfrm>
                  <a:off x="3029" y="200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3" name="Rectangle 26"/>
                <p:cNvSpPr>
                  <a:spLocks noChangeArrowheads="1"/>
                </p:cNvSpPr>
                <p:nvPr/>
              </p:nvSpPr>
              <p:spPr bwMode="auto">
                <a:xfrm>
                  <a:off x="3029" y="2041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4" name="Rectangle 27"/>
                <p:cNvSpPr>
                  <a:spLocks noChangeArrowheads="1"/>
                </p:cNvSpPr>
                <p:nvPr/>
              </p:nvSpPr>
              <p:spPr bwMode="auto">
                <a:xfrm>
                  <a:off x="3029" y="2099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5" name="Rectangle 28"/>
                <p:cNvSpPr>
                  <a:spLocks noChangeArrowheads="1"/>
                </p:cNvSpPr>
                <p:nvPr/>
              </p:nvSpPr>
              <p:spPr bwMode="auto">
                <a:xfrm>
                  <a:off x="3029" y="2133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029" y="2192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029" y="2226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8" name="Rectangle 31"/>
                <p:cNvSpPr>
                  <a:spLocks noChangeArrowheads="1"/>
                </p:cNvSpPr>
                <p:nvPr/>
              </p:nvSpPr>
              <p:spPr bwMode="auto">
                <a:xfrm>
                  <a:off x="3029" y="2284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49" name="Rectangle 32"/>
                <p:cNvSpPr>
                  <a:spLocks noChangeArrowheads="1"/>
                </p:cNvSpPr>
                <p:nvPr/>
              </p:nvSpPr>
              <p:spPr bwMode="auto">
                <a:xfrm>
                  <a:off x="3029" y="2318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029" y="237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51" name="Freeform 34"/>
                <p:cNvSpPr>
                  <a:spLocks/>
                </p:cNvSpPr>
                <p:nvPr/>
              </p:nvSpPr>
              <p:spPr bwMode="auto">
                <a:xfrm>
                  <a:off x="3029" y="2411"/>
                  <a:ext cx="14" cy="28"/>
                </a:xfrm>
                <a:custGeom>
                  <a:avLst/>
                  <a:gdLst>
                    <a:gd name="T0" fmla="*/ 8 w 14"/>
                    <a:gd name="T1" fmla="*/ 0 h 28"/>
                    <a:gd name="T2" fmla="*/ 0 w 14"/>
                    <a:gd name="T3" fmla="*/ 0 h 28"/>
                    <a:gd name="T4" fmla="*/ 0 w 14"/>
                    <a:gd name="T5" fmla="*/ 23 h 28"/>
                    <a:gd name="T6" fmla="*/ 0 w 14"/>
                    <a:gd name="T7" fmla="*/ 28 h 28"/>
                    <a:gd name="T8" fmla="*/ 4 w 14"/>
                    <a:gd name="T9" fmla="*/ 28 h 28"/>
                    <a:gd name="T10" fmla="*/ 14 w 14"/>
                    <a:gd name="T11" fmla="*/ 28 h 28"/>
                    <a:gd name="T12" fmla="*/ 14 w 14"/>
                    <a:gd name="T13" fmla="*/ 19 h 28"/>
                    <a:gd name="T14" fmla="*/ 4 w 14"/>
                    <a:gd name="T15" fmla="*/ 19 h 28"/>
                    <a:gd name="T16" fmla="*/ 4 w 14"/>
                    <a:gd name="T17" fmla="*/ 23 h 28"/>
                    <a:gd name="T18" fmla="*/ 8 w 14"/>
                    <a:gd name="T19" fmla="*/ 23 h 28"/>
                    <a:gd name="T20" fmla="*/ 8 w 14"/>
                    <a:gd name="T21" fmla="*/ 0 h 2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28"/>
                    <a:gd name="T35" fmla="*/ 14 w 14"/>
                    <a:gd name="T36" fmla="*/ 28 h 2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2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4" y="28"/>
                      </a:lnTo>
                      <a:lnTo>
                        <a:pt x="14" y="28"/>
                      </a:lnTo>
                      <a:lnTo>
                        <a:pt x="14" y="19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8" y="2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952" name="Rectangle 35"/>
                <p:cNvSpPr>
                  <a:spLocks noChangeArrowheads="1"/>
                </p:cNvSpPr>
                <p:nvPr/>
              </p:nvSpPr>
              <p:spPr bwMode="auto">
                <a:xfrm>
                  <a:off x="3068" y="2430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53" name="Rectangle 36"/>
                <p:cNvSpPr>
                  <a:spLocks noChangeArrowheads="1"/>
                </p:cNvSpPr>
                <p:nvPr/>
              </p:nvSpPr>
              <p:spPr bwMode="auto">
                <a:xfrm>
                  <a:off x="3102" y="2430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54" name="Rectangle 37"/>
                <p:cNvSpPr>
                  <a:spLocks noChangeArrowheads="1"/>
                </p:cNvSpPr>
                <p:nvPr/>
              </p:nvSpPr>
              <p:spPr bwMode="auto">
                <a:xfrm>
                  <a:off x="3161" y="2430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55" name="Rectangle 38"/>
                <p:cNvSpPr>
                  <a:spLocks noChangeArrowheads="1"/>
                </p:cNvSpPr>
                <p:nvPr/>
              </p:nvSpPr>
              <p:spPr bwMode="auto">
                <a:xfrm>
                  <a:off x="3194" y="2430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56" name="Rectangle 39"/>
                <p:cNvSpPr>
                  <a:spLocks noChangeArrowheads="1"/>
                </p:cNvSpPr>
                <p:nvPr/>
              </p:nvSpPr>
              <p:spPr bwMode="auto">
                <a:xfrm>
                  <a:off x="3253" y="2430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57" name="Rectangle 40"/>
                <p:cNvSpPr>
                  <a:spLocks noChangeArrowheads="1"/>
                </p:cNvSpPr>
                <p:nvPr/>
              </p:nvSpPr>
              <p:spPr bwMode="auto">
                <a:xfrm>
                  <a:off x="3287" y="2430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58" name="Rectangle 41"/>
                <p:cNvSpPr>
                  <a:spLocks noChangeArrowheads="1"/>
                </p:cNvSpPr>
                <p:nvPr/>
              </p:nvSpPr>
              <p:spPr bwMode="auto">
                <a:xfrm>
                  <a:off x="3346" y="2430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59" name="Rectangle 42"/>
                <p:cNvSpPr>
                  <a:spLocks noChangeArrowheads="1"/>
                </p:cNvSpPr>
                <p:nvPr/>
              </p:nvSpPr>
              <p:spPr bwMode="auto">
                <a:xfrm>
                  <a:off x="3380" y="2430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0" name="Rectangle 43"/>
                <p:cNvSpPr>
                  <a:spLocks noChangeArrowheads="1"/>
                </p:cNvSpPr>
                <p:nvPr/>
              </p:nvSpPr>
              <p:spPr bwMode="auto">
                <a:xfrm>
                  <a:off x="3438" y="2430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1" name="Rectangle 44"/>
                <p:cNvSpPr>
                  <a:spLocks noChangeArrowheads="1"/>
                </p:cNvSpPr>
                <p:nvPr/>
              </p:nvSpPr>
              <p:spPr bwMode="auto">
                <a:xfrm>
                  <a:off x="3472" y="2430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531" y="2430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565" y="2430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4" name="Rectangle 47"/>
                <p:cNvSpPr>
                  <a:spLocks noChangeArrowheads="1"/>
                </p:cNvSpPr>
                <p:nvPr/>
              </p:nvSpPr>
              <p:spPr bwMode="auto">
                <a:xfrm>
                  <a:off x="3624" y="2430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5" name="Rectangle 48"/>
                <p:cNvSpPr>
                  <a:spLocks noChangeArrowheads="1"/>
                </p:cNvSpPr>
                <p:nvPr/>
              </p:nvSpPr>
              <p:spPr bwMode="auto">
                <a:xfrm>
                  <a:off x="3657" y="2430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6" name="Rectangle 49"/>
                <p:cNvSpPr>
                  <a:spLocks noChangeArrowheads="1"/>
                </p:cNvSpPr>
                <p:nvPr/>
              </p:nvSpPr>
              <p:spPr bwMode="auto">
                <a:xfrm>
                  <a:off x="3716" y="2430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7" name="Rectangle 50"/>
                <p:cNvSpPr>
                  <a:spLocks noChangeArrowheads="1"/>
                </p:cNvSpPr>
                <p:nvPr/>
              </p:nvSpPr>
              <p:spPr bwMode="auto">
                <a:xfrm>
                  <a:off x="3750" y="2430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8" name="Rectangle 51"/>
                <p:cNvSpPr>
                  <a:spLocks noChangeArrowheads="1"/>
                </p:cNvSpPr>
                <p:nvPr/>
              </p:nvSpPr>
              <p:spPr bwMode="auto">
                <a:xfrm>
                  <a:off x="3809" y="2430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69" name="Rectangle 52"/>
                <p:cNvSpPr>
                  <a:spLocks noChangeArrowheads="1"/>
                </p:cNvSpPr>
                <p:nvPr/>
              </p:nvSpPr>
              <p:spPr bwMode="auto">
                <a:xfrm>
                  <a:off x="3842" y="2430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70" name="Rectangle 53"/>
                <p:cNvSpPr>
                  <a:spLocks noChangeArrowheads="1"/>
                </p:cNvSpPr>
                <p:nvPr/>
              </p:nvSpPr>
              <p:spPr bwMode="auto">
                <a:xfrm>
                  <a:off x="3901" y="2430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71" name="Freeform 54"/>
                <p:cNvSpPr>
                  <a:spLocks/>
                </p:cNvSpPr>
                <p:nvPr/>
              </p:nvSpPr>
              <p:spPr bwMode="auto">
                <a:xfrm>
                  <a:off x="3935" y="2411"/>
                  <a:ext cx="14" cy="28"/>
                </a:xfrm>
                <a:custGeom>
                  <a:avLst/>
                  <a:gdLst>
                    <a:gd name="T0" fmla="*/ 0 w 14"/>
                    <a:gd name="T1" fmla="*/ 19 h 28"/>
                    <a:gd name="T2" fmla="*/ 0 w 14"/>
                    <a:gd name="T3" fmla="*/ 28 h 28"/>
                    <a:gd name="T4" fmla="*/ 10 w 14"/>
                    <a:gd name="T5" fmla="*/ 28 h 28"/>
                    <a:gd name="T6" fmla="*/ 14 w 14"/>
                    <a:gd name="T7" fmla="*/ 28 h 28"/>
                    <a:gd name="T8" fmla="*/ 14 w 14"/>
                    <a:gd name="T9" fmla="*/ 23 h 28"/>
                    <a:gd name="T10" fmla="*/ 14 w 14"/>
                    <a:gd name="T11" fmla="*/ 0 h 28"/>
                    <a:gd name="T12" fmla="*/ 6 w 14"/>
                    <a:gd name="T13" fmla="*/ 0 h 28"/>
                    <a:gd name="T14" fmla="*/ 6 w 14"/>
                    <a:gd name="T15" fmla="*/ 23 h 28"/>
                    <a:gd name="T16" fmla="*/ 10 w 14"/>
                    <a:gd name="T17" fmla="*/ 23 h 28"/>
                    <a:gd name="T18" fmla="*/ 10 w 14"/>
                    <a:gd name="T19" fmla="*/ 19 h 28"/>
                    <a:gd name="T20" fmla="*/ 0 w 14"/>
                    <a:gd name="T21" fmla="*/ 19 h 2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28"/>
                    <a:gd name="T35" fmla="*/ 14 w 14"/>
                    <a:gd name="T36" fmla="*/ 28 h 2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28">
                      <a:moveTo>
                        <a:pt x="0" y="19"/>
                      </a:move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4" y="23"/>
                      </a:lnTo>
                      <a:lnTo>
                        <a:pt x="14" y="0"/>
                      </a:lnTo>
                      <a:lnTo>
                        <a:pt x="6" y="0"/>
                      </a:lnTo>
                      <a:lnTo>
                        <a:pt x="6" y="23"/>
                      </a:lnTo>
                      <a:lnTo>
                        <a:pt x="10" y="23"/>
                      </a:lnTo>
                      <a:lnTo>
                        <a:pt x="10" y="19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972" name="Rectangle 55"/>
                <p:cNvSpPr>
                  <a:spLocks noChangeArrowheads="1"/>
                </p:cNvSpPr>
                <p:nvPr/>
              </p:nvSpPr>
              <p:spPr bwMode="auto">
                <a:xfrm>
                  <a:off x="3941" y="237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73" name="Rectangle 56"/>
                <p:cNvSpPr>
                  <a:spLocks noChangeArrowheads="1"/>
                </p:cNvSpPr>
                <p:nvPr/>
              </p:nvSpPr>
              <p:spPr bwMode="auto">
                <a:xfrm>
                  <a:off x="3941" y="2318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74" name="Rectangle 57"/>
                <p:cNvSpPr>
                  <a:spLocks noChangeArrowheads="1"/>
                </p:cNvSpPr>
                <p:nvPr/>
              </p:nvSpPr>
              <p:spPr bwMode="auto">
                <a:xfrm>
                  <a:off x="3941" y="2284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75" name="Rectangle 58"/>
                <p:cNvSpPr>
                  <a:spLocks noChangeArrowheads="1"/>
                </p:cNvSpPr>
                <p:nvPr/>
              </p:nvSpPr>
              <p:spPr bwMode="auto">
                <a:xfrm>
                  <a:off x="3941" y="2226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76" name="Rectangle 59"/>
                <p:cNvSpPr>
                  <a:spLocks noChangeArrowheads="1"/>
                </p:cNvSpPr>
                <p:nvPr/>
              </p:nvSpPr>
              <p:spPr bwMode="auto">
                <a:xfrm>
                  <a:off x="3941" y="2192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77" name="Rectangle 60"/>
                <p:cNvSpPr>
                  <a:spLocks noChangeArrowheads="1"/>
                </p:cNvSpPr>
                <p:nvPr/>
              </p:nvSpPr>
              <p:spPr bwMode="auto">
                <a:xfrm>
                  <a:off x="3941" y="2133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78" name="Rectangle 61"/>
                <p:cNvSpPr>
                  <a:spLocks noChangeArrowheads="1"/>
                </p:cNvSpPr>
                <p:nvPr/>
              </p:nvSpPr>
              <p:spPr bwMode="auto">
                <a:xfrm>
                  <a:off x="3941" y="2099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79" name="Rectangle 62"/>
                <p:cNvSpPr>
                  <a:spLocks noChangeArrowheads="1"/>
                </p:cNvSpPr>
                <p:nvPr/>
              </p:nvSpPr>
              <p:spPr bwMode="auto">
                <a:xfrm>
                  <a:off x="3941" y="2041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0" name="Rectangle 63"/>
                <p:cNvSpPr>
                  <a:spLocks noChangeArrowheads="1"/>
                </p:cNvSpPr>
                <p:nvPr/>
              </p:nvSpPr>
              <p:spPr bwMode="auto">
                <a:xfrm>
                  <a:off x="3941" y="200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1" name="Rectangle 64"/>
                <p:cNvSpPr>
                  <a:spLocks noChangeArrowheads="1"/>
                </p:cNvSpPr>
                <p:nvPr/>
              </p:nvSpPr>
              <p:spPr bwMode="auto">
                <a:xfrm>
                  <a:off x="3941" y="1948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2" name="Rectangle 65"/>
                <p:cNvSpPr>
                  <a:spLocks noChangeArrowheads="1"/>
                </p:cNvSpPr>
                <p:nvPr/>
              </p:nvSpPr>
              <p:spPr bwMode="auto">
                <a:xfrm>
                  <a:off x="3941" y="1914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3" name="Rectangle 66"/>
                <p:cNvSpPr>
                  <a:spLocks noChangeArrowheads="1"/>
                </p:cNvSpPr>
                <p:nvPr/>
              </p:nvSpPr>
              <p:spPr bwMode="auto">
                <a:xfrm>
                  <a:off x="3941" y="1856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4" name="Rectangle 67"/>
                <p:cNvSpPr>
                  <a:spLocks noChangeArrowheads="1"/>
                </p:cNvSpPr>
                <p:nvPr/>
              </p:nvSpPr>
              <p:spPr bwMode="auto">
                <a:xfrm>
                  <a:off x="3941" y="1822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5" name="Rectangle 68"/>
                <p:cNvSpPr>
                  <a:spLocks noChangeArrowheads="1"/>
                </p:cNvSpPr>
                <p:nvPr/>
              </p:nvSpPr>
              <p:spPr bwMode="auto">
                <a:xfrm>
                  <a:off x="3941" y="1763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6" name="Rectangle 69"/>
                <p:cNvSpPr>
                  <a:spLocks noChangeArrowheads="1"/>
                </p:cNvSpPr>
                <p:nvPr/>
              </p:nvSpPr>
              <p:spPr bwMode="auto">
                <a:xfrm>
                  <a:off x="3941" y="1729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7" name="Rectangle 70"/>
                <p:cNvSpPr>
                  <a:spLocks noChangeArrowheads="1"/>
                </p:cNvSpPr>
                <p:nvPr/>
              </p:nvSpPr>
              <p:spPr bwMode="auto">
                <a:xfrm>
                  <a:off x="3941" y="1671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8" name="Rectangle 71"/>
                <p:cNvSpPr>
                  <a:spLocks noChangeArrowheads="1"/>
                </p:cNvSpPr>
                <p:nvPr/>
              </p:nvSpPr>
              <p:spPr bwMode="auto">
                <a:xfrm>
                  <a:off x="3941" y="163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89" name="Rectangle 72"/>
                <p:cNvSpPr>
                  <a:spLocks noChangeArrowheads="1"/>
                </p:cNvSpPr>
                <p:nvPr/>
              </p:nvSpPr>
              <p:spPr bwMode="auto">
                <a:xfrm>
                  <a:off x="3941" y="1578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0" name="Rectangle 73"/>
                <p:cNvSpPr>
                  <a:spLocks noChangeArrowheads="1"/>
                </p:cNvSpPr>
                <p:nvPr/>
              </p:nvSpPr>
              <p:spPr bwMode="auto">
                <a:xfrm>
                  <a:off x="3941" y="1544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1" name="Rectangle 74"/>
                <p:cNvSpPr>
                  <a:spLocks noChangeArrowheads="1"/>
                </p:cNvSpPr>
                <p:nvPr/>
              </p:nvSpPr>
              <p:spPr bwMode="auto">
                <a:xfrm>
                  <a:off x="3941" y="1486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2" name="Rectangle 75"/>
                <p:cNvSpPr>
                  <a:spLocks noChangeArrowheads="1"/>
                </p:cNvSpPr>
                <p:nvPr/>
              </p:nvSpPr>
              <p:spPr bwMode="auto">
                <a:xfrm>
                  <a:off x="3941" y="1452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3" name="Rectangle 76"/>
                <p:cNvSpPr>
                  <a:spLocks noChangeArrowheads="1"/>
                </p:cNvSpPr>
                <p:nvPr/>
              </p:nvSpPr>
              <p:spPr bwMode="auto">
                <a:xfrm>
                  <a:off x="3941" y="1393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4" name="Rectangle 77"/>
                <p:cNvSpPr>
                  <a:spLocks noChangeArrowheads="1"/>
                </p:cNvSpPr>
                <p:nvPr/>
              </p:nvSpPr>
              <p:spPr bwMode="auto">
                <a:xfrm>
                  <a:off x="3941" y="1359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5" name="Rectangle 78"/>
                <p:cNvSpPr>
                  <a:spLocks noChangeArrowheads="1"/>
                </p:cNvSpPr>
                <p:nvPr/>
              </p:nvSpPr>
              <p:spPr bwMode="auto">
                <a:xfrm>
                  <a:off x="3941" y="1301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6" name="Rectangle 79"/>
                <p:cNvSpPr>
                  <a:spLocks noChangeArrowheads="1"/>
                </p:cNvSpPr>
                <p:nvPr/>
              </p:nvSpPr>
              <p:spPr bwMode="auto">
                <a:xfrm>
                  <a:off x="3941" y="126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7" name="Rectangle 80"/>
                <p:cNvSpPr>
                  <a:spLocks noChangeArrowheads="1"/>
                </p:cNvSpPr>
                <p:nvPr/>
              </p:nvSpPr>
              <p:spPr bwMode="auto">
                <a:xfrm>
                  <a:off x="3941" y="1208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8" name="Rectangle 81"/>
                <p:cNvSpPr>
                  <a:spLocks noChangeArrowheads="1"/>
                </p:cNvSpPr>
                <p:nvPr/>
              </p:nvSpPr>
              <p:spPr bwMode="auto">
                <a:xfrm>
                  <a:off x="3911" y="1204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99" name="Rectangle 82"/>
                <p:cNvSpPr>
                  <a:spLocks noChangeArrowheads="1"/>
                </p:cNvSpPr>
                <p:nvPr/>
              </p:nvSpPr>
              <p:spPr bwMode="auto">
                <a:xfrm>
                  <a:off x="3852" y="1204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0" name="Rectangle 83"/>
                <p:cNvSpPr>
                  <a:spLocks noChangeArrowheads="1"/>
                </p:cNvSpPr>
                <p:nvPr/>
              </p:nvSpPr>
              <p:spPr bwMode="auto">
                <a:xfrm>
                  <a:off x="3819" y="120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1" name="Rectangle 84"/>
                <p:cNvSpPr>
                  <a:spLocks noChangeArrowheads="1"/>
                </p:cNvSpPr>
                <p:nvPr/>
              </p:nvSpPr>
              <p:spPr bwMode="auto">
                <a:xfrm>
                  <a:off x="3760" y="1204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2" name="Rectangle 85"/>
                <p:cNvSpPr>
                  <a:spLocks noChangeArrowheads="1"/>
                </p:cNvSpPr>
                <p:nvPr/>
              </p:nvSpPr>
              <p:spPr bwMode="auto">
                <a:xfrm>
                  <a:off x="3726" y="120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3" name="Rectangle 86"/>
                <p:cNvSpPr>
                  <a:spLocks noChangeArrowheads="1"/>
                </p:cNvSpPr>
                <p:nvPr/>
              </p:nvSpPr>
              <p:spPr bwMode="auto">
                <a:xfrm>
                  <a:off x="3667" y="1204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4" name="Rectangle 87"/>
                <p:cNvSpPr>
                  <a:spLocks noChangeArrowheads="1"/>
                </p:cNvSpPr>
                <p:nvPr/>
              </p:nvSpPr>
              <p:spPr bwMode="auto">
                <a:xfrm>
                  <a:off x="3633" y="1204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5" name="Rectangle 88"/>
                <p:cNvSpPr>
                  <a:spLocks noChangeArrowheads="1"/>
                </p:cNvSpPr>
                <p:nvPr/>
              </p:nvSpPr>
              <p:spPr bwMode="auto">
                <a:xfrm>
                  <a:off x="3575" y="1204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6" name="Rectangle 89"/>
                <p:cNvSpPr>
                  <a:spLocks noChangeArrowheads="1"/>
                </p:cNvSpPr>
                <p:nvPr/>
              </p:nvSpPr>
              <p:spPr bwMode="auto">
                <a:xfrm>
                  <a:off x="3541" y="120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7" name="Rectangle 90"/>
                <p:cNvSpPr>
                  <a:spLocks noChangeArrowheads="1"/>
                </p:cNvSpPr>
                <p:nvPr/>
              </p:nvSpPr>
              <p:spPr bwMode="auto">
                <a:xfrm>
                  <a:off x="3482" y="1204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8" name="Rectangle 91"/>
                <p:cNvSpPr>
                  <a:spLocks noChangeArrowheads="1"/>
                </p:cNvSpPr>
                <p:nvPr/>
              </p:nvSpPr>
              <p:spPr bwMode="auto">
                <a:xfrm>
                  <a:off x="3448" y="1204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09" name="Rectangle 92"/>
                <p:cNvSpPr>
                  <a:spLocks noChangeArrowheads="1"/>
                </p:cNvSpPr>
                <p:nvPr/>
              </p:nvSpPr>
              <p:spPr bwMode="auto">
                <a:xfrm>
                  <a:off x="3389" y="1204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10" name="Rectangle 93"/>
                <p:cNvSpPr>
                  <a:spLocks noChangeArrowheads="1"/>
                </p:cNvSpPr>
                <p:nvPr/>
              </p:nvSpPr>
              <p:spPr bwMode="auto">
                <a:xfrm>
                  <a:off x="3356" y="120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11" name="Rectangle 94"/>
                <p:cNvSpPr>
                  <a:spLocks noChangeArrowheads="1"/>
                </p:cNvSpPr>
                <p:nvPr/>
              </p:nvSpPr>
              <p:spPr bwMode="auto">
                <a:xfrm>
                  <a:off x="3297" y="1204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12" name="Rectangle 95"/>
                <p:cNvSpPr>
                  <a:spLocks noChangeArrowheads="1"/>
                </p:cNvSpPr>
                <p:nvPr/>
              </p:nvSpPr>
              <p:spPr bwMode="auto">
                <a:xfrm>
                  <a:off x="3263" y="1204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13" name="Rectangle 96"/>
                <p:cNvSpPr>
                  <a:spLocks noChangeArrowheads="1"/>
                </p:cNvSpPr>
                <p:nvPr/>
              </p:nvSpPr>
              <p:spPr bwMode="auto">
                <a:xfrm>
                  <a:off x="3204" y="1204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14" name="Rectangle 97"/>
                <p:cNvSpPr>
                  <a:spLocks noChangeArrowheads="1"/>
                </p:cNvSpPr>
                <p:nvPr/>
              </p:nvSpPr>
              <p:spPr bwMode="auto">
                <a:xfrm>
                  <a:off x="3171" y="120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15" name="Rectangle 98"/>
                <p:cNvSpPr>
                  <a:spLocks noChangeArrowheads="1"/>
                </p:cNvSpPr>
                <p:nvPr/>
              </p:nvSpPr>
              <p:spPr bwMode="auto">
                <a:xfrm>
                  <a:off x="3112" y="1204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8016" name="Rectangle 99"/>
                <p:cNvSpPr>
                  <a:spLocks noChangeArrowheads="1"/>
                </p:cNvSpPr>
                <p:nvPr/>
              </p:nvSpPr>
              <p:spPr bwMode="auto">
                <a:xfrm>
                  <a:off x="3078" y="120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</p:grpSp>
          <p:grpSp>
            <p:nvGrpSpPr>
              <p:cNvPr id="67750" name="Group 100"/>
              <p:cNvGrpSpPr>
                <a:grpSpLocks/>
              </p:cNvGrpSpPr>
              <p:nvPr/>
            </p:nvGrpSpPr>
            <p:grpSpPr bwMode="auto">
              <a:xfrm>
                <a:off x="3759" y="2904"/>
                <a:ext cx="585" cy="936"/>
                <a:chOff x="1858" y="1197"/>
                <a:chExt cx="1011" cy="1235"/>
              </a:xfrm>
            </p:grpSpPr>
            <p:sp>
              <p:nvSpPr>
                <p:cNvPr id="67827" name="Rectangle 101"/>
                <p:cNvSpPr>
                  <a:spLocks noChangeArrowheads="1"/>
                </p:cNvSpPr>
                <p:nvPr/>
              </p:nvSpPr>
              <p:spPr bwMode="auto">
                <a:xfrm>
                  <a:off x="1862" y="1201"/>
                  <a:ext cx="1003" cy="1226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28" name="Freeform 102"/>
                <p:cNvSpPr>
                  <a:spLocks/>
                </p:cNvSpPr>
                <p:nvPr/>
              </p:nvSpPr>
              <p:spPr bwMode="auto">
                <a:xfrm>
                  <a:off x="1858" y="1197"/>
                  <a:ext cx="21" cy="38"/>
                </a:xfrm>
                <a:custGeom>
                  <a:avLst/>
                  <a:gdLst>
                    <a:gd name="T0" fmla="*/ 8 w 21"/>
                    <a:gd name="T1" fmla="*/ 4 h 38"/>
                    <a:gd name="T2" fmla="*/ 4 w 21"/>
                    <a:gd name="T3" fmla="*/ 4 h 38"/>
                    <a:gd name="T4" fmla="*/ 4 w 21"/>
                    <a:gd name="T5" fmla="*/ 8 h 38"/>
                    <a:gd name="T6" fmla="*/ 21 w 21"/>
                    <a:gd name="T7" fmla="*/ 8 h 38"/>
                    <a:gd name="T8" fmla="*/ 21 w 21"/>
                    <a:gd name="T9" fmla="*/ 0 h 38"/>
                    <a:gd name="T10" fmla="*/ 4 w 21"/>
                    <a:gd name="T11" fmla="*/ 0 h 38"/>
                    <a:gd name="T12" fmla="*/ 0 w 21"/>
                    <a:gd name="T13" fmla="*/ 0 h 38"/>
                    <a:gd name="T14" fmla="*/ 0 w 21"/>
                    <a:gd name="T15" fmla="*/ 4 h 38"/>
                    <a:gd name="T16" fmla="*/ 0 w 21"/>
                    <a:gd name="T17" fmla="*/ 38 h 38"/>
                    <a:gd name="T18" fmla="*/ 8 w 21"/>
                    <a:gd name="T19" fmla="*/ 38 h 38"/>
                    <a:gd name="T20" fmla="*/ 8 w 21"/>
                    <a:gd name="T21" fmla="*/ 4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"/>
                    <a:gd name="T34" fmla="*/ 0 h 38"/>
                    <a:gd name="T35" fmla="*/ 21 w 21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" h="38">
                      <a:moveTo>
                        <a:pt x="8" y="4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21" y="8"/>
                      </a:lnTo>
                      <a:lnTo>
                        <a:pt x="21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38"/>
                      </a:lnTo>
                      <a:lnTo>
                        <a:pt x="8" y="38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29" name="Rectangle 103"/>
                <p:cNvSpPr>
                  <a:spLocks noChangeArrowheads="1"/>
                </p:cNvSpPr>
                <p:nvPr/>
              </p:nvSpPr>
              <p:spPr bwMode="auto">
                <a:xfrm>
                  <a:off x="1858" y="1260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0" name="Rectangle 104"/>
                <p:cNvSpPr>
                  <a:spLocks noChangeArrowheads="1"/>
                </p:cNvSpPr>
                <p:nvPr/>
              </p:nvSpPr>
              <p:spPr bwMode="auto">
                <a:xfrm>
                  <a:off x="1858" y="1294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1" name="Rectangle 105"/>
                <p:cNvSpPr>
                  <a:spLocks noChangeArrowheads="1"/>
                </p:cNvSpPr>
                <p:nvPr/>
              </p:nvSpPr>
              <p:spPr bwMode="auto">
                <a:xfrm>
                  <a:off x="1858" y="1352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2" name="Rectangle 106"/>
                <p:cNvSpPr>
                  <a:spLocks noChangeArrowheads="1"/>
                </p:cNvSpPr>
                <p:nvPr/>
              </p:nvSpPr>
              <p:spPr bwMode="auto">
                <a:xfrm>
                  <a:off x="1858" y="1386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3" name="Rectangle 107"/>
                <p:cNvSpPr>
                  <a:spLocks noChangeArrowheads="1"/>
                </p:cNvSpPr>
                <p:nvPr/>
              </p:nvSpPr>
              <p:spPr bwMode="auto">
                <a:xfrm>
                  <a:off x="1858" y="1445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4" name="Rectangle 108"/>
                <p:cNvSpPr>
                  <a:spLocks noChangeArrowheads="1"/>
                </p:cNvSpPr>
                <p:nvPr/>
              </p:nvSpPr>
              <p:spPr bwMode="auto">
                <a:xfrm>
                  <a:off x="1858" y="1479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5" name="Rectangle 109"/>
                <p:cNvSpPr>
                  <a:spLocks noChangeArrowheads="1"/>
                </p:cNvSpPr>
                <p:nvPr/>
              </p:nvSpPr>
              <p:spPr bwMode="auto">
                <a:xfrm>
                  <a:off x="1858" y="1537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6" name="Rectangle 110"/>
                <p:cNvSpPr>
                  <a:spLocks noChangeArrowheads="1"/>
                </p:cNvSpPr>
                <p:nvPr/>
              </p:nvSpPr>
              <p:spPr bwMode="auto">
                <a:xfrm>
                  <a:off x="1858" y="1571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7" name="Rectangle 111"/>
                <p:cNvSpPr>
                  <a:spLocks noChangeArrowheads="1"/>
                </p:cNvSpPr>
                <p:nvPr/>
              </p:nvSpPr>
              <p:spPr bwMode="auto">
                <a:xfrm>
                  <a:off x="1858" y="1630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8" name="Rectangle 112"/>
                <p:cNvSpPr>
                  <a:spLocks noChangeArrowheads="1"/>
                </p:cNvSpPr>
                <p:nvPr/>
              </p:nvSpPr>
              <p:spPr bwMode="auto">
                <a:xfrm>
                  <a:off x="1858" y="1664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39" name="Rectangle 113"/>
                <p:cNvSpPr>
                  <a:spLocks noChangeArrowheads="1"/>
                </p:cNvSpPr>
                <p:nvPr/>
              </p:nvSpPr>
              <p:spPr bwMode="auto">
                <a:xfrm>
                  <a:off x="1858" y="1722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0" name="Rectangle 114"/>
                <p:cNvSpPr>
                  <a:spLocks noChangeArrowheads="1"/>
                </p:cNvSpPr>
                <p:nvPr/>
              </p:nvSpPr>
              <p:spPr bwMode="auto">
                <a:xfrm>
                  <a:off x="1858" y="1756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1" name="Rectangle 115"/>
                <p:cNvSpPr>
                  <a:spLocks noChangeArrowheads="1"/>
                </p:cNvSpPr>
                <p:nvPr/>
              </p:nvSpPr>
              <p:spPr bwMode="auto">
                <a:xfrm>
                  <a:off x="1858" y="1815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2" name="Rectangle 116"/>
                <p:cNvSpPr>
                  <a:spLocks noChangeArrowheads="1"/>
                </p:cNvSpPr>
                <p:nvPr/>
              </p:nvSpPr>
              <p:spPr bwMode="auto">
                <a:xfrm>
                  <a:off x="1858" y="1849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3" name="Rectangle 117"/>
                <p:cNvSpPr>
                  <a:spLocks noChangeArrowheads="1"/>
                </p:cNvSpPr>
                <p:nvPr/>
              </p:nvSpPr>
              <p:spPr bwMode="auto">
                <a:xfrm>
                  <a:off x="1858" y="1907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4" name="Rectangle 118"/>
                <p:cNvSpPr>
                  <a:spLocks noChangeArrowheads="1"/>
                </p:cNvSpPr>
                <p:nvPr/>
              </p:nvSpPr>
              <p:spPr bwMode="auto">
                <a:xfrm>
                  <a:off x="1858" y="1941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5" name="Rectangle 119"/>
                <p:cNvSpPr>
                  <a:spLocks noChangeArrowheads="1"/>
                </p:cNvSpPr>
                <p:nvPr/>
              </p:nvSpPr>
              <p:spPr bwMode="auto">
                <a:xfrm>
                  <a:off x="1858" y="2000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6" name="Rectangle 120"/>
                <p:cNvSpPr>
                  <a:spLocks noChangeArrowheads="1"/>
                </p:cNvSpPr>
                <p:nvPr/>
              </p:nvSpPr>
              <p:spPr bwMode="auto">
                <a:xfrm>
                  <a:off x="1858" y="2034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7" name="Rectangle 121"/>
                <p:cNvSpPr>
                  <a:spLocks noChangeArrowheads="1"/>
                </p:cNvSpPr>
                <p:nvPr/>
              </p:nvSpPr>
              <p:spPr bwMode="auto">
                <a:xfrm>
                  <a:off x="1858" y="2092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8" name="Rectangle 122"/>
                <p:cNvSpPr>
                  <a:spLocks noChangeArrowheads="1"/>
                </p:cNvSpPr>
                <p:nvPr/>
              </p:nvSpPr>
              <p:spPr bwMode="auto">
                <a:xfrm>
                  <a:off x="1858" y="2126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49" name="Rectangle 123"/>
                <p:cNvSpPr>
                  <a:spLocks noChangeArrowheads="1"/>
                </p:cNvSpPr>
                <p:nvPr/>
              </p:nvSpPr>
              <p:spPr bwMode="auto">
                <a:xfrm>
                  <a:off x="1858" y="2185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50" name="Rectangle 124"/>
                <p:cNvSpPr>
                  <a:spLocks noChangeArrowheads="1"/>
                </p:cNvSpPr>
                <p:nvPr/>
              </p:nvSpPr>
              <p:spPr bwMode="auto">
                <a:xfrm>
                  <a:off x="1858" y="2219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51" name="Rectangle 125"/>
                <p:cNvSpPr>
                  <a:spLocks noChangeArrowheads="1"/>
                </p:cNvSpPr>
                <p:nvPr/>
              </p:nvSpPr>
              <p:spPr bwMode="auto">
                <a:xfrm>
                  <a:off x="1858" y="2277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52" name="Rectangle 126"/>
                <p:cNvSpPr>
                  <a:spLocks noChangeArrowheads="1"/>
                </p:cNvSpPr>
                <p:nvPr/>
              </p:nvSpPr>
              <p:spPr bwMode="auto">
                <a:xfrm>
                  <a:off x="1858" y="2311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53" name="Rectangle 127"/>
                <p:cNvSpPr>
                  <a:spLocks noChangeArrowheads="1"/>
                </p:cNvSpPr>
                <p:nvPr/>
              </p:nvSpPr>
              <p:spPr bwMode="auto">
                <a:xfrm>
                  <a:off x="1858" y="2370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54" name="Freeform 128"/>
                <p:cNvSpPr>
                  <a:spLocks/>
                </p:cNvSpPr>
                <p:nvPr/>
              </p:nvSpPr>
              <p:spPr bwMode="auto">
                <a:xfrm>
                  <a:off x="1858" y="2404"/>
                  <a:ext cx="14" cy="28"/>
                </a:xfrm>
                <a:custGeom>
                  <a:avLst/>
                  <a:gdLst>
                    <a:gd name="T0" fmla="*/ 8 w 14"/>
                    <a:gd name="T1" fmla="*/ 0 h 28"/>
                    <a:gd name="T2" fmla="*/ 0 w 14"/>
                    <a:gd name="T3" fmla="*/ 0 h 28"/>
                    <a:gd name="T4" fmla="*/ 0 w 14"/>
                    <a:gd name="T5" fmla="*/ 23 h 28"/>
                    <a:gd name="T6" fmla="*/ 0 w 14"/>
                    <a:gd name="T7" fmla="*/ 28 h 28"/>
                    <a:gd name="T8" fmla="*/ 4 w 14"/>
                    <a:gd name="T9" fmla="*/ 28 h 28"/>
                    <a:gd name="T10" fmla="*/ 14 w 14"/>
                    <a:gd name="T11" fmla="*/ 28 h 28"/>
                    <a:gd name="T12" fmla="*/ 14 w 14"/>
                    <a:gd name="T13" fmla="*/ 19 h 28"/>
                    <a:gd name="T14" fmla="*/ 4 w 14"/>
                    <a:gd name="T15" fmla="*/ 19 h 28"/>
                    <a:gd name="T16" fmla="*/ 4 w 14"/>
                    <a:gd name="T17" fmla="*/ 23 h 28"/>
                    <a:gd name="T18" fmla="*/ 8 w 14"/>
                    <a:gd name="T19" fmla="*/ 23 h 28"/>
                    <a:gd name="T20" fmla="*/ 8 w 14"/>
                    <a:gd name="T21" fmla="*/ 0 h 2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28"/>
                    <a:gd name="T35" fmla="*/ 14 w 14"/>
                    <a:gd name="T36" fmla="*/ 28 h 2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2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4" y="28"/>
                      </a:lnTo>
                      <a:lnTo>
                        <a:pt x="14" y="28"/>
                      </a:lnTo>
                      <a:lnTo>
                        <a:pt x="14" y="19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8" y="2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55" name="Rectangle 129"/>
                <p:cNvSpPr>
                  <a:spLocks noChangeArrowheads="1"/>
                </p:cNvSpPr>
                <p:nvPr/>
              </p:nvSpPr>
              <p:spPr bwMode="auto">
                <a:xfrm>
                  <a:off x="1897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56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31" y="2423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57" name="Rectangle 131"/>
                <p:cNvSpPr>
                  <a:spLocks noChangeArrowheads="1"/>
                </p:cNvSpPr>
                <p:nvPr/>
              </p:nvSpPr>
              <p:spPr bwMode="auto">
                <a:xfrm>
                  <a:off x="1989" y="2423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58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23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59" name="Rectangle 133"/>
                <p:cNvSpPr>
                  <a:spLocks noChangeArrowheads="1"/>
                </p:cNvSpPr>
                <p:nvPr/>
              </p:nvSpPr>
              <p:spPr bwMode="auto">
                <a:xfrm>
                  <a:off x="2082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0" name="Rectangle 134"/>
                <p:cNvSpPr>
                  <a:spLocks noChangeArrowheads="1"/>
                </p:cNvSpPr>
                <p:nvPr/>
              </p:nvSpPr>
              <p:spPr bwMode="auto">
                <a:xfrm>
                  <a:off x="2116" y="2423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1" name="Rectangle 135"/>
                <p:cNvSpPr>
                  <a:spLocks noChangeArrowheads="1"/>
                </p:cNvSpPr>
                <p:nvPr/>
              </p:nvSpPr>
              <p:spPr bwMode="auto">
                <a:xfrm>
                  <a:off x="2175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2" name="Rectangle 136"/>
                <p:cNvSpPr>
                  <a:spLocks noChangeArrowheads="1"/>
                </p:cNvSpPr>
                <p:nvPr/>
              </p:nvSpPr>
              <p:spPr bwMode="auto">
                <a:xfrm>
                  <a:off x="2208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3" name="Rectangle 137"/>
                <p:cNvSpPr>
                  <a:spLocks noChangeArrowheads="1"/>
                </p:cNvSpPr>
                <p:nvPr/>
              </p:nvSpPr>
              <p:spPr bwMode="auto">
                <a:xfrm>
                  <a:off x="2267" y="2423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4" name="Rectangle 138"/>
                <p:cNvSpPr>
                  <a:spLocks noChangeArrowheads="1"/>
                </p:cNvSpPr>
                <p:nvPr/>
              </p:nvSpPr>
              <p:spPr bwMode="auto">
                <a:xfrm>
                  <a:off x="2301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5" name="Rectangle 139"/>
                <p:cNvSpPr>
                  <a:spLocks noChangeArrowheads="1"/>
                </p:cNvSpPr>
                <p:nvPr/>
              </p:nvSpPr>
              <p:spPr bwMode="auto">
                <a:xfrm>
                  <a:off x="2360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6" name="Rectangle 140"/>
                <p:cNvSpPr>
                  <a:spLocks noChangeArrowheads="1"/>
                </p:cNvSpPr>
                <p:nvPr/>
              </p:nvSpPr>
              <p:spPr bwMode="auto">
                <a:xfrm>
                  <a:off x="2393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7" name="Rectangle 141"/>
                <p:cNvSpPr>
                  <a:spLocks noChangeArrowheads="1"/>
                </p:cNvSpPr>
                <p:nvPr/>
              </p:nvSpPr>
              <p:spPr bwMode="auto">
                <a:xfrm>
                  <a:off x="2452" y="2423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8" name="Rectangle 142"/>
                <p:cNvSpPr>
                  <a:spLocks noChangeArrowheads="1"/>
                </p:cNvSpPr>
                <p:nvPr/>
              </p:nvSpPr>
              <p:spPr bwMode="auto">
                <a:xfrm>
                  <a:off x="2486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69" name="Rectangle 143"/>
                <p:cNvSpPr>
                  <a:spLocks noChangeArrowheads="1"/>
                </p:cNvSpPr>
                <p:nvPr/>
              </p:nvSpPr>
              <p:spPr bwMode="auto">
                <a:xfrm>
                  <a:off x="2545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70" name="Rectangle 144"/>
                <p:cNvSpPr>
                  <a:spLocks noChangeArrowheads="1"/>
                </p:cNvSpPr>
                <p:nvPr/>
              </p:nvSpPr>
              <p:spPr bwMode="auto">
                <a:xfrm>
                  <a:off x="2579" y="2423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71" name="Rectangle 145"/>
                <p:cNvSpPr>
                  <a:spLocks noChangeArrowheads="1"/>
                </p:cNvSpPr>
                <p:nvPr/>
              </p:nvSpPr>
              <p:spPr bwMode="auto">
                <a:xfrm>
                  <a:off x="2638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72" name="Rectangle 146"/>
                <p:cNvSpPr>
                  <a:spLocks noChangeArrowheads="1"/>
                </p:cNvSpPr>
                <p:nvPr/>
              </p:nvSpPr>
              <p:spPr bwMode="auto">
                <a:xfrm>
                  <a:off x="2671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73" name="Rectangle 147"/>
                <p:cNvSpPr>
                  <a:spLocks noChangeArrowheads="1"/>
                </p:cNvSpPr>
                <p:nvPr/>
              </p:nvSpPr>
              <p:spPr bwMode="auto">
                <a:xfrm>
                  <a:off x="2730" y="2423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74" name="Rectangle 148"/>
                <p:cNvSpPr>
                  <a:spLocks noChangeArrowheads="1"/>
                </p:cNvSpPr>
                <p:nvPr/>
              </p:nvSpPr>
              <p:spPr bwMode="auto">
                <a:xfrm>
                  <a:off x="2764" y="2423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75" name="Rectangle 149"/>
                <p:cNvSpPr>
                  <a:spLocks noChangeArrowheads="1"/>
                </p:cNvSpPr>
                <p:nvPr/>
              </p:nvSpPr>
              <p:spPr bwMode="auto">
                <a:xfrm>
                  <a:off x="2823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76" name="Freeform 150"/>
                <p:cNvSpPr>
                  <a:spLocks/>
                </p:cNvSpPr>
                <p:nvPr/>
              </p:nvSpPr>
              <p:spPr bwMode="auto">
                <a:xfrm>
                  <a:off x="2856" y="2402"/>
                  <a:ext cx="13" cy="30"/>
                </a:xfrm>
                <a:custGeom>
                  <a:avLst/>
                  <a:gdLst>
                    <a:gd name="T0" fmla="*/ 0 w 13"/>
                    <a:gd name="T1" fmla="*/ 21 h 30"/>
                    <a:gd name="T2" fmla="*/ 0 w 13"/>
                    <a:gd name="T3" fmla="*/ 30 h 30"/>
                    <a:gd name="T4" fmla="*/ 9 w 13"/>
                    <a:gd name="T5" fmla="*/ 30 h 30"/>
                    <a:gd name="T6" fmla="*/ 13 w 13"/>
                    <a:gd name="T7" fmla="*/ 30 h 30"/>
                    <a:gd name="T8" fmla="*/ 13 w 13"/>
                    <a:gd name="T9" fmla="*/ 25 h 30"/>
                    <a:gd name="T10" fmla="*/ 13 w 13"/>
                    <a:gd name="T11" fmla="*/ 0 h 30"/>
                    <a:gd name="T12" fmla="*/ 5 w 13"/>
                    <a:gd name="T13" fmla="*/ 0 h 30"/>
                    <a:gd name="T14" fmla="*/ 5 w 13"/>
                    <a:gd name="T15" fmla="*/ 25 h 30"/>
                    <a:gd name="T16" fmla="*/ 9 w 13"/>
                    <a:gd name="T17" fmla="*/ 25 h 30"/>
                    <a:gd name="T18" fmla="*/ 9 w 13"/>
                    <a:gd name="T19" fmla="*/ 21 h 30"/>
                    <a:gd name="T20" fmla="*/ 0 w 13"/>
                    <a:gd name="T21" fmla="*/ 21 h 3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3"/>
                    <a:gd name="T34" fmla="*/ 0 h 30"/>
                    <a:gd name="T35" fmla="*/ 13 w 13"/>
                    <a:gd name="T36" fmla="*/ 30 h 3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3" h="30">
                      <a:moveTo>
                        <a:pt x="0" y="21"/>
                      </a:moveTo>
                      <a:lnTo>
                        <a:pt x="0" y="30"/>
                      </a:lnTo>
                      <a:lnTo>
                        <a:pt x="9" y="30"/>
                      </a:lnTo>
                      <a:lnTo>
                        <a:pt x="13" y="30"/>
                      </a:lnTo>
                      <a:lnTo>
                        <a:pt x="13" y="25"/>
                      </a:lnTo>
                      <a:lnTo>
                        <a:pt x="13" y="0"/>
                      </a:lnTo>
                      <a:lnTo>
                        <a:pt x="5" y="0"/>
                      </a:lnTo>
                      <a:lnTo>
                        <a:pt x="5" y="25"/>
                      </a:lnTo>
                      <a:lnTo>
                        <a:pt x="9" y="25"/>
                      </a:lnTo>
                      <a:lnTo>
                        <a:pt x="9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77" name="Rectangle 151"/>
                <p:cNvSpPr>
                  <a:spLocks noChangeArrowheads="1"/>
                </p:cNvSpPr>
                <p:nvPr/>
              </p:nvSpPr>
              <p:spPr bwMode="auto">
                <a:xfrm>
                  <a:off x="2861" y="2369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78" name="Rectangle 152"/>
                <p:cNvSpPr>
                  <a:spLocks noChangeArrowheads="1"/>
                </p:cNvSpPr>
                <p:nvPr/>
              </p:nvSpPr>
              <p:spPr bwMode="auto">
                <a:xfrm>
                  <a:off x="2861" y="2310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79" name="Rectangle 153"/>
                <p:cNvSpPr>
                  <a:spLocks noChangeArrowheads="1"/>
                </p:cNvSpPr>
                <p:nvPr/>
              </p:nvSpPr>
              <p:spPr bwMode="auto">
                <a:xfrm>
                  <a:off x="2861" y="2276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0" name="Rectangle 154"/>
                <p:cNvSpPr>
                  <a:spLocks noChangeArrowheads="1"/>
                </p:cNvSpPr>
                <p:nvPr/>
              </p:nvSpPr>
              <p:spPr bwMode="auto">
                <a:xfrm>
                  <a:off x="2861" y="2217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1" name="Rectangle 155"/>
                <p:cNvSpPr>
                  <a:spLocks noChangeArrowheads="1"/>
                </p:cNvSpPr>
                <p:nvPr/>
              </p:nvSpPr>
              <p:spPr bwMode="auto">
                <a:xfrm>
                  <a:off x="2861" y="218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2" name="Rectangle 156"/>
                <p:cNvSpPr>
                  <a:spLocks noChangeArrowheads="1"/>
                </p:cNvSpPr>
                <p:nvPr/>
              </p:nvSpPr>
              <p:spPr bwMode="auto">
                <a:xfrm>
                  <a:off x="2861" y="2125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3" name="Rectangle 157"/>
                <p:cNvSpPr>
                  <a:spLocks noChangeArrowheads="1"/>
                </p:cNvSpPr>
                <p:nvPr/>
              </p:nvSpPr>
              <p:spPr bwMode="auto">
                <a:xfrm>
                  <a:off x="2861" y="2091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4" name="Rectangle 158"/>
                <p:cNvSpPr>
                  <a:spLocks noChangeArrowheads="1"/>
                </p:cNvSpPr>
                <p:nvPr/>
              </p:nvSpPr>
              <p:spPr bwMode="auto">
                <a:xfrm>
                  <a:off x="2861" y="2032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5" name="Rectangle 159"/>
                <p:cNvSpPr>
                  <a:spLocks noChangeArrowheads="1"/>
                </p:cNvSpPr>
                <p:nvPr/>
              </p:nvSpPr>
              <p:spPr bwMode="auto">
                <a:xfrm>
                  <a:off x="2861" y="1999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6" name="Rectangle 160"/>
                <p:cNvSpPr>
                  <a:spLocks noChangeArrowheads="1"/>
                </p:cNvSpPr>
                <p:nvPr/>
              </p:nvSpPr>
              <p:spPr bwMode="auto">
                <a:xfrm>
                  <a:off x="2861" y="1940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7" name="Rectangle 161"/>
                <p:cNvSpPr>
                  <a:spLocks noChangeArrowheads="1"/>
                </p:cNvSpPr>
                <p:nvPr/>
              </p:nvSpPr>
              <p:spPr bwMode="auto">
                <a:xfrm>
                  <a:off x="2861" y="1906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8" name="Rectangle 162"/>
                <p:cNvSpPr>
                  <a:spLocks noChangeArrowheads="1"/>
                </p:cNvSpPr>
                <p:nvPr/>
              </p:nvSpPr>
              <p:spPr bwMode="auto">
                <a:xfrm>
                  <a:off x="2861" y="1847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89" name="Rectangle 163"/>
                <p:cNvSpPr>
                  <a:spLocks noChangeArrowheads="1"/>
                </p:cNvSpPr>
                <p:nvPr/>
              </p:nvSpPr>
              <p:spPr bwMode="auto">
                <a:xfrm>
                  <a:off x="2861" y="181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0" name="Rectangle 164"/>
                <p:cNvSpPr>
                  <a:spLocks noChangeArrowheads="1"/>
                </p:cNvSpPr>
                <p:nvPr/>
              </p:nvSpPr>
              <p:spPr bwMode="auto">
                <a:xfrm>
                  <a:off x="2861" y="1755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1" name="Rectangle 165"/>
                <p:cNvSpPr>
                  <a:spLocks noChangeArrowheads="1"/>
                </p:cNvSpPr>
                <p:nvPr/>
              </p:nvSpPr>
              <p:spPr bwMode="auto">
                <a:xfrm>
                  <a:off x="2861" y="1721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2" name="Rectangle 166"/>
                <p:cNvSpPr>
                  <a:spLocks noChangeArrowheads="1"/>
                </p:cNvSpPr>
                <p:nvPr/>
              </p:nvSpPr>
              <p:spPr bwMode="auto">
                <a:xfrm>
                  <a:off x="2861" y="1662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3" name="Rectangle 167"/>
                <p:cNvSpPr>
                  <a:spLocks noChangeArrowheads="1"/>
                </p:cNvSpPr>
                <p:nvPr/>
              </p:nvSpPr>
              <p:spPr bwMode="auto">
                <a:xfrm>
                  <a:off x="2861" y="1629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4" name="Rectangle 168"/>
                <p:cNvSpPr>
                  <a:spLocks noChangeArrowheads="1"/>
                </p:cNvSpPr>
                <p:nvPr/>
              </p:nvSpPr>
              <p:spPr bwMode="auto">
                <a:xfrm>
                  <a:off x="2861" y="1570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5" name="Rectangle 169"/>
                <p:cNvSpPr>
                  <a:spLocks noChangeArrowheads="1"/>
                </p:cNvSpPr>
                <p:nvPr/>
              </p:nvSpPr>
              <p:spPr bwMode="auto">
                <a:xfrm>
                  <a:off x="2861" y="1536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6" name="Rectangle 170"/>
                <p:cNvSpPr>
                  <a:spLocks noChangeArrowheads="1"/>
                </p:cNvSpPr>
                <p:nvPr/>
              </p:nvSpPr>
              <p:spPr bwMode="auto">
                <a:xfrm>
                  <a:off x="2861" y="1477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7" name="Rectangle 171"/>
                <p:cNvSpPr>
                  <a:spLocks noChangeArrowheads="1"/>
                </p:cNvSpPr>
                <p:nvPr/>
              </p:nvSpPr>
              <p:spPr bwMode="auto">
                <a:xfrm>
                  <a:off x="2861" y="144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8" name="Rectangle 172"/>
                <p:cNvSpPr>
                  <a:spLocks noChangeArrowheads="1"/>
                </p:cNvSpPr>
                <p:nvPr/>
              </p:nvSpPr>
              <p:spPr bwMode="auto">
                <a:xfrm>
                  <a:off x="2861" y="1385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899" name="Rectangle 173"/>
                <p:cNvSpPr>
                  <a:spLocks noChangeArrowheads="1"/>
                </p:cNvSpPr>
                <p:nvPr/>
              </p:nvSpPr>
              <p:spPr bwMode="auto">
                <a:xfrm>
                  <a:off x="2861" y="1351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00" name="Rectangle 174"/>
                <p:cNvSpPr>
                  <a:spLocks noChangeArrowheads="1"/>
                </p:cNvSpPr>
                <p:nvPr/>
              </p:nvSpPr>
              <p:spPr bwMode="auto">
                <a:xfrm>
                  <a:off x="2861" y="1292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01" name="Rectangle 175"/>
                <p:cNvSpPr>
                  <a:spLocks noChangeArrowheads="1"/>
                </p:cNvSpPr>
                <p:nvPr/>
              </p:nvSpPr>
              <p:spPr bwMode="auto">
                <a:xfrm>
                  <a:off x="2861" y="1259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02" name="Freeform 176"/>
                <p:cNvSpPr>
                  <a:spLocks/>
                </p:cNvSpPr>
                <p:nvPr/>
              </p:nvSpPr>
              <p:spPr bwMode="auto">
                <a:xfrm>
                  <a:off x="2861" y="1197"/>
                  <a:ext cx="8" cy="36"/>
                </a:xfrm>
                <a:custGeom>
                  <a:avLst/>
                  <a:gdLst>
                    <a:gd name="T0" fmla="*/ 0 w 8"/>
                    <a:gd name="T1" fmla="*/ 36 h 36"/>
                    <a:gd name="T2" fmla="*/ 8 w 8"/>
                    <a:gd name="T3" fmla="*/ 36 h 36"/>
                    <a:gd name="T4" fmla="*/ 8 w 8"/>
                    <a:gd name="T5" fmla="*/ 4 h 36"/>
                    <a:gd name="T6" fmla="*/ 8 w 8"/>
                    <a:gd name="T7" fmla="*/ 0 h 36"/>
                    <a:gd name="T8" fmla="*/ 4 w 8"/>
                    <a:gd name="T9" fmla="*/ 0 h 36"/>
                    <a:gd name="T10" fmla="*/ 2 w 8"/>
                    <a:gd name="T11" fmla="*/ 0 h 36"/>
                    <a:gd name="T12" fmla="*/ 2 w 8"/>
                    <a:gd name="T13" fmla="*/ 8 h 36"/>
                    <a:gd name="T14" fmla="*/ 4 w 8"/>
                    <a:gd name="T15" fmla="*/ 8 h 36"/>
                    <a:gd name="T16" fmla="*/ 4 w 8"/>
                    <a:gd name="T17" fmla="*/ 4 h 36"/>
                    <a:gd name="T18" fmla="*/ 0 w 8"/>
                    <a:gd name="T19" fmla="*/ 4 h 36"/>
                    <a:gd name="T20" fmla="*/ 0 w 8"/>
                    <a:gd name="T21" fmla="*/ 36 h 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36"/>
                    <a:gd name="T35" fmla="*/ 8 w 8"/>
                    <a:gd name="T36" fmla="*/ 36 h 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36">
                      <a:moveTo>
                        <a:pt x="0" y="36"/>
                      </a:moveTo>
                      <a:lnTo>
                        <a:pt x="8" y="36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903" name="Rectangle 177"/>
                <p:cNvSpPr>
                  <a:spLocks noChangeArrowheads="1"/>
                </p:cNvSpPr>
                <p:nvPr/>
              </p:nvSpPr>
              <p:spPr bwMode="auto">
                <a:xfrm>
                  <a:off x="2830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04" name="Rectangle 178"/>
                <p:cNvSpPr>
                  <a:spLocks noChangeArrowheads="1"/>
                </p:cNvSpPr>
                <p:nvPr/>
              </p:nvSpPr>
              <p:spPr bwMode="auto">
                <a:xfrm>
                  <a:off x="2771" y="1197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05" name="Rectangle 179"/>
                <p:cNvSpPr>
                  <a:spLocks noChangeArrowheads="1"/>
                </p:cNvSpPr>
                <p:nvPr/>
              </p:nvSpPr>
              <p:spPr bwMode="auto">
                <a:xfrm>
                  <a:off x="2737" y="1197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06" name="Rectangle 180"/>
                <p:cNvSpPr>
                  <a:spLocks noChangeArrowheads="1"/>
                </p:cNvSpPr>
                <p:nvPr/>
              </p:nvSpPr>
              <p:spPr bwMode="auto">
                <a:xfrm>
                  <a:off x="2678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07" name="Rectangle 181"/>
                <p:cNvSpPr>
                  <a:spLocks noChangeArrowheads="1"/>
                </p:cNvSpPr>
                <p:nvPr/>
              </p:nvSpPr>
              <p:spPr bwMode="auto">
                <a:xfrm>
                  <a:off x="2645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08" name="Rectangle 182"/>
                <p:cNvSpPr>
                  <a:spLocks noChangeArrowheads="1"/>
                </p:cNvSpPr>
                <p:nvPr/>
              </p:nvSpPr>
              <p:spPr bwMode="auto">
                <a:xfrm>
                  <a:off x="2586" y="1197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09" name="Rectangle 183"/>
                <p:cNvSpPr>
                  <a:spLocks noChangeArrowheads="1"/>
                </p:cNvSpPr>
                <p:nvPr/>
              </p:nvSpPr>
              <p:spPr bwMode="auto">
                <a:xfrm>
                  <a:off x="2552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0" name="Rectangle 184"/>
                <p:cNvSpPr>
                  <a:spLocks noChangeArrowheads="1"/>
                </p:cNvSpPr>
                <p:nvPr/>
              </p:nvSpPr>
              <p:spPr bwMode="auto">
                <a:xfrm>
                  <a:off x="2493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1" name="Rectangle 185"/>
                <p:cNvSpPr>
                  <a:spLocks noChangeArrowheads="1"/>
                </p:cNvSpPr>
                <p:nvPr/>
              </p:nvSpPr>
              <p:spPr bwMode="auto">
                <a:xfrm>
                  <a:off x="2459" y="1197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2" name="Rectangle 186"/>
                <p:cNvSpPr>
                  <a:spLocks noChangeArrowheads="1"/>
                </p:cNvSpPr>
                <p:nvPr/>
              </p:nvSpPr>
              <p:spPr bwMode="auto">
                <a:xfrm>
                  <a:off x="2400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3" name="Rectangle 187"/>
                <p:cNvSpPr>
                  <a:spLocks noChangeArrowheads="1"/>
                </p:cNvSpPr>
                <p:nvPr/>
              </p:nvSpPr>
              <p:spPr bwMode="auto">
                <a:xfrm>
                  <a:off x="2367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4" name="Rectangle 188"/>
                <p:cNvSpPr>
                  <a:spLocks noChangeArrowheads="1"/>
                </p:cNvSpPr>
                <p:nvPr/>
              </p:nvSpPr>
              <p:spPr bwMode="auto">
                <a:xfrm>
                  <a:off x="2308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5" name="Rectangle 189"/>
                <p:cNvSpPr>
                  <a:spLocks noChangeArrowheads="1"/>
                </p:cNvSpPr>
                <p:nvPr/>
              </p:nvSpPr>
              <p:spPr bwMode="auto">
                <a:xfrm>
                  <a:off x="2274" y="1197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6" name="Rectangle 190"/>
                <p:cNvSpPr>
                  <a:spLocks noChangeArrowheads="1"/>
                </p:cNvSpPr>
                <p:nvPr/>
              </p:nvSpPr>
              <p:spPr bwMode="auto">
                <a:xfrm>
                  <a:off x="2215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7" name="Rectangle 191"/>
                <p:cNvSpPr>
                  <a:spLocks noChangeArrowheads="1"/>
                </p:cNvSpPr>
                <p:nvPr/>
              </p:nvSpPr>
              <p:spPr bwMode="auto">
                <a:xfrm>
                  <a:off x="2182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8" name="Rectangle 192"/>
                <p:cNvSpPr>
                  <a:spLocks noChangeArrowheads="1"/>
                </p:cNvSpPr>
                <p:nvPr/>
              </p:nvSpPr>
              <p:spPr bwMode="auto">
                <a:xfrm>
                  <a:off x="2123" y="1197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19" name="Rectangle 193"/>
                <p:cNvSpPr>
                  <a:spLocks noChangeArrowheads="1"/>
                </p:cNvSpPr>
                <p:nvPr/>
              </p:nvSpPr>
              <p:spPr bwMode="auto">
                <a:xfrm>
                  <a:off x="2089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20" name="Rectangle 194"/>
                <p:cNvSpPr>
                  <a:spLocks noChangeArrowheads="1"/>
                </p:cNvSpPr>
                <p:nvPr/>
              </p:nvSpPr>
              <p:spPr bwMode="auto">
                <a:xfrm>
                  <a:off x="2030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21" name="Rectangle 195"/>
                <p:cNvSpPr>
                  <a:spLocks noChangeArrowheads="1"/>
                </p:cNvSpPr>
                <p:nvPr/>
              </p:nvSpPr>
              <p:spPr bwMode="auto">
                <a:xfrm>
                  <a:off x="1996" y="1197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22" name="Rectangle 196"/>
                <p:cNvSpPr>
                  <a:spLocks noChangeArrowheads="1"/>
                </p:cNvSpPr>
                <p:nvPr/>
              </p:nvSpPr>
              <p:spPr bwMode="auto">
                <a:xfrm>
                  <a:off x="1938" y="1197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923" name="Rectangle 197"/>
                <p:cNvSpPr>
                  <a:spLocks noChangeArrowheads="1"/>
                </p:cNvSpPr>
                <p:nvPr/>
              </p:nvSpPr>
              <p:spPr bwMode="auto">
                <a:xfrm>
                  <a:off x="1904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</p:grpSp>
          <p:sp>
            <p:nvSpPr>
              <p:cNvPr id="67751" name="Oval 198"/>
              <p:cNvSpPr>
                <a:spLocks noChangeArrowheads="1"/>
              </p:cNvSpPr>
              <p:nvPr/>
            </p:nvSpPr>
            <p:spPr bwMode="auto">
              <a:xfrm>
                <a:off x="3999" y="2960"/>
                <a:ext cx="119" cy="169"/>
              </a:xfrm>
              <a:prstGeom prst="ellipse">
                <a:avLst/>
              </a:prstGeom>
              <a:solidFill>
                <a:srgbClr val="FF99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752" name="Oval 199"/>
              <p:cNvSpPr>
                <a:spLocks noChangeArrowheads="1"/>
              </p:cNvSpPr>
              <p:nvPr/>
            </p:nvSpPr>
            <p:spPr bwMode="auto">
              <a:xfrm>
                <a:off x="4005" y="3160"/>
                <a:ext cx="120" cy="170"/>
              </a:xfrm>
              <a:prstGeom prst="ellipse">
                <a:avLst/>
              </a:prstGeom>
              <a:solidFill>
                <a:srgbClr val="FF99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753" name="Oval 200"/>
              <p:cNvSpPr>
                <a:spLocks noChangeArrowheads="1"/>
              </p:cNvSpPr>
              <p:nvPr/>
            </p:nvSpPr>
            <p:spPr bwMode="auto">
              <a:xfrm>
                <a:off x="4005" y="3560"/>
                <a:ext cx="120" cy="169"/>
              </a:xfrm>
              <a:prstGeom prst="ellipse">
                <a:avLst/>
              </a:prstGeom>
              <a:solidFill>
                <a:srgbClr val="FF99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754" name="Oval 201"/>
              <p:cNvSpPr>
                <a:spLocks noChangeArrowheads="1"/>
              </p:cNvSpPr>
              <p:nvPr/>
            </p:nvSpPr>
            <p:spPr bwMode="auto">
              <a:xfrm>
                <a:off x="4818" y="3357"/>
                <a:ext cx="120" cy="169"/>
              </a:xfrm>
              <a:prstGeom prst="ellipse">
                <a:avLst/>
              </a:prstGeom>
              <a:solidFill>
                <a:srgbClr val="FF99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755" name="Oval 202"/>
              <p:cNvSpPr>
                <a:spLocks noChangeArrowheads="1"/>
              </p:cNvSpPr>
              <p:nvPr/>
            </p:nvSpPr>
            <p:spPr bwMode="auto">
              <a:xfrm>
                <a:off x="4799" y="2974"/>
                <a:ext cx="119" cy="170"/>
              </a:xfrm>
              <a:prstGeom prst="ellipse">
                <a:avLst/>
              </a:prstGeom>
              <a:solidFill>
                <a:srgbClr val="FF99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756" name="Oval 203"/>
              <p:cNvSpPr>
                <a:spLocks noChangeArrowheads="1"/>
              </p:cNvSpPr>
              <p:nvPr/>
            </p:nvSpPr>
            <p:spPr bwMode="auto">
              <a:xfrm>
                <a:off x="3465" y="2950"/>
                <a:ext cx="26" cy="39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757" name="Oval 204"/>
              <p:cNvSpPr>
                <a:spLocks noChangeArrowheads="1"/>
              </p:cNvSpPr>
              <p:nvPr/>
            </p:nvSpPr>
            <p:spPr bwMode="auto">
              <a:xfrm>
                <a:off x="3465" y="3118"/>
                <a:ext cx="26" cy="40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758" name="Oval 205"/>
              <p:cNvSpPr>
                <a:spLocks noChangeArrowheads="1"/>
              </p:cNvSpPr>
              <p:nvPr/>
            </p:nvSpPr>
            <p:spPr bwMode="auto">
              <a:xfrm>
                <a:off x="3465" y="3687"/>
                <a:ext cx="26" cy="40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grpSp>
            <p:nvGrpSpPr>
              <p:cNvPr id="67759" name="Group 206"/>
              <p:cNvGrpSpPr>
                <a:grpSpLocks/>
              </p:cNvGrpSpPr>
              <p:nvPr/>
            </p:nvGrpSpPr>
            <p:grpSpPr bwMode="auto">
              <a:xfrm>
                <a:off x="3482" y="2978"/>
                <a:ext cx="506" cy="75"/>
                <a:chOff x="1383" y="1295"/>
                <a:chExt cx="876" cy="99"/>
              </a:xfrm>
            </p:grpSpPr>
            <p:sp>
              <p:nvSpPr>
                <p:cNvPr id="67825" name="Line 207"/>
                <p:cNvSpPr>
                  <a:spLocks noChangeShapeType="1"/>
                </p:cNvSpPr>
                <p:nvPr/>
              </p:nvSpPr>
              <p:spPr bwMode="auto">
                <a:xfrm>
                  <a:off x="1383" y="1295"/>
                  <a:ext cx="787" cy="5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26" name="Freeform 208"/>
                <p:cNvSpPr>
                  <a:spLocks/>
                </p:cNvSpPr>
                <p:nvPr/>
              </p:nvSpPr>
              <p:spPr bwMode="auto">
                <a:xfrm>
                  <a:off x="2165" y="1303"/>
                  <a:ext cx="94" cy="91"/>
                </a:xfrm>
                <a:custGeom>
                  <a:avLst/>
                  <a:gdLst>
                    <a:gd name="T0" fmla="*/ 0 w 94"/>
                    <a:gd name="T1" fmla="*/ 91 h 91"/>
                    <a:gd name="T2" fmla="*/ 94 w 94"/>
                    <a:gd name="T3" fmla="*/ 51 h 91"/>
                    <a:gd name="T4" fmla="*/ 5 w 94"/>
                    <a:gd name="T5" fmla="*/ 0 h 91"/>
                    <a:gd name="T6" fmla="*/ 0 w 94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4"/>
                    <a:gd name="T13" fmla="*/ 0 h 91"/>
                    <a:gd name="T14" fmla="*/ 94 w 94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4" h="91">
                      <a:moveTo>
                        <a:pt x="0" y="91"/>
                      </a:moveTo>
                      <a:lnTo>
                        <a:pt x="94" y="51"/>
                      </a:lnTo>
                      <a:lnTo>
                        <a:pt x="5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0" name="Group 209"/>
              <p:cNvGrpSpPr>
                <a:grpSpLocks/>
              </p:cNvGrpSpPr>
              <p:nvPr/>
            </p:nvGrpSpPr>
            <p:grpSpPr bwMode="auto">
              <a:xfrm>
                <a:off x="3482" y="2973"/>
                <a:ext cx="508" cy="258"/>
                <a:chOff x="1383" y="1288"/>
                <a:chExt cx="880" cy="341"/>
              </a:xfrm>
            </p:grpSpPr>
            <p:sp>
              <p:nvSpPr>
                <p:cNvPr id="67823" name="Line 210"/>
                <p:cNvSpPr>
                  <a:spLocks noChangeShapeType="1"/>
                </p:cNvSpPr>
                <p:nvPr/>
              </p:nvSpPr>
              <p:spPr bwMode="auto">
                <a:xfrm>
                  <a:off x="1383" y="1288"/>
                  <a:ext cx="797" cy="29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24" name="Freeform 211"/>
                <p:cNvSpPr>
                  <a:spLocks/>
                </p:cNvSpPr>
                <p:nvPr/>
              </p:nvSpPr>
              <p:spPr bwMode="auto">
                <a:xfrm>
                  <a:off x="2162" y="1543"/>
                  <a:ext cx="101" cy="86"/>
                </a:xfrm>
                <a:custGeom>
                  <a:avLst/>
                  <a:gdLst>
                    <a:gd name="T0" fmla="*/ 0 w 101"/>
                    <a:gd name="T1" fmla="*/ 86 h 86"/>
                    <a:gd name="T2" fmla="*/ 101 w 101"/>
                    <a:gd name="T3" fmla="*/ 74 h 86"/>
                    <a:gd name="T4" fmla="*/ 31 w 101"/>
                    <a:gd name="T5" fmla="*/ 0 h 86"/>
                    <a:gd name="T6" fmla="*/ 0 w 101"/>
                    <a:gd name="T7" fmla="*/ 86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1"/>
                    <a:gd name="T13" fmla="*/ 0 h 86"/>
                    <a:gd name="T14" fmla="*/ 101 w 101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1" h="86">
                      <a:moveTo>
                        <a:pt x="0" y="86"/>
                      </a:moveTo>
                      <a:lnTo>
                        <a:pt x="101" y="74"/>
                      </a:lnTo>
                      <a:lnTo>
                        <a:pt x="31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1" name="Group 212"/>
              <p:cNvGrpSpPr>
                <a:grpSpLocks/>
              </p:cNvGrpSpPr>
              <p:nvPr/>
            </p:nvGrpSpPr>
            <p:grpSpPr bwMode="auto">
              <a:xfrm>
                <a:off x="3477" y="2964"/>
                <a:ext cx="517" cy="632"/>
                <a:chOff x="1375" y="1277"/>
                <a:chExt cx="894" cy="834"/>
              </a:xfrm>
            </p:grpSpPr>
            <p:sp>
              <p:nvSpPr>
                <p:cNvPr id="67821" name="Line 213"/>
                <p:cNvSpPr>
                  <a:spLocks noChangeShapeType="1"/>
                </p:cNvSpPr>
                <p:nvPr/>
              </p:nvSpPr>
              <p:spPr bwMode="auto">
                <a:xfrm>
                  <a:off x="1375" y="1277"/>
                  <a:ext cx="829" cy="7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22" name="Freeform 214"/>
                <p:cNvSpPr>
                  <a:spLocks/>
                </p:cNvSpPr>
                <p:nvPr/>
              </p:nvSpPr>
              <p:spPr bwMode="auto">
                <a:xfrm>
                  <a:off x="2170" y="2015"/>
                  <a:ext cx="99" cy="96"/>
                </a:xfrm>
                <a:custGeom>
                  <a:avLst/>
                  <a:gdLst>
                    <a:gd name="T0" fmla="*/ 0 w 99"/>
                    <a:gd name="T1" fmla="*/ 68 h 96"/>
                    <a:gd name="T2" fmla="*/ 99 w 99"/>
                    <a:gd name="T3" fmla="*/ 96 h 96"/>
                    <a:gd name="T4" fmla="*/ 62 w 99"/>
                    <a:gd name="T5" fmla="*/ 0 h 96"/>
                    <a:gd name="T6" fmla="*/ 0 w 99"/>
                    <a:gd name="T7" fmla="*/ 68 h 9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9"/>
                    <a:gd name="T13" fmla="*/ 0 h 96"/>
                    <a:gd name="T14" fmla="*/ 99 w 99"/>
                    <a:gd name="T15" fmla="*/ 96 h 9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9" h="96">
                      <a:moveTo>
                        <a:pt x="0" y="68"/>
                      </a:moveTo>
                      <a:lnTo>
                        <a:pt x="99" y="96"/>
                      </a:lnTo>
                      <a:lnTo>
                        <a:pt x="62" y="0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2" name="Group 215"/>
              <p:cNvGrpSpPr>
                <a:grpSpLocks/>
              </p:cNvGrpSpPr>
              <p:nvPr/>
            </p:nvGrpSpPr>
            <p:grpSpPr bwMode="auto">
              <a:xfrm>
                <a:off x="3486" y="3620"/>
                <a:ext cx="505" cy="78"/>
                <a:chOff x="1389" y="2143"/>
                <a:chExt cx="875" cy="102"/>
              </a:xfrm>
            </p:grpSpPr>
            <p:sp>
              <p:nvSpPr>
                <p:cNvPr id="67819" name="Line 216"/>
                <p:cNvSpPr>
                  <a:spLocks noChangeShapeType="1"/>
                </p:cNvSpPr>
                <p:nvPr/>
              </p:nvSpPr>
              <p:spPr bwMode="auto">
                <a:xfrm flipV="1">
                  <a:off x="1389" y="2188"/>
                  <a:ext cx="787" cy="5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20" name="Freeform 217"/>
                <p:cNvSpPr>
                  <a:spLocks/>
                </p:cNvSpPr>
                <p:nvPr/>
              </p:nvSpPr>
              <p:spPr bwMode="auto">
                <a:xfrm>
                  <a:off x="2170" y="2143"/>
                  <a:ext cx="94" cy="91"/>
                </a:xfrm>
                <a:custGeom>
                  <a:avLst/>
                  <a:gdLst>
                    <a:gd name="T0" fmla="*/ 7 w 94"/>
                    <a:gd name="T1" fmla="*/ 91 h 91"/>
                    <a:gd name="T2" fmla="*/ 94 w 94"/>
                    <a:gd name="T3" fmla="*/ 38 h 91"/>
                    <a:gd name="T4" fmla="*/ 0 w 94"/>
                    <a:gd name="T5" fmla="*/ 0 h 91"/>
                    <a:gd name="T6" fmla="*/ 7 w 94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4"/>
                    <a:gd name="T13" fmla="*/ 0 h 91"/>
                    <a:gd name="T14" fmla="*/ 94 w 94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4" h="91">
                      <a:moveTo>
                        <a:pt x="7" y="91"/>
                      </a:moveTo>
                      <a:lnTo>
                        <a:pt x="94" y="38"/>
                      </a:lnTo>
                      <a:lnTo>
                        <a:pt x="0" y="0"/>
                      </a:lnTo>
                      <a:lnTo>
                        <a:pt x="7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3" name="Group 218"/>
              <p:cNvGrpSpPr>
                <a:grpSpLocks/>
              </p:cNvGrpSpPr>
              <p:nvPr/>
            </p:nvGrpSpPr>
            <p:grpSpPr bwMode="auto">
              <a:xfrm>
                <a:off x="3482" y="3289"/>
                <a:ext cx="516" cy="396"/>
                <a:chOff x="1383" y="1706"/>
                <a:chExt cx="894" cy="522"/>
              </a:xfrm>
            </p:grpSpPr>
            <p:sp>
              <p:nvSpPr>
                <p:cNvPr id="67817" name="Line 219"/>
                <p:cNvSpPr>
                  <a:spLocks noChangeShapeType="1"/>
                </p:cNvSpPr>
                <p:nvPr/>
              </p:nvSpPr>
              <p:spPr bwMode="auto">
                <a:xfrm flipV="1">
                  <a:off x="1383" y="1749"/>
                  <a:ext cx="818" cy="47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18" name="Freeform 220"/>
                <p:cNvSpPr>
                  <a:spLocks/>
                </p:cNvSpPr>
                <p:nvPr/>
              </p:nvSpPr>
              <p:spPr bwMode="auto">
                <a:xfrm>
                  <a:off x="2176" y="1706"/>
                  <a:ext cx="101" cy="85"/>
                </a:xfrm>
                <a:custGeom>
                  <a:avLst/>
                  <a:gdLst>
                    <a:gd name="T0" fmla="*/ 46 w 101"/>
                    <a:gd name="T1" fmla="*/ 85 h 85"/>
                    <a:gd name="T2" fmla="*/ 101 w 101"/>
                    <a:gd name="T3" fmla="*/ 0 h 85"/>
                    <a:gd name="T4" fmla="*/ 0 w 101"/>
                    <a:gd name="T5" fmla="*/ 7 h 85"/>
                    <a:gd name="T6" fmla="*/ 46 w 101"/>
                    <a:gd name="T7" fmla="*/ 85 h 8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1"/>
                    <a:gd name="T13" fmla="*/ 0 h 85"/>
                    <a:gd name="T14" fmla="*/ 101 w 101"/>
                    <a:gd name="T15" fmla="*/ 85 h 8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1" h="85">
                      <a:moveTo>
                        <a:pt x="46" y="85"/>
                      </a:moveTo>
                      <a:lnTo>
                        <a:pt x="101" y="0"/>
                      </a:lnTo>
                      <a:lnTo>
                        <a:pt x="0" y="7"/>
                      </a:lnTo>
                      <a:lnTo>
                        <a:pt x="46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4" name="Group 221"/>
              <p:cNvGrpSpPr>
                <a:grpSpLocks/>
              </p:cNvGrpSpPr>
              <p:nvPr/>
            </p:nvGrpSpPr>
            <p:grpSpPr bwMode="auto">
              <a:xfrm>
                <a:off x="3477" y="3097"/>
                <a:ext cx="514" cy="601"/>
                <a:chOff x="1375" y="1453"/>
                <a:chExt cx="889" cy="792"/>
              </a:xfrm>
            </p:grpSpPr>
            <p:sp>
              <p:nvSpPr>
                <p:cNvPr id="67815" name="Line 222"/>
                <p:cNvSpPr>
                  <a:spLocks noChangeShapeType="1"/>
                </p:cNvSpPr>
                <p:nvPr/>
              </p:nvSpPr>
              <p:spPr bwMode="auto">
                <a:xfrm flipV="1">
                  <a:off x="1375" y="1511"/>
                  <a:ext cx="823" cy="7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16" name="Freeform 223"/>
                <p:cNvSpPr>
                  <a:spLocks/>
                </p:cNvSpPr>
                <p:nvPr/>
              </p:nvSpPr>
              <p:spPr bwMode="auto">
                <a:xfrm>
                  <a:off x="2166" y="1453"/>
                  <a:ext cx="98" cy="96"/>
                </a:xfrm>
                <a:custGeom>
                  <a:avLst/>
                  <a:gdLst>
                    <a:gd name="T0" fmla="*/ 61 w 98"/>
                    <a:gd name="T1" fmla="*/ 96 h 96"/>
                    <a:gd name="T2" fmla="*/ 98 w 98"/>
                    <a:gd name="T3" fmla="*/ 0 h 96"/>
                    <a:gd name="T4" fmla="*/ 0 w 98"/>
                    <a:gd name="T5" fmla="*/ 27 h 96"/>
                    <a:gd name="T6" fmla="*/ 61 w 98"/>
                    <a:gd name="T7" fmla="*/ 96 h 9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8"/>
                    <a:gd name="T13" fmla="*/ 0 h 96"/>
                    <a:gd name="T14" fmla="*/ 98 w 98"/>
                    <a:gd name="T15" fmla="*/ 96 h 9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8" h="96">
                      <a:moveTo>
                        <a:pt x="61" y="96"/>
                      </a:moveTo>
                      <a:lnTo>
                        <a:pt x="98" y="0"/>
                      </a:lnTo>
                      <a:lnTo>
                        <a:pt x="0" y="27"/>
                      </a:lnTo>
                      <a:lnTo>
                        <a:pt x="61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5" name="Group 224"/>
              <p:cNvGrpSpPr>
                <a:grpSpLocks/>
              </p:cNvGrpSpPr>
              <p:nvPr/>
            </p:nvGrpSpPr>
            <p:grpSpPr bwMode="auto">
              <a:xfrm>
                <a:off x="3486" y="3032"/>
                <a:ext cx="502" cy="111"/>
                <a:chOff x="1389" y="1366"/>
                <a:chExt cx="870" cy="146"/>
              </a:xfrm>
            </p:grpSpPr>
            <p:sp>
              <p:nvSpPr>
                <p:cNvPr id="67813" name="Line 225"/>
                <p:cNvSpPr>
                  <a:spLocks noChangeShapeType="1"/>
                </p:cNvSpPr>
                <p:nvPr/>
              </p:nvSpPr>
              <p:spPr bwMode="auto">
                <a:xfrm flipV="1">
                  <a:off x="1389" y="1411"/>
                  <a:ext cx="783" cy="10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14" name="Freeform 226"/>
                <p:cNvSpPr>
                  <a:spLocks/>
                </p:cNvSpPr>
                <p:nvPr/>
              </p:nvSpPr>
              <p:spPr bwMode="auto">
                <a:xfrm>
                  <a:off x="2163" y="1366"/>
                  <a:ext cx="96" cy="92"/>
                </a:xfrm>
                <a:custGeom>
                  <a:avLst/>
                  <a:gdLst>
                    <a:gd name="T0" fmla="*/ 12 w 96"/>
                    <a:gd name="T1" fmla="*/ 92 h 92"/>
                    <a:gd name="T2" fmla="*/ 96 w 96"/>
                    <a:gd name="T3" fmla="*/ 34 h 92"/>
                    <a:gd name="T4" fmla="*/ 0 w 96"/>
                    <a:gd name="T5" fmla="*/ 0 h 92"/>
                    <a:gd name="T6" fmla="*/ 12 w 96"/>
                    <a:gd name="T7" fmla="*/ 92 h 9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92"/>
                    <a:gd name="T14" fmla="*/ 96 w 96"/>
                    <a:gd name="T15" fmla="*/ 92 h 9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92">
                      <a:moveTo>
                        <a:pt x="12" y="92"/>
                      </a:moveTo>
                      <a:lnTo>
                        <a:pt x="96" y="34"/>
                      </a:lnTo>
                      <a:lnTo>
                        <a:pt x="0" y="0"/>
                      </a:lnTo>
                      <a:lnTo>
                        <a:pt x="1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6" name="Group 227"/>
              <p:cNvGrpSpPr>
                <a:grpSpLocks/>
              </p:cNvGrpSpPr>
              <p:nvPr/>
            </p:nvGrpSpPr>
            <p:grpSpPr bwMode="auto">
              <a:xfrm>
                <a:off x="3488" y="3147"/>
                <a:ext cx="502" cy="134"/>
                <a:chOff x="1393" y="1518"/>
                <a:chExt cx="870" cy="178"/>
              </a:xfrm>
            </p:grpSpPr>
            <p:sp>
              <p:nvSpPr>
                <p:cNvPr id="67811" name="Line 228"/>
                <p:cNvSpPr>
                  <a:spLocks noChangeShapeType="1"/>
                </p:cNvSpPr>
                <p:nvPr/>
              </p:nvSpPr>
              <p:spPr bwMode="auto">
                <a:xfrm>
                  <a:off x="1393" y="1518"/>
                  <a:ext cx="783" cy="1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12" name="Freeform 229"/>
                <p:cNvSpPr>
                  <a:spLocks/>
                </p:cNvSpPr>
                <p:nvPr/>
              </p:nvSpPr>
              <p:spPr bwMode="auto">
                <a:xfrm>
                  <a:off x="2165" y="1605"/>
                  <a:ext cx="98" cy="91"/>
                </a:xfrm>
                <a:custGeom>
                  <a:avLst/>
                  <a:gdLst>
                    <a:gd name="T0" fmla="*/ 0 w 98"/>
                    <a:gd name="T1" fmla="*/ 91 h 91"/>
                    <a:gd name="T2" fmla="*/ 98 w 98"/>
                    <a:gd name="T3" fmla="*/ 60 h 91"/>
                    <a:gd name="T4" fmla="*/ 15 w 98"/>
                    <a:gd name="T5" fmla="*/ 0 h 91"/>
                    <a:gd name="T6" fmla="*/ 0 w 98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8"/>
                    <a:gd name="T13" fmla="*/ 0 h 91"/>
                    <a:gd name="T14" fmla="*/ 98 w 98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8" h="91">
                      <a:moveTo>
                        <a:pt x="0" y="91"/>
                      </a:moveTo>
                      <a:lnTo>
                        <a:pt x="98" y="60"/>
                      </a:lnTo>
                      <a:lnTo>
                        <a:pt x="15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7" name="Group 230"/>
              <p:cNvGrpSpPr>
                <a:grpSpLocks/>
              </p:cNvGrpSpPr>
              <p:nvPr/>
            </p:nvGrpSpPr>
            <p:grpSpPr bwMode="auto">
              <a:xfrm>
                <a:off x="3479" y="3150"/>
                <a:ext cx="512" cy="472"/>
                <a:chOff x="1379" y="1523"/>
                <a:chExt cx="885" cy="623"/>
              </a:xfrm>
            </p:grpSpPr>
            <p:sp>
              <p:nvSpPr>
                <p:cNvPr id="67809" name="Line 231"/>
                <p:cNvSpPr>
                  <a:spLocks noChangeShapeType="1"/>
                </p:cNvSpPr>
                <p:nvPr/>
              </p:nvSpPr>
              <p:spPr bwMode="auto">
                <a:xfrm>
                  <a:off x="1379" y="1523"/>
                  <a:ext cx="814" cy="57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10" name="Freeform 232"/>
                <p:cNvSpPr>
                  <a:spLocks/>
                </p:cNvSpPr>
                <p:nvPr/>
              </p:nvSpPr>
              <p:spPr bwMode="auto">
                <a:xfrm>
                  <a:off x="2163" y="2057"/>
                  <a:ext cx="101" cy="89"/>
                </a:xfrm>
                <a:custGeom>
                  <a:avLst/>
                  <a:gdLst>
                    <a:gd name="T0" fmla="*/ 0 w 101"/>
                    <a:gd name="T1" fmla="*/ 75 h 89"/>
                    <a:gd name="T2" fmla="*/ 101 w 101"/>
                    <a:gd name="T3" fmla="*/ 89 h 89"/>
                    <a:gd name="T4" fmla="*/ 52 w 101"/>
                    <a:gd name="T5" fmla="*/ 0 h 89"/>
                    <a:gd name="T6" fmla="*/ 0 w 101"/>
                    <a:gd name="T7" fmla="*/ 75 h 8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1"/>
                    <a:gd name="T13" fmla="*/ 0 h 89"/>
                    <a:gd name="T14" fmla="*/ 101 w 101"/>
                    <a:gd name="T15" fmla="*/ 89 h 8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1" h="89">
                      <a:moveTo>
                        <a:pt x="0" y="75"/>
                      </a:moveTo>
                      <a:lnTo>
                        <a:pt x="101" y="89"/>
                      </a:lnTo>
                      <a:lnTo>
                        <a:pt x="52" y="0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8" name="Group 233"/>
              <p:cNvGrpSpPr>
                <a:grpSpLocks/>
              </p:cNvGrpSpPr>
              <p:nvPr/>
            </p:nvGrpSpPr>
            <p:grpSpPr bwMode="auto">
              <a:xfrm>
                <a:off x="4133" y="3014"/>
                <a:ext cx="648" cy="69"/>
                <a:chOff x="2510" y="1343"/>
                <a:chExt cx="1122" cy="91"/>
              </a:xfrm>
            </p:grpSpPr>
            <p:sp>
              <p:nvSpPr>
                <p:cNvPr id="67807" name="Line 234"/>
                <p:cNvSpPr>
                  <a:spLocks noChangeShapeType="1"/>
                </p:cNvSpPr>
                <p:nvPr/>
              </p:nvSpPr>
              <p:spPr bwMode="auto">
                <a:xfrm>
                  <a:off x="2510" y="1371"/>
                  <a:ext cx="1034" cy="16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08" name="Freeform 235"/>
                <p:cNvSpPr>
                  <a:spLocks/>
                </p:cNvSpPr>
                <p:nvPr/>
              </p:nvSpPr>
              <p:spPr bwMode="auto">
                <a:xfrm>
                  <a:off x="3541" y="1343"/>
                  <a:ext cx="91" cy="91"/>
                </a:xfrm>
                <a:custGeom>
                  <a:avLst/>
                  <a:gdLst>
                    <a:gd name="T0" fmla="*/ 0 w 91"/>
                    <a:gd name="T1" fmla="*/ 91 h 91"/>
                    <a:gd name="T2" fmla="*/ 91 w 91"/>
                    <a:gd name="T3" fmla="*/ 46 h 91"/>
                    <a:gd name="T4" fmla="*/ 0 w 91"/>
                    <a:gd name="T5" fmla="*/ 0 h 91"/>
                    <a:gd name="T6" fmla="*/ 0 w 91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1"/>
                    <a:gd name="T13" fmla="*/ 0 h 91"/>
                    <a:gd name="T14" fmla="*/ 91 w 91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1" h="91">
                      <a:moveTo>
                        <a:pt x="0" y="91"/>
                      </a:moveTo>
                      <a:lnTo>
                        <a:pt x="91" y="46"/>
                      </a:lnTo>
                      <a:lnTo>
                        <a:pt x="0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69" name="Group 236"/>
              <p:cNvGrpSpPr>
                <a:grpSpLocks/>
              </p:cNvGrpSpPr>
              <p:nvPr/>
            </p:nvGrpSpPr>
            <p:grpSpPr bwMode="auto">
              <a:xfrm>
                <a:off x="4128" y="3035"/>
                <a:ext cx="685" cy="392"/>
                <a:chOff x="2501" y="1371"/>
                <a:chExt cx="1186" cy="517"/>
              </a:xfrm>
            </p:grpSpPr>
            <p:sp>
              <p:nvSpPr>
                <p:cNvPr id="67805" name="Line 237"/>
                <p:cNvSpPr>
                  <a:spLocks noChangeShapeType="1"/>
                </p:cNvSpPr>
                <p:nvPr/>
              </p:nvSpPr>
              <p:spPr bwMode="auto">
                <a:xfrm>
                  <a:off x="2501" y="1371"/>
                  <a:ext cx="1104" cy="4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06" name="Freeform 238"/>
                <p:cNvSpPr>
                  <a:spLocks/>
                </p:cNvSpPr>
                <p:nvPr/>
              </p:nvSpPr>
              <p:spPr bwMode="auto">
                <a:xfrm>
                  <a:off x="3584" y="1805"/>
                  <a:ext cx="103" cy="83"/>
                </a:xfrm>
                <a:custGeom>
                  <a:avLst/>
                  <a:gdLst>
                    <a:gd name="T0" fmla="*/ 0 w 103"/>
                    <a:gd name="T1" fmla="*/ 83 h 83"/>
                    <a:gd name="T2" fmla="*/ 103 w 103"/>
                    <a:gd name="T3" fmla="*/ 77 h 83"/>
                    <a:gd name="T4" fmla="*/ 37 w 103"/>
                    <a:gd name="T5" fmla="*/ 0 h 83"/>
                    <a:gd name="T6" fmla="*/ 0 w 103"/>
                    <a:gd name="T7" fmla="*/ 83 h 8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3"/>
                    <a:gd name="T13" fmla="*/ 0 h 83"/>
                    <a:gd name="T14" fmla="*/ 103 w 103"/>
                    <a:gd name="T15" fmla="*/ 83 h 8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3" h="83">
                      <a:moveTo>
                        <a:pt x="0" y="83"/>
                      </a:moveTo>
                      <a:lnTo>
                        <a:pt x="103" y="77"/>
                      </a:lnTo>
                      <a:lnTo>
                        <a:pt x="37" y="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70" name="Group 239"/>
              <p:cNvGrpSpPr>
                <a:grpSpLocks/>
              </p:cNvGrpSpPr>
              <p:nvPr/>
            </p:nvGrpSpPr>
            <p:grpSpPr bwMode="auto">
              <a:xfrm>
                <a:off x="4133" y="3070"/>
                <a:ext cx="646" cy="175"/>
                <a:chOff x="2510" y="1417"/>
                <a:chExt cx="1118" cy="230"/>
              </a:xfrm>
            </p:grpSpPr>
            <p:sp>
              <p:nvSpPr>
                <p:cNvPr id="67803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2510" y="1462"/>
                  <a:ext cx="1031" cy="18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04" name="Freeform 241"/>
                <p:cNvSpPr>
                  <a:spLocks/>
                </p:cNvSpPr>
                <p:nvPr/>
              </p:nvSpPr>
              <p:spPr bwMode="auto">
                <a:xfrm>
                  <a:off x="3531" y="1417"/>
                  <a:ext cx="97" cy="91"/>
                </a:xfrm>
                <a:custGeom>
                  <a:avLst/>
                  <a:gdLst>
                    <a:gd name="T0" fmla="*/ 15 w 97"/>
                    <a:gd name="T1" fmla="*/ 91 h 91"/>
                    <a:gd name="T2" fmla="*/ 97 w 97"/>
                    <a:gd name="T3" fmla="*/ 29 h 91"/>
                    <a:gd name="T4" fmla="*/ 0 w 97"/>
                    <a:gd name="T5" fmla="*/ 0 h 91"/>
                    <a:gd name="T6" fmla="*/ 15 w 97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7"/>
                    <a:gd name="T13" fmla="*/ 0 h 91"/>
                    <a:gd name="T14" fmla="*/ 97 w 97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7" h="91">
                      <a:moveTo>
                        <a:pt x="15" y="91"/>
                      </a:moveTo>
                      <a:lnTo>
                        <a:pt x="97" y="29"/>
                      </a:lnTo>
                      <a:lnTo>
                        <a:pt x="0" y="0"/>
                      </a:lnTo>
                      <a:lnTo>
                        <a:pt x="15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71" name="Group 242"/>
              <p:cNvGrpSpPr>
                <a:grpSpLocks/>
              </p:cNvGrpSpPr>
              <p:nvPr/>
            </p:nvGrpSpPr>
            <p:grpSpPr bwMode="auto">
              <a:xfrm>
                <a:off x="4136" y="3248"/>
                <a:ext cx="666" cy="211"/>
                <a:chOff x="2515" y="1652"/>
                <a:chExt cx="1152" cy="278"/>
              </a:xfrm>
            </p:grpSpPr>
            <p:sp>
              <p:nvSpPr>
                <p:cNvPr id="67801" name="Line 243"/>
                <p:cNvSpPr>
                  <a:spLocks noChangeShapeType="1"/>
                </p:cNvSpPr>
                <p:nvPr/>
              </p:nvSpPr>
              <p:spPr bwMode="auto">
                <a:xfrm>
                  <a:off x="2515" y="1652"/>
                  <a:ext cx="1067" cy="23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02" name="Freeform 244"/>
                <p:cNvSpPr>
                  <a:spLocks/>
                </p:cNvSpPr>
                <p:nvPr/>
              </p:nvSpPr>
              <p:spPr bwMode="auto">
                <a:xfrm>
                  <a:off x="3568" y="1842"/>
                  <a:ext cx="99" cy="88"/>
                </a:xfrm>
                <a:custGeom>
                  <a:avLst/>
                  <a:gdLst>
                    <a:gd name="T0" fmla="*/ 0 w 99"/>
                    <a:gd name="T1" fmla="*/ 88 h 88"/>
                    <a:gd name="T2" fmla="*/ 99 w 99"/>
                    <a:gd name="T3" fmla="*/ 63 h 88"/>
                    <a:gd name="T4" fmla="*/ 19 w 99"/>
                    <a:gd name="T5" fmla="*/ 0 h 88"/>
                    <a:gd name="T6" fmla="*/ 0 w 99"/>
                    <a:gd name="T7" fmla="*/ 88 h 8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9"/>
                    <a:gd name="T13" fmla="*/ 0 h 88"/>
                    <a:gd name="T14" fmla="*/ 99 w 99"/>
                    <a:gd name="T15" fmla="*/ 88 h 8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9" h="88">
                      <a:moveTo>
                        <a:pt x="0" y="88"/>
                      </a:moveTo>
                      <a:lnTo>
                        <a:pt x="99" y="63"/>
                      </a:lnTo>
                      <a:lnTo>
                        <a:pt x="19" y="0"/>
                      </a:lnTo>
                      <a:lnTo>
                        <a:pt x="0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72" name="Group 245"/>
              <p:cNvGrpSpPr>
                <a:grpSpLocks/>
              </p:cNvGrpSpPr>
              <p:nvPr/>
            </p:nvGrpSpPr>
            <p:grpSpPr bwMode="auto">
              <a:xfrm>
                <a:off x="4131" y="3110"/>
                <a:ext cx="654" cy="526"/>
                <a:chOff x="2506" y="1470"/>
                <a:chExt cx="1132" cy="694"/>
              </a:xfrm>
            </p:grpSpPr>
            <p:sp>
              <p:nvSpPr>
                <p:cNvPr id="67799" name="Line 246"/>
                <p:cNvSpPr>
                  <a:spLocks noChangeShapeType="1"/>
                </p:cNvSpPr>
                <p:nvPr/>
              </p:nvSpPr>
              <p:spPr bwMode="auto">
                <a:xfrm flipV="1">
                  <a:off x="2506" y="1515"/>
                  <a:ext cx="1057" cy="64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800" name="Freeform 247"/>
                <p:cNvSpPr>
                  <a:spLocks/>
                </p:cNvSpPr>
                <p:nvPr/>
              </p:nvSpPr>
              <p:spPr bwMode="auto">
                <a:xfrm>
                  <a:off x="3537" y="1470"/>
                  <a:ext cx="101" cy="87"/>
                </a:xfrm>
                <a:custGeom>
                  <a:avLst/>
                  <a:gdLst>
                    <a:gd name="T0" fmla="*/ 47 w 101"/>
                    <a:gd name="T1" fmla="*/ 87 h 87"/>
                    <a:gd name="T2" fmla="*/ 101 w 101"/>
                    <a:gd name="T3" fmla="*/ 0 h 87"/>
                    <a:gd name="T4" fmla="*/ 0 w 101"/>
                    <a:gd name="T5" fmla="*/ 10 h 87"/>
                    <a:gd name="T6" fmla="*/ 47 w 101"/>
                    <a:gd name="T7" fmla="*/ 87 h 8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1"/>
                    <a:gd name="T13" fmla="*/ 0 h 87"/>
                    <a:gd name="T14" fmla="*/ 101 w 101"/>
                    <a:gd name="T15" fmla="*/ 87 h 8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1" h="87">
                      <a:moveTo>
                        <a:pt x="47" y="87"/>
                      </a:moveTo>
                      <a:lnTo>
                        <a:pt x="101" y="0"/>
                      </a:lnTo>
                      <a:lnTo>
                        <a:pt x="0" y="10"/>
                      </a:lnTo>
                      <a:lnTo>
                        <a:pt x="47" y="8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73" name="Group 248"/>
              <p:cNvGrpSpPr>
                <a:grpSpLocks/>
              </p:cNvGrpSpPr>
              <p:nvPr/>
            </p:nvGrpSpPr>
            <p:grpSpPr bwMode="auto">
              <a:xfrm>
                <a:off x="4136" y="3456"/>
                <a:ext cx="660" cy="185"/>
                <a:chOff x="2515" y="1926"/>
                <a:chExt cx="1142" cy="244"/>
              </a:xfrm>
            </p:grpSpPr>
            <p:sp>
              <p:nvSpPr>
                <p:cNvPr id="67797" name="Line 249"/>
                <p:cNvSpPr>
                  <a:spLocks noChangeShapeType="1"/>
                </p:cNvSpPr>
                <p:nvPr/>
              </p:nvSpPr>
              <p:spPr bwMode="auto">
                <a:xfrm flipV="1">
                  <a:off x="2515" y="1969"/>
                  <a:ext cx="1055" cy="20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798" name="Freeform 250"/>
                <p:cNvSpPr>
                  <a:spLocks/>
                </p:cNvSpPr>
                <p:nvPr/>
              </p:nvSpPr>
              <p:spPr bwMode="auto">
                <a:xfrm>
                  <a:off x="3559" y="1926"/>
                  <a:ext cx="98" cy="88"/>
                </a:xfrm>
                <a:custGeom>
                  <a:avLst/>
                  <a:gdLst>
                    <a:gd name="T0" fmla="*/ 17 w 98"/>
                    <a:gd name="T1" fmla="*/ 88 h 88"/>
                    <a:gd name="T2" fmla="*/ 98 w 98"/>
                    <a:gd name="T3" fmla="*/ 26 h 88"/>
                    <a:gd name="T4" fmla="*/ 0 w 98"/>
                    <a:gd name="T5" fmla="*/ 0 h 88"/>
                    <a:gd name="T6" fmla="*/ 17 w 98"/>
                    <a:gd name="T7" fmla="*/ 88 h 8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8"/>
                    <a:gd name="T13" fmla="*/ 0 h 88"/>
                    <a:gd name="T14" fmla="*/ 98 w 98"/>
                    <a:gd name="T15" fmla="*/ 88 h 8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8" h="88">
                      <a:moveTo>
                        <a:pt x="17" y="88"/>
                      </a:moveTo>
                      <a:lnTo>
                        <a:pt x="98" y="26"/>
                      </a:lnTo>
                      <a:lnTo>
                        <a:pt x="0" y="0"/>
                      </a:lnTo>
                      <a:lnTo>
                        <a:pt x="17" y="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774" name="Group 251"/>
              <p:cNvGrpSpPr>
                <a:grpSpLocks/>
              </p:cNvGrpSpPr>
              <p:nvPr/>
            </p:nvGrpSpPr>
            <p:grpSpPr bwMode="auto">
              <a:xfrm>
                <a:off x="4927" y="3015"/>
                <a:ext cx="418" cy="77"/>
                <a:chOff x="3883" y="1355"/>
                <a:chExt cx="267" cy="91"/>
              </a:xfrm>
            </p:grpSpPr>
            <p:sp>
              <p:nvSpPr>
                <p:cNvPr id="67795" name="Line 252"/>
                <p:cNvSpPr>
                  <a:spLocks noChangeShapeType="1"/>
                </p:cNvSpPr>
                <p:nvPr/>
              </p:nvSpPr>
              <p:spPr bwMode="auto">
                <a:xfrm>
                  <a:off x="3883" y="1400"/>
                  <a:ext cx="178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796" name="Freeform 253"/>
                <p:cNvSpPr>
                  <a:spLocks/>
                </p:cNvSpPr>
                <p:nvPr/>
              </p:nvSpPr>
              <p:spPr bwMode="auto">
                <a:xfrm>
                  <a:off x="4058" y="1355"/>
                  <a:ext cx="92" cy="91"/>
                </a:xfrm>
                <a:custGeom>
                  <a:avLst/>
                  <a:gdLst>
                    <a:gd name="T0" fmla="*/ 0 w 92"/>
                    <a:gd name="T1" fmla="*/ 91 h 91"/>
                    <a:gd name="T2" fmla="*/ 92 w 92"/>
                    <a:gd name="T3" fmla="*/ 45 h 91"/>
                    <a:gd name="T4" fmla="*/ 0 w 92"/>
                    <a:gd name="T5" fmla="*/ 0 h 91"/>
                    <a:gd name="T6" fmla="*/ 0 w 92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2"/>
                    <a:gd name="T13" fmla="*/ 0 h 91"/>
                    <a:gd name="T14" fmla="*/ 92 w 92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2" h="91">
                      <a:moveTo>
                        <a:pt x="0" y="91"/>
                      </a:moveTo>
                      <a:lnTo>
                        <a:pt x="92" y="45"/>
                      </a:lnTo>
                      <a:lnTo>
                        <a:pt x="0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67775" name="Rectangle 254"/>
              <p:cNvSpPr>
                <a:spLocks noChangeArrowheads="1"/>
              </p:cNvSpPr>
              <p:nvPr/>
            </p:nvSpPr>
            <p:spPr bwMode="auto">
              <a:xfrm>
                <a:off x="3360" y="2880"/>
                <a:ext cx="95" cy="9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776" name="Rectangle 255"/>
              <p:cNvSpPr>
                <a:spLocks noChangeArrowheads="1"/>
              </p:cNvSpPr>
              <p:nvPr/>
            </p:nvSpPr>
            <p:spPr bwMode="auto">
              <a:xfrm>
                <a:off x="3361" y="2866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x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77" name="Rectangle 256"/>
              <p:cNvSpPr>
                <a:spLocks noChangeArrowheads="1"/>
              </p:cNvSpPr>
              <p:nvPr/>
            </p:nvSpPr>
            <p:spPr bwMode="auto">
              <a:xfrm>
                <a:off x="3421" y="2938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1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78" name="Rectangle 257"/>
              <p:cNvSpPr>
                <a:spLocks noChangeArrowheads="1"/>
              </p:cNvSpPr>
              <p:nvPr/>
            </p:nvSpPr>
            <p:spPr bwMode="auto">
              <a:xfrm>
                <a:off x="3364" y="3071"/>
                <a:ext cx="72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x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79" name="Rectangle 258"/>
              <p:cNvSpPr>
                <a:spLocks noChangeArrowheads="1"/>
              </p:cNvSpPr>
              <p:nvPr/>
            </p:nvSpPr>
            <p:spPr bwMode="auto">
              <a:xfrm>
                <a:off x="3421" y="3165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2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0" name="Rectangle 259"/>
              <p:cNvSpPr>
                <a:spLocks noChangeArrowheads="1"/>
              </p:cNvSpPr>
              <p:nvPr/>
            </p:nvSpPr>
            <p:spPr bwMode="auto">
              <a:xfrm>
                <a:off x="3358" y="3600"/>
                <a:ext cx="72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x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1" name="Rectangle 260"/>
              <p:cNvSpPr>
                <a:spLocks noChangeArrowheads="1"/>
              </p:cNvSpPr>
              <p:nvPr/>
            </p:nvSpPr>
            <p:spPr bwMode="auto">
              <a:xfrm>
                <a:off x="3421" y="3689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n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2" name="Rectangle 261"/>
              <p:cNvSpPr>
                <a:spLocks noChangeArrowheads="1"/>
              </p:cNvSpPr>
              <p:nvPr/>
            </p:nvSpPr>
            <p:spPr bwMode="auto">
              <a:xfrm>
                <a:off x="4147" y="2883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y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3" name="Rectangle 262"/>
              <p:cNvSpPr>
                <a:spLocks noChangeArrowheads="1"/>
              </p:cNvSpPr>
              <p:nvPr/>
            </p:nvSpPr>
            <p:spPr bwMode="auto">
              <a:xfrm>
                <a:off x="4197" y="2960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1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4" name="Rectangle 263"/>
              <p:cNvSpPr>
                <a:spLocks noChangeArrowheads="1"/>
              </p:cNvSpPr>
              <p:nvPr/>
            </p:nvSpPr>
            <p:spPr bwMode="auto">
              <a:xfrm>
                <a:off x="4144" y="3261"/>
                <a:ext cx="72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y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5" name="Rectangle 264"/>
              <p:cNvSpPr>
                <a:spLocks noChangeArrowheads="1"/>
              </p:cNvSpPr>
              <p:nvPr/>
            </p:nvSpPr>
            <p:spPr bwMode="auto">
              <a:xfrm>
                <a:off x="4188" y="3341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2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6" name="Rectangle 265"/>
              <p:cNvSpPr>
                <a:spLocks noChangeArrowheads="1"/>
              </p:cNvSpPr>
              <p:nvPr/>
            </p:nvSpPr>
            <p:spPr bwMode="auto">
              <a:xfrm>
                <a:off x="4144" y="3637"/>
                <a:ext cx="72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y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7" name="Rectangle 266"/>
              <p:cNvSpPr>
                <a:spLocks noChangeArrowheads="1"/>
              </p:cNvSpPr>
              <p:nvPr/>
            </p:nvSpPr>
            <p:spPr bwMode="auto">
              <a:xfrm>
                <a:off x="4191" y="3720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n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8" name="Rectangle 267"/>
              <p:cNvSpPr>
                <a:spLocks noChangeArrowheads="1"/>
              </p:cNvSpPr>
              <p:nvPr/>
            </p:nvSpPr>
            <p:spPr bwMode="auto">
              <a:xfrm>
                <a:off x="5376" y="2976"/>
                <a:ext cx="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f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89" name="Rectangle 268"/>
              <p:cNvSpPr>
                <a:spLocks noChangeArrowheads="1"/>
              </p:cNvSpPr>
              <p:nvPr/>
            </p:nvSpPr>
            <p:spPr bwMode="auto">
              <a:xfrm>
                <a:off x="5424" y="3072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1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90" name="Rectangle 269"/>
              <p:cNvSpPr>
                <a:spLocks noChangeArrowheads="1"/>
              </p:cNvSpPr>
              <p:nvPr/>
            </p:nvSpPr>
            <p:spPr bwMode="auto">
              <a:xfrm>
                <a:off x="5376" y="3360"/>
                <a:ext cx="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f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791" name="Rectangle 270"/>
              <p:cNvSpPr>
                <a:spLocks noChangeArrowheads="1"/>
              </p:cNvSpPr>
              <p:nvPr/>
            </p:nvSpPr>
            <p:spPr bwMode="auto">
              <a:xfrm>
                <a:off x="5424" y="3456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2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67792" name="Group 271"/>
              <p:cNvGrpSpPr>
                <a:grpSpLocks/>
              </p:cNvGrpSpPr>
              <p:nvPr/>
            </p:nvGrpSpPr>
            <p:grpSpPr bwMode="auto">
              <a:xfrm>
                <a:off x="4957" y="3415"/>
                <a:ext cx="419" cy="77"/>
                <a:chOff x="3883" y="1355"/>
                <a:chExt cx="267" cy="91"/>
              </a:xfrm>
            </p:grpSpPr>
            <p:sp>
              <p:nvSpPr>
                <p:cNvPr id="67793" name="Line 272"/>
                <p:cNvSpPr>
                  <a:spLocks noChangeShapeType="1"/>
                </p:cNvSpPr>
                <p:nvPr/>
              </p:nvSpPr>
              <p:spPr bwMode="auto">
                <a:xfrm>
                  <a:off x="3883" y="1400"/>
                  <a:ext cx="178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794" name="Freeform 273"/>
                <p:cNvSpPr>
                  <a:spLocks/>
                </p:cNvSpPr>
                <p:nvPr/>
              </p:nvSpPr>
              <p:spPr bwMode="auto">
                <a:xfrm>
                  <a:off x="4058" y="1355"/>
                  <a:ext cx="92" cy="91"/>
                </a:xfrm>
                <a:custGeom>
                  <a:avLst/>
                  <a:gdLst>
                    <a:gd name="T0" fmla="*/ 0 w 92"/>
                    <a:gd name="T1" fmla="*/ 91 h 91"/>
                    <a:gd name="T2" fmla="*/ 92 w 92"/>
                    <a:gd name="T3" fmla="*/ 45 h 91"/>
                    <a:gd name="T4" fmla="*/ 0 w 92"/>
                    <a:gd name="T5" fmla="*/ 0 h 91"/>
                    <a:gd name="T6" fmla="*/ 0 w 92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2"/>
                    <a:gd name="T13" fmla="*/ 0 h 91"/>
                    <a:gd name="T14" fmla="*/ 92 w 92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2" h="91">
                      <a:moveTo>
                        <a:pt x="0" y="91"/>
                      </a:moveTo>
                      <a:lnTo>
                        <a:pt x="92" y="45"/>
                      </a:lnTo>
                      <a:lnTo>
                        <a:pt x="0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grpSp>
        <p:nvGrpSpPr>
          <p:cNvPr id="67590" name="Group 274"/>
          <p:cNvGrpSpPr>
            <a:grpSpLocks/>
          </p:cNvGrpSpPr>
          <p:nvPr/>
        </p:nvGrpSpPr>
        <p:grpSpPr bwMode="auto">
          <a:xfrm>
            <a:off x="609600" y="1303338"/>
            <a:ext cx="8382000" cy="2212975"/>
            <a:chOff x="384" y="821"/>
            <a:chExt cx="5280" cy="1394"/>
          </a:xfrm>
        </p:grpSpPr>
        <p:sp>
          <p:nvSpPr>
            <p:cNvPr id="67592" name="Rectangle 275"/>
            <p:cNvSpPr>
              <a:spLocks noChangeArrowheads="1"/>
            </p:cNvSpPr>
            <p:nvPr/>
          </p:nvSpPr>
          <p:spPr bwMode="auto">
            <a:xfrm>
              <a:off x="384" y="821"/>
              <a:ext cx="5280" cy="13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spcAft>
                  <a:spcPct val="24000"/>
                </a:spcAft>
                <a:buSzTx/>
                <a:buFontTx/>
                <a:buNone/>
              </a:pPr>
              <a:r>
                <a:rPr lang="de-DE" altLang="de-DE" sz="2000">
                  <a:solidFill>
                    <a:srgbClr val="0066CC"/>
                  </a:solidFill>
                </a:rPr>
                <a:t>Suche Maximum der Aktivität</a:t>
              </a:r>
            </a:p>
            <a:p>
              <a:pPr>
                <a:spcBef>
                  <a:spcPct val="50000"/>
                </a:spcBef>
                <a:spcAft>
                  <a:spcPct val="24000"/>
                </a:spcAft>
                <a:buSzTx/>
                <a:buFontTx/>
                <a:buNone/>
              </a:pPr>
              <a:r>
                <a:rPr lang="de-DE" altLang="de-DE" sz="2000"/>
                <a:t>Ein-Schicht-Netzwerk </a:t>
              </a:r>
            </a:p>
            <a:p>
              <a:pPr>
                <a:spcAft>
                  <a:spcPct val="24000"/>
                </a:spcAft>
                <a:buSzTx/>
                <a:buFontTx/>
                <a:buNone/>
              </a:pPr>
              <a:r>
                <a:rPr lang="de-DE" altLang="de-DE" sz="1600" b="0"/>
                <a:t>(1 Cluster = 1 Klasse)</a:t>
              </a:r>
            </a:p>
            <a:p>
              <a:pPr>
                <a:spcBef>
                  <a:spcPct val="50000"/>
                </a:spcBef>
                <a:spcAft>
                  <a:spcPct val="24000"/>
                </a:spcAft>
                <a:buSzTx/>
                <a:buFontTx/>
                <a:buNone/>
              </a:pPr>
              <a:r>
                <a:rPr lang="de-DE" altLang="de-DE" sz="1600" b="0"/>
                <a:t>Suche Klasse </a:t>
              </a:r>
              <a:r>
                <a:rPr lang="de-DE" altLang="de-DE" sz="1600" b="0" i="1"/>
                <a:t>i</a:t>
              </a:r>
              <a:r>
                <a:rPr lang="de-DE" altLang="de-DE" sz="1600" b="0"/>
                <a:t> so, dass mit</a:t>
              </a:r>
              <a:r>
                <a:rPr lang="de-DE" altLang="de-DE" sz="1800" b="0"/>
                <a:t> y</a:t>
              </a:r>
              <a:r>
                <a:rPr lang="de-DE" altLang="de-DE" sz="1800" b="0" baseline="-25000"/>
                <a:t>i</a:t>
              </a:r>
              <a:r>
                <a:rPr lang="de-DE" altLang="de-DE" sz="1800" b="0">
                  <a:latin typeface="TIMES" panose="02020603050405020304" pitchFamily="18" charset="0"/>
                </a:rPr>
                <a:t> </a:t>
              </a: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= S(</a:t>
              </a:r>
              <a:r>
                <a:rPr lang="de-DE" altLang="de-DE" sz="1800"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  <a:r>
                <a:rPr lang="de-DE" altLang="de-DE" sz="1800" b="0" baseline="-25000">
                  <a:latin typeface="Times New Roman" panose="02020603050405020304" pitchFamily="18" charset="0"/>
                  <a:cs typeface="Times New Roman" panose="02020603050405020304" pitchFamily="18" charset="0"/>
                </a:rPr>
                <a:t>i</a:t>
              </a: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</a:t>
              </a:r>
              <a:r>
                <a:rPr lang="de-DE" altLang="de-DE" sz="1800">
                  <a:latin typeface="Times New Roman" panose="02020603050405020304" pitchFamily="18" charset="0"/>
                  <a:cs typeface="Times New Roman" panose="02020603050405020304" pitchFamily="18" charset="0"/>
                </a:rPr>
                <a:t>x</a:t>
              </a: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) / </a:t>
              </a:r>
              <a:r>
                <a:rPr lang="de-DE" altLang="de-DE" sz="1800" b="0">
                  <a:latin typeface="Symbol" panose="05050102010706020507" pitchFamily="18" charset="2"/>
                  <a:cs typeface="Times New Roman" panose="02020603050405020304" pitchFamily="18" charset="0"/>
                </a:rPr>
                <a:t>S</a:t>
              </a: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S(</a:t>
              </a:r>
              <a:r>
                <a:rPr lang="de-DE" altLang="de-DE" sz="1800"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  <a:r>
                <a:rPr lang="de-DE" altLang="de-DE" sz="1800" b="0" baseline="-2500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</a:t>
              </a:r>
              <a:r>
                <a:rPr lang="de-DE" altLang="de-DE" sz="1800">
                  <a:latin typeface="Times New Roman" panose="02020603050405020304" pitchFamily="18" charset="0"/>
                  <a:cs typeface="Times New Roman" panose="02020603050405020304" pitchFamily="18" charset="0"/>
                </a:rPr>
                <a:t>x</a:t>
              </a:r>
              <a:r>
                <a:rPr lang="de-DE" altLang="de-DE" sz="1800" b="0">
                  <a:latin typeface="Times New Roman" panose="02020603050405020304" pitchFamily="18" charset="0"/>
                  <a:cs typeface="Times New Roman" panose="02020603050405020304" pitchFamily="18" charset="0"/>
                </a:rPr>
                <a:t>)</a:t>
              </a:r>
            </a:p>
            <a:p>
              <a:pPr>
                <a:spcBef>
                  <a:spcPct val="50000"/>
                </a:spcBef>
                <a:spcAft>
                  <a:spcPct val="24000"/>
                </a:spcAft>
                <a:buSzTx/>
                <a:buFontTx/>
                <a:buNone/>
              </a:pPr>
              <a:r>
                <a:rPr lang="de-DE" altLang="de-DE" sz="1800" b="0">
                  <a:latin typeface="TIMES" panose="02020603050405020304" pitchFamily="18" charset="0"/>
                </a:rPr>
                <a:t>		</a:t>
              </a:r>
              <a:r>
                <a:rPr lang="de-DE" altLang="de-DE" sz="1800" b="0"/>
                <a:t>y</a:t>
              </a:r>
              <a:r>
                <a:rPr lang="de-DE" altLang="de-DE" sz="1800" b="0" baseline="-25000"/>
                <a:t>i</a:t>
              </a:r>
              <a:r>
                <a:rPr lang="de-DE" altLang="de-DE" sz="1800" b="0"/>
                <a:t> = max</a:t>
              </a:r>
              <a:r>
                <a:rPr lang="de-DE" altLang="de-DE" sz="1800" b="0" baseline="-25000"/>
                <a:t>k</a:t>
              </a:r>
              <a:r>
                <a:rPr lang="de-DE" altLang="de-DE" sz="1800" b="0"/>
                <a:t>  y</a:t>
              </a:r>
              <a:r>
                <a:rPr lang="de-DE" altLang="de-DE" sz="1800" b="0" baseline="-25000"/>
                <a:t>k</a:t>
              </a:r>
              <a:endParaRPr lang="de-DE" altLang="de-DE" b="0"/>
            </a:p>
          </p:txBody>
        </p:sp>
        <p:grpSp>
          <p:nvGrpSpPr>
            <p:cNvPr id="67593" name="Group 276"/>
            <p:cNvGrpSpPr>
              <a:grpSpLocks/>
            </p:cNvGrpSpPr>
            <p:nvPr/>
          </p:nvGrpSpPr>
          <p:grpSpPr bwMode="auto">
            <a:xfrm>
              <a:off x="3456" y="1248"/>
              <a:ext cx="1583" cy="957"/>
              <a:chOff x="3456" y="1248"/>
              <a:chExt cx="1583" cy="957"/>
            </a:xfrm>
          </p:grpSpPr>
          <p:grpSp>
            <p:nvGrpSpPr>
              <p:cNvPr id="67594" name="Group 277"/>
              <p:cNvGrpSpPr>
                <a:grpSpLocks/>
              </p:cNvGrpSpPr>
              <p:nvPr/>
            </p:nvGrpSpPr>
            <p:grpSpPr bwMode="auto">
              <a:xfrm>
                <a:off x="3928" y="1257"/>
                <a:ext cx="710" cy="948"/>
                <a:chOff x="1858" y="1197"/>
                <a:chExt cx="1011" cy="1235"/>
              </a:xfrm>
            </p:grpSpPr>
            <p:sp>
              <p:nvSpPr>
                <p:cNvPr id="67650" name="Rectangle 278"/>
                <p:cNvSpPr>
                  <a:spLocks noChangeArrowheads="1"/>
                </p:cNvSpPr>
                <p:nvPr/>
              </p:nvSpPr>
              <p:spPr bwMode="auto">
                <a:xfrm>
                  <a:off x="1862" y="1201"/>
                  <a:ext cx="1003" cy="1226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51" name="Freeform 279"/>
                <p:cNvSpPr>
                  <a:spLocks/>
                </p:cNvSpPr>
                <p:nvPr/>
              </p:nvSpPr>
              <p:spPr bwMode="auto">
                <a:xfrm>
                  <a:off x="1858" y="1197"/>
                  <a:ext cx="21" cy="38"/>
                </a:xfrm>
                <a:custGeom>
                  <a:avLst/>
                  <a:gdLst>
                    <a:gd name="T0" fmla="*/ 8 w 21"/>
                    <a:gd name="T1" fmla="*/ 4 h 38"/>
                    <a:gd name="T2" fmla="*/ 4 w 21"/>
                    <a:gd name="T3" fmla="*/ 4 h 38"/>
                    <a:gd name="T4" fmla="*/ 4 w 21"/>
                    <a:gd name="T5" fmla="*/ 8 h 38"/>
                    <a:gd name="T6" fmla="*/ 21 w 21"/>
                    <a:gd name="T7" fmla="*/ 8 h 38"/>
                    <a:gd name="T8" fmla="*/ 21 w 21"/>
                    <a:gd name="T9" fmla="*/ 0 h 38"/>
                    <a:gd name="T10" fmla="*/ 4 w 21"/>
                    <a:gd name="T11" fmla="*/ 0 h 38"/>
                    <a:gd name="T12" fmla="*/ 0 w 21"/>
                    <a:gd name="T13" fmla="*/ 0 h 38"/>
                    <a:gd name="T14" fmla="*/ 0 w 21"/>
                    <a:gd name="T15" fmla="*/ 4 h 38"/>
                    <a:gd name="T16" fmla="*/ 0 w 21"/>
                    <a:gd name="T17" fmla="*/ 38 h 38"/>
                    <a:gd name="T18" fmla="*/ 8 w 21"/>
                    <a:gd name="T19" fmla="*/ 38 h 38"/>
                    <a:gd name="T20" fmla="*/ 8 w 21"/>
                    <a:gd name="T21" fmla="*/ 4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1"/>
                    <a:gd name="T34" fmla="*/ 0 h 38"/>
                    <a:gd name="T35" fmla="*/ 21 w 21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1" h="38">
                      <a:moveTo>
                        <a:pt x="8" y="4"/>
                      </a:move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21" y="8"/>
                      </a:lnTo>
                      <a:lnTo>
                        <a:pt x="21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38"/>
                      </a:lnTo>
                      <a:lnTo>
                        <a:pt x="8" y="38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52" name="Rectangle 280"/>
                <p:cNvSpPr>
                  <a:spLocks noChangeArrowheads="1"/>
                </p:cNvSpPr>
                <p:nvPr/>
              </p:nvSpPr>
              <p:spPr bwMode="auto">
                <a:xfrm>
                  <a:off x="1858" y="1260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53" name="Rectangle 281"/>
                <p:cNvSpPr>
                  <a:spLocks noChangeArrowheads="1"/>
                </p:cNvSpPr>
                <p:nvPr/>
              </p:nvSpPr>
              <p:spPr bwMode="auto">
                <a:xfrm>
                  <a:off x="1858" y="1294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54" name="Rectangle 282"/>
                <p:cNvSpPr>
                  <a:spLocks noChangeArrowheads="1"/>
                </p:cNvSpPr>
                <p:nvPr/>
              </p:nvSpPr>
              <p:spPr bwMode="auto">
                <a:xfrm>
                  <a:off x="1858" y="1352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55" name="Rectangle 283"/>
                <p:cNvSpPr>
                  <a:spLocks noChangeArrowheads="1"/>
                </p:cNvSpPr>
                <p:nvPr/>
              </p:nvSpPr>
              <p:spPr bwMode="auto">
                <a:xfrm>
                  <a:off x="1858" y="1386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56" name="Rectangle 284"/>
                <p:cNvSpPr>
                  <a:spLocks noChangeArrowheads="1"/>
                </p:cNvSpPr>
                <p:nvPr/>
              </p:nvSpPr>
              <p:spPr bwMode="auto">
                <a:xfrm>
                  <a:off x="1858" y="1445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57" name="Rectangle 285"/>
                <p:cNvSpPr>
                  <a:spLocks noChangeArrowheads="1"/>
                </p:cNvSpPr>
                <p:nvPr/>
              </p:nvSpPr>
              <p:spPr bwMode="auto">
                <a:xfrm>
                  <a:off x="1858" y="1479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58" name="Rectangle 286"/>
                <p:cNvSpPr>
                  <a:spLocks noChangeArrowheads="1"/>
                </p:cNvSpPr>
                <p:nvPr/>
              </p:nvSpPr>
              <p:spPr bwMode="auto">
                <a:xfrm>
                  <a:off x="1858" y="1537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59" name="Rectangle 287"/>
                <p:cNvSpPr>
                  <a:spLocks noChangeArrowheads="1"/>
                </p:cNvSpPr>
                <p:nvPr/>
              </p:nvSpPr>
              <p:spPr bwMode="auto">
                <a:xfrm>
                  <a:off x="1858" y="1571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0" name="Rectangle 288"/>
                <p:cNvSpPr>
                  <a:spLocks noChangeArrowheads="1"/>
                </p:cNvSpPr>
                <p:nvPr/>
              </p:nvSpPr>
              <p:spPr bwMode="auto">
                <a:xfrm>
                  <a:off x="1858" y="1630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1" name="Rectangle 289"/>
                <p:cNvSpPr>
                  <a:spLocks noChangeArrowheads="1"/>
                </p:cNvSpPr>
                <p:nvPr/>
              </p:nvSpPr>
              <p:spPr bwMode="auto">
                <a:xfrm>
                  <a:off x="1858" y="1664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2" name="Rectangle 290"/>
                <p:cNvSpPr>
                  <a:spLocks noChangeArrowheads="1"/>
                </p:cNvSpPr>
                <p:nvPr/>
              </p:nvSpPr>
              <p:spPr bwMode="auto">
                <a:xfrm>
                  <a:off x="1858" y="1722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3" name="Rectangle 291"/>
                <p:cNvSpPr>
                  <a:spLocks noChangeArrowheads="1"/>
                </p:cNvSpPr>
                <p:nvPr/>
              </p:nvSpPr>
              <p:spPr bwMode="auto">
                <a:xfrm>
                  <a:off x="1858" y="1756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4" name="Rectangle 292"/>
                <p:cNvSpPr>
                  <a:spLocks noChangeArrowheads="1"/>
                </p:cNvSpPr>
                <p:nvPr/>
              </p:nvSpPr>
              <p:spPr bwMode="auto">
                <a:xfrm>
                  <a:off x="1858" y="1815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5" name="Rectangle 293"/>
                <p:cNvSpPr>
                  <a:spLocks noChangeArrowheads="1"/>
                </p:cNvSpPr>
                <p:nvPr/>
              </p:nvSpPr>
              <p:spPr bwMode="auto">
                <a:xfrm>
                  <a:off x="1858" y="1849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6" name="Rectangle 294"/>
                <p:cNvSpPr>
                  <a:spLocks noChangeArrowheads="1"/>
                </p:cNvSpPr>
                <p:nvPr/>
              </p:nvSpPr>
              <p:spPr bwMode="auto">
                <a:xfrm>
                  <a:off x="1858" y="1907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7" name="Rectangle 295"/>
                <p:cNvSpPr>
                  <a:spLocks noChangeArrowheads="1"/>
                </p:cNvSpPr>
                <p:nvPr/>
              </p:nvSpPr>
              <p:spPr bwMode="auto">
                <a:xfrm>
                  <a:off x="1858" y="1941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8" name="Rectangle 296"/>
                <p:cNvSpPr>
                  <a:spLocks noChangeArrowheads="1"/>
                </p:cNvSpPr>
                <p:nvPr/>
              </p:nvSpPr>
              <p:spPr bwMode="auto">
                <a:xfrm>
                  <a:off x="1858" y="2000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69" name="Rectangle 297"/>
                <p:cNvSpPr>
                  <a:spLocks noChangeArrowheads="1"/>
                </p:cNvSpPr>
                <p:nvPr/>
              </p:nvSpPr>
              <p:spPr bwMode="auto">
                <a:xfrm>
                  <a:off x="1858" y="2034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70" name="Rectangle 298"/>
                <p:cNvSpPr>
                  <a:spLocks noChangeArrowheads="1"/>
                </p:cNvSpPr>
                <p:nvPr/>
              </p:nvSpPr>
              <p:spPr bwMode="auto">
                <a:xfrm>
                  <a:off x="1858" y="2092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71" name="Rectangle 299"/>
                <p:cNvSpPr>
                  <a:spLocks noChangeArrowheads="1"/>
                </p:cNvSpPr>
                <p:nvPr/>
              </p:nvSpPr>
              <p:spPr bwMode="auto">
                <a:xfrm>
                  <a:off x="1858" y="2126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72" name="Rectangle 300"/>
                <p:cNvSpPr>
                  <a:spLocks noChangeArrowheads="1"/>
                </p:cNvSpPr>
                <p:nvPr/>
              </p:nvSpPr>
              <p:spPr bwMode="auto">
                <a:xfrm>
                  <a:off x="1858" y="2185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73" name="Rectangle 301"/>
                <p:cNvSpPr>
                  <a:spLocks noChangeArrowheads="1"/>
                </p:cNvSpPr>
                <p:nvPr/>
              </p:nvSpPr>
              <p:spPr bwMode="auto">
                <a:xfrm>
                  <a:off x="1858" y="2219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74" name="Rectangle 302"/>
                <p:cNvSpPr>
                  <a:spLocks noChangeArrowheads="1"/>
                </p:cNvSpPr>
                <p:nvPr/>
              </p:nvSpPr>
              <p:spPr bwMode="auto">
                <a:xfrm>
                  <a:off x="1858" y="2277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75" name="Rectangle 303"/>
                <p:cNvSpPr>
                  <a:spLocks noChangeArrowheads="1"/>
                </p:cNvSpPr>
                <p:nvPr/>
              </p:nvSpPr>
              <p:spPr bwMode="auto">
                <a:xfrm>
                  <a:off x="1858" y="2311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76" name="Rectangle 304"/>
                <p:cNvSpPr>
                  <a:spLocks noChangeArrowheads="1"/>
                </p:cNvSpPr>
                <p:nvPr/>
              </p:nvSpPr>
              <p:spPr bwMode="auto">
                <a:xfrm>
                  <a:off x="1858" y="2370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77" name="Freeform 305"/>
                <p:cNvSpPr>
                  <a:spLocks/>
                </p:cNvSpPr>
                <p:nvPr/>
              </p:nvSpPr>
              <p:spPr bwMode="auto">
                <a:xfrm>
                  <a:off x="1858" y="2404"/>
                  <a:ext cx="14" cy="28"/>
                </a:xfrm>
                <a:custGeom>
                  <a:avLst/>
                  <a:gdLst>
                    <a:gd name="T0" fmla="*/ 8 w 14"/>
                    <a:gd name="T1" fmla="*/ 0 h 28"/>
                    <a:gd name="T2" fmla="*/ 0 w 14"/>
                    <a:gd name="T3" fmla="*/ 0 h 28"/>
                    <a:gd name="T4" fmla="*/ 0 w 14"/>
                    <a:gd name="T5" fmla="*/ 23 h 28"/>
                    <a:gd name="T6" fmla="*/ 0 w 14"/>
                    <a:gd name="T7" fmla="*/ 28 h 28"/>
                    <a:gd name="T8" fmla="*/ 4 w 14"/>
                    <a:gd name="T9" fmla="*/ 28 h 28"/>
                    <a:gd name="T10" fmla="*/ 14 w 14"/>
                    <a:gd name="T11" fmla="*/ 28 h 28"/>
                    <a:gd name="T12" fmla="*/ 14 w 14"/>
                    <a:gd name="T13" fmla="*/ 19 h 28"/>
                    <a:gd name="T14" fmla="*/ 4 w 14"/>
                    <a:gd name="T15" fmla="*/ 19 h 28"/>
                    <a:gd name="T16" fmla="*/ 4 w 14"/>
                    <a:gd name="T17" fmla="*/ 23 h 28"/>
                    <a:gd name="T18" fmla="*/ 8 w 14"/>
                    <a:gd name="T19" fmla="*/ 23 h 28"/>
                    <a:gd name="T20" fmla="*/ 8 w 14"/>
                    <a:gd name="T21" fmla="*/ 0 h 2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28"/>
                    <a:gd name="T35" fmla="*/ 14 w 14"/>
                    <a:gd name="T36" fmla="*/ 28 h 2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2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4" y="28"/>
                      </a:lnTo>
                      <a:lnTo>
                        <a:pt x="14" y="28"/>
                      </a:lnTo>
                      <a:lnTo>
                        <a:pt x="14" y="19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8" y="2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78" name="Rectangle 306"/>
                <p:cNvSpPr>
                  <a:spLocks noChangeArrowheads="1"/>
                </p:cNvSpPr>
                <p:nvPr/>
              </p:nvSpPr>
              <p:spPr bwMode="auto">
                <a:xfrm>
                  <a:off x="1897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79" name="Rectangle 307"/>
                <p:cNvSpPr>
                  <a:spLocks noChangeArrowheads="1"/>
                </p:cNvSpPr>
                <p:nvPr/>
              </p:nvSpPr>
              <p:spPr bwMode="auto">
                <a:xfrm>
                  <a:off x="1931" y="2423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0" name="Rectangle 308"/>
                <p:cNvSpPr>
                  <a:spLocks noChangeArrowheads="1"/>
                </p:cNvSpPr>
                <p:nvPr/>
              </p:nvSpPr>
              <p:spPr bwMode="auto">
                <a:xfrm>
                  <a:off x="1989" y="2423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1" name="Rectangle 309"/>
                <p:cNvSpPr>
                  <a:spLocks noChangeArrowheads="1"/>
                </p:cNvSpPr>
                <p:nvPr/>
              </p:nvSpPr>
              <p:spPr bwMode="auto">
                <a:xfrm>
                  <a:off x="2023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2" name="Rectangle 310"/>
                <p:cNvSpPr>
                  <a:spLocks noChangeArrowheads="1"/>
                </p:cNvSpPr>
                <p:nvPr/>
              </p:nvSpPr>
              <p:spPr bwMode="auto">
                <a:xfrm>
                  <a:off x="2082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3" name="Rectangle 311"/>
                <p:cNvSpPr>
                  <a:spLocks noChangeArrowheads="1"/>
                </p:cNvSpPr>
                <p:nvPr/>
              </p:nvSpPr>
              <p:spPr bwMode="auto">
                <a:xfrm>
                  <a:off x="2116" y="2423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4" name="Rectangle 312"/>
                <p:cNvSpPr>
                  <a:spLocks noChangeArrowheads="1"/>
                </p:cNvSpPr>
                <p:nvPr/>
              </p:nvSpPr>
              <p:spPr bwMode="auto">
                <a:xfrm>
                  <a:off x="2175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5" name="Rectangle 313"/>
                <p:cNvSpPr>
                  <a:spLocks noChangeArrowheads="1"/>
                </p:cNvSpPr>
                <p:nvPr/>
              </p:nvSpPr>
              <p:spPr bwMode="auto">
                <a:xfrm>
                  <a:off x="2208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6" name="Rectangle 314"/>
                <p:cNvSpPr>
                  <a:spLocks noChangeArrowheads="1"/>
                </p:cNvSpPr>
                <p:nvPr/>
              </p:nvSpPr>
              <p:spPr bwMode="auto">
                <a:xfrm>
                  <a:off x="2267" y="2423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7" name="Rectangle 315"/>
                <p:cNvSpPr>
                  <a:spLocks noChangeArrowheads="1"/>
                </p:cNvSpPr>
                <p:nvPr/>
              </p:nvSpPr>
              <p:spPr bwMode="auto">
                <a:xfrm>
                  <a:off x="2301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8" name="Rectangle 316"/>
                <p:cNvSpPr>
                  <a:spLocks noChangeArrowheads="1"/>
                </p:cNvSpPr>
                <p:nvPr/>
              </p:nvSpPr>
              <p:spPr bwMode="auto">
                <a:xfrm>
                  <a:off x="2360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89" name="Rectangle 317"/>
                <p:cNvSpPr>
                  <a:spLocks noChangeArrowheads="1"/>
                </p:cNvSpPr>
                <p:nvPr/>
              </p:nvSpPr>
              <p:spPr bwMode="auto">
                <a:xfrm>
                  <a:off x="2393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0" name="Rectangle 318"/>
                <p:cNvSpPr>
                  <a:spLocks noChangeArrowheads="1"/>
                </p:cNvSpPr>
                <p:nvPr/>
              </p:nvSpPr>
              <p:spPr bwMode="auto">
                <a:xfrm>
                  <a:off x="2452" y="2423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1" name="Rectangle 319"/>
                <p:cNvSpPr>
                  <a:spLocks noChangeArrowheads="1"/>
                </p:cNvSpPr>
                <p:nvPr/>
              </p:nvSpPr>
              <p:spPr bwMode="auto">
                <a:xfrm>
                  <a:off x="2486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2" name="Rectangle 320"/>
                <p:cNvSpPr>
                  <a:spLocks noChangeArrowheads="1"/>
                </p:cNvSpPr>
                <p:nvPr/>
              </p:nvSpPr>
              <p:spPr bwMode="auto">
                <a:xfrm>
                  <a:off x="2545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3" name="Rectangle 321"/>
                <p:cNvSpPr>
                  <a:spLocks noChangeArrowheads="1"/>
                </p:cNvSpPr>
                <p:nvPr/>
              </p:nvSpPr>
              <p:spPr bwMode="auto">
                <a:xfrm>
                  <a:off x="2579" y="2423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4" name="Rectangle 322"/>
                <p:cNvSpPr>
                  <a:spLocks noChangeArrowheads="1"/>
                </p:cNvSpPr>
                <p:nvPr/>
              </p:nvSpPr>
              <p:spPr bwMode="auto">
                <a:xfrm>
                  <a:off x="2638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5" name="Rectangle 323"/>
                <p:cNvSpPr>
                  <a:spLocks noChangeArrowheads="1"/>
                </p:cNvSpPr>
                <p:nvPr/>
              </p:nvSpPr>
              <p:spPr bwMode="auto">
                <a:xfrm>
                  <a:off x="2671" y="2423"/>
                  <a:ext cx="34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6" name="Rectangle 324"/>
                <p:cNvSpPr>
                  <a:spLocks noChangeArrowheads="1"/>
                </p:cNvSpPr>
                <p:nvPr/>
              </p:nvSpPr>
              <p:spPr bwMode="auto">
                <a:xfrm>
                  <a:off x="2730" y="2423"/>
                  <a:ext cx="9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7" name="Rectangle 325"/>
                <p:cNvSpPr>
                  <a:spLocks noChangeArrowheads="1"/>
                </p:cNvSpPr>
                <p:nvPr/>
              </p:nvSpPr>
              <p:spPr bwMode="auto">
                <a:xfrm>
                  <a:off x="2764" y="2423"/>
                  <a:ext cx="33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8" name="Rectangle 326"/>
                <p:cNvSpPr>
                  <a:spLocks noChangeArrowheads="1"/>
                </p:cNvSpPr>
                <p:nvPr/>
              </p:nvSpPr>
              <p:spPr bwMode="auto">
                <a:xfrm>
                  <a:off x="2823" y="2423"/>
                  <a:ext cx="8" cy="9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699" name="Freeform 327"/>
                <p:cNvSpPr>
                  <a:spLocks/>
                </p:cNvSpPr>
                <p:nvPr/>
              </p:nvSpPr>
              <p:spPr bwMode="auto">
                <a:xfrm>
                  <a:off x="2856" y="2402"/>
                  <a:ext cx="13" cy="30"/>
                </a:xfrm>
                <a:custGeom>
                  <a:avLst/>
                  <a:gdLst>
                    <a:gd name="T0" fmla="*/ 0 w 13"/>
                    <a:gd name="T1" fmla="*/ 21 h 30"/>
                    <a:gd name="T2" fmla="*/ 0 w 13"/>
                    <a:gd name="T3" fmla="*/ 30 h 30"/>
                    <a:gd name="T4" fmla="*/ 9 w 13"/>
                    <a:gd name="T5" fmla="*/ 30 h 30"/>
                    <a:gd name="T6" fmla="*/ 13 w 13"/>
                    <a:gd name="T7" fmla="*/ 30 h 30"/>
                    <a:gd name="T8" fmla="*/ 13 w 13"/>
                    <a:gd name="T9" fmla="*/ 25 h 30"/>
                    <a:gd name="T10" fmla="*/ 13 w 13"/>
                    <a:gd name="T11" fmla="*/ 0 h 30"/>
                    <a:gd name="T12" fmla="*/ 5 w 13"/>
                    <a:gd name="T13" fmla="*/ 0 h 30"/>
                    <a:gd name="T14" fmla="*/ 5 w 13"/>
                    <a:gd name="T15" fmla="*/ 25 h 30"/>
                    <a:gd name="T16" fmla="*/ 9 w 13"/>
                    <a:gd name="T17" fmla="*/ 25 h 30"/>
                    <a:gd name="T18" fmla="*/ 9 w 13"/>
                    <a:gd name="T19" fmla="*/ 21 h 30"/>
                    <a:gd name="T20" fmla="*/ 0 w 13"/>
                    <a:gd name="T21" fmla="*/ 21 h 3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3"/>
                    <a:gd name="T34" fmla="*/ 0 h 30"/>
                    <a:gd name="T35" fmla="*/ 13 w 13"/>
                    <a:gd name="T36" fmla="*/ 30 h 3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3" h="30">
                      <a:moveTo>
                        <a:pt x="0" y="21"/>
                      </a:moveTo>
                      <a:lnTo>
                        <a:pt x="0" y="30"/>
                      </a:lnTo>
                      <a:lnTo>
                        <a:pt x="9" y="30"/>
                      </a:lnTo>
                      <a:lnTo>
                        <a:pt x="13" y="30"/>
                      </a:lnTo>
                      <a:lnTo>
                        <a:pt x="13" y="25"/>
                      </a:lnTo>
                      <a:lnTo>
                        <a:pt x="13" y="0"/>
                      </a:lnTo>
                      <a:lnTo>
                        <a:pt x="5" y="0"/>
                      </a:lnTo>
                      <a:lnTo>
                        <a:pt x="5" y="25"/>
                      </a:lnTo>
                      <a:lnTo>
                        <a:pt x="9" y="25"/>
                      </a:lnTo>
                      <a:lnTo>
                        <a:pt x="9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700" name="Rectangle 328"/>
                <p:cNvSpPr>
                  <a:spLocks noChangeArrowheads="1"/>
                </p:cNvSpPr>
                <p:nvPr/>
              </p:nvSpPr>
              <p:spPr bwMode="auto">
                <a:xfrm>
                  <a:off x="2861" y="2369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01" name="Rectangle 329"/>
                <p:cNvSpPr>
                  <a:spLocks noChangeArrowheads="1"/>
                </p:cNvSpPr>
                <p:nvPr/>
              </p:nvSpPr>
              <p:spPr bwMode="auto">
                <a:xfrm>
                  <a:off x="2861" y="2310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02" name="Rectangle 330"/>
                <p:cNvSpPr>
                  <a:spLocks noChangeArrowheads="1"/>
                </p:cNvSpPr>
                <p:nvPr/>
              </p:nvSpPr>
              <p:spPr bwMode="auto">
                <a:xfrm>
                  <a:off x="2861" y="2276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03" name="Rectangle 331"/>
                <p:cNvSpPr>
                  <a:spLocks noChangeArrowheads="1"/>
                </p:cNvSpPr>
                <p:nvPr/>
              </p:nvSpPr>
              <p:spPr bwMode="auto">
                <a:xfrm>
                  <a:off x="2861" y="2217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04" name="Rectangle 332"/>
                <p:cNvSpPr>
                  <a:spLocks noChangeArrowheads="1"/>
                </p:cNvSpPr>
                <p:nvPr/>
              </p:nvSpPr>
              <p:spPr bwMode="auto">
                <a:xfrm>
                  <a:off x="2861" y="218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05" name="Rectangle 333"/>
                <p:cNvSpPr>
                  <a:spLocks noChangeArrowheads="1"/>
                </p:cNvSpPr>
                <p:nvPr/>
              </p:nvSpPr>
              <p:spPr bwMode="auto">
                <a:xfrm>
                  <a:off x="2861" y="2125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06" name="Rectangle 334"/>
                <p:cNvSpPr>
                  <a:spLocks noChangeArrowheads="1"/>
                </p:cNvSpPr>
                <p:nvPr/>
              </p:nvSpPr>
              <p:spPr bwMode="auto">
                <a:xfrm>
                  <a:off x="2861" y="2091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07" name="Rectangle 335"/>
                <p:cNvSpPr>
                  <a:spLocks noChangeArrowheads="1"/>
                </p:cNvSpPr>
                <p:nvPr/>
              </p:nvSpPr>
              <p:spPr bwMode="auto">
                <a:xfrm>
                  <a:off x="2861" y="2032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08" name="Rectangle 336"/>
                <p:cNvSpPr>
                  <a:spLocks noChangeArrowheads="1"/>
                </p:cNvSpPr>
                <p:nvPr/>
              </p:nvSpPr>
              <p:spPr bwMode="auto">
                <a:xfrm>
                  <a:off x="2861" y="1999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09" name="Rectangle 337"/>
                <p:cNvSpPr>
                  <a:spLocks noChangeArrowheads="1"/>
                </p:cNvSpPr>
                <p:nvPr/>
              </p:nvSpPr>
              <p:spPr bwMode="auto">
                <a:xfrm>
                  <a:off x="2861" y="1940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0" name="Rectangle 338"/>
                <p:cNvSpPr>
                  <a:spLocks noChangeArrowheads="1"/>
                </p:cNvSpPr>
                <p:nvPr/>
              </p:nvSpPr>
              <p:spPr bwMode="auto">
                <a:xfrm>
                  <a:off x="2861" y="1906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1" name="Rectangle 339"/>
                <p:cNvSpPr>
                  <a:spLocks noChangeArrowheads="1"/>
                </p:cNvSpPr>
                <p:nvPr/>
              </p:nvSpPr>
              <p:spPr bwMode="auto">
                <a:xfrm>
                  <a:off x="2861" y="1847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2" name="Rectangle 340"/>
                <p:cNvSpPr>
                  <a:spLocks noChangeArrowheads="1"/>
                </p:cNvSpPr>
                <p:nvPr/>
              </p:nvSpPr>
              <p:spPr bwMode="auto">
                <a:xfrm>
                  <a:off x="2861" y="181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3" name="Rectangle 341"/>
                <p:cNvSpPr>
                  <a:spLocks noChangeArrowheads="1"/>
                </p:cNvSpPr>
                <p:nvPr/>
              </p:nvSpPr>
              <p:spPr bwMode="auto">
                <a:xfrm>
                  <a:off x="2861" y="1755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4" name="Rectangle 342"/>
                <p:cNvSpPr>
                  <a:spLocks noChangeArrowheads="1"/>
                </p:cNvSpPr>
                <p:nvPr/>
              </p:nvSpPr>
              <p:spPr bwMode="auto">
                <a:xfrm>
                  <a:off x="2861" y="1721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5" name="Rectangle 343"/>
                <p:cNvSpPr>
                  <a:spLocks noChangeArrowheads="1"/>
                </p:cNvSpPr>
                <p:nvPr/>
              </p:nvSpPr>
              <p:spPr bwMode="auto">
                <a:xfrm>
                  <a:off x="2861" y="1662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6" name="Rectangle 344"/>
                <p:cNvSpPr>
                  <a:spLocks noChangeArrowheads="1"/>
                </p:cNvSpPr>
                <p:nvPr/>
              </p:nvSpPr>
              <p:spPr bwMode="auto">
                <a:xfrm>
                  <a:off x="2861" y="1629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7" name="Rectangle 345"/>
                <p:cNvSpPr>
                  <a:spLocks noChangeArrowheads="1"/>
                </p:cNvSpPr>
                <p:nvPr/>
              </p:nvSpPr>
              <p:spPr bwMode="auto">
                <a:xfrm>
                  <a:off x="2861" y="1570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8" name="Rectangle 346"/>
                <p:cNvSpPr>
                  <a:spLocks noChangeArrowheads="1"/>
                </p:cNvSpPr>
                <p:nvPr/>
              </p:nvSpPr>
              <p:spPr bwMode="auto">
                <a:xfrm>
                  <a:off x="2861" y="1536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19" name="Rectangle 347"/>
                <p:cNvSpPr>
                  <a:spLocks noChangeArrowheads="1"/>
                </p:cNvSpPr>
                <p:nvPr/>
              </p:nvSpPr>
              <p:spPr bwMode="auto">
                <a:xfrm>
                  <a:off x="2861" y="1477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20" name="Rectangle 348"/>
                <p:cNvSpPr>
                  <a:spLocks noChangeArrowheads="1"/>
                </p:cNvSpPr>
                <p:nvPr/>
              </p:nvSpPr>
              <p:spPr bwMode="auto">
                <a:xfrm>
                  <a:off x="2861" y="1444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21" name="Rectangle 349"/>
                <p:cNvSpPr>
                  <a:spLocks noChangeArrowheads="1"/>
                </p:cNvSpPr>
                <p:nvPr/>
              </p:nvSpPr>
              <p:spPr bwMode="auto">
                <a:xfrm>
                  <a:off x="2861" y="1385"/>
                  <a:ext cx="8" cy="33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22" name="Rectangle 350"/>
                <p:cNvSpPr>
                  <a:spLocks noChangeArrowheads="1"/>
                </p:cNvSpPr>
                <p:nvPr/>
              </p:nvSpPr>
              <p:spPr bwMode="auto">
                <a:xfrm>
                  <a:off x="2861" y="1351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23" name="Rectangle 351"/>
                <p:cNvSpPr>
                  <a:spLocks noChangeArrowheads="1"/>
                </p:cNvSpPr>
                <p:nvPr/>
              </p:nvSpPr>
              <p:spPr bwMode="auto">
                <a:xfrm>
                  <a:off x="2861" y="1292"/>
                  <a:ext cx="8" cy="34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24" name="Rectangle 352"/>
                <p:cNvSpPr>
                  <a:spLocks noChangeArrowheads="1"/>
                </p:cNvSpPr>
                <p:nvPr/>
              </p:nvSpPr>
              <p:spPr bwMode="auto">
                <a:xfrm>
                  <a:off x="2861" y="1259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25" name="Freeform 353"/>
                <p:cNvSpPr>
                  <a:spLocks/>
                </p:cNvSpPr>
                <p:nvPr/>
              </p:nvSpPr>
              <p:spPr bwMode="auto">
                <a:xfrm>
                  <a:off x="2861" y="1197"/>
                  <a:ext cx="8" cy="36"/>
                </a:xfrm>
                <a:custGeom>
                  <a:avLst/>
                  <a:gdLst>
                    <a:gd name="T0" fmla="*/ 0 w 8"/>
                    <a:gd name="T1" fmla="*/ 36 h 36"/>
                    <a:gd name="T2" fmla="*/ 8 w 8"/>
                    <a:gd name="T3" fmla="*/ 36 h 36"/>
                    <a:gd name="T4" fmla="*/ 8 w 8"/>
                    <a:gd name="T5" fmla="*/ 4 h 36"/>
                    <a:gd name="T6" fmla="*/ 8 w 8"/>
                    <a:gd name="T7" fmla="*/ 0 h 36"/>
                    <a:gd name="T8" fmla="*/ 4 w 8"/>
                    <a:gd name="T9" fmla="*/ 0 h 36"/>
                    <a:gd name="T10" fmla="*/ 2 w 8"/>
                    <a:gd name="T11" fmla="*/ 0 h 36"/>
                    <a:gd name="T12" fmla="*/ 2 w 8"/>
                    <a:gd name="T13" fmla="*/ 8 h 36"/>
                    <a:gd name="T14" fmla="*/ 4 w 8"/>
                    <a:gd name="T15" fmla="*/ 8 h 36"/>
                    <a:gd name="T16" fmla="*/ 4 w 8"/>
                    <a:gd name="T17" fmla="*/ 4 h 36"/>
                    <a:gd name="T18" fmla="*/ 0 w 8"/>
                    <a:gd name="T19" fmla="*/ 4 h 36"/>
                    <a:gd name="T20" fmla="*/ 0 w 8"/>
                    <a:gd name="T21" fmla="*/ 36 h 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8"/>
                    <a:gd name="T34" fmla="*/ 0 h 36"/>
                    <a:gd name="T35" fmla="*/ 8 w 8"/>
                    <a:gd name="T36" fmla="*/ 36 h 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8" h="36">
                      <a:moveTo>
                        <a:pt x="0" y="36"/>
                      </a:moveTo>
                      <a:lnTo>
                        <a:pt x="8" y="36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726" name="Rectangle 354"/>
                <p:cNvSpPr>
                  <a:spLocks noChangeArrowheads="1"/>
                </p:cNvSpPr>
                <p:nvPr/>
              </p:nvSpPr>
              <p:spPr bwMode="auto">
                <a:xfrm>
                  <a:off x="2830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27" name="Rectangle 355"/>
                <p:cNvSpPr>
                  <a:spLocks noChangeArrowheads="1"/>
                </p:cNvSpPr>
                <p:nvPr/>
              </p:nvSpPr>
              <p:spPr bwMode="auto">
                <a:xfrm>
                  <a:off x="2771" y="1197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28" name="Rectangle 356"/>
                <p:cNvSpPr>
                  <a:spLocks noChangeArrowheads="1"/>
                </p:cNvSpPr>
                <p:nvPr/>
              </p:nvSpPr>
              <p:spPr bwMode="auto">
                <a:xfrm>
                  <a:off x="2737" y="1197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29" name="Rectangle 357"/>
                <p:cNvSpPr>
                  <a:spLocks noChangeArrowheads="1"/>
                </p:cNvSpPr>
                <p:nvPr/>
              </p:nvSpPr>
              <p:spPr bwMode="auto">
                <a:xfrm>
                  <a:off x="2678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0" name="Rectangle 358"/>
                <p:cNvSpPr>
                  <a:spLocks noChangeArrowheads="1"/>
                </p:cNvSpPr>
                <p:nvPr/>
              </p:nvSpPr>
              <p:spPr bwMode="auto">
                <a:xfrm>
                  <a:off x="2645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1" name="Rectangle 359"/>
                <p:cNvSpPr>
                  <a:spLocks noChangeArrowheads="1"/>
                </p:cNvSpPr>
                <p:nvPr/>
              </p:nvSpPr>
              <p:spPr bwMode="auto">
                <a:xfrm>
                  <a:off x="2586" y="1197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2" name="Rectangle 360"/>
                <p:cNvSpPr>
                  <a:spLocks noChangeArrowheads="1"/>
                </p:cNvSpPr>
                <p:nvPr/>
              </p:nvSpPr>
              <p:spPr bwMode="auto">
                <a:xfrm>
                  <a:off x="2552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3" name="Rectangle 361"/>
                <p:cNvSpPr>
                  <a:spLocks noChangeArrowheads="1"/>
                </p:cNvSpPr>
                <p:nvPr/>
              </p:nvSpPr>
              <p:spPr bwMode="auto">
                <a:xfrm>
                  <a:off x="2493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4" name="Rectangle 362"/>
                <p:cNvSpPr>
                  <a:spLocks noChangeArrowheads="1"/>
                </p:cNvSpPr>
                <p:nvPr/>
              </p:nvSpPr>
              <p:spPr bwMode="auto">
                <a:xfrm>
                  <a:off x="2459" y="1197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5" name="Rectangle 363"/>
                <p:cNvSpPr>
                  <a:spLocks noChangeArrowheads="1"/>
                </p:cNvSpPr>
                <p:nvPr/>
              </p:nvSpPr>
              <p:spPr bwMode="auto">
                <a:xfrm>
                  <a:off x="2400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6" name="Rectangle 364"/>
                <p:cNvSpPr>
                  <a:spLocks noChangeArrowheads="1"/>
                </p:cNvSpPr>
                <p:nvPr/>
              </p:nvSpPr>
              <p:spPr bwMode="auto">
                <a:xfrm>
                  <a:off x="2367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7" name="Rectangle 365"/>
                <p:cNvSpPr>
                  <a:spLocks noChangeArrowheads="1"/>
                </p:cNvSpPr>
                <p:nvPr/>
              </p:nvSpPr>
              <p:spPr bwMode="auto">
                <a:xfrm>
                  <a:off x="2308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8" name="Rectangle 366"/>
                <p:cNvSpPr>
                  <a:spLocks noChangeArrowheads="1"/>
                </p:cNvSpPr>
                <p:nvPr/>
              </p:nvSpPr>
              <p:spPr bwMode="auto">
                <a:xfrm>
                  <a:off x="2274" y="1197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39" name="Rectangle 367"/>
                <p:cNvSpPr>
                  <a:spLocks noChangeArrowheads="1"/>
                </p:cNvSpPr>
                <p:nvPr/>
              </p:nvSpPr>
              <p:spPr bwMode="auto">
                <a:xfrm>
                  <a:off x="2215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40" name="Rectangle 368"/>
                <p:cNvSpPr>
                  <a:spLocks noChangeArrowheads="1"/>
                </p:cNvSpPr>
                <p:nvPr/>
              </p:nvSpPr>
              <p:spPr bwMode="auto">
                <a:xfrm>
                  <a:off x="2182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41" name="Rectangle 369"/>
                <p:cNvSpPr>
                  <a:spLocks noChangeArrowheads="1"/>
                </p:cNvSpPr>
                <p:nvPr/>
              </p:nvSpPr>
              <p:spPr bwMode="auto">
                <a:xfrm>
                  <a:off x="2123" y="1197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42" name="Rectangle 370"/>
                <p:cNvSpPr>
                  <a:spLocks noChangeArrowheads="1"/>
                </p:cNvSpPr>
                <p:nvPr/>
              </p:nvSpPr>
              <p:spPr bwMode="auto">
                <a:xfrm>
                  <a:off x="2089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43" name="Rectangle 371"/>
                <p:cNvSpPr>
                  <a:spLocks noChangeArrowheads="1"/>
                </p:cNvSpPr>
                <p:nvPr/>
              </p:nvSpPr>
              <p:spPr bwMode="auto">
                <a:xfrm>
                  <a:off x="2030" y="1197"/>
                  <a:ext cx="34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44" name="Rectangle 372"/>
                <p:cNvSpPr>
                  <a:spLocks noChangeArrowheads="1"/>
                </p:cNvSpPr>
                <p:nvPr/>
              </p:nvSpPr>
              <p:spPr bwMode="auto">
                <a:xfrm>
                  <a:off x="1996" y="1197"/>
                  <a:ext cx="9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45" name="Rectangle 373"/>
                <p:cNvSpPr>
                  <a:spLocks noChangeArrowheads="1"/>
                </p:cNvSpPr>
                <p:nvPr/>
              </p:nvSpPr>
              <p:spPr bwMode="auto">
                <a:xfrm>
                  <a:off x="1938" y="1197"/>
                  <a:ext cx="33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  <p:sp>
              <p:nvSpPr>
                <p:cNvPr id="67746" name="Rectangle 374"/>
                <p:cNvSpPr>
                  <a:spLocks noChangeArrowheads="1"/>
                </p:cNvSpPr>
                <p:nvPr/>
              </p:nvSpPr>
              <p:spPr bwMode="auto">
                <a:xfrm>
                  <a:off x="1904" y="1197"/>
                  <a:ext cx="8" cy="8"/>
                </a:xfrm>
                <a:prstGeom prst="rect">
                  <a:avLst/>
                </a:prstGeom>
                <a:solidFill>
                  <a:srgbClr val="FFFFCC"/>
                </a:solidFill>
                <a:ln w="9525">
                  <a:solidFill>
                    <a:schemeClr val="tx1"/>
                  </a:solidFill>
                  <a:prstDash val="dashDot"/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</p:grpSp>
          <p:sp>
            <p:nvSpPr>
              <p:cNvPr id="67595" name="Oval 375"/>
              <p:cNvSpPr>
                <a:spLocks noChangeArrowheads="1"/>
              </p:cNvSpPr>
              <p:nvPr/>
            </p:nvSpPr>
            <p:spPr bwMode="auto">
              <a:xfrm>
                <a:off x="4232" y="1329"/>
                <a:ext cx="145" cy="171"/>
              </a:xfrm>
              <a:prstGeom prst="ellipse">
                <a:avLst/>
              </a:prstGeom>
              <a:solidFill>
                <a:srgbClr val="FF99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596" name="Oval 376"/>
              <p:cNvSpPr>
                <a:spLocks noChangeArrowheads="1"/>
              </p:cNvSpPr>
              <p:nvPr/>
            </p:nvSpPr>
            <p:spPr bwMode="auto">
              <a:xfrm>
                <a:off x="4239" y="1531"/>
                <a:ext cx="146" cy="172"/>
              </a:xfrm>
              <a:prstGeom prst="ellipse">
                <a:avLst/>
              </a:prstGeom>
              <a:solidFill>
                <a:srgbClr val="FF99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597" name="Oval 377"/>
              <p:cNvSpPr>
                <a:spLocks noChangeArrowheads="1"/>
              </p:cNvSpPr>
              <p:nvPr/>
            </p:nvSpPr>
            <p:spPr bwMode="auto">
              <a:xfrm>
                <a:off x="4239" y="1937"/>
                <a:ext cx="146" cy="172"/>
              </a:xfrm>
              <a:prstGeom prst="ellipse">
                <a:avLst/>
              </a:prstGeom>
              <a:solidFill>
                <a:srgbClr val="FF9900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598" name="Oval 378"/>
              <p:cNvSpPr>
                <a:spLocks noChangeArrowheads="1"/>
              </p:cNvSpPr>
              <p:nvPr/>
            </p:nvSpPr>
            <p:spPr bwMode="auto">
              <a:xfrm>
                <a:off x="3583" y="1319"/>
                <a:ext cx="32" cy="40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599" name="Oval 379"/>
              <p:cNvSpPr>
                <a:spLocks noChangeArrowheads="1"/>
              </p:cNvSpPr>
              <p:nvPr/>
            </p:nvSpPr>
            <p:spPr bwMode="auto">
              <a:xfrm>
                <a:off x="3583" y="1489"/>
                <a:ext cx="32" cy="40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600" name="Oval 380"/>
              <p:cNvSpPr>
                <a:spLocks noChangeArrowheads="1"/>
              </p:cNvSpPr>
              <p:nvPr/>
            </p:nvSpPr>
            <p:spPr bwMode="auto">
              <a:xfrm>
                <a:off x="3583" y="2066"/>
                <a:ext cx="32" cy="40"/>
              </a:xfrm>
              <a:prstGeom prst="ellipse">
                <a:avLst/>
              </a:pr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grpSp>
            <p:nvGrpSpPr>
              <p:cNvPr id="67601" name="Group 381"/>
              <p:cNvGrpSpPr>
                <a:grpSpLocks/>
              </p:cNvGrpSpPr>
              <p:nvPr/>
            </p:nvGrpSpPr>
            <p:grpSpPr bwMode="auto">
              <a:xfrm>
                <a:off x="3604" y="1347"/>
                <a:ext cx="615" cy="76"/>
                <a:chOff x="1383" y="1295"/>
                <a:chExt cx="876" cy="99"/>
              </a:xfrm>
            </p:grpSpPr>
            <p:sp>
              <p:nvSpPr>
                <p:cNvPr id="67648" name="Line 382"/>
                <p:cNvSpPr>
                  <a:spLocks noChangeShapeType="1"/>
                </p:cNvSpPr>
                <p:nvPr/>
              </p:nvSpPr>
              <p:spPr bwMode="auto">
                <a:xfrm>
                  <a:off x="1383" y="1295"/>
                  <a:ext cx="787" cy="5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49" name="Freeform 383"/>
                <p:cNvSpPr>
                  <a:spLocks/>
                </p:cNvSpPr>
                <p:nvPr/>
              </p:nvSpPr>
              <p:spPr bwMode="auto">
                <a:xfrm>
                  <a:off x="2165" y="1303"/>
                  <a:ext cx="94" cy="91"/>
                </a:xfrm>
                <a:custGeom>
                  <a:avLst/>
                  <a:gdLst>
                    <a:gd name="T0" fmla="*/ 0 w 94"/>
                    <a:gd name="T1" fmla="*/ 91 h 91"/>
                    <a:gd name="T2" fmla="*/ 94 w 94"/>
                    <a:gd name="T3" fmla="*/ 51 h 91"/>
                    <a:gd name="T4" fmla="*/ 5 w 94"/>
                    <a:gd name="T5" fmla="*/ 0 h 91"/>
                    <a:gd name="T6" fmla="*/ 0 w 94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4"/>
                    <a:gd name="T13" fmla="*/ 0 h 91"/>
                    <a:gd name="T14" fmla="*/ 94 w 94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4" h="91">
                      <a:moveTo>
                        <a:pt x="0" y="91"/>
                      </a:moveTo>
                      <a:lnTo>
                        <a:pt x="94" y="51"/>
                      </a:lnTo>
                      <a:lnTo>
                        <a:pt x="5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02" name="Group 384"/>
              <p:cNvGrpSpPr>
                <a:grpSpLocks/>
              </p:cNvGrpSpPr>
              <p:nvPr/>
            </p:nvGrpSpPr>
            <p:grpSpPr bwMode="auto">
              <a:xfrm>
                <a:off x="3604" y="1342"/>
                <a:ext cx="618" cy="262"/>
                <a:chOff x="1383" y="1288"/>
                <a:chExt cx="880" cy="341"/>
              </a:xfrm>
            </p:grpSpPr>
            <p:sp>
              <p:nvSpPr>
                <p:cNvPr id="67646" name="Line 385"/>
                <p:cNvSpPr>
                  <a:spLocks noChangeShapeType="1"/>
                </p:cNvSpPr>
                <p:nvPr/>
              </p:nvSpPr>
              <p:spPr bwMode="auto">
                <a:xfrm>
                  <a:off x="1383" y="1288"/>
                  <a:ext cx="797" cy="29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47" name="Freeform 386"/>
                <p:cNvSpPr>
                  <a:spLocks/>
                </p:cNvSpPr>
                <p:nvPr/>
              </p:nvSpPr>
              <p:spPr bwMode="auto">
                <a:xfrm>
                  <a:off x="2162" y="1543"/>
                  <a:ext cx="101" cy="86"/>
                </a:xfrm>
                <a:custGeom>
                  <a:avLst/>
                  <a:gdLst>
                    <a:gd name="T0" fmla="*/ 0 w 101"/>
                    <a:gd name="T1" fmla="*/ 86 h 86"/>
                    <a:gd name="T2" fmla="*/ 101 w 101"/>
                    <a:gd name="T3" fmla="*/ 74 h 86"/>
                    <a:gd name="T4" fmla="*/ 31 w 101"/>
                    <a:gd name="T5" fmla="*/ 0 h 86"/>
                    <a:gd name="T6" fmla="*/ 0 w 101"/>
                    <a:gd name="T7" fmla="*/ 86 h 8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1"/>
                    <a:gd name="T13" fmla="*/ 0 h 86"/>
                    <a:gd name="T14" fmla="*/ 101 w 101"/>
                    <a:gd name="T15" fmla="*/ 86 h 8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1" h="86">
                      <a:moveTo>
                        <a:pt x="0" y="86"/>
                      </a:moveTo>
                      <a:lnTo>
                        <a:pt x="101" y="74"/>
                      </a:lnTo>
                      <a:lnTo>
                        <a:pt x="31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03" name="Group 387"/>
              <p:cNvGrpSpPr>
                <a:grpSpLocks/>
              </p:cNvGrpSpPr>
              <p:nvPr/>
            </p:nvGrpSpPr>
            <p:grpSpPr bwMode="auto">
              <a:xfrm>
                <a:off x="3598" y="1333"/>
                <a:ext cx="628" cy="641"/>
                <a:chOff x="1375" y="1277"/>
                <a:chExt cx="894" cy="834"/>
              </a:xfrm>
            </p:grpSpPr>
            <p:sp>
              <p:nvSpPr>
                <p:cNvPr id="67644" name="Line 388"/>
                <p:cNvSpPr>
                  <a:spLocks noChangeShapeType="1"/>
                </p:cNvSpPr>
                <p:nvPr/>
              </p:nvSpPr>
              <p:spPr bwMode="auto">
                <a:xfrm>
                  <a:off x="1375" y="1277"/>
                  <a:ext cx="829" cy="7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45" name="Freeform 389"/>
                <p:cNvSpPr>
                  <a:spLocks/>
                </p:cNvSpPr>
                <p:nvPr/>
              </p:nvSpPr>
              <p:spPr bwMode="auto">
                <a:xfrm>
                  <a:off x="2170" y="2015"/>
                  <a:ext cx="99" cy="96"/>
                </a:xfrm>
                <a:custGeom>
                  <a:avLst/>
                  <a:gdLst>
                    <a:gd name="T0" fmla="*/ 0 w 99"/>
                    <a:gd name="T1" fmla="*/ 68 h 96"/>
                    <a:gd name="T2" fmla="*/ 99 w 99"/>
                    <a:gd name="T3" fmla="*/ 96 h 96"/>
                    <a:gd name="T4" fmla="*/ 62 w 99"/>
                    <a:gd name="T5" fmla="*/ 0 h 96"/>
                    <a:gd name="T6" fmla="*/ 0 w 99"/>
                    <a:gd name="T7" fmla="*/ 68 h 9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9"/>
                    <a:gd name="T13" fmla="*/ 0 h 96"/>
                    <a:gd name="T14" fmla="*/ 99 w 99"/>
                    <a:gd name="T15" fmla="*/ 96 h 9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9" h="96">
                      <a:moveTo>
                        <a:pt x="0" y="68"/>
                      </a:moveTo>
                      <a:lnTo>
                        <a:pt x="99" y="96"/>
                      </a:lnTo>
                      <a:lnTo>
                        <a:pt x="62" y="0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04" name="Group 390"/>
              <p:cNvGrpSpPr>
                <a:grpSpLocks/>
              </p:cNvGrpSpPr>
              <p:nvPr/>
            </p:nvGrpSpPr>
            <p:grpSpPr bwMode="auto">
              <a:xfrm>
                <a:off x="3609" y="1998"/>
                <a:ext cx="613" cy="79"/>
                <a:chOff x="1389" y="2143"/>
                <a:chExt cx="875" cy="102"/>
              </a:xfrm>
            </p:grpSpPr>
            <p:sp>
              <p:nvSpPr>
                <p:cNvPr id="67642" name="Line 391"/>
                <p:cNvSpPr>
                  <a:spLocks noChangeShapeType="1"/>
                </p:cNvSpPr>
                <p:nvPr/>
              </p:nvSpPr>
              <p:spPr bwMode="auto">
                <a:xfrm flipV="1">
                  <a:off x="1389" y="2188"/>
                  <a:ext cx="787" cy="5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43" name="Freeform 392"/>
                <p:cNvSpPr>
                  <a:spLocks/>
                </p:cNvSpPr>
                <p:nvPr/>
              </p:nvSpPr>
              <p:spPr bwMode="auto">
                <a:xfrm>
                  <a:off x="2170" y="2143"/>
                  <a:ext cx="94" cy="91"/>
                </a:xfrm>
                <a:custGeom>
                  <a:avLst/>
                  <a:gdLst>
                    <a:gd name="T0" fmla="*/ 7 w 94"/>
                    <a:gd name="T1" fmla="*/ 91 h 91"/>
                    <a:gd name="T2" fmla="*/ 94 w 94"/>
                    <a:gd name="T3" fmla="*/ 38 h 91"/>
                    <a:gd name="T4" fmla="*/ 0 w 94"/>
                    <a:gd name="T5" fmla="*/ 0 h 91"/>
                    <a:gd name="T6" fmla="*/ 7 w 94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4"/>
                    <a:gd name="T13" fmla="*/ 0 h 91"/>
                    <a:gd name="T14" fmla="*/ 94 w 94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4" h="91">
                      <a:moveTo>
                        <a:pt x="7" y="91"/>
                      </a:moveTo>
                      <a:lnTo>
                        <a:pt x="94" y="38"/>
                      </a:lnTo>
                      <a:lnTo>
                        <a:pt x="0" y="0"/>
                      </a:lnTo>
                      <a:lnTo>
                        <a:pt x="7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05" name="Group 393"/>
              <p:cNvGrpSpPr>
                <a:grpSpLocks/>
              </p:cNvGrpSpPr>
              <p:nvPr/>
            </p:nvGrpSpPr>
            <p:grpSpPr bwMode="auto">
              <a:xfrm>
                <a:off x="3604" y="1663"/>
                <a:ext cx="627" cy="400"/>
                <a:chOff x="1383" y="1706"/>
                <a:chExt cx="894" cy="522"/>
              </a:xfrm>
            </p:grpSpPr>
            <p:sp>
              <p:nvSpPr>
                <p:cNvPr id="67640" name="Line 394"/>
                <p:cNvSpPr>
                  <a:spLocks noChangeShapeType="1"/>
                </p:cNvSpPr>
                <p:nvPr/>
              </p:nvSpPr>
              <p:spPr bwMode="auto">
                <a:xfrm flipV="1">
                  <a:off x="1383" y="1749"/>
                  <a:ext cx="818" cy="479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41" name="Freeform 395"/>
                <p:cNvSpPr>
                  <a:spLocks/>
                </p:cNvSpPr>
                <p:nvPr/>
              </p:nvSpPr>
              <p:spPr bwMode="auto">
                <a:xfrm>
                  <a:off x="2176" y="1706"/>
                  <a:ext cx="101" cy="85"/>
                </a:xfrm>
                <a:custGeom>
                  <a:avLst/>
                  <a:gdLst>
                    <a:gd name="T0" fmla="*/ 46 w 101"/>
                    <a:gd name="T1" fmla="*/ 85 h 85"/>
                    <a:gd name="T2" fmla="*/ 101 w 101"/>
                    <a:gd name="T3" fmla="*/ 0 h 85"/>
                    <a:gd name="T4" fmla="*/ 0 w 101"/>
                    <a:gd name="T5" fmla="*/ 7 h 85"/>
                    <a:gd name="T6" fmla="*/ 46 w 101"/>
                    <a:gd name="T7" fmla="*/ 85 h 85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1"/>
                    <a:gd name="T13" fmla="*/ 0 h 85"/>
                    <a:gd name="T14" fmla="*/ 101 w 101"/>
                    <a:gd name="T15" fmla="*/ 85 h 85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1" h="85">
                      <a:moveTo>
                        <a:pt x="46" y="85"/>
                      </a:moveTo>
                      <a:lnTo>
                        <a:pt x="101" y="0"/>
                      </a:lnTo>
                      <a:lnTo>
                        <a:pt x="0" y="7"/>
                      </a:lnTo>
                      <a:lnTo>
                        <a:pt x="46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06" name="Group 396"/>
              <p:cNvGrpSpPr>
                <a:grpSpLocks/>
              </p:cNvGrpSpPr>
              <p:nvPr/>
            </p:nvGrpSpPr>
            <p:grpSpPr bwMode="auto">
              <a:xfrm>
                <a:off x="3598" y="1468"/>
                <a:ext cx="624" cy="609"/>
                <a:chOff x="1375" y="1453"/>
                <a:chExt cx="889" cy="792"/>
              </a:xfrm>
            </p:grpSpPr>
            <p:sp>
              <p:nvSpPr>
                <p:cNvPr id="67638" name="Line 397"/>
                <p:cNvSpPr>
                  <a:spLocks noChangeShapeType="1"/>
                </p:cNvSpPr>
                <p:nvPr/>
              </p:nvSpPr>
              <p:spPr bwMode="auto">
                <a:xfrm flipV="1">
                  <a:off x="1375" y="1511"/>
                  <a:ext cx="823" cy="7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39" name="Freeform 398"/>
                <p:cNvSpPr>
                  <a:spLocks/>
                </p:cNvSpPr>
                <p:nvPr/>
              </p:nvSpPr>
              <p:spPr bwMode="auto">
                <a:xfrm>
                  <a:off x="2166" y="1453"/>
                  <a:ext cx="98" cy="96"/>
                </a:xfrm>
                <a:custGeom>
                  <a:avLst/>
                  <a:gdLst>
                    <a:gd name="T0" fmla="*/ 61 w 98"/>
                    <a:gd name="T1" fmla="*/ 96 h 96"/>
                    <a:gd name="T2" fmla="*/ 98 w 98"/>
                    <a:gd name="T3" fmla="*/ 0 h 96"/>
                    <a:gd name="T4" fmla="*/ 0 w 98"/>
                    <a:gd name="T5" fmla="*/ 27 h 96"/>
                    <a:gd name="T6" fmla="*/ 61 w 98"/>
                    <a:gd name="T7" fmla="*/ 96 h 9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8"/>
                    <a:gd name="T13" fmla="*/ 0 h 96"/>
                    <a:gd name="T14" fmla="*/ 98 w 98"/>
                    <a:gd name="T15" fmla="*/ 96 h 9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8" h="96">
                      <a:moveTo>
                        <a:pt x="61" y="96"/>
                      </a:moveTo>
                      <a:lnTo>
                        <a:pt x="98" y="0"/>
                      </a:lnTo>
                      <a:lnTo>
                        <a:pt x="0" y="27"/>
                      </a:lnTo>
                      <a:lnTo>
                        <a:pt x="61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07" name="Group 399"/>
              <p:cNvGrpSpPr>
                <a:grpSpLocks/>
              </p:cNvGrpSpPr>
              <p:nvPr/>
            </p:nvGrpSpPr>
            <p:grpSpPr bwMode="auto">
              <a:xfrm>
                <a:off x="3609" y="1402"/>
                <a:ext cx="610" cy="112"/>
                <a:chOff x="1389" y="1366"/>
                <a:chExt cx="870" cy="146"/>
              </a:xfrm>
            </p:grpSpPr>
            <p:sp>
              <p:nvSpPr>
                <p:cNvPr id="67636" name="Line 400"/>
                <p:cNvSpPr>
                  <a:spLocks noChangeShapeType="1"/>
                </p:cNvSpPr>
                <p:nvPr/>
              </p:nvSpPr>
              <p:spPr bwMode="auto">
                <a:xfrm flipV="1">
                  <a:off x="1389" y="1411"/>
                  <a:ext cx="783" cy="10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37" name="Freeform 401"/>
                <p:cNvSpPr>
                  <a:spLocks/>
                </p:cNvSpPr>
                <p:nvPr/>
              </p:nvSpPr>
              <p:spPr bwMode="auto">
                <a:xfrm>
                  <a:off x="2163" y="1366"/>
                  <a:ext cx="96" cy="92"/>
                </a:xfrm>
                <a:custGeom>
                  <a:avLst/>
                  <a:gdLst>
                    <a:gd name="T0" fmla="*/ 12 w 96"/>
                    <a:gd name="T1" fmla="*/ 92 h 92"/>
                    <a:gd name="T2" fmla="*/ 96 w 96"/>
                    <a:gd name="T3" fmla="*/ 34 h 92"/>
                    <a:gd name="T4" fmla="*/ 0 w 96"/>
                    <a:gd name="T5" fmla="*/ 0 h 92"/>
                    <a:gd name="T6" fmla="*/ 12 w 96"/>
                    <a:gd name="T7" fmla="*/ 92 h 9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6"/>
                    <a:gd name="T13" fmla="*/ 0 h 92"/>
                    <a:gd name="T14" fmla="*/ 96 w 96"/>
                    <a:gd name="T15" fmla="*/ 92 h 9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6" h="92">
                      <a:moveTo>
                        <a:pt x="12" y="92"/>
                      </a:moveTo>
                      <a:lnTo>
                        <a:pt x="96" y="34"/>
                      </a:lnTo>
                      <a:lnTo>
                        <a:pt x="0" y="0"/>
                      </a:lnTo>
                      <a:lnTo>
                        <a:pt x="12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08" name="Group 402"/>
              <p:cNvGrpSpPr>
                <a:grpSpLocks/>
              </p:cNvGrpSpPr>
              <p:nvPr/>
            </p:nvGrpSpPr>
            <p:grpSpPr bwMode="auto">
              <a:xfrm>
                <a:off x="3611" y="1518"/>
                <a:ext cx="611" cy="137"/>
                <a:chOff x="1393" y="1518"/>
                <a:chExt cx="870" cy="178"/>
              </a:xfrm>
            </p:grpSpPr>
            <p:sp>
              <p:nvSpPr>
                <p:cNvPr id="67634" name="Line 403"/>
                <p:cNvSpPr>
                  <a:spLocks noChangeShapeType="1"/>
                </p:cNvSpPr>
                <p:nvPr/>
              </p:nvSpPr>
              <p:spPr bwMode="auto">
                <a:xfrm>
                  <a:off x="1393" y="1518"/>
                  <a:ext cx="783" cy="1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35" name="Freeform 404"/>
                <p:cNvSpPr>
                  <a:spLocks/>
                </p:cNvSpPr>
                <p:nvPr/>
              </p:nvSpPr>
              <p:spPr bwMode="auto">
                <a:xfrm>
                  <a:off x="2165" y="1605"/>
                  <a:ext cx="98" cy="91"/>
                </a:xfrm>
                <a:custGeom>
                  <a:avLst/>
                  <a:gdLst>
                    <a:gd name="T0" fmla="*/ 0 w 98"/>
                    <a:gd name="T1" fmla="*/ 91 h 91"/>
                    <a:gd name="T2" fmla="*/ 98 w 98"/>
                    <a:gd name="T3" fmla="*/ 60 h 91"/>
                    <a:gd name="T4" fmla="*/ 15 w 98"/>
                    <a:gd name="T5" fmla="*/ 0 h 91"/>
                    <a:gd name="T6" fmla="*/ 0 w 98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8"/>
                    <a:gd name="T13" fmla="*/ 0 h 91"/>
                    <a:gd name="T14" fmla="*/ 98 w 98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8" h="91">
                      <a:moveTo>
                        <a:pt x="0" y="91"/>
                      </a:moveTo>
                      <a:lnTo>
                        <a:pt x="98" y="60"/>
                      </a:lnTo>
                      <a:lnTo>
                        <a:pt x="15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09" name="Group 405"/>
              <p:cNvGrpSpPr>
                <a:grpSpLocks/>
              </p:cNvGrpSpPr>
              <p:nvPr/>
            </p:nvGrpSpPr>
            <p:grpSpPr bwMode="auto">
              <a:xfrm>
                <a:off x="3601" y="1522"/>
                <a:ext cx="621" cy="478"/>
                <a:chOff x="1379" y="1523"/>
                <a:chExt cx="885" cy="623"/>
              </a:xfrm>
            </p:grpSpPr>
            <p:sp>
              <p:nvSpPr>
                <p:cNvPr id="67632" name="Line 406"/>
                <p:cNvSpPr>
                  <a:spLocks noChangeShapeType="1"/>
                </p:cNvSpPr>
                <p:nvPr/>
              </p:nvSpPr>
              <p:spPr bwMode="auto">
                <a:xfrm>
                  <a:off x="1379" y="1523"/>
                  <a:ext cx="814" cy="57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33" name="Freeform 407"/>
                <p:cNvSpPr>
                  <a:spLocks/>
                </p:cNvSpPr>
                <p:nvPr/>
              </p:nvSpPr>
              <p:spPr bwMode="auto">
                <a:xfrm>
                  <a:off x="2163" y="2057"/>
                  <a:ext cx="101" cy="89"/>
                </a:xfrm>
                <a:custGeom>
                  <a:avLst/>
                  <a:gdLst>
                    <a:gd name="T0" fmla="*/ 0 w 101"/>
                    <a:gd name="T1" fmla="*/ 75 h 89"/>
                    <a:gd name="T2" fmla="*/ 101 w 101"/>
                    <a:gd name="T3" fmla="*/ 89 h 89"/>
                    <a:gd name="T4" fmla="*/ 52 w 101"/>
                    <a:gd name="T5" fmla="*/ 0 h 89"/>
                    <a:gd name="T6" fmla="*/ 0 w 101"/>
                    <a:gd name="T7" fmla="*/ 75 h 8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1"/>
                    <a:gd name="T13" fmla="*/ 0 h 89"/>
                    <a:gd name="T14" fmla="*/ 101 w 101"/>
                    <a:gd name="T15" fmla="*/ 89 h 8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1" h="89">
                      <a:moveTo>
                        <a:pt x="0" y="75"/>
                      </a:moveTo>
                      <a:lnTo>
                        <a:pt x="101" y="89"/>
                      </a:lnTo>
                      <a:lnTo>
                        <a:pt x="52" y="0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10" name="Group 408"/>
              <p:cNvGrpSpPr>
                <a:grpSpLocks/>
              </p:cNvGrpSpPr>
              <p:nvPr/>
            </p:nvGrpSpPr>
            <p:grpSpPr bwMode="auto">
              <a:xfrm>
                <a:off x="4416" y="1392"/>
                <a:ext cx="509" cy="78"/>
                <a:chOff x="3883" y="1355"/>
                <a:chExt cx="267" cy="91"/>
              </a:xfrm>
            </p:grpSpPr>
            <p:sp>
              <p:nvSpPr>
                <p:cNvPr id="67630" name="Line 409"/>
                <p:cNvSpPr>
                  <a:spLocks noChangeShapeType="1"/>
                </p:cNvSpPr>
                <p:nvPr/>
              </p:nvSpPr>
              <p:spPr bwMode="auto">
                <a:xfrm>
                  <a:off x="3883" y="1400"/>
                  <a:ext cx="178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31" name="Freeform 410"/>
                <p:cNvSpPr>
                  <a:spLocks/>
                </p:cNvSpPr>
                <p:nvPr/>
              </p:nvSpPr>
              <p:spPr bwMode="auto">
                <a:xfrm>
                  <a:off x="4058" y="1355"/>
                  <a:ext cx="92" cy="91"/>
                </a:xfrm>
                <a:custGeom>
                  <a:avLst/>
                  <a:gdLst>
                    <a:gd name="T0" fmla="*/ 0 w 92"/>
                    <a:gd name="T1" fmla="*/ 91 h 91"/>
                    <a:gd name="T2" fmla="*/ 92 w 92"/>
                    <a:gd name="T3" fmla="*/ 45 h 91"/>
                    <a:gd name="T4" fmla="*/ 0 w 92"/>
                    <a:gd name="T5" fmla="*/ 0 h 91"/>
                    <a:gd name="T6" fmla="*/ 0 w 92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2"/>
                    <a:gd name="T13" fmla="*/ 0 h 91"/>
                    <a:gd name="T14" fmla="*/ 92 w 92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2" h="91">
                      <a:moveTo>
                        <a:pt x="0" y="91"/>
                      </a:moveTo>
                      <a:lnTo>
                        <a:pt x="92" y="45"/>
                      </a:lnTo>
                      <a:lnTo>
                        <a:pt x="0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67611" name="Rectangle 411"/>
              <p:cNvSpPr>
                <a:spLocks noChangeArrowheads="1"/>
              </p:cNvSpPr>
              <p:nvPr/>
            </p:nvSpPr>
            <p:spPr bwMode="auto">
              <a:xfrm>
                <a:off x="3456" y="1248"/>
                <a:ext cx="115" cy="9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67612" name="Rectangle 412"/>
              <p:cNvSpPr>
                <a:spLocks noChangeArrowheads="1"/>
              </p:cNvSpPr>
              <p:nvPr/>
            </p:nvSpPr>
            <p:spPr bwMode="auto">
              <a:xfrm>
                <a:off x="3479" y="1261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x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13" name="Rectangle 413"/>
              <p:cNvSpPr>
                <a:spLocks noChangeArrowheads="1"/>
              </p:cNvSpPr>
              <p:nvPr/>
            </p:nvSpPr>
            <p:spPr bwMode="auto">
              <a:xfrm>
                <a:off x="3542" y="1340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1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14" name="Rectangle 414"/>
              <p:cNvSpPr>
                <a:spLocks noChangeArrowheads="1"/>
              </p:cNvSpPr>
              <p:nvPr/>
            </p:nvSpPr>
            <p:spPr bwMode="auto">
              <a:xfrm>
                <a:off x="3479" y="1516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x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15" name="Rectangle 415"/>
              <p:cNvSpPr>
                <a:spLocks noChangeArrowheads="1"/>
              </p:cNvSpPr>
              <p:nvPr/>
            </p:nvSpPr>
            <p:spPr bwMode="auto">
              <a:xfrm>
                <a:off x="3551" y="1601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2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16" name="Rectangle 416"/>
              <p:cNvSpPr>
                <a:spLocks noChangeArrowheads="1"/>
              </p:cNvSpPr>
              <p:nvPr/>
            </p:nvSpPr>
            <p:spPr bwMode="auto">
              <a:xfrm>
                <a:off x="3479" y="2023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x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17" name="Rectangle 417"/>
              <p:cNvSpPr>
                <a:spLocks noChangeArrowheads="1"/>
              </p:cNvSpPr>
              <p:nvPr/>
            </p:nvSpPr>
            <p:spPr bwMode="auto">
              <a:xfrm>
                <a:off x="3542" y="2081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n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18" name="Rectangle 418"/>
              <p:cNvSpPr>
                <a:spLocks noChangeArrowheads="1"/>
              </p:cNvSpPr>
              <p:nvPr/>
            </p:nvSpPr>
            <p:spPr bwMode="auto">
              <a:xfrm>
                <a:off x="4930" y="1326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y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19" name="Rectangle 419"/>
              <p:cNvSpPr>
                <a:spLocks noChangeArrowheads="1"/>
              </p:cNvSpPr>
              <p:nvPr/>
            </p:nvSpPr>
            <p:spPr bwMode="auto">
              <a:xfrm>
                <a:off x="4979" y="1408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1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20" name="Rectangle 420"/>
              <p:cNvSpPr>
                <a:spLocks noChangeArrowheads="1"/>
              </p:cNvSpPr>
              <p:nvPr/>
            </p:nvSpPr>
            <p:spPr bwMode="auto">
              <a:xfrm>
                <a:off x="4930" y="1513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y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21" name="Rectangle 421"/>
              <p:cNvSpPr>
                <a:spLocks noChangeArrowheads="1"/>
              </p:cNvSpPr>
              <p:nvPr/>
            </p:nvSpPr>
            <p:spPr bwMode="auto">
              <a:xfrm>
                <a:off x="4988" y="1610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2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22" name="Rectangle 422"/>
              <p:cNvSpPr>
                <a:spLocks noChangeArrowheads="1"/>
              </p:cNvSpPr>
              <p:nvPr/>
            </p:nvSpPr>
            <p:spPr bwMode="auto">
              <a:xfrm>
                <a:off x="4942" y="1894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8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y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7623" name="Rectangle 423"/>
              <p:cNvSpPr>
                <a:spLocks noChangeArrowheads="1"/>
              </p:cNvSpPr>
              <p:nvPr/>
            </p:nvSpPr>
            <p:spPr bwMode="auto">
              <a:xfrm>
                <a:off x="4991" y="1971"/>
                <a:ext cx="48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r>
                  <a:rPr lang="de-DE" altLang="de-DE" sz="1200" b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n</a:t>
                </a: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67624" name="Group 424"/>
              <p:cNvGrpSpPr>
                <a:grpSpLocks/>
              </p:cNvGrpSpPr>
              <p:nvPr/>
            </p:nvGrpSpPr>
            <p:grpSpPr bwMode="auto">
              <a:xfrm>
                <a:off x="4416" y="1584"/>
                <a:ext cx="509" cy="78"/>
                <a:chOff x="3883" y="1355"/>
                <a:chExt cx="267" cy="91"/>
              </a:xfrm>
            </p:grpSpPr>
            <p:sp>
              <p:nvSpPr>
                <p:cNvPr id="67628" name="Line 425"/>
                <p:cNvSpPr>
                  <a:spLocks noChangeShapeType="1"/>
                </p:cNvSpPr>
                <p:nvPr/>
              </p:nvSpPr>
              <p:spPr bwMode="auto">
                <a:xfrm>
                  <a:off x="3883" y="1400"/>
                  <a:ext cx="178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29" name="Freeform 426"/>
                <p:cNvSpPr>
                  <a:spLocks/>
                </p:cNvSpPr>
                <p:nvPr/>
              </p:nvSpPr>
              <p:spPr bwMode="auto">
                <a:xfrm>
                  <a:off x="4058" y="1355"/>
                  <a:ext cx="92" cy="91"/>
                </a:xfrm>
                <a:custGeom>
                  <a:avLst/>
                  <a:gdLst>
                    <a:gd name="T0" fmla="*/ 0 w 92"/>
                    <a:gd name="T1" fmla="*/ 91 h 91"/>
                    <a:gd name="T2" fmla="*/ 92 w 92"/>
                    <a:gd name="T3" fmla="*/ 45 h 91"/>
                    <a:gd name="T4" fmla="*/ 0 w 92"/>
                    <a:gd name="T5" fmla="*/ 0 h 91"/>
                    <a:gd name="T6" fmla="*/ 0 w 92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2"/>
                    <a:gd name="T13" fmla="*/ 0 h 91"/>
                    <a:gd name="T14" fmla="*/ 92 w 92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2" h="91">
                      <a:moveTo>
                        <a:pt x="0" y="91"/>
                      </a:moveTo>
                      <a:lnTo>
                        <a:pt x="92" y="45"/>
                      </a:lnTo>
                      <a:lnTo>
                        <a:pt x="0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7625" name="Group 427"/>
              <p:cNvGrpSpPr>
                <a:grpSpLocks/>
              </p:cNvGrpSpPr>
              <p:nvPr/>
            </p:nvGrpSpPr>
            <p:grpSpPr bwMode="auto">
              <a:xfrm>
                <a:off x="4416" y="1968"/>
                <a:ext cx="509" cy="78"/>
                <a:chOff x="3883" y="1355"/>
                <a:chExt cx="267" cy="91"/>
              </a:xfrm>
            </p:grpSpPr>
            <p:sp>
              <p:nvSpPr>
                <p:cNvPr id="67626" name="Line 428"/>
                <p:cNvSpPr>
                  <a:spLocks noChangeShapeType="1"/>
                </p:cNvSpPr>
                <p:nvPr/>
              </p:nvSpPr>
              <p:spPr bwMode="auto">
                <a:xfrm>
                  <a:off x="3883" y="1400"/>
                  <a:ext cx="178" cy="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627" name="Freeform 429"/>
                <p:cNvSpPr>
                  <a:spLocks/>
                </p:cNvSpPr>
                <p:nvPr/>
              </p:nvSpPr>
              <p:spPr bwMode="auto">
                <a:xfrm>
                  <a:off x="4058" y="1355"/>
                  <a:ext cx="92" cy="91"/>
                </a:xfrm>
                <a:custGeom>
                  <a:avLst/>
                  <a:gdLst>
                    <a:gd name="T0" fmla="*/ 0 w 92"/>
                    <a:gd name="T1" fmla="*/ 91 h 91"/>
                    <a:gd name="T2" fmla="*/ 92 w 92"/>
                    <a:gd name="T3" fmla="*/ 45 h 91"/>
                    <a:gd name="T4" fmla="*/ 0 w 92"/>
                    <a:gd name="T5" fmla="*/ 0 h 91"/>
                    <a:gd name="T6" fmla="*/ 0 w 92"/>
                    <a:gd name="T7" fmla="*/ 91 h 9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92"/>
                    <a:gd name="T13" fmla="*/ 0 h 91"/>
                    <a:gd name="T14" fmla="*/ 92 w 92"/>
                    <a:gd name="T15" fmla="*/ 91 h 9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92" h="91">
                      <a:moveTo>
                        <a:pt x="0" y="91"/>
                      </a:moveTo>
                      <a:lnTo>
                        <a:pt x="92" y="45"/>
                      </a:lnTo>
                      <a:lnTo>
                        <a:pt x="0" y="0"/>
                      </a:lnTo>
                      <a:lnTo>
                        <a:pt x="0" y="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235950" name="Text Box 430"/>
          <p:cNvSpPr txBox="1">
            <a:spLocks noChangeArrowheads="1"/>
          </p:cNvSpPr>
          <p:nvPr/>
        </p:nvSpPr>
        <p:spPr bwMode="auto">
          <a:xfrm>
            <a:off x="800100" y="5803900"/>
            <a:ext cx="6934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>
                <a:sym typeface="Symbol" panose="05050102010706020507" pitchFamily="18" charset="2"/>
              </a:rPr>
              <a:t> </a:t>
            </a:r>
            <a:r>
              <a:rPr lang="de-DE" altLang="de-DE"/>
              <a:t>Lernen</a:t>
            </a:r>
            <a:r>
              <a:rPr lang="de-DE" altLang="de-DE" b="0"/>
              <a:t> </a:t>
            </a:r>
            <a:r>
              <a:rPr lang="de-DE" altLang="de-DE">
                <a:solidFill>
                  <a:srgbClr val="0066CC"/>
                </a:solidFill>
              </a:rPr>
              <a:t>nur</a:t>
            </a:r>
            <a:r>
              <a:rPr lang="de-DE" altLang="de-DE" b="0"/>
              <a:t> der Gewichte für y</a:t>
            </a:r>
            <a:r>
              <a:rPr lang="de-DE" altLang="de-DE" b="0" baseline="-25000"/>
              <a:t>i</a:t>
            </a:r>
            <a:r>
              <a:rPr lang="de-DE" altLang="de-DE" b="0"/>
              <a:t> bzw. f</a:t>
            </a:r>
            <a:r>
              <a:rPr lang="de-DE" altLang="de-DE" b="0" baseline="-25000"/>
              <a:t>i</a:t>
            </a:r>
          </a:p>
        </p:txBody>
      </p:sp>
    </p:spTree>
  </p:cSld>
  <p:clrMapOvr>
    <a:masterClrMapping/>
  </p:clrMapOvr>
  <p:transition spd="med">
    <p:cover dir="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5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5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950" grpId="0" autoUpdateAnimBg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Frage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Tx/>
              <a:buBlip>
                <a:blip r:embed="rId3"/>
              </a:buBlip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Was ist das Ziel der </a:t>
            </a:r>
            <a:r>
              <a:rPr lang="de-DE" dirty="0" err="1" smtClean="0">
                <a:solidFill>
                  <a:schemeClr val="accent6">
                    <a:lumMod val="75000"/>
                  </a:schemeClr>
                </a:solidFill>
              </a:rPr>
              <a:t>Bayes-Klassifikation</a:t>
            </a: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?</a:t>
            </a:r>
          </a:p>
          <a:p>
            <a:pPr>
              <a:buFontTx/>
              <a:buBlip>
                <a:blip r:embed="rId3"/>
              </a:buBlip>
              <a:defRPr/>
            </a:pPr>
            <a:endParaRPr lang="de-DE" dirty="0">
              <a:solidFill>
                <a:schemeClr val="accent6">
                  <a:lumMod val="75000"/>
                </a:schemeClr>
              </a:solidFill>
            </a:endParaRPr>
          </a:p>
          <a:p>
            <a:pPr>
              <a:buFontTx/>
              <a:buBlip>
                <a:blip r:embed="rId3"/>
              </a:buBlip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Antwort</a:t>
            </a:r>
          </a:p>
          <a:p>
            <a:pPr marL="555625" lvl="1" indent="-457200">
              <a:buFont typeface="+mj-lt"/>
              <a:buAutoNum type="arabicPeriod"/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Die minimale Fehlerwahrscheinlichkeit </a:t>
            </a:r>
          </a:p>
          <a:p>
            <a:pPr marL="555625" lvl="1" indent="-457200">
              <a:buFont typeface="+mj-lt"/>
              <a:buAutoNum type="arabicPeriod"/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Die maximale bedingte Wahrscheinlichkeit für eine Entscheidung</a:t>
            </a:r>
          </a:p>
          <a:p>
            <a:pPr marL="555625" lvl="1" indent="-457200">
              <a:buFont typeface="+mj-lt"/>
              <a:buAutoNum type="arabicPeriod"/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Die minimale Abweichung vom korrekten Wert  </a:t>
            </a:r>
          </a:p>
          <a:p>
            <a:pPr marL="555625" lvl="1" indent="-457200">
              <a:buFont typeface="+mj-lt"/>
              <a:buAutoNum type="arabicPeriod"/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Die maximale Korrelation mit dem korrekten Wert</a:t>
            </a:r>
          </a:p>
          <a:p>
            <a:pPr marL="555625" lvl="1" indent="-457200">
              <a:buFont typeface="+mj-lt"/>
              <a:buAutoNum type="arabicPeriod"/>
              <a:defRPr/>
            </a:pPr>
            <a:endParaRPr lang="de-DE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555625" lvl="1" indent="-457200">
              <a:buFont typeface="+mj-lt"/>
              <a:buAutoNum type="arabicPeriod"/>
              <a:defRPr/>
            </a:pPr>
            <a:endParaRPr lang="de-DE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3316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3317" name="Foliennummernplatzhalter 2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98CEAC8B-506E-4EF0-B706-FC9EADA66A29}" type="slidenum">
              <a:rPr lang="de-DE" sz="1000" smtClean="0"/>
              <a:pPr/>
              <a:t>64</a:t>
            </a:fld>
            <a:r>
              <a:rPr lang="de-DE" sz="1000" smtClean="0"/>
              <a:t> -</a:t>
            </a:r>
          </a:p>
        </p:txBody>
      </p:sp>
    </p:spTree>
    <p:extLst>
      <p:ext uri="{BB962C8B-B14F-4D97-AF65-F5344CB8AC3E}">
        <p14:creationId xmlns:p14="http://schemas.microsoft.com/office/powerpoint/2010/main" val="380619419"/>
      </p:ext>
    </p:extLst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6861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1E71A226-0265-463C-B2CC-E340353CB31F}" type="slidenum">
              <a:rPr lang="de-DE" altLang="de-DE" sz="800" b="0"/>
              <a:pPr>
                <a:buSzTx/>
                <a:buFontTx/>
                <a:buNone/>
              </a:pPr>
              <a:t>65</a:t>
            </a:fld>
            <a:r>
              <a:rPr lang="de-DE" altLang="de-DE" sz="800" b="0"/>
              <a:t> -</a:t>
            </a:r>
          </a:p>
        </p:txBody>
      </p:sp>
      <p:sp>
        <p:nvSpPr>
          <p:cNvPr id="6861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RBF- Lernen</a:t>
            </a:r>
          </a:p>
        </p:txBody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143000"/>
            <a:ext cx="8074025" cy="2260600"/>
          </a:xfrm>
        </p:spPr>
        <p:txBody>
          <a:bodyPr/>
          <a:lstStyle/>
          <a:p>
            <a:pPr>
              <a:lnSpc>
                <a:spcPct val="150000"/>
              </a:lnSpc>
              <a:buFont typeface="Symbol" panose="05050102010706020507" pitchFamily="18" charset="2"/>
              <a:buBlip>
                <a:blip r:embed="rId3"/>
              </a:buBlip>
            </a:pPr>
            <a:r>
              <a:rPr lang="de-DE" altLang="de-DE" smtClean="0"/>
              <a:t> </a:t>
            </a:r>
            <a:r>
              <a:rPr lang="de-DE" altLang="de-DE" sz="2000" smtClean="0"/>
              <a:t>Lernmethode: Einzelne Anpassung der Schichten</a:t>
            </a:r>
          </a:p>
          <a:p>
            <a:pPr marL="742950" lvl="1" indent="-285750">
              <a:lnSpc>
                <a:spcPct val="150000"/>
              </a:lnSpc>
            </a:pPr>
            <a:r>
              <a:rPr lang="de-DE" altLang="de-DE" sz="1800" smtClean="0"/>
              <a:t>Anpassen der 1. Schicht:   </a:t>
            </a:r>
            <a:r>
              <a:rPr lang="de-DE" altLang="de-DE" sz="1800" smtClean="0">
                <a:cs typeface="Times New Roman" panose="02020603050405020304" pitchFamily="18" charset="0"/>
              </a:rPr>
              <a:t>Lage </a:t>
            </a:r>
            <a:r>
              <a:rPr lang="de-DE" altLang="de-DE" sz="1800" b="1" smtClean="0">
                <a:cs typeface="Times New Roman" panose="02020603050405020304" pitchFamily="18" charset="0"/>
              </a:rPr>
              <a:t>c</a:t>
            </a:r>
            <a:r>
              <a:rPr lang="de-DE" altLang="de-DE" sz="1800" baseline="-30000" smtClean="0">
                <a:cs typeface="Times New Roman" panose="02020603050405020304" pitchFamily="18" charset="0"/>
              </a:rPr>
              <a:t>i</a:t>
            </a:r>
            <a:r>
              <a:rPr lang="de-DE" altLang="de-DE" sz="1800" smtClean="0">
                <a:cs typeface="Times New Roman" panose="02020603050405020304" pitchFamily="18" charset="0"/>
              </a:rPr>
              <a:t> und Varianz </a:t>
            </a:r>
            <a:r>
              <a:rPr lang="de-DE" altLang="de-DE" sz="1800" b="1" smtClean="0">
                <a:cs typeface="Times New Roman" panose="02020603050405020304" pitchFamily="18" charset="0"/>
              </a:rPr>
              <a:t>C </a:t>
            </a:r>
            <a:endParaRPr lang="de-DE" altLang="de-DE" sz="1800" smtClean="0"/>
          </a:p>
          <a:p>
            <a:pPr marL="742950" lvl="1" indent="-285750">
              <a:lnSpc>
                <a:spcPct val="150000"/>
              </a:lnSpc>
            </a:pPr>
            <a:r>
              <a:rPr lang="de-DE" altLang="de-DE" sz="1800" smtClean="0"/>
              <a:t>Anpassen der 2. Schicht:   </a:t>
            </a:r>
            <a:r>
              <a:rPr lang="de-DE" altLang="de-DE" sz="1800" smtClean="0">
                <a:cs typeface="Times New Roman" panose="02020603050405020304" pitchFamily="18" charset="0"/>
              </a:rPr>
              <a:t>Gewichte </a:t>
            </a:r>
            <a:r>
              <a:rPr lang="de-DE" altLang="de-DE" sz="1800" b="1" smtClean="0">
                <a:cs typeface="Times New Roman" panose="02020603050405020304" pitchFamily="18" charset="0"/>
              </a:rPr>
              <a:t>w</a:t>
            </a:r>
            <a:r>
              <a:rPr lang="de-DE" altLang="de-DE" sz="1800" baseline="-30000" smtClean="0">
                <a:cs typeface="Times New Roman" panose="02020603050405020304" pitchFamily="18" charset="0"/>
              </a:rPr>
              <a:t>j</a:t>
            </a:r>
            <a:r>
              <a:rPr lang="de-DE" altLang="de-DE" sz="1800" smtClean="0"/>
              <a:t> </a:t>
            </a:r>
          </a:p>
          <a:p>
            <a:pPr>
              <a:lnSpc>
                <a:spcPct val="190000"/>
              </a:lnSpc>
              <a:buFontTx/>
              <a:buNone/>
            </a:pPr>
            <a:r>
              <a:rPr lang="de-DE" altLang="de-DE" sz="2000" smtClean="0"/>
              <a:t>Pro:	 </a:t>
            </a:r>
            <a:r>
              <a:rPr lang="de-DE" altLang="de-DE" sz="2000" b="0" smtClean="0"/>
              <a:t>schneller, da weniger komplex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de-DE" altLang="de-DE" sz="2000" smtClean="0"/>
              <a:t>Contra:	 </a:t>
            </a:r>
            <a:r>
              <a:rPr lang="de-DE" altLang="de-DE" sz="2000" b="0" smtClean="0"/>
              <a:t>Suboptima möglich</a:t>
            </a:r>
          </a:p>
        </p:txBody>
      </p:sp>
      <p:sp>
        <p:nvSpPr>
          <p:cNvPr id="217092" name="Rectangle 4"/>
          <p:cNvSpPr>
            <a:spLocks noChangeArrowheads="1"/>
          </p:cNvSpPr>
          <p:nvPr/>
        </p:nvSpPr>
        <p:spPr bwMode="auto">
          <a:xfrm>
            <a:off x="609600" y="3771900"/>
            <a:ext cx="8086725" cy="227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lnSpc>
                <a:spcPct val="150000"/>
              </a:lnSpc>
              <a:buFont typeface="Symbol" panose="05050102010706020507" pitchFamily="18" charset="2"/>
              <a:buBlip>
                <a:blip r:embed="rId3"/>
              </a:buBlip>
            </a:pPr>
            <a:r>
              <a:rPr lang="de-DE" altLang="de-DE"/>
              <a:t> </a:t>
            </a:r>
            <a:r>
              <a:rPr lang="de-DE" altLang="de-DE" sz="2000"/>
              <a:t>Lernmethode: Gleichzeitige Anpassung beider Schichten</a:t>
            </a:r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z="2000" b="0"/>
              <a:t>	z.B. mit Backpropagation</a:t>
            </a:r>
          </a:p>
          <a:p>
            <a:pPr>
              <a:lnSpc>
                <a:spcPct val="190000"/>
              </a:lnSpc>
              <a:buFontTx/>
              <a:buNone/>
            </a:pPr>
            <a:r>
              <a:rPr lang="de-DE" altLang="de-DE" sz="2000"/>
              <a:t>Pro:	 </a:t>
            </a:r>
            <a:r>
              <a:rPr lang="de-DE" altLang="de-DE" sz="2000" b="0"/>
              <a:t>Globales Optimum leichter erreichbar</a:t>
            </a:r>
          </a:p>
          <a:p>
            <a:pPr>
              <a:buFontTx/>
              <a:buNone/>
            </a:pPr>
            <a:r>
              <a:rPr lang="de-DE" altLang="de-DE" sz="2000"/>
              <a:t>Contra:	 </a:t>
            </a:r>
            <a:r>
              <a:rPr lang="de-DE" altLang="de-DE" sz="2000" b="0"/>
              <a:t>langsam, mehr Daten für gegebenen max. Fehler nötig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0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0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0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0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0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0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0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0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0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091" grpId="0" build="p" autoUpdateAnimBg="0"/>
      <p:bldP spid="217092" grpId="0" build="p" autoUpdateAnimBg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6963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E438495C-258B-4DD1-8241-DE05B7504235}" type="slidenum">
              <a:rPr lang="de-DE" altLang="de-DE" sz="800" b="0"/>
              <a:pPr>
                <a:buSzTx/>
                <a:buFontTx/>
                <a:buNone/>
              </a:pPr>
              <a:t>66</a:t>
            </a:fld>
            <a:r>
              <a:rPr lang="de-DE" altLang="de-DE" sz="800" b="0"/>
              <a:t> -</a:t>
            </a:r>
          </a:p>
        </p:txBody>
      </p:sp>
      <p:sp>
        <p:nvSpPr>
          <p:cNvPr id="6963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RBF- Lernen: 1.Schicht</a:t>
            </a:r>
          </a:p>
        </p:txBody>
      </p:sp>
      <p:sp>
        <p:nvSpPr>
          <p:cNvPr id="219139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572286" y="1152427"/>
            <a:ext cx="8496300" cy="5232400"/>
          </a:xfrm>
        </p:spPr>
        <p:txBody>
          <a:bodyPr/>
          <a:lstStyle/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dirty="0" smtClean="0"/>
              <a:t>Bekannte </a:t>
            </a:r>
            <a:r>
              <a:rPr lang="de-DE" altLang="de-DE" dirty="0" smtClean="0"/>
              <a:t>Trainingsdaten</a:t>
            </a:r>
          </a:p>
          <a:p>
            <a:pPr marL="742950" lvl="1" indent="-285750">
              <a:lnSpc>
                <a:spcPct val="120000"/>
              </a:lnSpc>
            </a:pPr>
            <a:r>
              <a:rPr lang="de-DE" altLang="de-DE" dirty="0" smtClean="0">
                <a:latin typeface="Tahoma" panose="020B0604030504040204" pitchFamily="34" charset="0"/>
              </a:rPr>
              <a:t>Festlegen der </a:t>
            </a:r>
            <a:r>
              <a:rPr lang="de-DE" altLang="de-DE" dirty="0" smtClean="0">
                <a:latin typeface="Tahoma" panose="020B0604030504040204" pitchFamily="34" charset="0"/>
              </a:rPr>
              <a:t>RBF-Zentren </a:t>
            </a:r>
            <a:r>
              <a:rPr lang="de-DE" altLang="de-DE" dirty="0" smtClean="0">
                <a:latin typeface="Tahoma" panose="020B0604030504040204" pitchFamily="34" charset="0"/>
              </a:rPr>
              <a:t>und Weiten durch </a:t>
            </a:r>
            <a:r>
              <a:rPr lang="de-DE" altLang="de-DE" b="1" dirty="0" err="1" smtClean="0">
                <a:latin typeface="Tahoma" panose="020B0604030504040204" pitchFamily="34" charset="0"/>
              </a:rPr>
              <a:t>Clusterung</a:t>
            </a:r>
            <a:r>
              <a:rPr lang="de-DE" altLang="de-DE" dirty="0" smtClean="0">
                <a:latin typeface="Tahoma" panose="020B0604030504040204" pitchFamily="34" charset="0"/>
              </a:rPr>
              <a:t> (k-</a:t>
            </a:r>
            <a:r>
              <a:rPr lang="de-DE" altLang="de-DE" dirty="0" err="1" smtClean="0">
                <a:latin typeface="Tahoma" panose="020B0604030504040204" pitchFamily="34" charset="0"/>
              </a:rPr>
              <a:t>mean</a:t>
            </a:r>
            <a:r>
              <a:rPr lang="de-DE" altLang="de-DE" dirty="0" smtClean="0">
                <a:latin typeface="Tahoma" panose="020B0604030504040204" pitchFamily="34" charset="0"/>
              </a:rPr>
              <a:t>, </a:t>
            </a:r>
            <a:r>
              <a:rPr lang="de-DE" altLang="de-DE" dirty="0" err="1" smtClean="0">
                <a:latin typeface="Tahoma" panose="020B0604030504040204" pitchFamily="34" charset="0"/>
              </a:rPr>
              <a:t>Kohonen</a:t>
            </a:r>
            <a:r>
              <a:rPr lang="de-DE" altLang="de-DE" dirty="0" smtClean="0">
                <a:latin typeface="Tahoma" panose="020B0604030504040204" pitchFamily="34" charset="0"/>
              </a:rPr>
              <a:t>-Netze, ...)</a:t>
            </a:r>
          </a:p>
          <a:p>
            <a:pPr marL="742950" lvl="1" indent="-285750">
              <a:lnSpc>
                <a:spcPct val="50000"/>
              </a:lnSpc>
              <a:buFont typeface="Wingdings" panose="05000000000000000000" pitchFamily="2" charset="2"/>
              <a:buNone/>
            </a:pPr>
            <a:endParaRPr lang="de-DE" altLang="de-DE" dirty="0" smtClean="0">
              <a:latin typeface="Tahoma" panose="020B0604030504040204" pitchFamily="34" charset="0"/>
            </a:endParaRPr>
          </a:p>
          <a:p>
            <a:pPr marL="742950" lvl="1" indent="-285750">
              <a:lnSpc>
                <a:spcPct val="120000"/>
              </a:lnSpc>
            </a:pPr>
            <a:r>
              <a:rPr lang="de-DE" altLang="de-DE" b="1" dirty="0" smtClean="0">
                <a:latin typeface="Tahoma" panose="020B0604030504040204" pitchFamily="34" charset="0"/>
              </a:rPr>
              <a:t>Initiale Festlegung </a:t>
            </a:r>
            <a:r>
              <a:rPr lang="de-DE" altLang="de-DE" dirty="0" smtClean="0">
                <a:latin typeface="Tahoma" panose="020B0604030504040204" pitchFamily="34" charset="0"/>
              </a:rPr>
              <a:t>der Anzahl der Zentren, </a:t>
            </a:r>
            <a:endParaRPr lang="de-DE" altLang="de-DE" dirty="0" smtClean="0">
              <a:latin typeface="Tahoma" panose="020B0604030504040204" pitchFamily="34" charset="0"/>
            </a:endParaRPr>
          </a:p>
          <a:p>
            <a:pPr marL="712788" lvl="2" indent="0">
              <a:lnSpc>
                <a:spcPct val="120000"/>
              </a:lnSpc>
              <a:buNone/>
            </a:pPr>
            <a:r>
              <a:rPr lang="de-DE" altLang="de-DE" b="1" smtClean="0">
                <a:latin typeface="Tahoma" panose="020B0604030504040204" pitchFamily="34" charset="0"/>
              </a:rPr>
              <a:t>Iterative </a:t>
            </a:r>
            <a:r>
              <a:rPr lang="de-DE" altLang="de-DE" b="1" dirty="0" smtClean="0">
                <a:latin typeface="Tahoma" panose="020B0604030504040204" pitchFamily="34" charset="0"/>
              </a:rPr>
              <a:t>Verbesserung</a:t>
            </a:r>
            <a:r>
              <a:rPr lang="de-DE" altLang="de-DE" dirty="0" smtClean="0">
                <a:latin typeface="Tahoma" panose="020B0604030504040204" pitchFamily="34" charset="0"/>
              </a:rPr>
              <a:t> von Lage und Weite durch sequentielles Training</a:t>
            </a:r>
          </a:p>
          <a:p>
            <a:pPr marL="285750" lvl="1" indent="-285750">
              <a:lnSpc>
                <a:spcPct val="210000"/>
              </a:lnSpc>
              <a:buFont typeface="Wingdings" panose="05000000000000000000" pitchFamily="2" charset="2"/>
              <a:buNone/>
            </a:pPr>
            <a:r>
              <a:rPr lang="de-DE" altLang="de-DE" sz="2400" b="1" dirty="0" smtClean="0"/>
              <a:t>Unbekannte Daten</a:t>
            </a:r>
          </a:p>
          <a:p>
            <a:pPr marL="742950" lvl="1" indent="-285750">
              <a:lnSpc>
                <a:spcPct val="120000"/>
              </a:lnSpc>
            </a:pPr>
            <a:r>
              <a:rPr lang="de-DE" altLang="de-DE" b="1" dirty="0" smtClean="0">
                <a:latin typeface="Tahoma" panose="020B0604030504040204" pitchFamily="34" charset="0"/>
              </a:rPr>
              <a:t>Feste Unterteilung </a:t>
            </a:r>
            <a:r>
              <a:rPr lang="de-DE" altLang="de-DE" dirty="0" smtClean="0">
                <a:latin typeface="Tahoma" panose="020B0604030504040204" pitchFamily="34" charset="0"/>
              </a:rPr>
              <a:t>des Eingaberaumes, z.B. Netz potentieller Zentren bei uniformer, fester Weite für Datenbereich</a:t>
            </a:r>
          </a:p>
          <a:p>
            <a:pPr marL="742950" lvl="1" indent="-285750">
              <a:lnSpc>
                <a:spcPct val="190000"/>
              </a:lnSpc>
            </a:pPr>
            <a:r>
              <a:rPr lang="de-DE" altLang="de-DE" b="1" dirty="0" smtClean="0">
                <a:latin typeface="Tahoma" panose="020B0604030504040204" pitchFamily="34" charset="0"/>
              </a:rPr>
              <a:t>Inkrementeller Aufbau </a:t>
            </a:r>
            <a:r>
              <a:rPr lang="de-DE" altLang="de-DE" dirty="0" smtClean="0">
                <a:latin typeface="Tahoma" panose="020B0604030504040204" pitchFamily="34" charset="0"/>
              </a:rPr>
              <a:t>des Netzes: </a:t>
            </a:r>
            <a:r>
              <a:rPr lang="de-DE" altLang="de-DE" b="1" dirty="0" smtClean="0">
                <a:solidFill>
                  <a:srgbClr val="3366CC"/>
                </a:solidFill>
                <a:latin typeface="Tahoma" panose="020B0604030504040204" pitchFamily="34" charset="0"/>
              </a:rPr>
              <a:t>Sequentielle Regression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9139" grpId="0" build="p" bldLvl="2" autoUpdateAnimBg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065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E36EF6F2-D2B2-45A3-B433-368017B2DEE6}" type="slidenum">
              <a:rPr lang="de-DE" altLang="de-DE" sz="800" b="0"/>
              <a:pPr>
                <a:buSzTx/>
                <a:buFontTx/>
                <a:buNone/>
              </a:pPr>
              <a:t>67</a:t>
            </a:fld>
            <a:r>
              <a:rPr lang="de-DE" altLang="de-DE" sz="800" b="0"/>
              <a:t> -</a:t>
            </a:r>
          </a:p>
        </p:txBody>
      </p:sp>
      <p:sp>
        <p:nvSpPr>
          <p:cNvPr id="706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RBF-Lernen : 1.Schicht</a:t>
            </a:r>
          </a:p>
        </p:txBody>
      </p:sp>
      <p:sp>
        <p:nvSpPr>
          <p:cNvPr id="7066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143000"/>
            <a:ext cx="8074025" cy="3657600"/>
          </a:xfrm>
        </p:spPr>
        <p:txBody>
          <a:bodyPr/>
          <a:lstStyle/>
          <a:p>
            <a:pPr>
              <a:lnSpc>
                <a:spcPct val="150000"/>
              </a:lnSpc>
              <a:buFont typeface="Symbol" panose="05050102010706020507" pitchFamily="18" charset="2"/>
              <a:buBlip>
                <a:blip r:embed="rId3"/>
              </a:buBlip>
            </a:pPr>
            <a:r>
              <a:rPr lang="de-DE" altLang="de-DE" i="1" smtClean="0"/>
              <a:t>k-means</a:t>
            </a:r>
            <a:r>
              <a:rPr lang="de-DE" altLang="de-DE" smtClean="0"/>
              <a:t>-Clusterung</a:t>
            </a:r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endParaRPr lang="de-DE" altLang="de-DE" sz="2000" smtClean="0">
              <a:solidFill>
                <a:srgbClr val="0066CC"/>
              </a:solidFill>
            </a:endParaRPr>
          </a:p>
        </p:txBody>
      </p:sp>
      <p:sp>
        <p:nvSpPr>
          <p:cNvPr id="216069" name="Rectangle 5"/>
          <p:cNvSpPr>
            <a:spLocks noChangeArrowheads="1"/>
          </p:cNvSpPr>
          <p:nvPr/>
        </p:nvSpPr>
        <p:spPr bwMode="auto">
          <a:xfrm>
            <a:off x="666750" y="1700213"/>
            <a:ext cx="8477250" cy="427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Wähle</a:t>
            </a:r>
            <a:r>
              <a:rPr lang="en-US" sz="2000" dirty="0">
                <a:latin typeface="+mj-lt"/>
              </a:rPr>
              <a:t> </a:t>
            </a:r>
            <a:r>
              <a:rPr lang="en-US" sz="2000" i="1" dirty="0">
                <a:latin typeface="+mj-lt"/>
              </a:rPr>
              <a:t>k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zufällige</a:t>
            </a:r>
            <a:r>
              <a:rPr lang="en-US" sz="2000" dirty="0">
                <a:latin typeface="+mj-lt"/>
              </a:rPr>
              <a:t> Muster  </a:t>
            </a:r>
            <a:r>
              <a:rPr lang="en-US" sz="2000" b="1" dirty="0" err="1">
                <a:latin typeface="+mj-lt"/>
              </a:rPr>
              <a:t>x</a:t>
            </a:r>
            <a:r>
              <a:rPr lang="en-US" sz="2000" baseline="-30000" dirty="0" err="1">
                <a:latin typeface="+mj-lt"/>
              </a:rPr>
              <a:t>j</a:t>
            </a:r>
            <a:r>
              <a:rPr lang="en-US" sz="2000" baseline="-30000" dirty="0">
                <a:latin typeface="+mj-lt"/>
              </a:rPr>
              <a:t> </a:t>
            </a:r>
            <a:r>
              <a:rPr lang="en-US" sz="2000" dirty="0">
                <a:latin typeface="+mj-lt"/>
                <a:sym typeface="Symbol" pitchFamily="18" charset="2"/>
              </a:rPr>
              <a:t> </a:t>
            </a:r>
            <a:r>
              <a:rPr lang="en-US" sz="2000" dirty="0">
                <a:latin typeface="+mj-lt"/>
                <a:cs typeface="Arial" charset="0"/>
              </a:rPr>
              <a:t>A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als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Clusterzentren</a:t>
            </a:r>
            <a:r>
              <a:rPr lang="en-US" sz="2000" dirty="0">
                <a:latin typeface="+mj-lt"/>
              </a:rPr>
              <a:t> </a:t>
            </a:r>
            <a:r>
              <a:rPr lang="en-US" sz="2000" b="1" dirty="0" err="1">
                <a:latin typeface="+mj-lt"/>
              </a:rPr>
              <a:t>c</a:t>
            </a:r>
            <a:r>
              <a:rPr lang="en-US" sz="2000" baseline="-30000" dirty="0" err="1">
                <a:latin typeface="+mj-lt"/>
              </a:rPr>
              <a:t>j</a:t>
            </a:r>
            <a:r>
              <a:rPr lang="en-US" sz="1600" dirty="0">
                <a:latin typeface="+mj-lt"/>
              </a:rPr>
              <a:t>, </a:t>
            </a:r>
            <a:r>
              <a:rPr lang="en-US" sz="1800" dirty="0" err="1">
                <a:latin typeface="+mj-lt"/>
              </a:rPr>
              <a:t>bilde</a:t>
            </a:r>
            <a:r>
              <a:rPr lang="en-US" sz="16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C</a:t>
            </a:r>
            <a:r>
              <a:rPr lang="en-US" sz="2000" baseline="-30000" dirty="0" err="1">
                <a:latin typeface="+mj-lt"/>
              </a:rPr>
              <a:t>j</a:t>
            </a:r>
            <a:r>
              <a:rPr lang="en-US" sz="2000" baseline="-30000" dirty="0">
                <a:latin typeface="+mj-lt"/>
              </a:rPr>
              <a:t> </a:t>
            </a:r>
            <a:r>
              <a:rPr lang="en-US" sz="2000" dirty="0">
                <a:latin typeface="+mj-lt"/>
              </a:rPr>
              <a:t>= </a:t>
            </a:r>
            <a:r>
              <a:rPr lang="en-US" sz="2000" dirty="0">
                <a:latin typeface="+mj-lt"/>
                <a:sym typeface="Symbol" pitchFamily="18" charset="2"/>
              </a:rPr>
              <a:t>{</a:t>
            </a:r>
            <a:r>
              <a:rPr lang="en-US" sz="2000" b="1" dirty="0" err="1">
                <a:latin typeface="+mj-lt"/>
              </a:rPr>
              <a:t>c</a:t>
            </a:r>
            <a:r>
              <a:rPr lang="en-US" sz="2000" baseline="-30000" dirty="0" err="1">
                <a:latin typeface="+mj-lt"/>
              </a:rPr>
              <a:t>j</a:t>
            </a:r>
            <a:r>
              <a:rPr lang="en-US" sz="2000" dirty="0">
                <a:latin typeface="+mj-lt"/>
                <a:sym typeface="Symbol" pitchFamily="18" charset="2"/>
              </a:rPr>
              <a:t>}</a:t>
            </a:r>
            <a:endParaRPr lang="en-US" sz="2000" dirty="0">
              <a:latin typeface="+mj-lt"/>
            </a:endParaRPr>
          </a:p>
          <a:p>
            <a:pPr>
              <a:lnSpc>
                <a:spcPct val="140000"/>
              </a:lnSpc>
              <a:defRPr/>
            </a:pPr>
            <a:r>
              <a:rPr lang="en-US" sz="2000" b="1" dirty="0">
                <a:latin typeface="+mj-lt"/>
                <a:cs typeface="Times New Roman" pitchFamily="18" charset="0"/>
              </a:rPr>
              <a:t>REPEAT</a:t>
            </a:r>
          </a:p>
          <a:p>
            <a:pPr marL="541338" lvl="1" indent="-358775" algn="just">
              <a:lnSpc>
                <a:spcPct val="150000"/>
              </a:lnSpc>
              <a:buFontTx/>
              <a:buBlip>
                <a:blip r:embed="rId4"/>
              </a:buBlip>
              <a:defRPr/>
            </a:pPr>
            <a:r>
              <a:rPr lang="en-US" sz="2000" dirty="0" err="1">
                <a:latin typeface="+mj-lt"/>
              </a:rPr>
              <a:t>Ordne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alle</a:t>
            </a:r>
            <a:r>
              <a:rPr lang="en-US" sz="2000" dirty="0">
                <a:latin typeface="+mj-lt"/>
              </a:rPr>
              <a:t> </a:t>
            </a:r>
            <a:r>
              <a:rPr lang="en-US" sz="2000" b="1" dirty="0">
                <a:latin typeface="+mj-lt"/>
              </a:rPr>
              <a:t>x</a:t>
            </a:r>
            <a:r>
              <a:rPr lang="en-US" sz="2000" baseline="-30000" dirty="0">
                <a:latin typeface="+mj-lt"/>
              </a:rPr>
              <a:t>i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>
                <a:latin typeface="+mj-lt"/>
                <a:sym typeface="Symbol" pitchFamily="18" charset="2"/>
              </a:rPr>
              <a:t> </a:t>
            </a:r>
            <a:r>
              <a:rPr lang="en-US" sz="2000" dirty="0">
                <a:latin typeface="+mj-lt"/>
                <a:cs typeface="Arial" charset="0"/>
              </a:rPr>
              <a:t>A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zu</a:t>
            </a:r>
            <a:r>
              <a:rPr lang="en-US" sz="2000" dirty="0">
                <a:latin typeface="+mj-lt"/>
              </a:rPr>
              <a:t> den </a:t>
            </a:r>
            <a:r>
              <a:rPr lang="en-US" sz="2000" dirty="0" err="1">
                <a:latin typeface="+mj-lt"/>
              </a:rPr>
              <a:t>nächstgelegenen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Clusterzentren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zu</a:t>
            </a:r>
            <a:r>
              <a:rPr lang="en-US" sz="2000" dirty="0">
                <a:latin typeface="+mj-lt"/>
              </a:rPr>
              <a:t>: </a:t>
            </a:r>
          </a:p>
          <a:p>
            <a:pPr marL="541338" lvl="1" indent="-358775" algn="just">
              <a:lnSpc>
                <a:spcPct val="110000"/>
              </a:lnSpc>
              <a:defRPr/>
            </a:pPr>
            <a:r>
              <a:rPr lang="en-US" sz="2000" dirty="0">
                <a:latin typeface="+mj-lt"/>
              </a:rPr>
              <a:t>	</a:t>
            </a:r>
            <a:r>
              <a:rPr lang="en-US" sz="2000" dirty="0" err="1">
                <a:latin typeface="+mj-lt"/>
              </a:rPr>
              <a:t>Suche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für</a:t>
            </a:r>
            <a:r>
              <a:rPr lang="en-US" sz="2000" dirty="0">
                <a:latin typeface="+mj-lt"/>
              </a:rPr>
              <a:t> </a:t>
            </a:r>
            <a:r>
              <a:rPr lang="en-US" sz="2000" b="1" dirty="0">
                <a:latin typeface="+mj-lt"/>
              </a:rPr>
              <a:t>x</a:t>
            </a:r>
            <a:r>
              <a:rPr lang="en-US" sz="2000" baseline="-30000" dirty="0">
                <a:latin typeface="+mj-lt"/>
              </a:rPr>
              <a:t>i</a:t>
            </a:r>
            <a:r>
              <a:rPr lang="en-US" sz="2000" dirty="0">
                <a:latin typeface="+mj-lt"/>
              </a:rPr>
              <a:t> das Cluster </a:t>
            </a:r>
            <a:r>
              <a:rPr lang="en-US" sz="2000" b="1" dirty="0" err="1">
                <a:latin typeface="+mj-lt"/>
              </a:rPr>
              <a:t>c</a:t>
            </a:r>
            <a:r>
              <a:rPr lang="en-US" sz="2000" baseline="-25000" dirty="0" err="1">
                <a:latin typeface="+mj-lt"/>
              </a:rPr>
              <a:t>z</a:t>
            </a:r>
            <a:r>
              <a:rPr lang="en-US" sz="2000" dirty="0">
                <a:latin typeface="+mj-lt"/>
              </a:rPr>
              <a:t> so, </a:t>
            </a:r>
            <a:r>
              <a:rPr lang="en-US" sz="2000" dirty="0" err="1">
                <a:latin typeface="+mj-lt"/>
              </a:rPr>
              <a:t>dass</a:t>
            </a:r>
            <a:r>
              <a:rPr lang="en-US" sz="2000" dirty="0">
                <a:latin typeface="+mj-lt"/>
              </a:rPr>
              <a:t> |</a:t>
            </a:r>
            <a:r>
              <a:rPr lang="en-US" sz="2000" b="1" dirty="0">
                <a:latin typeface="+mj-lt"/>
              </a:rPr>
              <a:t>x</a:t>
            </a:r>
            <a:r>
              <a:rPr lang="en-US" sz="2000" baseline="-30000" dirty="0">
                <a:latin typeface="+mj-lt"/>
              </a:rPr>
              <a:t>i</a:t>
            </a:r>
            <a:r>
              <a:rPr lang="en-US" sz="2000" dirty="0">
                <a:latin typeface="+mj-lt"/>
              </a:rPr>
              <a:t>-</a:t>
            </a:r>
            <a:r>
              <a:rPr lang="en-US" sz="2000" b="1" dirty="0" err="1">
                <a:latin typeface="+mj-lt"/>
              </a:rPr>
              <a:t>c</a:t>
            </a:r>
            <a:r>
              <a:rPr lang="en-US" sz="2000" baseline="-30000" dirty="0" err="1">
                <a:latin typeface="+mj-lt"/>
              </a:rPr>
              <a:t>z</a:t>
            </a:r>
            <a:r>
              <a:rPr lang="en-US" sz="2000" dirty="0">
                <a:latin typeface="+mj-lt"/>
              </a:rPr>
              <a:t>| = min</a:t>
            </a:r>
            <a:r>
              <a:rPr lang="en-US" sz="2000" baseline="-30000" dirty="0">
                <a:latin typeface="+mj-lt"/>
              </a:rPr>
              <a:t>k</a:t>
            </a:r>
            <a:r>
              <a:rPr lang="en-US" sz="2000" dirty="0">
                <a:latin typeface="+mj-lt"/>
              </a:rPr>
              <a:t> |</a:t>
            </a:r>
            <a:r>
              <a:rPr lang="en-US" sz="2000" b="1" dirty="0">
                <a:latin typeface="+mj-lt"/>
              </a:rPr>
              <a:t>x</a:t>
            </a:r>
            <a:r>
              <a:rPr lang="en-US" sz="2000" baseline="-30000" dirty="0">
                <a:latin typeface="+mj-lt"/>
              </a:rPr>
              <a:t>i</a:t>
            </a:r>
            <a:r>
              <a:rPr lang="en-US" sz="2000" dirty="0">
                <a:latin typeface="+mj-lt"/>
              </a:rPr>
              <a:t>-</a:t>
            </a:r>
            <a:r>
              <a:rPr lang="en-US" sz="2000" b="1" dirty="0">
                <a:latin typeface="+mj-lt"/>
              </a:rPr>
              <a:t>c</a:t>
            </a:r>
            <a:r>
              <a:rPr lang="en-US" sz="2000" baseline="-30000" dirty="0">
                <a:latin typeface="+mj-lt"/>
              </a:rPr>
              <a:t>k</a:t>
            </a:r>
            <a:r>
              <a:rPr lang="en-US" sz="2000" dirty="0">
                <a:latin typeface="+mj-lt"/>
              </a:rPr>
              <a:t>|, und </a:t>
            </a:r>
            <a:r>
              <a:rPr lang="en-US" sz="2000" dirty="0" err="1">
                <a:latin typeface="+mj-lt"/>
              </a:rPr>
              <a:t>füge</a:t>
            </a:r>
            <a:r>
              <a:rPr lang="en-US" sz="2000" dirty="0">
                <a:latin typeface="+mj-lt"/>
              </a:rPr>
              <a:t> </a:t>
            </a:r>
            <a:r>
              <a:rPr lang="en-US" sz="2000" b="1" dirty="0">
                <a:latin typeface="+mj-lt"/>
              </a:rPr>
              <a:t>x</a:t>
            </a:r>
            <a:r>
              <a:rPr lang="en-US" sz="2000" baseline="-30000" dirty="0">
                <a:latin typeface="+mj-lt"/>
              </a:rPr>
              <a:t>i </a:t>
            </a:r>
            <a:r>
              <a:rPr lang="en-US" sz="2000" dirty="0" err="1">
                <a:latin typeface="+mj-lt"/>
              </a:rPr>
              <a:t>zu</a:t>
            </a:r>
            <a:r>
              <a:rPr lang="en-US" sz="2000" baseline="-30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C</a:t>
            </a:r>
            <a:r>
              <a:rPr lang="en-US" sz="2000" baseline="-30000" dirty="0" err="1">
                <a:latin typeface="+mj-lt"/>
              </a:rPr>
              <a:t>z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zu</a:t>
            </a:r>
            <a:r>
              <a:rPr lang="en-US" sz="2000" dirty="0">
                <a:latin typeface="+mj-lt"/>
              </a:rPr>
              <a:t>. </a:t>
            </a:r>
          </a:p>
          <a:p>
            <a:pPr marL="541338" lvl="1" indent="-358775" algn="just">
              <a:lnSpc>
                <a:spcPct val="200000"/>
              </a:lnSpc>
              <a:buFontTx/>
              <a:buBlip>
                <a:blip r:embed="rId4"/>
              </a:buBlip>
              <a:defRPr/>
            </a:pPr>
            <a:r>
              <a:rPr lang="en-US" sz="2000" dirty="0" err="1">
                <a:latin typeface="+mj-lt"/>
              </a:rPr>
              <a:t>Entferne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alle</a:t>
            </a:r>
            <a:r>
              <a:rPr lang="en-US" sz="2000" dirty="0">
                <a:latin typeface="+mj-lt"/>
              </a:rPr>
              <a:t> Cluster </a:t>
            </a:r>
            <a:r>
              <a:rPr lang="en-US" sz="2000" i="1" dirty="0" err="1">
                <a:latin typeface="+mj-lt"/>
              </a:rPr>
              <a:t>i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mit</a:t>
            </a:r>
            <a:r>
              <a:rPr lang="en-US" sz="2000" dirty="0">
                <a:latin typeface="+mj-lt"/>
              </a:rPr>
              <a:t> |</a:t>
            </a:r>
            <a:r>
              <a:rPr lang="en-US" sz="2000" dirty="0" err="1">
                <a:latin typeface="+mj-lt"/>
              </a:rPr>
              <a:t>C</a:t>
            </a:r>
            <a:r>
              <a:rPr lang="en-US" sz="2000" baseline="-30000" dirty="0" err="1">
                <a:latin typeface="+mj-lt"/>
              </a:rPr>
              <a:t>i</a:t>
            </a:r>
            <a:r>
              <a:rPr lang="en-US" sz="2000" dirty="0">
                <a:latin typeface="+mj-lt"/>
              </a:rPr>
              <a:t>| </a:t>
            </a:r>
            <a:r>
              <a:rPr lang="en-US" sz="2000" u="sng" dirty="0">
                <a:latin typeface="+mj-lt"/>
              </a:rPr>
              <a:t>&lt;</a:t>
            </a:r>
            <a:r>
              <a:rPr lang="en-US" sz="2000" dirty="0">
                <a:latin typeface="+mj-lt"/>
              </a:rPr>
              <a:t> 1</a:t>
            </a:r>
          </a:p>
          <a:p>
            <a:pPr marL="541338" lvl="1" indent="-358775" algn="just">
              <a:lnSpc>
                <a:spcPct val="110000"/>
              </a:lnSpc>
              <a:defRPr/>
            </a:pPr>
            <a:endParaRPr lang="en-US" sz="2000" dirty="0">
              <a:latin typeface="+mj-lt"/>
            </a:endParaRPr>
          </a:p>
          <a:p>
            <a:pPr marL="541338" lvl="1" indent="-358775" algn="just">
              <a:lnSpc>
                <a:spcPct val="90000"/>
              </a:lnSpc>
              <a:buFontTx/>
              <a:buBlip>
                <a:blip r:embed="rId4"/>
              </a:buBlip>
              <a:defRPr/>
            </a:pPr>
            <a:r>
              <a:rPr lang="en-US" sz="2000" dirty="0" err="1">
                <a:latin typeface="+mj-lt"/>
              </a:rPr>
              <a:t>Bilde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für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jedes</a:t>
            </a:r>
            <a:r>
              <a:rPr lang="en-US" sz="2000" dirty="0">
                <a:latin typeface="+mj-lt"/>
              </a:rPr>
              <a:t> Cluster </a:t>
            </a:r>
            <a:r>
              <a:rPr lang="en-US" sz="2000" i="1" dirty="0">
                <a:latin typeface="+mj-lt"/>
              </a:rPr>
              <a:t>k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ein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neues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Zentrum</a:t>
            </a:r>
            <a:r>
              <a:rPr lang="en-US" sz="2000" dirty="0">
                <a:latin typeface="+mj-lt"/>
              </a:rPr>
              <a:t> </a:t>
            </a:r>
            <a:r>
              <a:rPr lang="en-US" sz="2000" b="1" dirty="0">
                <a:latin typeface="+mj-lt"/>
              </a:rPr>
              <a:t>c</a:t>
            </a:r>
            <a:r>
              <a:rPr lang="en-US" sz="2000" baseline="-30000" dirty="0">
                <a:latin typeface="+mj-lt"/>
              </a:rPr>
              <a:t>k</a:t>
            </a:r>
            <a:r>
              <a:rPr lang="en-US" sz="2000" dirty="0">
                <a:latin typeface="+mj-lt"/>
              </a:rPr>
              <a:t> = </a:t>
            </a:r>
            <a:r>
              <a:rPr lang="en-US" sz="2000" dirty="0" err="1">
                <a:latin typeface="Symbol" pitchFamily="18" charset="2"/>
              </a:rPr>
              <a:t>á</a:t>
            </a:r>
            <a:r>
              <a:rPr lang="en-US" sz="2000" b="1" dirty="0" err="1">
                <a:latin typeface="+mj-lt"/>
              </a:rPr>
              <a:t>x</a:t>
            </a:r>
            <a:r>
              <a:rPr lang="en-US" sz="2000" dirty="0" err="1">
                <a:latin typeface="Symbol" pitchFamily="18" charset="2"/>
              </a:rPr>
              <a:t>ñ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als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Mittelwert</a:t>
            </a:r>
            <a:r>
              <a:rPr lang="en-US" sz="2000" dirty="0">
                <a:latin typeface="+mj-lt"/>
              </a:rPr>
              <a:t> </a:t>
            </a:r>
            <a:r>
              <a:rPr lang="en-US" sz="2000" dirty="0" err="1">
                <a:latin typeface="+mj-lt"/>
              </a:rPr>
              <a:t>aller</a:t>
            </a:r>
            <a:r>
              <a:rPr lang="en-US" sz="2000" dirty="0">
                <a:latin typeface="+mj-lt"/>
              </a:rPr>
              <a:t> Muster in C</a:t>
            </a:r>
            <a:r>
              <a:rPr lang="en-US" sz="2000" baseline="-30000" dirty="0">
                <a:latin typeface="+mj-lt"/>
              </a:rPr>
              <a:t>k</a:t>
            </a:r>
          </a:p>
          <a:p>
            <a:pPr algn="just">
              <a:lnSpc>
                <a:spcPct val="210000"/>
              </a:lnSpc>
              <a:defRPr/>
            </a:pPr>
            <a:r>
              <a:rPr lang="en-US" sz="2000" b="1" dirty="0">
                <a:latin typeface="+mj-lt"/>
                <a:cs typeface="Times New Roman" pitchFamily="18" charset="0"/>
              </a:rPr>
              <a:t>UNTIL</a:t>
            </a:r>
            <a:r>
              <a:rPr lang="en-US" sz="2000" dirty="0">
                <a:latin typeface="+mj-lt"/>
                <a:cs typeface="Times New Roman" pitchFamily="18" charset="0"/>
              </a:rPr>
              <a:t> </a:t>
            </a:r>
            <a:r>
              <a:rPr lang="en-US" sz="1800" dirty="0" err="1">
                <a:latin typeface="+mj-lt"/>
                <a:cs typeface="Times New Roman" pitchFamily="18" charset="0"/>
              </a:rPr>
              <a:t>Iterationszahl</a:t>
            </a:r>
            <a:r>
              <a:rPr lang="en-US" sz="1800" dirty="0">
                <a:latin typeface="+mj-lt"/>
                <a:cs typeface="Times New Roman" pitchFamily="18" charset="0"/>
              </a:rPr>
              <a:t> &gt; Max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0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0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0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0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0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06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06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069" grpId="0" build="p" bldLvl="2" autoUpdateAnimBg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168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A9155D1B-F77B-4756-8FB5-1947E19385BB}" type="slidenum">
              <a:rPr lang="de-DE" altLang="de-DE" sz="800" b="0"/>
              <a:pPr>
                <a:buSzTx/>
                <a:buFontTx/>
                <a:buNone/>
              </a:pPr>
              <a:t>68</a:t>
            </a:fld>
            <a:r>
              <a:rPr lang="de-DE" altLang="de-DE" sz="800" b="0"/>
              <a:t> -</a:t>
            </a:r>
          </a:p>
        </p:txBody>
      </p:sp>
      <p:sp>
        <p:nvSpPr>
          <p:cNvPr id="7168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RBF- Lernen : 1.Schicht</a:t>
            </a:r>
          </a:p>
        </p:txBody>
      </p:sp>
      <p:sp>
        <p:nvSpPr>
          <p:cNvPr id="716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47700" y="1143000"/>
            <a:ext cx="8035925" cy="838200"/>
          </a:xfrm>
        </p:spPr>
        <p:txBody>
          <a:bodyPr/>
          <a:lstStyle/>
          <a:p>
            <a:pPr>
              <a:lnSpc>
                <a:spcPct val="150000"/>
              </a:lnSpc>
              <a:buFont typeface="Symbol" panose="05050102010706020507" pitchFamily="18" charset="2"/>
              <a:buBlip>
                <a:blip r:embed="rId4"/>
              </a:buBlip>
            </a:pPr>
            <a:r>
              <a:rPr lang="de-DE" altLang="de-DE" smtClean="0"/>
              <a:t>Feste Unterteilung</a:t>
            </a:r>
          </a:p>
        </p:txBody>
      </p:sp>
      <p:graphicFrame>
        <p:nvGraphicFramePr>
          <p:cNvPr id="71686" name="Object 4"/>
          <p:cNvGraphicFramePr>
            <a:graphicFrameLocks noChangeAspect="1"/>
          </p:cNvGraphicFramePr>
          <p:nvPr/>
        </p:nvGraphicFramePr>
        <p:xfrm>
          <a:off x="1357313" y="1739900"/>
          <a:ext cx="5391150" cy="4659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9" name="Bild" r:id="rId5" imgW="2528316" imgH="2179320" progId="Word.Picture.8">
                  <p:embed/>
                </p:oleObj>
              </mc:Choice>
              <mc:Fallback>
                <p:oleObj name="Bild" r:id="rId5" imgW="2528316" imgH="2179320" progId="Word.Picture.8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7313" y="1739900"/>
                        <a:ext cx="5391150" cy="4659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pull dir="ru"/>
    <p:sndAc>
      <p:stSnd>
        <p:snd r:embed="rId3" name="PROJKTOR.WAV"/>
      </p:stSnd>
    </p:sndAc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270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043F9132-C0A0-4177-9633-D2BA4A4782C6}" type="slidenum">
              <a:rPr lang="de-DE" altLang="de-DE" sz="800" b="0"/>
              <a:pPr>
                <a:buSzTx/>
                <a:buFontTx/>
                <a:buNone/>
              </a:pPr>
              <a:t>69</a:t>
            </a:fld>
            <a:r>
              <a:rPr lang="de-DE" altLang="de-DE" sz="800" b="0"/>
              <a:t> -</a:t>
            </a:r>
          </a:p>
        </p:txBody>
      </p:sp>
      <p:sp>
        <p:nvSpPr>
          <p:cNvPr id="727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RBF- Lernen : 1.Schicht</a:t>
            </a:r>
          </a:p>
        </p:txBody>
      </p:sp>
      <p:sp>
        <p:nvSpPr>
          <p:cNvPr id="7270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47700" y="1143000"/>
            <a:ext cx="8035925" cy="838200"/>
          </a:xfrm>
        </p:spPr>
        <p:txBody>
          <a:bodyPr/>
          <a:lstStyle/>
          <a:p>
            <a:pPr>
              <a:lnSpc>
                <a:spcPct val="150000"/>
              </a:lnSpc>
              <a:buFont typeface="Symbol" panose="05050102010706020507" pitchFamily="18" charset="2"/>
              <a:buBlip>
                <a:blip r:embed="rId4"/>
              </a:buBlip>
            </a:pPr>
            <a:r>
              <a:rPr lang="de-DE" altLang="de-DE" smtClean="0"/>
              <a:t>Adaptive Unterteilung</a:t>
            </a:r>
          </a:p>
        </p:txBody>
      </p:sp>
      <p:graphicFrame>
        <p:nvGraphicFramePr>
          <p:cNvPr id="72710" name="Object 6"/>
          <p:cNvGraphicFramePr>
            <a:graphicFrameLocks noChangeAspect="1"/>
          </p:cNvGraphicFramePr>
          <p:nvPr/>
        </p:nvGraphicFramePr>
        <p:xfrm>
          <a:off x="412750" y="2165350"/>
          <a:ext cx="7712075" cy="295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3" r:id="rId5" imgW="4625340" imgH="1644396" progId="Word.Picture.8">
                  <p:embed/>
                </p:oleObj>
              </mc:Choice>
              <mc:Fallback>
                <p:oleObj r:id="rId5" imgW="4625340" imgH="1644396" progId="Word.Picture.8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lum contrast="42000"/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2750" y="2165350"/>
                        <a:ext cx="7712075" cy="295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pull dir="ru"/>
    <p:sndAc>
      <p:stSnd>
        <p:snd r:embed="rId3" name="PROJKTOR.WAV"/>
      </p:stSnd>
    </p:sndAc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331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5D45CB70-77B3-4593-ABDC-F44276C61AD6}" type="slidenum">
              <a:rPr lang="de-DE" altLang="de-DE" sz="800" b="0"/>
              <a:pPr>
                <a:buSzTx/>
                <a:buFontTx/>
                <a:buNone/>
              </a:pPr>
              <a:t>7</a:t>
            </a:fld>
            <a:r>
              <a:rPr lang="de-DE" altLang="de-DE" sz="800" b="0"/>
              <a:t> -</a:t>
            </a:r>
          </a:p>
        </p:txBody>
      </p:sp>
      <p:sp>
        <p:nvSpPr>
          <p:cNvPr id="1331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 - verrauscht</a:t>
            </a:r>
          </a:p>
        </p:txBody>
      </p:sp>
      <p:sp>
        <p:nvSpPr>
          <p:cNvPr id="179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2686050"/>
            <a:ext cx="8458200" cy="990600"/>
          </a:xfrm>
        </p:spPr>
        <p:txBody>
          <a:bodyPr/>
          <a:lstStyle/>
          <a:p>
            <a:pPr marL="0" indent="0"/>
            <a:r>
              <a:rPr lang="de-DE" altLang="de-DE" smtClean="0"/>
              <a:t>Parameterbestimmung		</a:t>
            </a:r>
            <a:r>
              <a:rPr lang="de-DE" altLang="de-DE" smtClean="0">
                <a:solidFill>
                  <a:srgbClr val="FF0000"/>
                </a:solidFill>
              </a:rPr>
              <a:t>Rechnung</a:t>
            </a:r>
          </a:p>
          <a:p>
            <a:pPr marL="0" indent="0">
              <a:buFontTx/>
              <a:buNone/>
            </a:pPr>
            <a:r>
              <a:rPr lang="de-DE" altLang="de-DE" smtClean="0"/>
              <a:t>	</a:t>
            </a:r>
            <a:r>
              <a:rPr lang="de-DE" altLang="de-DE" sz="2000" b="0" smtClean="0"/>
              <a:t>aus Varianz und Kovarianz</a:t>
            </a:r>
            <a:endParaRPr lang="de-DE" altLang="de-DE" sz="2000" b="0" baseline="-25000" smtClean="0"/>
          </a:p>
        </p:txBody>
      </p:sp>
      <p:sp>
        <p:nvSpPr>
          <p:cNvPr id="179205" name="Text Box 5"/>
          <p:cNvSpPr txBox="1">
            <a:spLocks noChangeArrowheads="1"/>
          </p:cNvSpPr>
          <p:nvPr/>
        </p:nvSpPr>
        <p:spPr bwMode="auto">
          <a:xfrm>
            <a:off x="685800" y="1295400"/>
            <a:ext cx="6934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/>
              <a:t> Modellierung als verrauschte Gerade</a:t>
            </a:r>
          </a:p>
          <a:p>
            <a:pPr>
              <a:lnSpc>
                <a:spcPct val="120000"/>
              </a:lnSpc>
              <a:buFontTx/>
              <a:buNone/>
            </a:pPr>
            <a:r>
              <a:rPr lang="de-DE" altLang="de-DE"/>
              <a:t>	</a:t>
            </a:r>
            <a:r>
              <a:rPr lang="fr-FR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y</a:t>
            </a:r>
            <a:r>
              <a:rPr lang="fr-FR" altLang="de-DE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fr-FR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 = y</a:t>
            </a:r>
            <a:r>
              <a:rPr lang="fr-FR" altLang="de-DE" baseline="-3000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fr-FR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fr-FR" altLang="de-DE" baseline="-300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ax</a:t>
            </a:r>
            <a:r>
              <a:rPr lang="fr-FR" altLang="de-DE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fr-FR" altLang="de-DE">
                <a:latin typeface="Times New Roman" panose="02020603050405020304" pitchFamily="18" charset="0"/>
                <a:cs typeface="Times New Roman" panose="02020603050405020304" pitchFamily="18" charset="0"/>
              </a:rPr>
              <a:t> + u</a:t>
            </a:r>
            <a:r>
              <a:rPr lang="fr-FR" altLang="de-DE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endParaRPr lang="de-DE" altLang="de-DE" baseline="-250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685800" y="4152900"/>
            <a:ext cx="7162800" cy="1905000"/>
            <a:chOff x="432" y="2256"/>
            <a:chExt cx="4512" cy="1200"/>
          </a:xfrm>
        </p:grpSpPr>
        <p:sp>
          <p:nvSpPr>
            <p:cNvPr id="13320" name="Text Box 4"/>
            <p:cNvSpPr txBox="1">
              <a:spLocks noChangeArrowheads="1"/>
            </p:cNvSpPr>
            <p:nvPr/>
          </p:nvSpPr>
          <p:spPr bwMode="auto">
            <a:xfrm>
              <a:off x="432" y="2256"/>
              <a:ext cx="4512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r>
                <a:rPr lang="de-DE" altLang="de-DE"/>
                <a:t> Parameterbestimmung		</a:t>
              </a:r>
              <a:r>
                <a:rPr lang="de-DE" altLang="de-DE">
                  <a:solidFill>
                    <a:srgbClr val="FF0000"/>
                  </a:solidFill>
                </a:rPr>
                <a:t>Rechnung</a:t>
              </a:r>
            </a:p>
            <a:p>
              <a:pPr>
                <a:buFontTx/>
                <a:buNone/>
              </a:pPr>
              <a:r>
                <a:rPr lang="de-DE" altLang="de-DE"/>
                <a:t>	</a:t>
              </a:r>
              <a:r>
                <a:rPr lang="de-DE" altLang="de-DE" sz="2000" b="0"/>
                <a:t>mittels Gauß-Methode</a:t>
              </a:r>
            </a:p>
          </p:txBody>
        </p:sp>
        <p:sp>
          <p:nvSpPr>
            <p:cNvPr id="16393" name="Rectangle 8"/>
            <p:cNvSpPr>
              <a:spLocks noChangeArrowheads="1"/>
            </p:cNvSpPr>
            <p:nvPr/>
          </p:nvSpPr>
          <p:spPr bwMode="auto">
            <a:xfrm>
              <a:off x="672" y="2784"/>
              <a:ext cx="211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 Black" panose="020B0A04020102020204" pitchFamily="34" charset="0"/>
                </a:defRPr>
              </a:lvl9pPr>
            </a:lstStyle>
            <a:p>
              <a:pPr>
                <a:defRPr/>
              </a:pPr>
              <a:r>
                <a:rPr lang="en-GB" altLang="de-DE" sz="2800" dirty="0" smtClean="0">
                  <a:latin typeface="TIMES" panose="02020603050405020304" pitchFamily="18" charset="0"/>
                  <a:cs typeface="Times New Roman" panose="02020603050405020304" pitchFamily="18" charset="0"/>
                </a:rPr>
                <a:t>R(a)</a:t>
              </a:r>
              <a:r>
                <a:rPr lang="fr-FR" altLang="de-DE" sz="2800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 = á(</a:t>
              </a:r>
              <a:r>
                <a:rPr lang="en-GB" altLang="de-DE" sz="28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GB" altLang="de-DE" sz="3200" baseline="-30000" dirty="0" err="1" smtClean="0">
                  <a:latin typeface="+mj-lt"/>
                  <a:cs typeface="Times New Roman" panose="02020603050405020304" pitchFamily="18" charset="0"/>
                </a:rPr>
                <a:t>t</a:t>
              </a:r>
              <a:r>
                <a:rPr lang="en-GB" altLang="de-DE" sz="2800" dirty="0" smtClean="0">
                  <a:latin typeface="TIMES" panose="02020603050405020304" pitchFamily="18" charset="0"/>
                  <a:cs typeface="Times New Roman" panose="02020603050405020304" pitchFamily="18" charset="0"/>
                </a:rPr>
                <a:t> – f(a))</a:t>
              </a:r>
              <a:r>
                <a:rPr lang="en-GB" altLang="de-DE" sz="3200" baseline="30000" dirty="0" smtClean="0">
                  <a:latin typeface="TIMES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GB" altLang="de-DE" sz="3200" dirty="0" smtClean="0">
                  <a:latin typeface="Symbol" panose="05050102010706020507" pitchFamily="18" charset="2"/>
                  <a:cs typeface="Times New Roman" panose="02020603050405020304" pitchFamily="18" charset="0"/>
                </a:rPr>
                <a:t>ñ</a:t>
              </a:r>
              <a:r>
                <a:rPr lang="en-GB" altLang="de-DE" sz="3200" baseline="-30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t</a:t>
              </a:r>
              <a:r>
                <a:rPr lang="en-GB" altLang="de-DE" sz="1200" dirty="0" smtClean="0">
                  <a:latin typeface="TIMES" panose="02020603050405020304" pitchFamily="18" charset="0"/>
                  <a:cs typeface="Times New Roman" panose="02020603050405020304" pitchFamily="18" charset="0"/>
                </a:rPr>
                <a:t>  </a:t>
              </a:r>
              <a:r>
                <a:rPr lang="en-US" altLang="de-DE" sz="900" dirty="0" smtClean="0">
                  <a:latin typeface="TIMES" panose="02020603050405020304" pitchFamily="18" charset="0"/>
                </a:rPr>
                <a:t> </a:t>
              </a:r>
              <a:endParaRPr lang="en-US" altLang="de-DE" dirty="0" smtClean="0">
                <a:latin typeface="TIMES" panose="02020603050405020304" pitchFamily="18" charset="0"/>
              </a:endParaRPr>
            </a:p>
          </p:txBody>
        </p:sp>
        <p:graphicFrame>
          <p:nvGraphicFramePr>
            <p:cNvPr id="13322" name="Object 1024"/>
            <p:cNvGraphicFramePr>
              <a:graphicFrameLocks noChangeAspect="1"/>
            </p:cNvGraphicFramePr>
            <p:nvPr/>
          </p:nvGraphicFramePr>
          <p:xfrm>
            <a:off x="2592" y="2640"/>
            <a:ext cx="216" cy="4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3328" r:id="rId5" imgW="114250" imgH="228501" progId="Equation.DSMT4">
                    <p:embed/>
                  </p:oleObj>
                </mc:Choice>
                <mc:Fallback>
                  <p:oleObj r:id="rId5" imgW="114250" imgH="228501" progId="Equation.DSMT4">
                    <p:embed/>
                    <p:pic>
                      <p:nvPicPr>
                        <p:cNvPr id="0" name="Object 10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92" y="2640"/>
                          <a:ext cx="216" cy="4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3323" name="Object 1025"/>
            <p:cNvGraphicFramePr>
              <a:graphicFrameLocks noChangeAspect="1"/>
            </p:cNvGraphicFramePr>
            <p:nvPr/>
          </p:nvGraphicFramePr>
          <p:xfrm>
            <a:off x="2880" y="2784"/>
            <a:ext cx="480" cy="44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3329" r:id="rId7" imgW="253890" imgH="241195" progId="Equation.DSMT4">
                    <p:embed/>
                  </p:oleObj>
                </mc:Choice>
                <mc:Fallback>
                  <p:oleObj r:id="rId7" imgW="253890" imgH="241195" progId="Equation.DSMT4">
                    <p:embed/>
                    <p:pic>
                      <p:nvPicPr>
                        <p:cNvPr id="0" name="Object 10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80" y="2784"/>
                          <a:ext cx="480" cy="44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2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2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203" grpId="0" build="p" autoUpdateAnimBg="0"/>
      <p:bldP spid="179205" grpId="0" autoUpdateAnimBg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373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0039CA9D-3EF4-43ED-91CE-E8D9E1B2FE95}" type="slidenum">
              <a:rPr lang="de-DE" altLang="de-DE" sz="800" b="0"/>
              <a:pPr>
                <a:buSzTx/>
                <a:buFontTx/>
                <a:buNone/>
              </a:pPr>
              <a:t>70</a:t>
            </a:fld>
            <a:r>
              <a:rPr lang="de-DE" altLang="de-DE" sz="800" b="0"/>
              <a:t> -</a:t>
            </a:r>
          </a:p>
        </p:txBody>
      </p:sp>
      <p:sp>
        <p:nvSpPr>
          <p:cNvPr id="7373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RBF-Lernen</a:t>
            </a:r>
          </a:p>
        </p:txBody>
      </p:sp>
      <p:sp>
        <p:nvSpPr>
          <p:cNvPr id="2314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143000"/>
            <a:ext cx="8074025" cy="3657600"/>
          </a:xfrm>
        </p:spPr>
        <p:txBody>
          <a:bodyPr/>
          <a:lstStyle/>
          <a:p>
            <a:pPr>
              <a:lnSpc>
                <a:spcPts val="2400"/>
              </a:lnSpc>
              <a:spcBef>
                <a:spcPts val="3000"/>
              </a:spcBef>
              <a:buFont typeface="Symbol" pitchFamily="18" charset="2"/>
              <a:buNone/>
              <a:defRPr/>
            </a:pPr>
            <a:r>
              <a:rPr lang="de-DE" dirty="0" smtClean="0"/>
              <a:t>Erstellen der 1. Schicht: Sequentielle Regression</a:t>
            </a:r>
            <a:endParaRPr lang="de-DE" sz="2000" dirty="0" smtClean="0">
              <a:solidFill>
                <a:srgbClr val="0066CC"/>
              </a:solidFill>
            </a:endParaRPr>
          </a:p>
          <a:p>
            <a:pPr>
              <a:lnSpc>
                <a:spcPts val="2400"/>
              </a:lnSpc>
              <a:spcBef>
                <a:spcPts val="3000"/>
              </a:spcBef>
              <a:buFontTx/>
              <a:buBlip>
                <a:blip r:embed="rId4"/>
              </a:buBlip>
              <a:defRPr/>
            </a:pPr>
            <a:r>
              <a:rPr lang="de-DE" b="0" dirty="0" smtClean="0">
                <a:latin typeface="+mj-lt"/>
              </a:rPr>
              <a:t>Start mit einem Neuron</a:t>
            </a:r>
          </a:p>
          <a:p>
            <a:pPr>
              <a:lnSpc>
                <a:spcPts val="2400"/>
              </a:lnSpc>
              <a:spcBef>
                <a:spcPts val="3000"/>
              </a:spcBef>
              <a:buFontTx/>
              <a:buBlip>
                <a:blip r:embed="rId4"/>
              </a:buBlip>
              <a:defRPr/>
            </a:pPr>
            <a:r>
              <a:rPr lang="de-DE" b="0" dirty="0" smtClean="0">
                <a:latin typeface="+mj-lt"/>
              </a:rPr>
              <a:t>Füge ein neues Neuron hinzu für jedes Beispiel mit hohem  Fehler </a:t>
            </a:r>
            <a:r>
              <a:rPr lang="de-DE" sz="2000" b="0" dirty="0" smtClean="0">
                <a:solidFill>
                  <a:schemeClr val="bg2"/>
                </a:solidFill>
                <a:latin typeface="+mj-lt"/>
              </a:rPr>
              <a:t>(Abweichung vom gewünschten Netz-Ausgabewert)</a:t>
            </a:r>
          </a:p>
          <a:p>
            <a:pPr>
              <a:lnSpc>
                <a:spcPts val="2400"/>
              </a:lnSpc>
              <a:spcBef>
                <a:spcPts val="3000"/>
              </a:spcBef>
              <a:buFontTx/>
              <a:buBlip>
                <a:blip r:embed="rId4"/>
              </a:buBlip>
              <a:defRPr/>
            </a:pPr>
            <a:r>
              <a:rPr lang="de-DE" b="0" dirty="0" smtClean="0">
                <a:latin typeface="+mj-lt"/>
              </a:rPr>
              <a:t>Verändere die Parameter bei den Nachbarn so, dass der Fehler verringert wird </a:t>
            </a:r>
            <a:r>
              <a:rPr lang="de-DE" sz="2000" b="0" dirty="0" smtClean="0">
                <a:solidFill>
                  <a:schemeClr val="bg2"/>
                </a:solidFill>
                <a:latin typeface="+mj-lt"/>
              </a:rPr>
              <a:t>(Einpassen des neuen Neurons)</a:t>
            </a:r>
          </a:p>
        </p:txBody>
      </p:sp>
      <p:sp>
        <p:nvSpPr>
          <p:cNvPr id="231428" name="Rectangle 4"/>
          <p:cNvSpPr>
            <a:spLocks noChangeArrowheads="1"/>
          </p:cNvSpPr>
          <p:nvPr/>
        </p:nvSpPr>
        <p:spPr bwMode="auto">
          <a:xfrm>
            <a:off x="1143000" y="5181600"/>
            <a:ext cx="67818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  <a:spcAft>
                <a:spcPct val="50000"/>
              </a:spcAft>
              <a:buSzTx/>
              <a:buFontTx/>
              <a:buNone/>
            </a:pPr>
            <a:r>
              <a:rPr lang="de-DE" altLang="de-DE" sz="2000">
                <a:solidFill>
                  <a:srgbClr val="0066CC"/>
                </a:solidFill>
              </a:rPr>
              <a:t>Das Netzwerk wächst solange, </a:t>
            </a:r>
          </a:p>
          <a:p>
            <a:pPr algn="ctr">
              <a:lnSpc>
                <a:spcPct val="60000"/>
              </a:lnSpc>
              <a:spcAft>
                <a:spcPct val="50000"/>
              </a:spcAft>
              <a:buSzTx/>
              <a:buFontTx/>
              <a:buNone/>
            </a:pPr>
            <a:r>
              <a:rPr lang="de-DE" altLang="de-DE" sz="2000">
                <a:solidFill>
                  <a:srgbClr val="0066CC"/>
                </a:solidFill>
              </a:rPr>
              <a:t>bis der Approximationsfehler auf das </a:t>
            </a:r>
          </a:p>
          <a:p>
            <a:pPr algn="ctr">
              <a:lnSpc>
                <a:spcPct val="70000"/>
              </a:lnSpc>
              <a:spcAft>
                <a:spcPct val="50000"/>
              </a:spcAft>
              <a:buSzTx/>
              <a:buFontTx/>
              <a:buNone/>
            </a:pPr>
            <a:r>
              <a:rPr lang="de-DE" altLang="de-DE" sz="2000">
                <a:solidFill>
                  <a:srgbClr val="0066CC"/>
                </a:solidFill>
              </a:rPr>
              <a:t>gewünschte Maß zurückgegangen ist.</a:t>
            </a:r>
            <a:r>
              <a:rPr lang="de-DE" altLang="de-DE" sz="1800">
                <a:solidFill>
                  <a:srgbClr val="0066CC"/>
                </a:solidFill>
              </a:rPr>
              <a:t> 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4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4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4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4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1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1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1427" grpId="0" build="p" autoUpdateAnimBg="0"/>
      <p:bldP spid="231428" grpId="0" autoUpdateAnimBg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475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985F5EBF-E54F-4D5E-BB37-79F04822C2EC}" type="slidenum">
              <a:rPr lang="de-DE" altLang="de-DE" sz="800" b="0"/>
              <a:pPr>
                <a:buSzTx/>
                <a:buFontTx/>
                <a:buNone/>
              </a:pPr>
              <a:t>71</a:t>
            </a:fld>
            <a:r>
              <a:rPr lang="de-DE" altLang="de-DE" sz="800" b="0"/>
              <a:t> -</a:t>
            </a:r>
          </a:p>
        </p:txBody>
      </p:sp>
      <p:sp>
        <p:nvSpPr>
          <p:cNvPr id="7475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RBF-Lernen</a:t>
            </a:r>
          </a:p>
        </p:txBody>
      </p:sp>
      <p:sp>
        <p:nvSpPr>
          <p:cNvPr id="222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84200" y="1143000"/>
            <a:ext cx="8099425" cy="5334000"/>
          </a:xfrm>
        </p:spPr>
        <p:txBody>
          <a:bodyPr/>
          <a:lstStyle/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mtClean="0"/>
              <a:t>2. Schicht: Fehlerminimierung MSE der lin. Schicht</a:t>
            </a:r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z="2000" b="0" smtClean="0"/>
              <a:t>z.B. mit </a:t>
            </a:r>
            <a:r>
              <a:rPr lang="de-DE" altLang="de-DE" sz="2000" smtClean="0"/>
              <a:t>Backpropagation</a:t>
            </a:r>
            <a:r>
              <a:rPr lang="de-DE" altLang="de-DE" sz="2000" b="0" smtClean="0"/>
              <a:t>-</a:t>
            </a:r>
            <a:r>
              <a:rPr lang="de-DE" altLang="de-DE" sz="2000" smtClean="0"/>
              <a:t>Lernen</a:t>
            </a:r>
            <a:r>
              <a:rPr lang="de-DE" altLang="de-DE" sz="2000" b="0" smtClean="0"/>
              <a:t> 2. Schicht</a:t>
            </a:r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z="1800" b="0" smtClean="0">
                <a:solidFill>
                  <a:srgbClr val="0066CC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	</a:t>
            </a:r>
            <a:r>
              <a:rPr lang="de-DE" altLang="de-DE" b="0" smtClean="0">
                <a:solidFill>
                  <a:srgbClr val="0066CC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</a:t>
            </a:r>
            <a:r>
              <a:rPr lang="it-IT" altLang="de-DE" smtClean="0">
                <a:solidFill>
                  <a:srgbClr val="0066CC"/>
                </a:solidFill>
                <a:cs typeface="Times New Roman" panose="02020603050405020304" pitchFamily="18" charset="0"/>
              </a:rPr>
              <a:t>w</a:t>
            </a:r>
            <a:r>
              <a:rPr lang="it-IT" altLang="de-DE" b="0" baseline="-30000" smtClean="0">
                <a:solidFill>
                  <a:srgbClr val="0066CC"/>
                </a:solidFill>
                <a:cs typeface="Times New Roman" panose="02020603050405020304" pitchFamily="18" charset="0"/>
              </a:rPr>
              <a:t>i</a:t>
            </a:r>
            <a:r>
              <a:rPr lang="it-IT" altLang="de-DE" b="0" smtClean="0">
                <a:solidFill>
                  <a:srgbClr val="0066CC"/>
                </a:solidFill>
                <a:cs typeface="Times New Roman" panose="02020603050405020304" pitchFamily="18" charset="0"/>
              </a:rPr>
              <a:t> = – </a:t>
            </a:r>
            <a:r>
              <a:rPr lang="de-DE" altLang="de-DE" b="0" smtClean="0">
                <a:solidFill>
                  <a:srgbClr val="0066CC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</a:t>
            </a:r>
            <a:r>
              <a:rPr lang="it-IT" altLang="de-DE" b="0" smtClean="0">
                <a:solidFill>
                  <a:srgbClr val="0066CC"/>
                </a:solidFill>
                <a:cs typeface="Times New Roman" panose="02020603050405020304" pitchFamily="18" charset="0"/>
              </a:rPr>
              <a:t> (y</a:t>
            </a:r>
            <a:r>
              <a:rPr lang="it-IT" altLang="de-DE" b="0" baseline="-30000" smtClean="0">
                <a:solidFill>
                  <a:srgbClr val="0066CC"/>
                </a:solidFill>
                <a:cs typeface="Times New Roman" panose="02020603050405020304" pitchFamily="18" charset="0"/>
              </a:rPr>
              <a:t>i</a:t>
            </a:r>
            <a:r>
              <a:rPr lang="it-IT" altLang="de-DE" b="0" smtClean="0">
                <a:solidFill>
                  <a:srgbClr val="0066CC"/>
                </a:solidFill>
                <a:cs typeface="Times New Roman" panose="02020603050405020304" pitchFamily="18" charset="0"/>
              </a:rPr>
              <a:t> – L</a:t>
            </a:r>
            <a:r>
              <a:rPr lang="it-IT" altLang="de-DE" b="0" baseline="-30000" smtClean="0">
                <a:solidFill>
                  <a:srgbClr val="0066CC"/>
                </a:solidFill>
                <a:cs typeface="Times New Roman" panose="02020603050405020304" pitchFamily="18" charset="0"/>
              </a:rPr>
              <a:t>i</a:t>
            </a:r>
            <a:r>
              <a:rPr lang="it-IT" altLang="de-DE" b="0" smtClean="0">
                <a:solidFill>
                  <a:srgbClr val="0066CC"/>
                </a:solidFill>
                <a:cs typeface="Times New Roman" panose="02020603050405020304" pitchFamily="18" charset="0"/>
              </a:rPr>
              <a:t>) </a:t>
            </a:r>
            <a:r>
              <a:rPr lang="it-IT" altLang="de-DE" smtClean="0">
                <a:solidFill>
                  <a:srgbClr val="0066CC"/>
                </a:solidFill>
                <a:cs typeface="Times New Roman" panose="02020603050405020304" pitchFamily="18" charset="0"/>
              </a:rPr>
              <a:t>x</a:t>
            </a:r>
            <a:r>
              <a:rPr lang="de-DE" altLang="de-DE" b="0" smtClean="0">
                <a:solidFill>
                  <a:srgbClr val="0066CC"/>
                </a:solidFill>
              </a:rPr>
              <a:t>   </a:t>
            </a:r>
            <a:r>
              <a:rPr lang="de-DE" altLang="de-DE" sz="1800" b="0" i="1" smtClean="0"/>
              <a:t>Gewichte von S</a:t>
            </a:r>
            <a:r>
              <a:rPr lang="de-DE" altLang="de-DE" sz="1800" b="0" i="1" baseline="-25000" smtClean="0"/>
              <a:t>k</a:t>
            </a:r>
            <a:r>
              <a:rPr lang="de-DE" altLang="de-DE" sz="1800" b="0" i="1" smtClean="0"/>
              <a:t> zu  Ausgabe i</a:t>
            </a:r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z="2000" smtClean="0">
                <a:cs typeface="Times New Roman" panose="02020603050405020304" pitchFamily="18" charset="0"/>
              </a:rPr>
              <a:t>		x </a:t>
            </a:r>
            <a:r>
              <a:rPr lang="de-DE" altLang="de-DE" sz="2000" b="0" smtClean="0">
                <a:cs typeface="Times New Roman" panose="02020603050405020304" pitchFamily="18" charset="0"/>
              </a:rPr>
              <a:t>:= (S</a:t>
            </a:r>
            <a:r>
              <a:rPr lang="de-DE" altLang="de-DE" sz="2000" b="0" baseline="-30000" smtClean="0">
                <a:cs typeface="Times New Roman" panose="02020603050405020304" pitchFamily="18" charset="0"/>
              </a:rPr>
              <a:t>1</a:t>
            </a:r>
            <a:r>
              <a:rPr lang="de-DE" altLang="de-DE" sz="2000" b="0" smtClean="0">
                <a:cs typeface="Times New Roman" panose="02020603050405020304" pitchFamily="18" charset="0"/>
              </a:rPr>
              <a:t>,..,S</a:t>
            </a:r>
            <a:r>
              <a:rPr lang="de-DE" altLang="de-DE" sz="2000" b="0" baseline="-30000" smtClean="0">
                <a:cs typeface="Times New Roman" panose="02020603050405020304" pitchFamily="18" charset="0"/>
              </a:rPr>
              <a:t>n</a:t>
            </a:r>
            <a:r>
              <a:rPr lang="de-DE" altLang="de-DE" sz="2000" b="0" smtClean="0">
                <a:cs typeface="Times New Roman" panose="02020603050405020304" pitchFamily="18" charset="0"/>
              </a:rPr>
              <a:t>) und </a:t>
            </a:r>
            <a:r>
              <a:rPr lang="de-DE" altLang="de-DE" sz="2000" smtClean="0">
                <a:cs typeface="Times New Roman" panose="02020603050405020304" pitchFamily="18" charset="0"/>
              </a:rPr>
              <a:t>w </a:t>
            </a:r>
            <a:r>
              <a:rPr lang="de-DE" altLang="de-DE" sz="2000" b="0" smtClean="0">
                <a:cs typeface="Times New Roman" panose="02020603050405020304" pitchFamily="18" charset="0"/>
              </a:rPr>
              <a:t>:= (w</a:t>
            </a:r>
            <a:r>
              <a:rPr lang="de-DE" altLang="de-DE" sz="2000" b="0" baseline="-30000" smtClean="0">
                <a:cs typeface="Times New Roman" panose="02020603050405020304" pitchFamily="18" charset="0"/>
              </a:rPr>
              <a:t>1</a:t>
            </a:r>
            <a:r>
              <a:rPr lang="de-DE" altLang="de-DE" sz="2000" b="0" smtClean="0">
                <a:cs typeface="Times New Roman" panose="02020603050405020304" pitchFamily="18" charset="0"/>
              </a:rPr>
              <a:t>,..,w</a:t>
            </a:r>
            <a:r>
              <a:rPr lang="de-DE" altLang="de-DE" sz="2000" b="0" baseline="-30000" smtClean="0">
                <a:cs typeface="Times New Roman" panose="02020603050405020304" pitchFamily="18" charset="0"/>
              </a:rPr>
              <a:t>n</a:t>
            </a:r>
            <a:r>
              <a:rPr lang="de-DE" altLang="de-DE" sz="2000" b="0" smtClean="0">
                <a:cs typeface="Times New Roman" panose="02020603050405020304" pitchFamily="18" charset="0"/>
              </a:rPr>
              <a:t>)</a:t>
            </a:r>
            <a:endParaRPr lang="de-DE" altLang="de-DE" sz="1600" b="0" i="1" smtClean="0"/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z="2000" b="0" smtClean="0"/>
              <a:t>oder: </a:t>
            </a:r>
            <a:r>
              <a:rPr lang="de-DE" altLang="de-DE" sz="2000" smtClean="0"/>
              <a:t>TLMSE</a:t>
            </a:r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z="2000" smtClean="0"/>
              <a:t>	</a:t>
            </a:r>
            <a:r>
              <a:rPr lang="de-DE" altLang="de-DE" smtClean="0">
                <a:solidFill>
                  <a:srgbClr val="3366CC"/>
                </a:solidFill>
              </a:rPr>
              <a:t>w</a:t>
            </a:r>
            <a:r>
              <a:rPr lang="de-DE" altLang="de-DE" b="0" baseline="-25000" smtClean="0">
                <a:solidFill>
                  <a:srgbClr val="3366CC"/>
                </a:solidFill>
              </a:rPr>
              <a:t>i</a:t>
            </a:r>
            <a:r>
              <a:rPr lang="de-DE" altLang="de-DE" sz="2000" b="0" smtClean="0">
                <a:solidFill>
                  <a:srgbClr val="3366CC"/>
                </a:solidFill>
                <a:cs typeface="Times New Roman" panose="02020603050405020304" pitchFamily="18" charset="0"/>
              </a:rPr>
              <a:t>(t+1)</a:t>
            </a:r>
            <a:r>
              <a:rPr lang="de-DE" altLang="de-DE" b="0" smtClean="0">
                <a:solidFill>
                  <a:srgbClr val="3366CC"/>
                </a:solidFill>
                <a:cs typeface="Times New Roman" panose="02020603050405020304" pitchFamily="18" charset="0"/>
              </a:rPr>
              <a:t> = </a:t>
            </a:r>
            <a:r>
              <a:rPr lang="de-DE" altLang="de-DE" smtClean="0">
                <a:solidFill>
                  <a:srgbClr val="0066CC"/>
                </a:solidFill>
                <a:cs typeface="Times New Roman" panose="02020603050405020304" pitchFamily="18" charset="0"/>
              </a:rPr>
              <a:t>w</a:t>
            </a:r>
            <a:r>
              <a:rPr lang="de-DE" altLang="de-DE" b="0" baseline="-25000" smtClean="0">
                <a:solidFill>
                  <a:srgbClr val="3366CC"/>
                </a:solidFill>
              </a:rPr>
              <a:t>i</a:t>
            </a:r>
            <a:r>
              <a:rPr lang="de-DE" altLang="de-DE" sz="2000" b="0" smtClean="0">
                <a:solidFill>
                  <a:srgbClr val="3366CC"/>
                </a:solidFill>
                <a:cs typeface="Times New Roman" panose="02020603050405020304" pitchFamily="18" charset="0"/>
              </a:rPr>
              <a:t>(t)</a:t>
            </a:r>
            <a:r>
              <a:rPr lang="de-DE" altLang="de-DE" b="0" smtClean="0">
                <a:solidFill>
                  <a:srgbClr val="3366CC"/>
                </a:solidFill>
                <a:cs typeface="Times New Roman" panose="02020603050405020304" pitchFamily="18" charset="0"/>
              </a:rPr>
              <a:t> </a:t>
            </a:r>
            <a:r>
              <a:rPr lang="de-DE" altLang="de-DE" b="0" smtClean="0">
                <a:solidFill>
                  <a:srgbClr val="3366CC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</a:t>
            </a:r>
            <a:r>
              <a:rPr lang="de-DE" altLang="de-DE" b="0" smtClean="0">
                <a:solidFill>
                  <a:srgbClr val="3366CC"/>
                </a:solidFill>
                <a:cs typeface="Times New Roman" panose="02020603050405020304" pitchFamily="18" charset="0"/>
              </a:rPr>
              <a:t> </a:t>
            </a:r>
            <a:r>
              <a:rPr lang="de-DE" altLang="de-DE" b="0" smtClean="0">
                <a:solidFill>
                  <a:srgbClr val="3366CC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</a:t>
            </a:r>
            <a:r>
              <a:rPr lang="de-DE" altLang="de-DE" b="0" baseline="-30000" smtClean="0">
                <a:solidFill>
                  <a:srgbClr val="3366CC"/>
                </a:solidFill>
                <a:cs typeface="Times New Roman" panose="02020603050405020304" pitchFamily="18" charset="0"/>
              </a:rPr>
              <a:t>1</a:t>
            </a:r>
            <a:r>
              <a:rPr lang="de-DE" altLang="de-DE" smtClean="0">
                <a:solidFill>
                  <a:srgbClr val="3366CC"/>
                </a:solidFill>
                <a:cs typeface="Times New Roman" panose="02020603050405020304" pitchFamily="18" charset="0"/>
              </a:rPr>
              <a:t>x</a:t>
            </a:r>
            <a:r>
              <a:rPr lang="de-DE" altLang="de-DE" b="0" smtClean="0">
                <a:solidFill>
                  <a:srgbClr val="3366CC"/>
                </a:solidFill>
                <a:cs typeface="Times New Roman" panose="02020603050405020304" pitchFamily="18" charset="0"/>
              </a:rPr>
              <a:t>y</a:t>
            </a:r>
            <a:r>
              <a:rPr lang="de-DE" altLang="de-DE" b="0" baseline="-25000" smtClean="0">
                <a:solidFill>
                  <a:srgbClr val="3366CC"/>
                </a:solidFill>
                <a:cs typeface="Times New Roman" panose="02020603050405020304" pitchFamily="18" charset="0"/>
              </a:rPr>
              <a:t>i</a:t>
            </a:r>
            <a:r>
              <a:rPr lang="de-DE" altLang="de-DE" b="0" smtClean="0">
                <a:solidFill>
                  <a:srgbClr val="3366CC"/>
                </a:solidFill>
                <a:cs typeface="Times New Roman" panose="02020603050405020304" pitchFamily="18" charset="0"/>
              </a:rPr>
              <a:t>    und   |</a:t>
            </a:r>
            <a:r>
              <a:rPr lang="de-DE" altLang="de-DE" smtClean="0">
                <a:solidFill>
                  <a:srgbClr val="3366CC"/>
                </a:solidFill>
                <a:cs typeface="Times New Roman" panose="02020603050405020304" pitchFamily="18" charset="0"/>
              </a:rPr>
              <a:t>w</a:t>
            </a:r>
            <a:r>
              <a:rPr lang="de-DE" altLang="de-DE" b="0" baseline="-25000" smtClean="0">
                <a:solidFill>
                  <a:srgbClr val="3366CC"/>
                </a:solidFill>
              </a:rPr>
              <a:t>i</a:t>
            </a:r>
            <a:r>
              <a:rPr lang="de-DE" altLang="de-DE" sz="2000" b="0" smtClean="0">
                <a:solidFill>
                  <a:srgbClr val="3366CC"/>
                </a:solidFill>
                <a:cs typeface="Times New Roman" panose="02020603050405020304" pitchFamily="18" charset="0"/>
              </a:rPr>
              <a:t>(t+1)</a:t>
            </a:r>
            <a:r>
              <a:rPr lang="de-DE" altLang="de-DE" b="0" smtClean="0">
                <a:solidFill>
                  <a:srgbClr val="3366CC"/>
                </a:solidFill>
                <a:cs typeface="Times New Roman" panose="02020603050405020304" pitchFamily="18" charset="0"/>
              </a:rPr>
              <a:t>|</a:t>
            </a:r>
            <a:r>
              <a:rPr lang="de-DE" altLang="de-DE" sz="2000" smtClean="0">
                <a:solidFill>
                  <a:srgbClr val="3366CC"/>
                </a:solidFill>
              </a:rPr>
              <a:t> </a:t>
            </a:r>
            <a:r>
              <a:rPr lang="de-DE" altLang="de-DE" sz="2000" b="0" smtClean="0">
                <a:solidFill>
                  <a:srgbClr val="3366CC"/>
                </a:solidFill>
              </a:rPr>
              <a:t>= 1 </a:t>
            </a:r>
            <a:r>
              <a:rPr lang="de-DE" altLang="de-DE" sz="1800" b="0" i="1" smtClean="0"/>
              <a:t>Anti-Hebb Lernen</a:t>
            </a:r>
            <a:endParaRPr lang="de-DE" altLang="de-DE" sz="2000" b="0" smtClean="0">
              <a:solidFill>
                <a:srgbClr val="3366CC"/>
              </a:solidFill>
            </a:endParaRPr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z="2000" b="0" smtClean="0"/>
              <a:t>		</a:t>
            </a:r>
            <a:r>
              <a:rPr lang="de-DE" altLang="de-DE" sz="2000" smtClean="0">
                <a:cs typeface="Times New Roman" panose="02020603050405020304" pitchFamily="18" charset="0"/>
              </a:rPr>
              <a:t>x </a:t>
            </a:r>
            <a:r>
              <a:rPr lang="de-DE" altLang="de-DE" sz="2000" b="0" smtClean="0">
                <a:cs typeface="Times New Roman" panose="02020603050405020304" pitchFamily="18" charset="0"/>
              </a:rPr>
              <a:t>:= (S</a:t>
            </a:r>
            <a:r>
              <a:rPr lang="de-DE" altLang="de-DE" sz="2000" b="0" baseline="-30000" smtClean="0">
                <a:cs typeface="Times New Roman" panose="02020603050405020304" pitchFamily="18" charset="0"/>
              </a:rPr>
              <a:t>1</a:t>
            </a:r>
            <a:r>
              <a:rPr lang="de-DE" altLang="de-DE" sz="2000" b="0" smtClean="0">
                <a:cs typeface="Times New Roman" panose="02020603050405020304" pitchFamily="18" charset="0"/>
              </a:rPr>
              <a:t>,..,S</a:t>
            </a:r>
            <a:r>
              <a:rPr lang="de-DE" altLang="de-DE" sz="2000" b="0" baseline="-30000" smtClean="0">
                <a:cs typeface="Times New Roman" panose="02020603050405020304" pitchFamily="18" charset="0"/>
              </a:rPr>
              <a:t>n</a:t>
            </a:r>
            <a:r>
              <a:rPr lang="de-DE" altLang="de-DE" sz="2000" b="0" smtClean="0">
                <a:cs typeface="Times New Roman" panose="02020603050405020304" pitchFamily="18" charset="0"/>
              </a:rPr>
              <a:t>,L</a:t>
            </a:r>
            <a:r>
              <a:rPr lang="de-DE" altLang="de-DE" sz="2000" b="0" baseline="-25000" smtClean="0">
                <a:cs typeface="Times New Roman" panose="02020603050405020304" pitchFamily="18" charset="0"/>
              </a:rPr>
              <a:t>i</a:t>
            </a:r>
            <a:r>
              <a:rPr lang="de-DE" altLang="de-DE" sz="2000" b="0" smtClean="0">
                <a:cs typeface="Times New Roman" panose="02020603050405020304" pitchFamily="18" charset="0"/>
              </a:rPr>
              <a:t>) und </a:t>
            </a:r>
            <a:r>
              <a:rPr lang="de-DE" altLang="de-DE" sz="2000" smtClean="0">
                <a:cs typeface="Times New Roman" panose="02020603050405020304" pitchFamily="18" charset="0"/>
              </a:rPr>
              <a:t>w </a:t>
            </a:r>
            <a:r>
              <a:rPr lang="de-DE" altLang="de-DE" sz="2000" b="0" smtClean="0">
                <a:cs typeface="Times New Roman" panose="02020603050405020304" pitchFamily="18" charset="0"/>
              </a:rPr>
              <a:t>:= (w</a:t>
            </a:r>
            <a:r>
              <a:rPr lang="de-DE" altLang="de-DE" sz="2000" b="0" baseline="-30000" smtClean="0">
                <a:cs typeface="Times New Roman" panose="02020603050405020304" pitchFamily="18" charset="0"/>
              </a:rPr>
              <a:t>1</a:t>
            </a:r>
            <a:r>
              <a:rPr lang="de-DE" altLang="de-DE" sz="2000" b="0" smtClean="0">
                <a:cs typeface="Times New Roman" panose="02020603050405020304" pitchFamily="18" charset="0"/>
              </a:rPr>
              <a:t>,..,w</a:t>
            </a:r>
            <a:r>
              <a:rPr lang="de-DE" altLang="de-DE" sz="2000" b="0" baseline="-30000" smtClean="0">
                <a:cs typeface="Times New Roman" panose="02020603050405020304" pitchFamily="18" charset="0"/>
              </a:rPr>
              <a:t>n</a:t>
            </a:r>
            <a:r>
              <a:rPr lang="de-DE" altLang="de-DE" sz="2000" b="0" smtClean="0">
                <a:cs typeface="Times New Roman" panose="02020603050405020304" pitchFamily="18" charset="0"/>
              </a:rPr>
              <a:t>,w</a:t>
            </a:r>
            <a:r>
              <a:rPr lang="de-DE" altLang="de-DE" sz="2000" b="0" baseline="-30000" smtClean="0">
                <a:cs typeface="Times New Roman" panose="02020603050405020304" pitchFamily="18" charset="0"/>
              </a:rPr>
              <a:t>n+1</a:t>
            </a:r>
            <a:r>
              <a:rPr lang="de-DE" altLang="de-DE" sz="2000" b="0" smtClean="0">
                <a:cs typeface="Times New Roman" panose="02020603050405020304" pitchFamily="18" charset="0"/>
              </a:rPr>
              <a:t>) </a:t>
            </a:r>
            <a:endParaRPr lang="de-DE" altLang="de-DE" sz="2000" b="0" smtClean="0"/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z="2000" b="0" smtClean="0"/>
              <a:t>oder</a:t>
            </a:r>
            <a:r>
              <a:rPr lang="de-DE" altLang="de-DE" sz="2000" smtClean="0"/>
              <a:t>: Konkurrenz-Lernen</a:t>
            </a:r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sz="2000" b="0" smtClean="0"/>
              <a:t>	</a:t>
            </a:r>
            <a:r>
              <a:rPr lang="de-DE" altLang="de-DE" b="0" smtClean="0">
                <a:solidFill>
                  <a:srgbClr val="3366CC"/>
                </a:solidFill>
              </a:rPr>
              <a:t>y</a:t>
            </a:r>
            <a:r>
              <a:rPr lang="de-DE" altLang="de-DE" b="0" baseline="-25000" smtClean="0">
                <a:solidFill>
                  <a:srgbClr val="3366CC"/>
                </a:solidFill>
              </a:rPr>
              <a:t>c</a:t>
            </a:r>
            <a:r>
              <a:rPr lang="de-DE" altLang="de-DE" b="0" smtClean="0">
                <a:solidFill>
                  <a:srgbClr val="3366CC"/>
                </a:solidFill>
              </a:rPr>
              <a:t> = max</a:t>
            </a:r>
            <a:r>
              <a:rPr lang="de-DE" altLang="de-DE" b="0" baseline="-25000" smtClean="0">
                <a:solidFill>
                  <a:srgbClr val="3366CC"/>
                </a:solidFill>
              </a:rPr>
              <a:t>i</a:t>
            </a:r>
            <a:r>
              <a:rPr lang="de-DE" altLang="de-DE" b="0" smtClean="0">
                <a:solidFill>
                  <a:srgbClr val="3366CC"/>
                </a:solidFill>
              </a:rPr>
              <a:t> y</a:t>
            </a:r>
            <a:r>
              <a:rPr lang="de-DE" altLang="de-DE" b="0" baseline="-25000" smtClean="0">
                <a:solidFill>
                  <a:srgbClr val="3366CC"/>
                </a:solidFill>
              </a:rPr>
              <a:t>i</a:t>
            </a:r>
          </a:p>
          <a:p>
            <a:pPr>
              <a:lnSpc>
                <a:spcPct val="150000"/>
              </a:lnSpc>
              <a:buFont typeface="Symbol" panose="05050102010706020507" pitchFamily="18" charset="2"/>
              <a:buNone/>
            </a:pPr>
            <a:r>
              <a:rPr lang="de-DE" altLang="de-DE" b="0" smtClean="0">
                <a:solidFill>
                  <a:srgbClr val="0066CC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	</a:t>
            </a:r>
            <a:r>
              <a:rPr lang="it-IT" altLang="de-DE" smtClean="0">
                <a:solidFill>
                  <a:srgbClr val="0066CC"/>
                </a:solidFill>
                <a:cs typeface="Times New Roman" panose="02020603050405020304" pitchFamily="18" charset="0"/>
              </a:rPr>
              <a:t>w</a:t>
            </a:r>
            <a:r>
              <a:rPr lang="it-IT" altLang="de-DE" b="0" baseline="-30000" smtClean="0">
                <a:solidFill>
                  <a:srgbClr val="0066CC"/>
                </a:solidFill>
                <a:cs typeface="Times New Roman" panose="02020603050405020304" pitchFamily="18" charset="0"/>
              </a:rPr>
              <a:t>c</a:t>
            </a:r>
            <a:r>
              <a:rPr lang="it-IT" altLang="de-DE" b="0" smtClean="0">
                <a:solidFill>
                  <a:srgbClr val="0066CC"/>
                </a:solidFill>
                <a:cs typeface="Times New Roman" panose="02020603050405020304" pitchFamily="18" charset="0"/>
              </a:rPr>
              <a:t> = –</a:t>
            </a:r>
            <a:r>
              <a:rPr lang="de-DE" altLang="de-DE" b="0" smtClean="0">
                <a:solidFill>
                  <a:srgbClr val="0066CC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</a:t>
            </a:r>
            <a:r>
              <a:rPr lang="it-IT" altLang="de-DE" b="0" smtClean="0">
                <a:solidFill>
                  <a:srgbClr val="0066CC"/>
                </a:solidFill>
                <a:cs typeface="Times New Roman" panose="02020603050405020304" pitchFamily="18" charset="0"/>
              </a:rPr>
              <a:t> (y</a:t>
            </a:r>
            <a:r>
              <a:rPr lang="it-IT" altLang="de-DE" b="0" baseline="-30000" smtClean="0">
                <a:solidFill>
                  <a:srgbClr val="0066CC"/>
                </a:solidFill>
                <a:cs typeface="Times New Roman" panose="02020603050405020304" pitchFamily="18" charset="0"/>
              </a:rPr>
              <a:t>c</a:t>
            </a:r>
            <a:r>
              <a:rPr lang="it-IT" altLang="de-DE" b="0" smtClean="0">
                <a:solidFill>
                  <a:srgbClr val="0066CC"/>
                </a:solidFill>
                <a:cs typeface="Times New Roman" panose="02020603050405020304" pitchFamily="18" charset="0"/>
              </a:rPr>
              <a:t> – L</a:t>
            </a:r>
            <a:r>
              <a:rPr lang="it-IT" altLang="de-DE" b="0" baseline="-30000" smtClean="0">
                <a:solidFill>
                  <a:srgbClr val="0066CC"/>
                </a:solidFill>
                <a:cs typeface="Times New Roman" panose="02020603050405020304" pitchFamily="18" charset="0"/>
              </a:rPr>
              <a:t>c</a:t>
            </a:r>
            <a:r>
              <a:rPr lang="it-IT" altLang="de-DE" b="0" smtClean="0">
                <a:solidFill>
                  <a:srgbClr val="0066CC"/>
                </a:solidFill>
                <a:cs typeface="Times New Roman" panose="02020603050405020304" pitchFamily="18" charset="0"/>
              </a:rPr>
              <a:t>) </a:t>
            </a:r>
            <a:r>
              <a:rPr lang="it-IT" altLang="de-DE" smtClean="0">
                <a:solidFill>
                  <a:srgbClr val="0066CC"/>
                </a:solidFill>
                <a:cs typeface="Times New Roman" panose="02020603050405020304" pitchFamily="18" charset="0"/>
              </a:rPr>
              <a:t>x</a:t>
            </a:r>
            <a:r>
              <a:rPr lang="it-IT" altLang="de-DE" b="0" baseline="30000" smtClean="0">
                <a:solidFill>
                  <a:srgbClr val="0066CC"/>
                </a:solidFill>
                <a:cs typeface="Times New Roman" panose="02020603050405020304" pitchFamily="18" charset="0"/>
              </a:rPr>
              <a:t>   </a:t>
            </a:r>
            <a:r>
              <a:rPr lang="de-DE" altLang="de-DE" sz="1800" b="0" i="1" smtClean="0"/>
              <a:t>Gewichte von S</a:t>
            </a:r>
            <a:r>
              <a:rPr lang="de-DE" altLang="de-DE" sz="1800" b="0" i="1" baseline="-25000" smtClean="0"/>
              <a:t>k</a:t>
            </a:r>
            <a:r>
              <a:rPr lang="de-DE" altLang="de-DE" sz="1800" b="0" i="1" smtClean="0"/>
              <a:t> zu Ausgabe c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211" grpId="0" build="p" autoUpdateAnimBg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577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D245F834-D346-4CED-A965-FB991690D2A7}" type="slidenum">
              <a:rPr lang="de-DE" altLang="de-DE" sz="800" b="0"/>
              <a:pPr>
                <a:buSzTx/>
                <a:buFontTx/>
                <a:buNone/>
              </a:pPr>
              <a:t>72</a:t>
            </a:fld>
            <a:r>
              <a:rPr lang="de-DE" altLang="de-DE" sz="800" b="0"/>
              <a:t> -</a:t>
            </a:r>
          </a:p>
        </p:txBody>
      </p:sp>
      <p:sp>
        <p:nvSpPr>
          <p:cNvPr id="75780" name="AutoShape 57"/>
          <p:cNvSpPr>
            <a:spLocks noChangeArrowheads="1"/>
          </p:cNvSpPr>
          <p:nvPr/>
        </p:nvSpPr>
        <p:spPr bwMode="auto">
          <a:xfrm>
            <a:off x="4000500" y="2700338"/>
            <a:ext cx="1733550" cy="2427287"/>
          </a:xfrm>
          <a:prstGeom prst="flowChartAlternateProcess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75781" name="Rectangle 58"/>
          <p:cNvSpPr>
            <a:spLocks noChangeArrowheads="1"/>
          </p:cNvSpPr>
          <p:nvPr/>
        </p:nvSpPr>
        <p:spPr bwMode="auto">
          <a:xfrm>
            <a:off x="3705225" y="2560638"/>
            <a:ext cx="2393950" cy="939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757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Anwendung: Industriereaktor</a:t>
            </a:r>
          </a:p>
        </p:txBody>
      </p:sp>
      <p:sp>
        <p:nvSpPr>
          <p:cNvPr id="757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8077200" cy="623888"/>
          </a:xfrm>
        </p:spPr>
        <p:txBody>
          <a:bodyPr/>
          <a:lstStyle/>
          <a:p>
            <a:pPr marL="0" indent="0"/>
            <a:r>
              <a:rPr lang="de-DE" altLang="de-DE" smtClean="0"/>
              <a:t> Chem. Synthese eines Polymers</a:t>
            </a:r>
          </a:p>
        </p:txBody>
      </p:sp>
      <p:sp>
        <p:nvSpPr>
          <p:cNvPr id="75784" name="AutoShape 4"/>
          <p:cNvSpPr>
            <a:spLocks noChangeArrowheads="1"/>
          </p:cNvSpPr>
          <p:nvPr/>
        </p:nvSpPr>
        <p:spPr bwMode="auto">
          <a:xfrm>
            <a:off x="4187825" y="3333750"/>
            <a:ext cx="1358900" cy="1625600"/>
          </a:xfrm>
          <a:prstGeom prst="flowChartAlternateProcess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75785" name="Freeform 5"/>
          <p:cNvSpPr>
            <a:spLocks/>
          </p:cNvSpPr>
          <p:nvPr/>
        </p:nvSpPr>
        <p:spPr bwMode="auto">
          <a:xfrm>
            <a:off x="2595563" y="3109913"/>
            <a:ext cx="1930400" cy="450850"/>
          </a:xfrm>
          <a:custGeom>
            <a:avLst/>
            <a:gdLst>
              <a:gd name="T0" fmla="*/ 0 w 1194"/>
              <a:gd name="T1" fmla="*/ 0 h 284"/>
              <a:gd name="T2" fmla="*/ 2147483647 w 1194"/>
              <a:gd name="T3" fmla="*/ 2147483647 h 284"/>
              <a:gd name="T4" fmla="*/ 2147483647 w 1194"/>
              <a:gd name="T5" fmla="*/ 2147483647 h 284"/>
              <a:gd name="T6" fmla="*/ 0 60000 65536"/>
              <a:gd name="T7" fmla="*/ 0 60000 65536"/>
              <a:gd name="T8" fmla="*/ 0 60000 65536"/>
              <a:gd name="T9" fmla="*/ 0 w 1194"/>
              <a:gd name="T10" fmla="*/ 0 h 284"/>
              <a:gd name="T11" fmla="*/ 1194 w 1194"/>
              <a:gd name="T12" fmla="*/ 284 h 28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94" h="284">
                <a:moveTo>
                  <a:pt x="0" y="0"/>
                </a:moveTo>
                <a:cubicBezTo>
                  <a:pt x="167" y="10"/>
                  <a:pt x="814" y="12"/>
                  <a:pt x="1004" y="59"/>
                </a:cubicBezTo>
                <a:cubicBezTo>
                  <a:pt x="1194" y="106"/>
                  <a:pt x="1113" y="237"/>
                  <a:pt x="1141" y="284"/>
                </a:cubicBezTo>
              </a:path>
            </a:pathLst>
          </a:custGeom>
          <a:noFill/>
          <a:ln w="38100">
            <a:solidFill>
              <a:srgbClr val="29292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6" name="Line 42"/>
          <p:cNvSpPr>
            <a:spLocks noChangeShapeType="1"/>
          </p:cNvSpPr>
          <p:nvPr/>
        </p:nvSpPr>
        <p:spPr bwMode="auto">
          <a:xfrm>
            <a:off x="2605088" y="2890838"/>
            <a:ext cx="0" cy="1976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" name="Group 84"/>
          <p:cNvGrpSpPr>
            <a:grpSpLocks/>
          </p:cNvGrpSpPr>
          <p:nvPr/>
        </p:nvGrpSpPr>
        <p:grpSpPr bwMode="auto">
          <a:xfrm>
            <a:off x="463550" y="4224338"/>
            <a:ext cx="2155825" cy="530225"/>
            <a:chOff x="292" y="2661"/>
            <a:chExt cx="1358" cy="334"/>
          </a:xfrm>
        </p:grpSpPr>
        <p:sp>
          <p:nvSpPr>
            <p:cNvPr id="75859" name="Text Box 54"/>
            <p:cNvSpPr txBox="1">
              <a:spLocks noChangeArrowheads="1"/>
            </p:cNvSpPr>
            <p:nvPr/>
          </p:nvSpPr>
          <p:spPr bwMode="auto">
            <a:xfrm>
              <a:off x="292" y="2661"/>
              <a:ext cx="916" cy="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 b="0"/>
                <a:t>Kettentrans-feragent</a:t>
              </a:r>
            </a:p>
          </p:txBody>
        </p:sp>
        <p:grpSp>
          <p:nvGrpSpPr>
            <p:cNvPr id="75860" name="Group 21"/>
            <p:cNvGrpSpPr>
              <a:grpSpLocks/>
            </p:cNvGrpSpPr>
            <p:nvPr/>
          </p:nvGrpSpPr>
          <p:grpSpPr bwMode="auto">
            <a:xfrm>
              <a:off x="1117" y="2711"/>
              <a:ext cx="250" cy="147"/>
              <a:chOff x="946" y="1751"/>
              <a:chExt cx="316" cy="218"/>
            </a:xfrm>
          </p:grpSpPr>
          <p:sp>
            <p:nvSpPr>
              <p:cNvPr id="75863" name="Freeform 22"/>
              <p:cNvSpPr>
                <a:spLocks/>
              </p:cNvSpPr>
              <p:nvPr/>
            </p:nvSpPr>
            <p:spPr bwMode="auto">
              <a:xfrm>
                <a:off x="1114" y="1827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64" name="Freeform 23"/>
              <p:cNvSpPr>
                <a:spLocks/>
              </p:cNvSpPr>
              <p:nvPr/>
            </p:nvSpPr>
            <p:spPr bwMode="auto">
              <a:xfrm flipH="1">
                <a:off x="946" y="1825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65" name="Line 24"/>
              <p:cNvSpPr>
                <a:spLocks noChangeShapeType="1"/>
              </p:cNvSpPr>
              <p:nvPr/>
            </p:nvSpPr>
            <p:spPr bwMode="auto">
              <a:xfrm flipH="1" flipV="1">
                <a:off x="1103" y="1804"/>
                <a:ext cx="0" cy="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66" name="AutoShape 25"/>
              <p:cNvSpPr>
                <a:spLocks noChangeArrowheads="1"/>
              </p:cNvSpPr>
              <p:nvPr/>
            </p:nvSpPr>
            <p:spPr bwMode="auto">
              <a:xfrm rot="-5400000">
                <a:off x="1070" y="1727"/>
                <a:ext cx="56" cy="104"/>
              </a:xfrm>
              <a:prstGeom prst="flowChartDelay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</p:grpSp>
        <p:sp>
          <p:nvSpPr>
            <p:cNvPr id="75861" name="Line 39"/>
            <p:cNvSpPr>
              <a:spLocks noChangeShapeType="1"/>
            </p:cNvSpPr>
            <p:nvPr/>
          </p:nvSpPr>
          <p:spPr bwMode="auto">
            <a:xfrm>
              <a:off x="441" y="2816"/>
              <a:ext cx="6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62" name="Line 48"/>
            <p:cNvSpPr>
              <a:spLocks noChangeShapeType="1"/>
            </p:cNvSpPr>
            <p:nvPr/>
          </p:nvSpPr>
          <p:spPr bwMode="auto">
            <a:xfrm>
              <a:off x="1386" y="2817"/>
              <a:ext cx="26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4" name="Group 80"/>
          <p:cNvGrpSpPr>
            <a:grpSpLocks/>
          </p:cNvGrpSpPr>
          <p:nvPr/>
        </p:nvGrpSpPr>
        <p:grpSpPr bwMode="auto">
          <a:xfrm>
            <a:off x="679450" y="2671763"/>
            <a:ext cx="1908175" cy="393700"/>
            <a:chOff x="428" y="1683"/>
            <a:chExt cx="1202" cy="248"/>
          </a:xfrm>
        </p:grpSpPr>
        <p:grpSp>
          <p:nvGrpSpPr>
            <p:cNvPr id="75851" name="Group 10"/>
            <p:cNvGrpSpPr>
              <a:grpSpLocks/>
            </p:cNvGrpSpPr>
            <p:nvPr/>
          </p:nvGrpSpPr>
          <p:grpSpPr bwMode="auto">
            <a:xfrm>
              <a:off x="1111" y="1784"/>
              <a:ext cx="250" cy="147"/>
              <a:chOff x="946" y="1751"/>
              <a:chExt cx="316" cy="218"/>
            </a:xfrm>
          </p:grpSpPr>
          <p:sp>
            <p:nvSpPr>
              <p:cNvPr id="75855" name="Freeform 6"/>
              <p:cNvSpPr>
                <a:spLocks/>
              </p:cNvSpPr>
              <p:nvPr/>
            </p:nvSpPr>
            <p:spPr bwMode="auto">
              <a:xfrm>
                <a:off x="1114" y="1827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56" name="Freeform 7"/>
              <p:cNvSpPr>
                <a:spLocks/>
              </p:cNvSpPr>
              <p:nvPr/>
            </p:nvSpPr>
            <p:spPr bwMode="auto">
              <a:xfrm flipH="1">
                <a:off x="946" y="1825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57" name="Line 8"/>
              <p:cNvSpPr>
                <a:spLocks noChangeShapeType="1"/>
              </p:cNvSpPr>
              <p:nvPr/>
            </p:nvSpPr>
            <p:spPr bwMode="auto">
              <a:xfrm flipH="1" flipV="1">
                <a:off x="1103" y="1804"/>
                <a:ext cx="0" cy="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58" name="AutoShape 9"/>
              <p:cNvSpPr>
                <a:spLocks noChangeArrowheads="1"/>
              </p:cNvSpPr>
              <p:nvPr/>
            </p:nvSpPr>
            <p:spPr bwMode="auto">
              <a:xfrm rot="-5400000">
                <a:off x="1070" y="1727"/>
                <a:ext cx="56" cy="104"/>
              </a:xfrm>
              <a:prstGeom prst="flowChartDelay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</p:grpSp>
        <p:sp>
          <p:nvSpPr>
            <p:cNvPr id="75852" name="Line 36"/>
            <p:cNvSpPr>
              <a:spLocks noChangeShapeType="1"/>
            </p:cNvSpPr>
            <p:nvPr/>
          </p:nvSpPr>
          <p:spPr bwMode="auto">
            <a:xfrm>
              <a:off x="428" y="1881"/>
              <a:ext cx="6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53" name="Line 43"/>
            <p:cNvSpPr>
              <a:spLocks noChangeShapeType="1"/>
            </p:cNvSpPr>
            <p:nvPr/>
          </p:nvSpPr>
          <p:spPr bwMode="auto">
            <a:xfrm>
              <a:off x="1366" y="1876"/>
              <a:ext cx="26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54" name="Text Box 50"/>
            <p:cNvSpPr txBox="1">
              <a:spLocks noChangeArrowheads="1"/>
            </p:cNvSpPr>
            <p:nvPr/>
          </p:nvSpPr>
          <p:spPr bwMode="auto">
            <a:xfrm>
              <a:off x="456" y="1683"/>
              <a:ext cx="5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/>
                <a:t>MMA</a:t>
              </a:r>
            </a:p>
          </p:txBody>
        </p:sp>
      </p:grpSp>
      <p:grpSp>
        <p:nvGrpSpPr>
          <p:cNvPr id="6" name="Group 81"/>
          <p:cNvGrpSpPr>
            <a:grpSpLocks/>
          </p:cNvGrpSpPr>
          <p:nvPr/>
        </p:nvGrpSpPr>
        <p:grpSpPr bwMode="auto">
          <a:xfrm>
            <a:off x="674688" y="3068638"/>
            <a:ext cx="1920875" cy="428625"/>
            <a:chOff x="425" y="1933"/>
            <a:chExt cx="1210" cy="270"/>
          </a:xfrm>
        </p:grpSpPr>
        <p:grpSp>
          <p:nvGrpSpPr>
            <p:cNvPr id="75843" name="Group 11"/>
            <p:cNvGrpSpPr>
              <a:grpSpLocks/>
            </p:cNvGrpSpPr>
            <p:nvPr/>
          </p:nvGrpSpPr>
          <p:grpSpPr bwMode="auto">
            <a:xfrm>
              <a:off x="1108" y="2056"/>
              <a:ext cx="250" cy="147"/>
              <a:chOff x="946" y="1751"/>
              <a:chExt cx="316" cy="218"/>
            </a:xfrm>
          </p:grpSpPr>
          <p:sp>
            <p:nvSpPr>
              <p:cNvPr id="75847" name="Freeform 12"/>
              <p:cNvSpPr>
                <a:spLocks/>
              </p:cNvSpPr>
              <p:nvPr/>
            </p:nvSpPr>
            <p:spPr bwMode="auto">
              <a:xfrm>
                <a:off x="1114" y="1827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48" name="Freeform 13"/>
              <p:cNvSpPr>
                <a:spLocks/>
              </p:cNvSpPr>
              <p:nvPr/>
            </p:nvSpPr>
            <p:spPr bwMode="auto">
              <a:xfrm flipH="1">
                <a:off x="946" y="1825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49" name="Line 14"/>
              <p:cNvSpPr>
                <a:spLocks noChangeShapeType="1"/>
              </p:cNvSpPr>
              <p:nvPr/>
            </p:nvSpPr>
            <p:spPr bwMode="auto">
              <a:xfrm flipH="1" flipV="1">
                <a:off x="1103" y="1804"/>
                <a:ext cx="0" cy="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50" name="AutoShape 15"/>
              <p:cNvSpPr>
                <a:spLocks noChangeArrowheads="1"/>
              </p:cNvSpPr>
              <p:nvPr/>
            </p:nvSpPr>
            <p:spPr bwMode="auto">
              <a:xfrm rot="-5400000">
                <a:off x="1070" y="1727"/>
                <a:ext cx="56" cy="104"/>
              </a:xfrm>
              <a:prstGeom prst="flowChartDelay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</p:grpSp>
        <p:sp>
          <p:nvSpPr>
            <p:cNvPr id="75844" name="Line 41"/>
            <p:cNvSpPr>
              <a:spLocks noChangeShapeType="1"/>
            </p:cNvSpPr>
            <p:nvPr/>
          </p:nvSpPr>
          <p:spPr bwMode="auto">
            <a:xfrm>
              <a:off x="425" y="2147"/>
              <a:ext cx="6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45" name="Line 45"/>
            <p:cNvSpPr>
              <a:spLocks noChangeShapeType="1"/>
            </p:cNvSpPr>
            <p:nvPr/>
          </p:nvSpPr>
          <p:spPr bwMode="auto">
            <a:xfrm>
              <a:off x="1371" y="2151"/>
              <a:ext cx="26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46" name="Text Box 51"/>
            <p:cNvSpPr txBox="1">
              <a:spLocks noChangeArrowheads="1"/>
            </p:cNvSpPr>
            <p:nvPr/>
          </p:nvSpPr>
          <p:spPr bwMode="auto">
            <a:xfrm>
              <a:off x="458" y="1933"/>
              <a:ext cx="53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/>
                <a:t>VAc</a:t>
              </a:r>
            </a:p>
          </p:txBody>
        </p:sp>
      </p:grpSp>
      <p:grpSp>
        <p:nvGrpSpPr>
          <p:cNvPr id="8" name="Group 82"/>
          <p:cNvGrpSpPr>
            <a:grpSpLocks/>
          </p:cNvGrpSpPr>
          <p:nvPr/>
        </p:nvGrpSpPr>
        <p:grpSpPr bwMode="auto">
          <a:xfrm>
            <a:off x="660400" y="3429000"/>
            <a:ext cx="1949450" cy="419100"/>
            <a:chOff x="416" y="2160"/>
            <a:chExt cx="1228" cy="264"/>
          </a:xfrm>
        </p:grpSpPr>
        <p:grpSp>
          <p:nvGrpSpPr>
            <p:cNvPr id="75835" name="Group 31"/>
            <p:cNvGrpSpPr>
              <a:grpSpLocks/>
            </p:cNvGrpSpPr>
            <p:nvPr/>
          </p:nvGrpSpPr>
          <p:grpSpPr bwMode="auto">
            <a:xfrm>
              <a:off x="1111" y="2277"/>
              <a:ext cx="250" cy="147"/>
              <a:chOff x="946" y="1751"/>
              <a:chExt cx="316" cy="218"/>
            </a:xfrm>
          </p:grpSpPr>
          <p:sp>
            <p:nvSpPr>
              <p:cNvPr id="75839" name="Freeform 32"/>
              <p:cNvSpPr>
                <a:spLocks/>
              </p:cNvSpPr>
              <p:nvPr/>
            </p:nvSpPr>
            <p:spPr bwMode="auto">
              <a:xfrm>
                <a:off x="1114" y="1827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40" name="Freeform 33"/>
              <p:cNvSpPr>
                <a:spLocks/>
              </p:cNvSpPr>
              <p:nvPr/>
            </p:nvSpPr>
            <p:spPr bwMode="auto">
              <a:xfrm flipH="1">
                <a:off x="946" y="1825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41" name="Line 34"/>
              <p:cNvSpPr>
                <a:spLocks noChangeShapeType="1"/>
              </p:cNvSpPr>
              <p:nvPr/>
            </p:nvSpPr>
            <p:spPr bwMode="auto">
              <a:xfrm flipH="1" flipV="1">
                <a:off x="1103" y="1804"/>
                <a:ext cx="0" cy="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42" name="AutoShape 35"/>
              <p:cNvSpPr>
                <a:spLocks noChangeArrowheads="1"/>
              </p:cNvSpPr>
              <p:nvPr/>
            </p:nvSpPr>
            <p:spPr bwMode="auto">
              <a:xfrm rot="-5400000">
                <a:off x="1070" y="1727"/>
                <a:ext cx="56" cy="104"/>
              </a:xfrm>
              <a:prstGeom prst="flowChartDelay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</p:grpSp>
        <p:sp>
          <p:nvSpPr>
            <p:cNvPr id="75836" name="Line 37"/>
            <p:cNvSpPr>
              <a:spLocks noChangeShapeType="1"/>
            </p:cNvSpPr>
            <p:nvPr/>
          </p:nvSpPr>
          <p:spPr bwMode="auto">
            <a:xfrm>
              <a:off x="425" y="2377"/>
              <a:ext cx="6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37" name="Line 46"/>
            <p:cNvSpPr>
              <a:spLocks noChangeShapeType="1"/>
            </p:cNvSpPr>
            <p:nvPr/>
          </p:nvSpPr>
          <p:spPr bwMode="auto">
            <a:xfrm>
              <a:off x="1380" y="2377"/>
              <a:ext cx="26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38" name="Text Box 52"/>
            <p:cNvSpPr txBox="1">
              <a:spLocks noChangeArrowheads="1"/>
            </p:cNvSpPr>
            <p:nvPr/>
          </p:nvSpPr>
          <p:spPr bwMode="auto">
            <a:xfrm>
              <a:off x="416" y="2160"/>
              <a:ext cx="64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 b="0"/>
                <a:t>Initiator</a:t>
              </a:r>
            </a:p>
          </p:txBody>
        </p:sp>
      </p:grpSp>
      <p:grpSp>
        <p:nvGrpSpPr>
          <p:cNvPr id="10" name="Group 83"/>
          <p:cNvGrpSpPr>
            <a:grpSpLocks/>
          </p:cNvGrpSpPr>
          <p:nvPr/>
        </p:nvGrpSpPr>
        <p:grpSpPr bwMode="auto">
          <a:xfrm>
            <a:off x="606425" y="3783013"/>
            <a:ext cx="1989138" cy="393700"/>
            <a:chOff x="382" y="2383"/>
            <a:chExt cx="1253" cy="248"/>
          </a:xfrm>
        </p:grpSpPr>
        <p:grpSp>
          <p:nvGrpSpPr>
            <p:cNvPr id="75827" name="Group 26"/>
            <p:cNvGrpSpPr>
              <a:grpSpLocks/>
            </p:cNvGrpSpPr>
            <p:nvPr/>
          </p:nvGrpSpPr>
          <p:grpSpPr bwMode="auto">
            <a:xfrm>
              <a:off x="1114" y="2484"/>
              <a:ext cx="250" cy="147"/>
              <a:chOff x="946" y="1751"/>
              <a:chExt cx="316" cy="218"/>
            </a:xfrm>
          </p:grpSpPr>
          <p:sp>
            <p:nvSpPr>
              <p:cNvPr id="75831" name="Freeform 27"/>
              <p:cNvSpPr>
                <a:spLocks/>
              </p:cNvSpPr>
              <p:nvPr/>
            </p:nvSpPr>
            <p:spPr bwMode="auto">
              <a:xfrm>
                <a:off x="1114" y="1827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32" name="Freeform 28"/>
              <p:cNvSpPr>
                <a:spLocks/>
              </p:cNvSpPr>
              <p:nvPr/>
            </p:nvSpPr>
            <p:spPr bwMode="auto">
              <a:xfrm flipH="1">
                <a:off x="946" y="1825"/>
                <a:ext cx="148" cy="142"/>
              </a:xfrm>
              <a:custGeom>
                <a:avLst/>
                <a:gdLst>
                  <a:gd name="T0" fmla="*/ 0 w 148"/>
                  <a:gd name="T1" fmla="*/ 60 h 142"/>
                  <a:gd name="T2" fmla="*/ 148 w 148"/>
                  <a:gd name="T3" fmla="*/ 0 h 142"/>
                  <a:gd name="T4" fmla="*/ 148 w 148"/>
                  <a:gd name="T5" fmla="*/ 142 h 142"/>
                  <a:gd name="T6" fmla="*/ 0 w 148"/>
                  <a:gd name="T7" fmla="*/ 60 h 1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8"/>
                  <a:gd name="T13" fmla="*/ 0 h 142"/>
                  <a:gd name="T14" fmla="*/ 148 w 148"/>
                  <a:gd name="T15" fmla="*/ 142 h 1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8" h="142">
                    <a:moveTo>
                      <a:pt x="0" y="60"/>
                    </a:moveTo>
                    <a:lnTo>
                      <a:pt x="148" y="0"/>
                    </a:lnTo>
                    <a:lnTo>
                      <a:pt x="148" y="142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33" name="Line 29"/>
              <p:cNvSpPr>
                <a:spLocks noChangeShapeType="1"/>
              </p:cNvSpPr>
              <p:nvPr/>
            </p:nvSpPr>
            <p:spPr bwMode="auto">
              <a:xfrm flipH="1" flipV="1">
                <a:off x="1103" y="1804"/>
                <a:ext cx="0" cy="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34" name="AutoShape 30"/>
              <p:cNvSpPr>
                <a:spLocks noChangeArrowheads="1"/>
              </p:cNvSpPr>
              <p:nvPr/>
            </p:nvSpPr>
            <p:spPr bwMode="auto">
              <a:xfrm rot="-5400000">
                <a:off x="1070" y="1727"/>
                <a:ext cx="56" cy="104"/>
              </a:xfrm>
              <a:prstGeom prst="flowChartDelay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</p:grpSp>
        <p:sp>
          <p:nvSpPr>
            <p:cNvPr id="75828" name="Line 38"/>
            <p:cNvSpPr>
              <a:spLocks noChangeShapeType="1"/>
            </p:cNvSpPr>
            <p:nvPr/>
          </p:nvSpPr>
          <p:spPr bwMode="auto">
            <a:xfrm>
              <a:off x="428" y="2572"/>
              <a:ext cx="6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29" name="Line 47"/>
            <p:cNvSpPr>
              <a:spLocks noChangeShapeType="1"/>
            </p:cNvSpPr>
            <p:nvPr/>
          </p:nvSpPr>
          <p:spPr bwMode="auto">
            <a:xfrm>
              <a:off x="1371" y="2578"/>
              <a:ext cx="26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30" name="Text Box 53"/>
            <p:cNvSpPr txBox="1">
              <a:spLocks noChangeArrowheads="1"/>
            </p:cNvSpPr>
            <p:nvPr/>
          </p:nvSpPr>
          <p:spPr bwMode="auto">
            <a:xfrm>
              <a:off x="382" y="2383"/>
              <a:ext cx="70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600" b="0"/>
                <a:t>Lsgsmittel</a:t>
              </a:r>
            </a:p>
          </p:txBody>
        </p:sp>
      </p:grpSp>
      <p:grpSp>
        <p:nvGrpSpPr>
          <p:cNvPr id="12" name="Group 85"/>
          <p:cNvGrpSpPr>
            <a:grpSpLocks/>
          </p:cNvGrpSpPr>
          <p:nvPr/>
        </p:nvGrpSpPr>
        <p:grpSpPr bwMode="auto">
          <a:xfrm>
            <a:off x="676275" y="4783138"/>
            <a:ext cx="1919288" cy="366712"/>
            <a:chOff x="426" y="3013"/>
            <a:chExt cx="1209" cy="231"/>
          </a:xfrm>
        </p:grpSpPr>
        <p:sp>
          <p:nvSpPr>
            <p:cNvPr id="75825" name="Line 49"/>
            <p:cNvSpPr>
              <a:spLocks noChangeShapeType="1"/>
            </p:cNvSpPr>
            <p:nvPr/>
          </p:nvSpPr>
          <p:spPr bwMode="auto">
            <a:xfrm>
              <a:off x="439" y="3039"/>
              <a:ext cx="119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dash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26" name="Text Box 55"/>
            <p:cNvSpPr txBox="1">
              <a:spLocks noChangeArrowheads="1"/>
            </p:cNvSpPr>
            <p:nvPr/>
          </p:nvSpPr>
          <p:spPr bwMode="auto">
            <a:xfrm>
              <a:off x="426" y="3013"/>
              <a:ext cx="75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 b="0"/>
                <a:t>Inhibitor</a:t>
              </a:r>
            </a:p>
          </p:txBody>
        </p:sp>
      </p:grpSp>
      <p:sp>
        <p:nvSpPr>
          <p:cNvPr id="75793" name="Line 59"/>
          <p:cNvSpPr>
            <a:spLocks noChangeShapeType="1"/>
          </p:cNvSpPr>
          <p:nvPr/>
        </p:nvSpPr>
        <p:spPr bwMode="auto">
          <a:xfrm flipV="1">
            <a:off x="5730875" y="327025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4" name="Line 60"/>
          <p:cNvSpPr>
            <a:spLocks noChangeShapeType="1"/>
          </p:cNvSpPr>
          <p:nvPr/>
        </p:nvSpPr>
        <p:spPr bwMode="auto">
          <a:xfrm flipV="1">
            <a:off x="4003675" y="32639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95" name="AutoShape 62"/>
          <p:cNvSpPr>
            <a:spLocks noChangeArrowheads="1"/>
          </p:cNvSpPr>
          <p:nvPr/>
        </p:nvSpPr>
        <p:spPr bwMode="auto">
          <a:xfrm>
            <a:off x="4911725" y="2914650"/>
            <a:ext cx="215900" cy="177800"/>
          </a:xfrm>
          <a:prstGeom prst="curvedLeftArrow">
            <a:avLst>
              <a:gd name="adj1" fmla="val 20000"/>
              <a:gd name="adj2" fmla="val 40000"/>
              <a:gd name="adj3" fmla="val 4047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75796" name="AutoShape 73" descr="Wassertropfen"/>
          <p:cNvSpPr>
            <a:spLocks noChangeArrowheads="1"/>
          </p:cNvSpPr>
          <p:nvPr/>
        </p:nvSpPr>
        <p:spPr bwMode="auto">
          <a:xfrm>
            <a:off x="4195763" y="4457700"/>
            <a:ext cx="1349375" cy="414338"/>
          </a:xfrm>
          <a:prstGeom prst="doubleWave">
            <a:avLst>
              <a:gd name="adj1" fmla="val 6500"/>
              <a:gd name="adj2" fmla="val 0"/>
            </a:avLst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75797" name="AutoShape 63"/>
          <p:cNvSpPr>
            <a:spLocks noChangeArrowheads="1"/>
          </p:cNvSpPr>
          <p:nvPr/>
        </p:nvSpPr>
        <p:spPr bwMode="auto">
          <a:xfrm rot="10800000">
            <a:off x="4575175" y="2908300"/>
            <a:ext cx="215900" cy="177800"/>
          </a:xfrm>
          <a:prstGeom prst="curvedLeftArrow">
            <a:avLst>
              <a:gd name="adj1" fmla="val 20000"/>
              <a:gd name="adj2" fmla="val 40000"/>
              <a:gd name="adj3" fmla="val 40476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75798" name="AutoShape 72" descr="Wassertropfen"/>
          <p:cNvSpPr>
            <a:spLocks noChangeArrowheads="1"/>
          </p:cNvSpPr>
          <p:nvPr/>
        </p:nvSpPr>
        <p:spPr bwMode="auto">
          <a:xfrm>
            <a:off x="4200525" y="3805238"/>
            <a:ext cx="1339850" cy="595312"/>
          </a:xfrm>
          <a:prstGeom prst="doubleWave">
            <a:avLst>
              <a:gd name="adj1" fmla="val 6500"/>
              <a:gd name="adj2" fmla="val 0"/>
            </a:avLst>
          </a:prstGeom>
          <a:blipFill dpi="0" rotWithShape="0">
            <a:blip r:embed="rId4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75799" name="Rectangle 64"/>
          <p:cNvSpPr>
            <a:spLocks noChangeArrowheads="1"/>
          </p:cNvSpPr>
          <p:nvPr/>
        </p:nvSpPr>
        <p:spPr bwMode="auto">
          <a:xfrm>
            <a:off x="4422775" y="4387850"/>
            <a:ext cx="285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45791" dir="19578596" algn="ctr" rotWithShape="0">
              <a:schemeClr val="bg2"/>
            </a:outerShdw>
          </a:effectLst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75800" name="Rectangle 65"/>
          <p:cNvSpPr>
            <a:spLocks noChangeArrowheads="1"/>
          </p:cNvSpPr>
          <p:nvPr/>
        </p:nvSpPr>
        <p:spPr bwMode="auto">
          <a:xfrm>
            <a:off x="4937125" y="4387850"/>
            <a:ext cx="285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45791" dir="19578596" algn="ctr" rotWithShape="0">
              <a:schemeClr val="bg2"/>
            </a:outerShdw>
          </a:effectLst>
        </p:spPr>
        <p:txBody>
          <a:bodyPr wrap="none" anchor="ctr"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75801" name="Line 66"/>
          <p:cNvSpPr>
            <a:spLocks noChangeShapeType="1"/>
          </p:cNvSpPr>
          <p:nvPr/>
        </p:nvSpPr>
        <p:spPr bwMode="auto">
          <a:xfrm>
            <a:off x="4848225" y="2806700"/>
            <a:ext cx="0" cy="1911350"/>
          </a:xfrm>
          <a:prstGeom prst="line">
            <a:avLst/>
          </a:prstGeom>
          <a:noFill/>
          <a:ln w="38100">
            <a:solidFill>
              <a:srgbClr val="4D4D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2" name="Line 67"/>
          <p:cNvSpPr>
            <a:spLocks noChangeShapeType="1"/>
          </p:cNvSpPr>
          <p:nvPr/>
        </p:nvSpPr>
        <p:spPr bwMode="auto">
          <a:xfrm>
            <a:off x="4708525" y="4464050"/>
            <a:ext cx="228600" cy="6350"/>
          </a:xfrm>
          <a:prstGeom prst="line">
            <a:avLst/>
          </a:prstGeom>
          <a:noFill/>
          <a:ln w="38100">
            <a:solidFill>
              <a:srgbClr val="4D4D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3" name="Group 90"/>
          <p:cNvGrpSpPr>
            <a:grpSpLocks/>
          </p:cNvGrpSpPr>
          <p:nvPr/>
        </p:nvGrpSpPr>
        <p:grpSpPr bwMode="auto">
          <a:xfrm>
            <a:off x="671513" y="4908550"/>
            <a:ext cx="3332162" cy="752475"/>
            <a:chOff x="423" y="3092"/>
            <a:chExt cx="2099" cy="474"/>
          </a:xfrm>
        </p:grpSpPr>
        <p:sp>
          <p:nvSpPr>
            <p:cNvPr id="75816" name="Line 40"/>
            <p:cNvSpPr>
              <a:spLocks noChangeShapeType="1"/>
            </p:cNvSpPr>
            <p:nvPr/>
          </p:nvSpPr>
          <p:spPr bwMode="auto">
            <a:xfrm>
              <a:off x="428" y="3329"/>
              <a:ext cx="6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5817" name="Group 86"/>
            <p:cNvGrpSpPr>
              <a:grpSpLocks/>
            </p:cNvGrpSpPr>
            <p:nvPr/>
          </p:nvGrpSpPr>
          <p:grpSpPr bwMode="auto">
            <a:xfrm>
              <a:off x="423" y="3092"/>
              <a:ext cx="2099" cy="474"/>
              <a:chOff x="423" y="3092"/>
              <a:chExt cx="2099" cy="474"/>
            </a:xfrm>
          </p:grpSpPr>
          <p:grpSp>
            <p:nvGrpSpPr>
              <p:cNvPr id="75818" name="Group 16"/>
              <p:cNvGrpSpPr>
                <a:grpSpLocks/>
              </p:cNvGrpSpPr>
              <p:nvPr/>
            </p:nvGrpSpPr>
            <p:grpSpPr bwMode="auto">
              <a:xfrm>
                <a:off x="1120" y="3230"/>
                <a:ext cx="250" cy="147"/>
                <a:chOff x="946" y="1751"/>
                <a:chExt cx="316" cy="218"/>
              </a:xfrm>
            </p:grpSpPr>
            <p:sp>
              <p:nvSpPr>
                <p:cNvPr id="75821" name="Freeform 17"/>
                <p:cNvSpPr>
                  <a:spLocks/>
                </p:cNvSpPr>
                <p:nvPr/>
              </p:nvSpPr>
              <p:spPr bwMode="auto">
                <a:xfrm>
                  <a:off x="1114" y="1827"/>
                  <a:ext cx="148" cy="142"/>
                </a:xfrm>
                <a:custGeom>
                  <a:avLst/>
                  <a:gdLst>
                    <a:gd name="T0" fmla="*/ 0 w 148"/>
                    <a:gd name="T1" fmla="*/ 60 h 142"/>
                    <a:gd name="T2" fmla="*/ 148 w 148"/>
                    <a:gd name="T3" fmla="*/ 0 h 142"/>
                    <a:gd name="T4" fmla="*/ 148 w 148"/>
                    <a:gd name="T5" fmla="*/ 142 h 142"/>
                    <a:gd name="T6" fmla="*/ 0 w 148"/>
                    <a:gd name="T7" fmla="*/ 60 h 14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8"/>
                    <a:gd name="T13" fmla="*/ 0 h 142"/>
                    <a:gd name="T14" fmla="*/ 148 w 148"/>
                    <a:gd name="T15" fmla="*/ 142 h 14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8" h="142">
                      <a:moveTo>
                        <a:pt x="0" y="60"/>
                      </a:moveTo>
                      <a:lnTo>
                        <a:pt x="148" y="0"/>
                      </a:lnTo>
                      <a:lnTo>
                        <a:pt x="148" y="142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5822" name="Freeform 18"/>
                <p:cNvSpPr>
                  <a:spLocks/>
                </p:cNvSpPr>
                <p:nvPr/>
              </p:nvSpPr>
              <p:spPr bwMode="auto">
                <a:xfrm flipH="1">
                  <a:off x="946" y="1825"/>
                  <a:ext cx="148" cy="142"/>
                </a:xfrm>
                <a:custGeom>
                  <a:avLst/>
                  <a:gdLst>
                    <a:gd name="T0" fmla="*/ 0 w 148"/>
                    <a:gd name="T1" fmla="*/ 60 h 142"/>
                    <a:gd name="T2" fmla="*/ 148 w 148"/>
                    <a:gd name="T3" fmla="*/ 0 h 142"/>
                    <a:gd name="T4" fmla="*/ 148 w 148"/>
                    <a:gd name="T5" fmla="*/ 142 h 142"/>
                    <a:gd name="T6" fmla="*/ 0 w 148"/>
                    <a:gd name="T7" fmla="*/ 60 h 14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48"/>
                    <a:gd name="T13" fmla="*/ 0 h 142"/>
                    <a:gd name="T14" fmla="*/ 148 w 148"/>
                    <a:gd name="T15" fmla="*/ 142 h 14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48" h="142">
                      <a:moveTo>
                        <a:pt x="0" y="60"/>
                      </a:moveTo>
                      <a:lnTo>
                        <a:pt x="148" y="0"/>
                      </a:lnTo>
                      <a:lnTo>
                        <a:pt x="148" y="142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5823" name="Line 1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3" y="1804"/>
                  <a:ext cx="0" cy="8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5824" name="AutoShape 20"/>
                <p:cNvSpPr>
                  <a:spLocks noChangeArrowheads="1"/>
                </p:cNvSpPr>
                <p:nvPr/>
              </p:nvSpPr>
              <p:spPr bwMode="auto">
                <a:xfrm rot="-5400000">
                  <a:off x="1070" y="1727"/>
                  <a:ext cx="56" cy="104"/>
                </a:xfrm>
                <a:prstGeom prst="flowChartDelay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buSzPct val="130000"/>
                    <a:buBlip>
                      <a:blip r:embed="rId3"/>
                    </a:buBlip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66CC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TIMES" panose="02020603050405020304" pitchFamily="18" charset="0"/>
                    </a:defRPr>
                  </a:lvl9pPr>
                </a:lstStyle>
                <a:p>
                  <a:pPr>
                    <a:buSzTx/>
                    <a:buFontTx/>
                    <a:buNone/>
                  </a:pPr>
                  <a:endParaRPr lang="de-DE" altLang="de-DE" b="0">
                    <a:latin typeface="Arial Black" panose="020B0A04020102020204" pitchFamily="34" charset="0"/>
                  </a:endParaRPr>
                </a:p>
              </p:txBody>
            </p:sp>
          </p:grpSp>
          <p:sp>
            <p:nvSpPr>
              <p:cNvPr id="75819" name="Text Box 56"/>
              <p:cNvSpPr txBox="1">
                <a:spLocks noChangeArrowheads="1"/>
              </p:cNvSpPr>
              <p:nvPr/>
            </p:nvSpPr>
            <p:spPr bwMode="auto">
              <a:xfrm>
                <a:off x="423" y="3335"/>
                <a:ext cx="793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spcBef>
                    <a:spcPct val="50000"/>
                  </a:spcBef>
                  <a:buSzTx/>
                  <a:buFontTx/>
                  <a:buNone/>
                </a:pPr>
                <a:r>
                  <a:rPr lang="de-DE" altLang="de-DE" sz="1800" b="0"/>
                  <a:t>Kältemittel</a:t>
                </a:r>
              </a:p>
            </p:txBody>
          </p:sp>
          <p:sp>
            <p:nvSpPr>
              <p:cNvPr id="75820" name="Freeform 69"/>
              <p:cNvSpPr>
                <a:spLocks/>
              </p:cNvSpPr>
              <p:nvPr/>
            </p:nvSpPr>
            <p:spPr bwMode="auto">
              <a:xfrm>
                <a:off x="1370" y="3092"/>
                <a:ext cx="1152" cy="236"/>
              </a:xfrm>
              <a:custGeom>
                <a:avLst/>
                <a:gdLst>
                  <a:gd name="T0" fmla="*/ 0 w 1152"/>
                  <a:gd name="T1" fmla="*/ 236 h 236"/>
                  <a:gd name="T2" fmla="*/ 932 w 1152"/>
                  <a:gd name="T3" fmla="*/ 236 h 236"/>
                  <a:gd name="T4" fmla="*/ 932 w 1152"/>
                  <a:gd name="T5" fmla="*/ 0 h 236"/>
                  <a:gd name="T6" fmla="*/ 1152 w 1152"/>
                  <a:gd name="T7" fmla="*/ 0 h 2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52"/>
                  <a:gd name="T13" fmla="*/ 0 h 236"/>
                  <a:gd name="T14" fmla="*/ 1152 w 1152"/>
                  <a:gd name="T15" fmla="*/ 236 h 2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52" h="236">
                    <a:moveTo>
                      <a:pt x="0" y="236"/>
                    </a:moveTo>
                    <a:lnTo>
                      <a:pt x="932" y="236"/>
                    </a:lnTo>
                    <a:lnTo>
                      <a:pt x="932" y="0"/>
                    </a:lnTo>
                    <a:lnTo>
                      <a:pt x="1152" y="0"/>
                    </a:lnTo>
                  </a:path>
                </a:pathLst>
              </a:custGeom>
              <a:noFill/>
              <a:ln w="5715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5804" name="Line 70"/>
          <p:cNvSpPr>
            <a:spLocks noChangeShapeType="1"/>
          </p:cNvSpPr>
          <p:nvPr/>
        </p:nvSpPr>
        <p:spPr bwMode="auto">
          <a:xfrm>
            <a:off x="5730875" y="3619500"/>
            <a:ext cx="692150" cy="0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6" name="Group 89"/>
          <p:cNvGrpSpPr>
            <a:grpSpLocks/>
          </p:cNvGrpSpPr>
          <p:nvPr/>
        </p:nvGrpSpPr>
        <p:grpSpPr bwMode="auto">
          <a:xfrm>
            <a:off x="5246688" y="4878388"/>
            <a:ext cx="3668712" cy="1444625"/>
            <a:chOff x="3305" y="3073"/>
            <a:chExt cx="2311" cy="910"/>
          </a:xfrm>
        </p:grpSpPr>
        <p:sp>
          <p:nvSpPr>
            <p:cNvPr id="75814" name="Freeform 61"/>
            <p:cNvSpPr>
              <a:spLocks/>
            </p:cNvSpPr>
            <p:nvPr/>
          </p:nvSpPr>
          <p:spPr bwMode="auto">
            <a:xfrm rot="16200000" flipH="1">
              <a:off x="3427" y="2951"/>
              <a:ext cx="444" cy="688"/>
            </a:xfrm>
            <a:custGeom>
              <a:avLst/>
              <a:gdLst>
                <a:gd name="T0" fmla="*/ 0 w 1194"/>
                <a:gd name="T1" fmla="*/ 0 h 284"/>
                <a:gd name="T2" fmla="*/ 0 w 1194"/>
                <a:gd name="T3" fmla="*/ 2147483647 h 284"/>
                <a:gd name="T4" fmla="*/ 0 w 1194"/>
                <a:gd name="T5" fmla="*/ 2147483647 h 284"/>
                <a:gd name="T6" fmla="*/ 0 60000 65536"/>
                <a:gd name="T7" fmla="*/ 0 60000 65536"/>
                <a:gd name="T8" fmla="*/ 0 60000 65536"/>
                <a:gd name="T9" fmla="*/ 0 w 1194"/>
                <a:gd name="T10" fmla="*/ 0 h 284"/>
                <a:gd name="T11" fmla="*/ 1194 w 1194"/>
                <a:gd name="T12" fmla="*/ 284 h 2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94" h="284">
                  <a:moveTo>
                    <a:pt x="0" y="0"/>
                  </a:moveTo>
                  <a:cubicBezTo>
                    <a:pt x="167" y="10"/>
                    <a:pt x="814" y="12"/>
                    <a:pt x="1004" y="59"/>
                  </a:cubicBezTo>
                  <a:cubicBezTo>
                    <a:pt x="1194" y="106"/>
                    <a:pt x="1113" y="237"/>
                    <a:pt x="1141" y="284"/>
                  </a:cubicBezTo>
                </a:path>
              </a:pathLst>
            </a:custGeom>
            <a:noFill/>
            <a:ln w="38100">
              <a:solidFill>
                <a:srgbClr val="29292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15" name="Text Box 74"/>
            <p:cNvSpPr txBox="1">
              <a:spLocks noChangeArrowheads="1"/>
            </p:cNvSpPr>
            <p:nvPr/>
          </p:nvSpPr>
          <p:spPr bwMode="auto">
            <a:xfrm>
              <a:off x="3996" y="3330"/>
              <a:ext cx="1620" cy="6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2000" b="0"/>
                <a:t>Kopolymer</a:t>
              </a:r>
            </a:p>
            <a:p>
              <a:pPr>
                <a:lnSpc>
                  <a:spcPct val="5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2000" b="0"/>
                <a:t>Nicht-reag.</a:t>
              </a:r>
              <a:r>
                <a:rPr lang="de-DE" altLang="de-DE" b="0"/>
                <a:t> </a:t>
              </a:r>
              <a:r>
                <a:rPr lang="de-DE" altLang="de-DE" sz="2000" b="0"/>
                <a:t>Zutaten</a:t>
              </a:r>
            </a:p>
            <a:p>
              <a:pPr>
                <a:lnSpc>
                  <a:spcPct val="50000"/>
                </a:lnSpc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2000" b="0"/>
                <a:t>Lsgsmittel</a:t>
              </a:r>
            </a:p>
          </p:txBody>
        </p:sp>
      </p:grpSp>
      <p:grpSp>
        <p:nvGrpSpPr>
          <p:cNvPr id="17" name="Group 87"/>
          <p:cNvGrpSpPr>
            <a:grpSpLocks/>
          </p:cNvGrpSpPr>
          <p:nvPr/>
        </p:nvGrpSpPr>
        <p:grpSpPr bwMode="auto">
          <a:xfrm>
            <a:off x="657225" y="5314950"/>
            <a:ext cx="2562225" cy="889000"/>
            <a:chOff x="414" y="3348"/>
            <a:chExt cx="1614" cy="560"/>
          </a:xfrm>
        </p:grpSpPr>
        <p:sp>
          <p:nvSpPr>
            <p:cNvPr id="75812" name="Freeform 75"/>
            <p:cNvSpPr>
              <a:spLocks/>
            </p:cNvSpPr>
            <p:nvPr/>
          </p:nvSpPr>
          <p:spPr bwMode="auto">
            <a:xfrm>
              <a:off x="414" y="3348"/>
              <a:ext cx="1614" cy="324"/>
            </a:xfrm>
            <a:custGeom>
              <a:avLst/>
              <a:gdLst>
                <a:gd name="T0" fmla="*/ 0 w 1614"/>
                <a:gd name="T1" fmla="*/ 1 h 492"/>
                <a:gd name="T2" fmla="*/ 1602 w 1614"/>
                <a:gd name="T3" fmla="*/ 1 h 492"/>
                <a:gd name="T4" fmla="*/ 1614 w 1614"/>
                <a:gd name="T5" fmla="*/ 0 h 492"/>
                <a:gd name="T6" fmla="*/ 0 60000 65536"/>
                <a:gd name="T7" fmla="*/ 0 60000 65536"/>
                <a:gd name="T8" fmla="*/ 0 60000 65536"/>
                <a:gd name="T9" fmla="*/ 0 w 1614"/>
                <a:gd name="T10" fmla="*/ 0 h 492"/>
                <a:gd name="T11" fmla="*/ 1614 w 1614"/>
                <a:gd name="T12" fmla="*/ 492 h 4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14" h="492">
                  <a:moveTo>
                    <a:pt x="0" y="486"/>
                  </a:moveTo>
                  <a:lnTo>
                    <a:pt x="1602" y="492"/>
                  </a:lnTo>
                  <a:lnTo>
                    <a:pt x="1614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813" name="Text Box 76"/>
            <p:cNvSpPr txBox="1">
              <a:spLocks noChangeArrowheads="1"/>
            </p:cNvSpPr>
            <p:nvPr/>
          </p:nvSpPr>
          <p:spPr bwMode="auto">
            <a:xfrm>
              <a:off x="417" y="3677"/>
              <a:ext cx="95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 b="0"/>
                <a:t>Temperatur</a:t>
              </a:r>
            </a:p>
          </p:txBody>
        </p:sp>
      </p:grpSp>
      <p:grpSp>
        <p:nvGrpSpPr>
          <p:cNvPr id="18" name="Group 88"/>
          <p:cNvGrpSpPr>
            <a:grpSpLocks/>
          </p:cNvGrpSpPr>
          <p:nvPr/>
        </p:nvGrpSpPr>
        <p:grpSpPr bwMode="auto">
          <a:xfrm>
            <a:off x="5303838" y="2820988"/>
            <a:ext cx="2919412" cy="847725"/>
            <a:chOff x="3341" y="1777"/>
            <a:chExt cx="1839" cy="534"/>
          </a:xfrm>
        </p:grpSpPr>
        <p:sp>
          <p:nvSpPr>
            <p:cNvPr id="75810" name="Text Box 71"/>
            <p:cNvSpPr txBox="1">
              <a:spLocks noChangeArrowheads="1"/>
            </p:cNvSpPr>
            <p:nvPr/>
          </p:nvSpPr>
          <p:spPr bwMode="auto">
            <a:xfrm>
              <a:off x="4039" y="1777"/>
              <a:ext cx="114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800" b="0"/>
                <a:t>Temperatur</a:t>
              </a:r>
            </a:p>
          </p:txBody>
        </p:sp>
        <p:sp>
          <p:nvSpPr>
            <p:cNvPr id="75811" name="Freeform 77"/>
            <p:cNvSpPr>
              <a:spLocks/>
            </p:cNvSpPr>
            <p:nvPr/>
          </p:nvSpPr>
          <p:spPr bwMode="auto">
            <a:xfrm rot="5400000" flipH="1" flipV="1">
              <a:off x="3463" y="1745"/>
              <a:ext cx="444" cy="688"/>
            </a:xfrm>
            <a:custGeom>
              <a:avLst/>
              <a:gdLst>
                <a:gd name="T0" fmla="*/ 0 w 1194"/>
                <a:gd name="T1" fmla="*/ 0 h 284"/>
                <a:gd name="T2" fmla="*/ 0 w 1194"/>
                <a:gd name="T3" fmla="*/ 2147483647 h 284"/>
                <a:gd name="T4" fmla="*/ 0 w 1194"/>
                <a:gd name="T5" fmla="*/ 2147483647 h 284"/>
                <a:gd name="T6" fmla="*/ 0 60000 65536"/>
                <a:gd name="T7" fmla="*/ 0 60000 65536"/>
                <a:gd name="T8" fmla="*/ 0 60000 65536"/>
                <a:gd name="T9" fmla="*/ 0 w 1194"/>
                <a:gd name="T10" fmla="*/ 0 h 284"/>
                <a:gd name="T11" fmla="*/ 1194 w 1194"/>
                <a:gd name="T12" fmla="*/ 284 h 2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94" h="284">
                  <a:moveTo>
                    <a:pt x="0" y="0"/>
                  </a:moveTo>
                  <a:cubicBezTo>
                    <a:pt x="167" y="10"/>
                    <a:pt x="814" y="12"/>
                    <a:pt x="1004" y="59"/>
                  </a:cubicBezTo>
                  <a:cubicBezTo>
                    <a:pt x="1194" y="106"/>
                    <a:pt x="1113" y="237"/>
                    <a:pt x="1141" y="284"/>
                  </a:cubicBezTo>
                </a:path>
              </a:pathLst>
            </a:custGeom>
            <a:noFill/>
            <a:ln w="12700">
              <a:solidFill>
                <a:srgbClr val="29292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5808" name="Text Box 78"/>
          <p:cNvSpPr txBox="1">
            <a:spLocks noChangeArrowheads="1"/>
          </p:cNvSpPr>
          <p:nvPr/>
        </p:nvSpPr>
        <p:spPr bwMode="auto">
          <a:xfrm>
            <a:off x="609600" y="2038350"/>
            <a:ext cx="28384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/>
              <a:t>Eingabe</a:t>
            </a:r>
          </a:p>
        </p:txBody>
      </p:sp>
      <p:sp>
        <p:nvSpPr>
          <p:cNvPr id="75809" name="Text Box 79"/>
          <p:cNvSpPr txBox="1">
            <a:spLocks noChangeArrowheads="1"/>
          </p:cNvSpPr>
          <p:nvPr/>
        </p:nvSpPr>
        <p:spPr bwMode="auto">
          <a:xfrm>
            <a:off x="6391275" y="2057400"/>
            <a:ext cx="1685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b="0"/>
              <a:t>Ausgabe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680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087474EA-AC9F-47C4-9DBB-3C02849A8C2A}" type="slidenum">
              <a:rPr lang="de-DE" altLang="de-DE" sz="800" b="0"/>
              <a:pPr>
                <a:buSzTx/>
                <a:buFontTx/>
                <a:buNone/>
              </a:pPr>
              <a:t>73</a:t>
            </a:fld>
            <a:r>
              <a:rPr lang="de-DE" altLang="de-DE" sz="800" b="0"/>
              <a:t> -</a:t>
            </a:r>
          </a:p>
        </p:txBody>
      </p:sp>
      <p:sp>
        <p:nvSpPr>
          <p:cNvPr id="768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Inputgenerierung</a:t>
            </a:r>
          </a:p>
        </p:txBody>
      </p:sp>
      <p:sp>
        <p:nvSpPr>
          <p:cNvPr id="7680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8077200" cy="455613"/>
          </a:xfrm>
        </p:spPr>
        <p:txBody>
          <a:bodyPr/>
          <a:lstStyle/>
          <a:p>
            <a:pPr marL="0" indent="0">
              <a:lnSpc>
                <a:spcPct val="90000"/>
              </a:lnSpc>
            </a:pPr>
            <a:r>
              <a:rPr lang="de-DE" altLang="de-DE" smtClean="0"/>
              <a:t>Strategie </a:t>
            </a:r>
            <a:r>
              <a:rPr lang="de-DE" altLang="de-DE" smtClean="0">
                <a:solidFill>
                  <a:srgbClr val="CC3300"/>
                </a:solidFill>
              </a:rPr>
              <a:t>RUS</a:t>
            </a:r>
            <a:r>
              <a:rPr lang="de-DE" altLang="de-DE" smtClean="0"/>
              <a:t>: Random uniform sampling</a:t>
            </a:r>
          </a:p>
        </p:txBody>
      </p: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704850" y="1754188"/>
            <a:ext cx="7997825" cy="1755775"/>
            <a:chOff x="444" y="1105"/>
            <a:chExt cx="5038" cy="1106"/>
          </a:xfrm>
        </p:grpSpPr>
        <p:pic>
          <p:nvPicPr>
            <p:cNvPr id="76812" name="Picture 4" descr="RBF1-a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" y="1105"/>
              <a:ext cx="5038" cy="1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813" name="Text Box 10"/>
            <p:cNvSpPr txBox="1">
              <a:spLocks noChangeArrowheads="1"/>
            </p:cNvSpPr>
            <p:nvPr/>
          </p:nvSpPr>
          <p:spPr bwMode="auto">
            <a:xfrm>
              <a:off x="1104" y="1176"/>
              <a:ext cx="64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600" b="0"/>
                <a:t>Ausgabe</a:t>
              </a:r>
            </a:p>
          </p:txBody>
        </p:sp>
        <p:sp>
          <p:nvSpPr>
            <p:cNvPr id="76814" name="Text Box 11"/>
            <p:cNvSpPr txBox="1">
              <a:spLocks noChangeArrowheads="1"/>
            </p:cNvSpPr>
            <p:nvPr/>
          </p:nvSpPr>
          <p:spPr bwMode="auto">
            <a:xfrm>
              <a:off x="1152" y="1722"/>
              <a:ext cx="64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600" b="0"/>
                <a:t>Eingabe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752475" y="3752850"/>
            <a:ext cx="8124825" cy="2605088"/>
            <a:chOff x="474" y="2364"/>
            <a:chExt cx="5118" cy="1641"/>
          </a:xfrm>
        </p:grpSpPr>
        <p:pic>
          <p:nvPicPr>
            <p:cNvPr id="76808" name="Picture 7" descr="RBF2-a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" y="2592"/>
              <a:ext cx="5106" cy="1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809" name="Rectangle 9"/>
            <p:cNvSpPr>
              <a:spLocks noChangeArrowheads="1"/>
            </p:cNvSpPr>
            <p:nvPr/>
          </p:nvSpPr>
          <p:spPr bwMode="auto">
            <a:xfrm>
              <a:off x="474" y="2364"/>
              <a:ext cx="508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lnSpc>
                  <a:spcPct val="90000"/>
                </a:lnSpc>
              </a:pPr>
              <a:r>
                <a:rPr lang="de-DE" altLang="de-DE"/>
                <a:t>Strategie </a:t>
              </a:r>
              <a:r>
                <a:rPr lang="de-DE" altLang="de-DE">
                  <a:solidFill>
                    <a:schemeClr val="accent1"/>
                  </a:solidFill>
                </a:rPr>
                <a:t>RDS</a:t>
              </a:r>
              <a:r>
                <a:rPr lang="de-DE" altLang="de-DE"/>
                <a:t>: Random distributed sampling</a:t>
              </a:r>
            </a:p>
          </p:txBody>
        </p:sp>
        <p:sp>
          <p:nvSpPr>
            <p:cNvPr id="76810" name="Text Box 12"/>
            <p:cNvSpPr txBox="1">
              <a:spLocks noChangeArrowheads="1"/>
            </p:cNvSpPr>
            <p:nvPr/>
          </p:nvSpPr>
          <p:spPr bwMode="auto">
            <a:xfrm>
              <a:off x="1158" y="2790"/>
              <a:ext cx="64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600" b="0"/>
                <a:t>Ausgabe</a:t>
              </a:r>
            </a:p>
          </p:txBody>
        </p:sp>
        <p:sp>
          <p:nvSpPr>
            <p:cNvPr id="76811" name="Text Box 13"/>
            <p:cNvSpPr txBox="1">
              <a:spLocks noChangeArrowheads="1"/>
            </p:cNvSpPr>
            <p:nvPr/>
          </p:nvSpPr>
          <p:spPr bwMode="auto">
            <a:xfrm>
              <a:off x="1146" y="3450"/>
              <a:ext cx="64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spcBef>
                  <a:spcPct val="50000"/>
                </a:spcBef>
                <a:buSzTx/>
                <a:buFontTx/>
                <a:buNone/>
              </a:pPr>
              <a:r>
                <a:rPr lang="de-DE" altLang="de-DE" sz="1600" b="0"/>
                <a:t>Eingabe</a:t>
              </a:r>
            </a:p>
          </p:txBody>
        </p:sp>
      </p:grp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782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709495D1-3E01-43DE-9E39-76790C4326AE}" type="slidenum">
              <a:rPr lang="de-DE" altLang="de-DE" sz="800" b="0"/>
              <a:pPr>
                <a:buSzTx/>
                <a:buFontTx/>
                <a:buNone/>
              </a:pPr>
              <a:t>74</a:t>
            </a:fld>
            <a:r>
              <a:rPr lang="de-DE" altLang="de-DE" sz="800" b="0"/>
              <a:t> -</a:t>
            </a:r>
          </a:p>
        </p:txBody>
      </p:sp>
      <p:sp>
        <p:nvSpPr>
          <p:cNvPr id="7782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Ergebnisse</a:t>
            </a:r>
          </a:p>
        </p:txBody>
      </p:sp>
      <p:sp>
        <p:nvSpPr>
          <p:cNvPr id="7782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8077200" cy="636588"/>
          </a:xfrm>
        </p:spPr>
        <p:txBody>
          <a:bodyPr/>
          <a:lstStyle/>
          <a:p>
            <a:pPr marL="0" indent="0"/>
            <a:r>
              <a:rPr lang="de-DE" altLang="de-DE" smtClean="0"/>
              <a:t>Schmale vs. breite RBF</a:t>
            </a:r>
          </a:p>
        </p:txBody>
      </p:sp>
      <p:pic>
        <p:nvPicPr>
          <p:cNvPr id="77830" name="Picture 4" descr="RBF3-a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8475" y="1889125"/>
            <a:ext cx="5367338" cy="412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1" name="Freeform 7"/>
          <p:cNvSpPr>
            <a:spLocks/>
          </p:cNvSpPr>
          <p:nvPr/>
        </p:nvSpPr>
        <p:spPr bwMode="auto">
          <a:xfrm>
            <a:off x="5727700" y="3270250"/>
            <a:ext cx="368300" cy="1588"/>
          </a:xfrm>
          <a:custGeom>
            <a:avLst/>
            <a:gdLst>
              <a:gd name="T0" fmla="*/ 0 w 232"/>
              <a:gd name="T1" fmla="*/ 0 h 1"/>
              <a:gd name="T2" fmla="*/ 2147483647 w 232"/>
              <a:gd name="T3" fmla="*/ 0 h 1"/>
              <a:gd name="T4" fmla="*/ 0 60000 65536"/>
              <a:gd name="T5" fmla="*/ 0 60000 65536"/>
              <a:gd name="T6" fmla="*/ 0 w 232"/>
              <a:gd name="T7" fmla="*/ 0 h 1"/>
              <a:gd name="T8" fmla="*/ 232 w 232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32" h="1">
                <a:moveTo>
                  <a:pt x="0" y="0"/>
                </a:moveTo>
                <a:cubicBezTo>
                  <a:pt x="0" y="0"/>
                  <a:pt x="116" y="0"/>
                  <a:pt x="232" y="0"/>
                </a:cubicBezTo>
              </a:path>
            </a:pathLst>
          </a:custGeom>
          <a:noFill/>
          <a:ln w="19050">
            <a:solidFill>
              <a:srgbClr val="CC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2" name="Freeform 8"/>
          <p:cNvSpPr>
            <a:spLocks/>
          </p:cNvSpPr>
          <p:nvPr/>
        </p:nvSpPr>
        <p:spPr bwMode="auto">
          <a:xfrm>
            <a:off x="2359025" y="2286000"/>
            <a:ext cx="4625975" cy="661988"/>
          </a:xfrm>
          <a:custGeom>
            <a:avLst/>
            <a:gdLst>
              <a:gd name="T0" fmla="*/ 2147483647 w 2914"/>
              <a:gd name="T1" fmla="*/ 2147483647 h 417"/>
              <a:gd name="T2" fmla="*/ 2147483647 w 2914"/>
              <a:gd name="T3" fmla="*/ 2147483647 h 417"/>
              <a:gd name="T4" fmla="*/ 2147483647 w 2914"/>
              <a:gd name="T5" fmla="*/ 2147483647 h 417"/>
              <a:gd name="T6" fmla="*/ 2147483647 w 2914"/>
              <a:gd name="T7" fmla="*/ 2147483647 h 417"/>
              <a:gd name="T8" fmla="*/ 2147483647 w 2914"/>
              <a:gd name="T9" fmla="*/ 2147483647 h 417"/>
              <a:gd name="T10" fmla="*/ 2147483647 w 2914"/>
              <a:gd name="T11" fmla="*/ 2147483647 h 417"/>
              <a:gd name="T12" fmla="*/ 2147483647 w 2914"/>
              <a:gd name="T13" fmla="*/ 2147483647 h 417"/>
              <a:gd name="T14" fmla="*/ 2147483647 w 2914"/>
              <a:gd name="T15" fmla="*/ 2147483647 h 417"/>
              <a:gd name="T16" fmla="*/ 2147483647 w 2914"/>
              <a:gd name="T17" fmla="*/ 2147483647 h 417"/>
              <a:gd name="T18" fmla="*/ 2147483647 w 2914"/>
              <a:gd name="T19" fmla="*/ 2147483647 h 417"/>
              <a:gd name="T20" fmla="*/ 2147483647 w 2914"/>
              <a:gd name="T21" fmla="*/ 2147483647 h 417"/>
              <a:gd name="T22" fmla="*/ 2147483647 w 2914"/>
              <a:gd name="T23" fmla="*/ 2147483647 h 417"/>
              <a:gd name="T24" fmla="*/ 2147483647 w 2914"/>
              <a:gd name="T25" fmla="*/ 2147483647 h 417"/>
              <a:gd name="T26" fmla="*/ 2147483647 w 2914"/>
              <a:gd name="T27" fmla="*/ 2147483647 h 417"/>
              <a:gd name="T28" fmla="*/ 2147483647 w 2914"/>
              <a:gd name="T29" fmla="*/ 2147483647 h 417"/>
              <a:gd name="T30" fmla="*/ 2147483647 w 2914"/>
              <a:gd name="T31" fmla="*/ 2147483647 h 417"/>
              <a:gd name="T32" fmla="*/ 2147483647 w 2914"/>
              <a:gd name="T33" fmla="*/ 2147483647 h 417"/>
              <a:gd name="T34" fmla="*/ 2147483647 w 2914"/>
              <a:gd name="T35" fmla="*/ 2147483647 h 417"/>
              <a:gd name="T36" fmla="*/ 2147483647 w 2914"/>
              <a:gd name="T37" fmla="*/ 2147483647 h 417"/>
              <a:gd name="T38" fmla="*/ 2147483647 w 2914"/>
              <a:gd name="T39" fmla="*/ 2147483647 h 417"/>
              <a:gd name="T40" fmla="*/ 2147483647 w 2914"/>
              <a:gd name="T41" fmla="*/ 2147483647 h 417"/>
              <a:gd name="T42" fmla="*/ 2147483647 w 2914"/>
              <a:gd name="T43" fmla="*/ 2147483647 h 417"/>
              <a:gd name="T44" fmla="*/ 2147483647 w 2914"/>
              <a:gd name="T45" fmla="*/ 2147483647 h 417"/>
              <a:gd name="T46" fmla="*/ 2147483647 w 2914"/>
              <a:gd name="T47" fmla="*/ 2147483647 h 417"/>
              <a:gd name="T48" fmla="*/ 2147483647 w 2914"/>
              <a:gd name="T49" fmla="*/ 2147483647 h 417"/>
              <a:gd name="T50" fmla="*/ 2147483647 w 2914"/>
              <a:gd name="T51" fmla="*/ 2147483647 h 417"/>
              <a:gd name="T52" fmla="*/ 2147483647 w 2914"/>
              <a:gd name="T53" fmla="*/ 2147483647 h 417"/>
              <a:gd name="T54" fmla="*/ 2147483647 w 2914"/>
              <a:gd name="T55" fmla="*/ 2147483647 h 417"/>
              <a:gd name="T56" fmla="*/ 2147483647 w 2914"/>
              <a:gd name="T57" fmla="*/ 2147483647 h 417"/>
              <a:gd name="T58" fmla="*/ 2147483647 w 2914"/>
              <a:gd name="T59" fmla="*/ 2147483647 h 417"/>
              <a:gd name="T60" fmla="*/ 2147483647 w 2914"/>
              <a:gd name="T61" fmla="*/ 2147483647 h 417"/>
              <a:gd name="T62" fmla="*/ 2147483647 w 2914"/>
              <a:gd name="T63" fmla="*/ 2147483647 h 417"/>
              <a:gd name="T64" fmla="*/ 2147483647 w 2914"/>
              <a:gd name="T65" fmla="*/ 2147483647 h 417"/>
              <a:gd name="T66" fmla="*/ 2147483647 w 2914"/>
              <a:gd name="T67" fmla="*/ 2147483647 h 417"/>
              <a:gd name="T68" fmla="*/ 2147483647 w 2914"/>
              <a:gd name="T69" fmla="*/ 2147483647 h 417"/>
              <a:gd name="T70" fmla="*/ 2147483647 w 2914"/>
              <a:gd name="T71" fmla="*/ 2147483647 h 417"/>
              <a:gd name="T72" fmla="*/ 2147483647 w 2914"/>
              <a:gd name="T73" fmla="*/ 2147483647 h 417"/>
              <a:gd name="T74" fmla="*/ 2147483647 w 2914"/>
              <a:gd name="T75" fmla="*/ 2147483647 h 417"/>
              <a:gd name="T76" fmla="*/ 2147483647 w 2914"/>
              <a:gd name="T77" fmla="*/ 2147483647 h 417"/>
              <a:gd name="T78" fmla="*/ 2147483647 w 2914"/>
              <a:gd name="T79" fmla="*/ 2147483647 h 417"/>
              <a:gd name="T80" fmla="*/ 2147483647 w 2914"/>
              <a:gd name="T81" fmla="*/ 2147483647 h 417"/>
              <a:gd name="T82" fmla="*/ 2147483647 w 2914"/>
              <a:gd name="T83" fmla="*/ 2147483647 h 417"/>
              <a:gd name="T84" fmla="*/ 2147483647 w 2914"/>
              <a:gd name="T85" fmla="*/ 2147483647 h 417"/>
              <a:gd name="T86" fmla="*/ 2147483647 w 2914"/>
              <a:gd name="T87" fmla="*/ 2147483647 h 417"/>
              <a:gd name="T88" fmla="*/ 2147483647 w 2914"/>
              <a:gd name="T89" fmla="*/ 2147483647 h 417"/>
              <a:gd name="T90" fmla="*/ 2147483647 w 2914"/>
              <a:gd name="T91" fmla="*/ 2147483647 h 417"/>
              <a:gd name="T92" fmla="*/ 2147483647 w 2914"/>
              <a:gd name="T93" fmla="*/ 2147483647 h 41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914"/>
              <a:gd name="T142" fmla="*/ 0 h 417"/>
              <a:gd name="T143" fmla="*/ 2914 w 2914"/>
              <a:gd name="T144" fmla="*/ 417 h 41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914" h="417">
                <a:moveTo>
                  <a:pt x="0" y="104"/>
                </a:moveTo>
                <a:cubicBezTo>
                  <a:pt x="2" y="113"/>
                  <a:pt x="5" y="123"/>
                  <a:pt x="10" y="120"/>
                </a:cubicBezTo>
                <a:cubicBezTo>
                  <a:pt x="15" y="117"/>
                  <a:pt x="24" y="89"/>
                  <a:pt x="32" y="86"/>
                </a:cubicBezTo>
                <a:cubicBezTo>
                  <a:pt x="40" y="83"/>
                  <a:pt x="53" y="101"/>
                  <a:pt x="60" y="104"/>
                </a:cubicBezTo>
                <a:cubicBezTo>
                  <a:pt x="67" y="107"/>
                  <a:pt x="70" y="87"/>
                  <a:pt x="74" y="104"/>
                </a:cubicBezTo>
                <a:cubicBezTo>
                  <a:pt x="78" y="121"/>
                  <a:pt x="74" y="195"/>
                  <a:pt x="84" y="208"/>
                </a:cubicBezTo>
                <a:cubicBezTo>
                  <a:pt x="94" y="221"/>
                  <a:pt x="124" y="194"/>
                  <a:pt x="134" y="184"/>
                </a:cubicBezTo>
                <a:cubicBezTo>
                  <a:pt x="144" y="174"/>
                  <a:pt x="139" y="153"/>
                  <a:pt x="144" y="146"/>
                </a:cubicBezTo>
                <a:cubicBezTo>
                  <a:pt x="149" y="139"/>
                  <a:pt x="161" y="139"/>
                  <a:pt x="166" y="142"/>
                </a:cubicBezTo>
                <a:cubicBezTo>
                  <a:pt x="171" y="145"/>
                  <a:pt x="173" y="175"/>
                  <a:pt x="176" y="166"/>
                </a:cubicBezTo>
                <a:cubicBezTo>
                  <a:pt x="179" y="157"/>
                  <a:pt x="180" y="75"/>
                  <a:pt x="186" y="86"/>
                </a:cubicBezTo>
                <a:cubicBezTo>
                  <a:pt x="192" y="97"/>
                  <a:pt x="200" y="183"/>
                  <a:pt x="214" y="232"/>
                </a:cubicBezTo>
                <a:cubicBezTo>
                  <a:pt x="228" y="281"/>
                  <a:pt x="258" y="364"/>
                  <a:pt x="270" y="380"/>
                </a:cubicBezTo>
                <a:cubicBezTo>
                  <a:pt x="282" y="396"/>
                  <a:pt x="276" y="345"/>
                  <a:pt x="284" y="330"/>
                </a:cubicBezTo>
                <a:cubicBezTo>
                  <a:pt x="292" y="315"/>
                  <a:pt x="310" y="296"/>
                  <a:pt x="318" y="288"/>
                </a:cubicBezTo>
                <a:cubicBezTo>
                  <a:pt x="326" y="280"/>
                  <a:pt x="330" y="278"/>
                  <a:pt x="334" y="280"/>
                </a:cubicBezTo>
                <a:cubicBezTo>
                  <a:pt x="338" y="282"/>
                  <a:pt x="338" y="304"/>
                  <a:pt x="342" y="300"/>
                </a:cubicBezTo>
                <a:cubicBezTo>
                  <a:pt x="346" y="296"/>
                  <a:pt x="350" y="264"/>
                  <a:pt x="356" y="256"/>
                </a:cubicBezTo>
                <a:cubicBezTo>
                  <a:pt x="362" y="248"/>
                  <a:pt x="370" y="251"/>
                  <a:pt x="376" y="252"/>
                </a:cubicBezTo>
                <a:cubicBezTo>
                  <a:pt x="382" y="253"/>
                  <a:pt x="389" y="265"/>
                  <a:pt x="394" y="264"/>
                </a:cubicBezTo>
                <a:cubicBezTo>
                  <a:pt x="399" y="263"/>
                  <a:pt x="399" y="244"/>
                  <a:pt x="404" y="244"/>
                </a:cubicBezTo>
                <a:cubicBezTo>
                  <a:pt x="409" y="244"/>
                  <a:pt x="415" y="260"/>
                  <a:pt x="424" y="262"/>
                </a:cubicBezTo>
                <a:cubicBezTo>
                  <a:pt x="433" y="264"/>
                  <a:pt x="450" y="256"/>
                  <a:pt x="458" y="254"/>
                </a:cubicBezTo>
                <a:cubicBezTo>
                  <a:pt x="466" y="252"/>
                  <a:pt x="466" y="248"/>
                  <a:pt x="472" y="248"/>
                </a:cubicBezTo>
                <a:cubicBezTo>
                  <a:pt x="478" y="248"/>
                  <a:pt x="483" y="255"/>
                  <a:pt x="492" y="256"/>
                </a:cubicBezTo>
                <a:cubicBezTo>
                  <a:pt x="501" y="257"/>
                  <a:pt x="519" y="259"/>
                  <a:pt x="526" y="256"/>
                </a:cubicBezTo>
                <a:cubicBezTo>
                  <a:pt x="533" y="253"/>
                  <a:pt x="531" y="238"/>
                  <a:pt x="534" y="238"/>
                </a:cubicBezTo>
                <a:cubicBezTo>
                  <a:pt x="537" y="238"/>
                  <a:pt x="538" y="255"/>
                  <a:pt x="544" y="256"/>
                </a:cubicBezTo>
                <a:cubicBezTo>
                  <a:pt x="550" y="257"/>
                  <a:pt x="560" y="245"/>
                  <a:pt x="568" y="244"/>
                </a:cubicBezTo>
                <a:cubicBezTo>
                  <a:pt x="576" y="243"/>
                  <a:pt x="584" y="242"/>
                  <a:pt x="594" y="248"/>
                </a:cubicBezTo>
                <a:cubicBezTo>
                  <a:pt x="604" y="254"/>
                  <a:pt x="619" y="278"/>
                  <a:pt x="628" y="278"/>
                </a:cubicBezTo>
                <a:cubicBezTo>
                  <a:pt x="637" y="278"/>
                  <a:pt x="641" y="249"/>
                  <a:pt x="650" y="246"/>
                </a:cubicBezTo>
                <a:cubicBezTo>
                  <a:pt x="659" y="243"/>
                  <a:pt x="673" y="260"/>
                  <a:pt x="682" y="260"/>
                </a:cubicBezTo>
                <a:cubicBezTo>
                  <a:pt x="691" y="260"/>
                  <a:pt x="697" y="246"/>
                  <a:pt x="704" y="244"/>
                </a:cubicBezTo>
                <a:cubicBezTo>
                  <a:pt x="711" y="242"/>
                  <a:pt x="719" y="243"/>
                  <a:pt x="726" y="246"/>
                </a:cubicBezTo>
                <a:cubicBezTo>
                  <a:pt x="733" y="249"/>
                  <a:pt x="743" y="260"/>
                  <a:pt x="748" y="260"/>
                </a:cubicBezTo>
                <a:cubicBezTo>
                  <a:pt x="753" y="260"/>
                  <a:pt x="754" y="245"/>
                  <a:pt x="758" y="248"/>
                </a:cubicBezTo>
                <a:cubicBezTo>
                  <a:pt x="762" y="251"/>
                  <a:pt x="768" y="283"/>
                  <a:pt x="772" y="276"/>
                </a:cubicBezTo>
                <a:cubicBezTo>
                  <a:pt x="776" y="269"/>
                  <a:pt x="771" y="217"/>
                  <a:pt x="780" y="204"/>
                </a:cubicBezTo>
                <a:cubicBezTo>
                  <a:pt x="789" y="191"/>
                  <a:pt x="815" y="186"/>
                  <a:pt x="824" y="198"/>
                </a:cubicBezTo>
                <a:cubicBezTo>
                  <a:pt x="833" y="210"/>
                  <a:pt x="831" y="261"/>
                  <a:pt x="836" y="278"/>
                </a:cubicBezTo>
                <a:cubicBezTo>
                  <a:pt x="841" y="295"/>
                  <a:pt x="849" y="301"/>
                  <a:pt x="854" y="302"/>
                </a:cubicBezTo>
                <a:cubicBezTo>
                  <a:pt x="859" y="303"/>
                  <a:pt x="861" y="290"/>
                  <a:pt x="868" y="286"/>
                </a:cubicBezTo>
                <a:cubicBezTo>
                  <a:pt x="875" y="282"/>
                  <a:pt x="890" y="279"/>
                  <a:pt x="896" y="276"/>
                </a:cubicBezTo>
                <a:cubicBezTo>
                  <a:pt x="902" y="273"/>
                  <a:pt x="903" y="267"/>
                  <a:pt x="906" y="268"/>
                </a:cubicBezTo>
                <a:cubicBezTo>
                  <a:pt x="909" y="269"/>
                  <a:pt x="909" y="289"/>
                  <a:pt x="914" y="284"/>
                </a:cubicBezTo>
                <a:cubicBezTo>
                  <a:pt x="919" y="279"/>
                  <a:pt x="927" y="247"/>
                  <a:pt x="934" y="238"/>
                </a:cubicBezTo>
                <a:cubicBezTo>
                  <a:pt x="941" y="229"/>
                  <a:pt x="947" y="230"/>
                  <a:pt x="954" y="230"/>
                </a:cubicBezTo>
                <a:cubicBezTo>
                  <a:pt x="961" y="230"/>
                  <a:pt x="972" y="244"/>
                  <a:pt x="976" y="240"/>
                </a:cubicBezTo>
                <a:cubicBezTo>
                  <a:pt x="980" y="236"/>
                  <a:pt x="972" y="213"/>
                  <a:pt x="976" y="206"/>
                </a:cubicBezTo>
                <a:cubicBezTo>
                  <a:pt x="980" y="199"/>
                  <a:pt x="991" y="201"/>
                  <a:pt x="1002" y="200"/>
                </a:cubicBezTo>
                <a:cubicBezTo>
                  <a:pt x="1013" y="199"/>
                  <a:pt x="1033" y="204"/>
                  <a:pt x="1040" y="200"/>
                </a:cubicBezTo>
                <a:cubicBezTo>
                  <a:pt x="1047" y="196"/>
                  <a:pt x="1042" y="184"/>
                  <a:pt x="1046" y="178"/>
                </a:cubicBezTo>
                <a:cubicBezTo>
                  <a:pt x="1050" y="172"/>
                  <a:pt x="1056" y="168"/>
                  <a:pt x="1062" y="166"/>
                </a:cubicBezTo>
                <a:cubicBezTo>
                  <a:pt x="1068" y="164"/>
                  <a:pt x="1070" y="166"/>
                  <a:pt x="1080" y="166"/>
                </a:cubicBezTo>
                <a:cubicBezTo>
                  <a:pt x="1090" y="166"/>
                  <a:pt x="1112" y="168"/>
                  <a:pt x="1120" y="166"/>
                </a:cubicBezTo>
                <a:cubicBezTo>
                  <a:pt x="1128" y="164"/>
                  <a:pt x="1127" y="155"/>
                  <a:pt x="1130" y="156"/>
                </a:cubicBezTo>
                <a:cubicBezTo>
                  <a:pt x="1133" y="157"/>
                  <a:pt x="1133" y="173"/>
                  <a:pt x="1138" y="174"/>
                </a:cubicBezTo>
                <a:cubicBezTo>
                  <a:pt x="1143" y="175"/>
                  <a:pt x="1155" y="161"/>
                  <a:pt x="1162" y="162"/>
                </a:cubicBezTo>
                <a:cubicBezTo>
                  <a:pt x="1169" y="163"/>
                  <a:pt x="1174" y="177"/>
                  <a:pt x="1182" y="178"/>
                </a:cubicBezTo>
                <a:cubicBezTo>
                  <a:pt x="1190" y="179"/>
                  <a:pt x="1202" y="168"/>
                  <a:pt x="1208" y="168"/>
                </a:cubicBezTo>
                <a:cubicBezTo>
                  <a:pt x="1214" y="168"/>
                  <a:pt x="1215" y="179"/>
                  <a:pt x="1218" y="176"/>
                </a:cubicBezTo>
                <a:cubicBezTo>
                  <a:pt x="1221" y="173"/>
                  <a:pt x="1220" y="148"/>
                  <a:pt x="1228" y="152"/>
                </a:cubicBezTo>
                <a:cubicBezTo>
                  <a:pt x="1236" y="156"/>
                  <a:pt x="1255" y="194"/>
                  <a:pt x="1264" y="202"/>
                </a:cubicBezTo>
                <a:cubicBezTo>
                  <a:pt x="1273" y="210"/>
                  <a:pt x="1280" y="207"/>
                  <a:pt x="1284" y="198"/>
                </a:cubicBezTo>
                <a:cubicBezTo>
                  <a:pt x="1288" y="189"/>
                  <a:pt x="1283" y="160"/>
                  <a:pt x="1288" y="146"/>
                </a:cubicBezTo>
                <a:cubicBezTo>
                  <a:pt x="1293" y="132"/>
                  <a:pt x="1303" y="125"/>
                  <a:pt x="1312" y="112"/>
                </a:cubicBezTo>
                <a:cubicBezTo>
                  <a:pt x="1321" y="99"/>
                  <a:pt x="1338" y="79"/>
                  <a:pt x="1344" y="70"/>
                </a:cubicBezTo>
                <a:cubicBezTo>
                  <a:pt x="1350" y="61"/>
                  <a:pt x="1344" y="55"/>
                  <a:pt x="1348" y="54"/>
                </a:cubicBezTo>
                <a:cubicBezTo>
                  <a:pt x="1352" y="53"/>
                  <a:pt x="1363" y="62"/>
                  <a:pt x="1368" y="66"/>
                </a:cubicBezTo>
                <a:cubicBezTo>
                  <a:pt x="1373" y="70"/>
                  <a:pt x="1371" y="78"/>
                  <a:pt x="1376" y="78"/>
                </a:cubicBezTo>
                <a:cubicBezTo>
                  <a:pt x="1381" y="78"/>
                  <a:pt x="1389" y="75"/>
                  <a:pt x="1396" y="66"/>
                </a:cubicBezTo>
                <a:cubicBezTo>
                  <a:pt x="1403" y="57"/>
                  <a:pt x="1411" y="0"/>
                  <a:pt x="1416" y="22"/>
                </a:cubicBezTo>
                <a:cubicBezTo>
                  <a:pt x="1421" y="44"/>
                  <a:pt x="1422" y="169"/>
                  <a:pt x="1428" y="198"/>
                </a:cubicBezTo>
                <a:cubicBezTo>
                  <a:pt x="1434" y="227"/>
                  <a:pt x="1436" y="195"/>
                  <a:pt x="1454" y="196"/>
                </a:cubicBezTo>
                <a:cubicBezTo>
                  <a:pt x="1472" y="197"/>
                  <a:pt x="1518" y="203"/>
                  <a:pt x="1534" y="206"/>
                </a:cubicBezTo>
                <a:cubicBezTo>
                  <a:pt x="1550" y="209"/>
                  <a:pt x="1542" y="217"/>
                  <a:pt x="1548" y="214"/>
                </a:cubicBezTo>
                <a:cubicBezTo>
                  <a:pt x="1554" y="211"/>
                  <a:pt x="1560" y="183"/>
                  <a:pt x="1570" y="186"/>
                </a:cubicBezTo>
                <a:cubicBezTo>
                  <a:pt x="1580" y="189"/>
                  <a:pt x="1597" y="222"/>
                  <a:pt x="1606" y="230"/>
                </a:cubicBezTo>
                <a:cubicBezTo>
                  <a:pt x="1615" y="238"/>
                  <a:pt x="1617" y="228"/>
                  <a:pt x="1622" y="234"/>
                </a:cubicBezTo>
                <a:cubicBezTo>
                  <a:pt x="1627" y="240"/>
                  <a:pt x="1628" y="264"/>
                  <a:pt x="1634" y="266"/>
                </a:cubicBezTo>
                <a:cubicBezTo>
                  <a:pt x="1640" y="268"/>
                  <a:pt x="1648" y="250"/>
                  <a:pt x="1656" y="244"/>
                </a:cubicBezTo>
                <a:cubicBezTo>
                  <a:pt x="1664" y="238"/>
                  <a:pt x="1673" y="234"/>
                  <a:pt x="1682" y="232"/>
                </a:cubicBezTo>
                <a:cubicBezTo>
                  <a:pt x="1691" y="230"/>
                  <a:pt x="1701" y="235"/>
                  <a:pt x="1708" y="234"/>
                </a:cubicBezTo>
                <a:cubicBezTo>
                  <a:pt x="1715" y="233"/>
                  <a:pt x="1716" y="225"/>
                  <a:pt x="1724" y="224"/>
                </a:cubicBezTo>
                <a:cubicBezTo>
                  <a:pt x="1732" y="223"/>
                  <a:pt x="1747" y="223"/>
                  <a:pt x="1756" y="228"/>
                </a:cubicBezTo>
                <a:cubicBezTo>
                  <a:pt x="1765" y="233"/>
                  <a:pt x="1771" y="249"/>
                  <a:pt x="1778" y="254"/>
                </a:cubicBezTo>
                <a:cubicBezTo>
                  <a:pt x="1785" y="259"/>
                  <a:pt x="1791" y="255"/>
                  <a:pt x="1796" y="260"/>
                </a:cubicBezTo>
                <a:cubicBezTo>
                  <a:pt x="1801" y="265"/>
                  <a:pt x="1807" y="286"/>
                  <a:pt x="1810" y="286"/>
                </a:cubicBezTo>
                <a:cubicBezTo>
                  <a:pt x="1813" y="286"/>
                  <a:pt x="1812" y="261"/>
                  <a:pt x="1816" y="260"/>
                </a:cubicBezTo>
                <a:cubicBezTo>
                  <a:pt x="1820" y="259"/>
                  <a:pt x="1830" y="280"/>
                  <a:pt x="1836" y="280"/>
                </a:cubicBezTo>
                <a:cubicBezTo>
                  <a:pt x="1842" y="280"/>
                  <a:pt x="1845" y="259"/>
                  <a:pt x="1850" y="258"/>
                </a:cubicBezTo>
                <a:cubicBezTo>
                  <a:pt x="1855" y="257"/>
                  <a:pt x="1865" y="276"/>
                  <a:pt x="1868" y="276"/>
                </a:cubicBezTo>
                <a:cubicBezTo>
                  <a:pt x="1871" y="276"/>
                  <a:pt x="1865" y="255"/>
                  <a:pt x="1868" y="256"/>
                </a:cubicBezTo>
                <a:cubicBezTo>
                  <a:pt x="1871" y="257"/>
                  <a:pt x="1877" y="280"/>
                  <a:pt x="1886" y="282"/>
                </a:cubicBezTo>
                <a:cubicBezTo>
                  <a:pt x="1895" y="284"/>
                  <a:pt x="1914" y="267"/>
                  <a:pt x="1924" y="266"/>
                </a:cubicBezTo>
                <a:cubicBezTo>
                  <a:pt x="1934" y="265"/>
                  <a:pt x="1942" y="278"/>
                  <a:pt x="1948" y="278"/>
                </a:cubicBezTo>
                <a:cubicBezTo>
                  <a:pt x="1954" y="278"/>
                  <a:pt x="1956" y="265"/>
                  <a:pt x="1962" y="264"/>
                </a:cubicBezTo>
                <a:cubicBezTo>
                  <a:pt x="1968" y="263"/>
                  <a:pt x="1978" y="275"/>
                  <a:pt x="1984" y="274"/>
                </a:cubicBezTo>
                <a:cubicBezTo>
                  <a:pt x="1990" y="273"/>
                  <a:pt x="1991" y="255"/>
                  <a:pt x="1996" y="256"/>
                </a:cubicBezTo>
                <a:cubicBezTo>
                  <a:pt x="2001" y="257"/>
                  <a:pt x="2008" y="282"/>
                  <a:pt x="2014" y="280"/>
                </a:cubicBezTo>
                <a:cubicBezTo>
                  <a:pt x="2020" y="278"/>
                  <a:pt x="2027" y="252"/>
                  <a:pt x="2032" y="244"/>
                </a:cubicBezTo>
                <a:cubicBezTo>
                  <a:pt x="2037" y="236"/>
                  <a:pt x="2042" y="234"/>
                  <a:pt x="2046" y="234"/>
                </a:cubicBezTo>
                <a:cubicBezTo>
                  <a:pt x="2050" y="234"/>
                  <a:pt x="2049" y="243"/>
                  <a:pt x="2056" y="246"/>
                </a:cubicBezTo>
                <a:cubicBezTo>
                  <a:pt x="2063" y="249"/>
                  <a:pt x="2080" y="252"/>
                  <a:pt x="2088" y="252"/>
                </a:cubicBezTo>
                <a:cubicBezTo>
                  <a:pt x="2096" y="252"/>
                  <a:pt x="2094" y="247"/>
                  <a:pt x="2102" y="246"/>
                </a:cubicBezTo>
                <a:cubicBezTo>
                  <a:pt x="2110" y="245"/>
                  <a:pt x="2130" y="243"/>
                  <a:pt x="2138" y="244"/>
                </a:cubicBezTo>
                <a:cubicBezTo>
                  <a:pt x="2146" y="245"/>
                  <a:pt x="2147" y="253"/>
                  <a:pt x="2152" y="252"/>
                </a:cubicBezTo>
                <a:cubicBezTo>
                  <a:pt x="2157" y="251"/>
                  <a:pt x="2162" y="242"/>
                  <a:pt x="2170" y="238"/>
                </a:cubicBezTo>
                <a:cubicBezTo>
                  <a:pt x="2178" y="234"/>
                  <a:pt x="2193" y="230"/>
                  <a:pt x="2202" y="230"/>
                </a:cubicBezTo>
                <a:cubicBezTo>
                  <a:pt x="2211" y="230"/>
                  <a:pt x="2219" y="237"/>
                  <a:pt x="2226" y="238"/>
                </a:cubicBezTo>
                <a:cubicBezTo>
                  <a:pt x="2233" y="239"/>
                  <a:pt x="2236" y="238"/>
                  <a:pt x="2245" y="237"/>
                </a:cubicBezTo>
                <a:cubicBezTo>
                  <a:pt x="2254" y="236"/>
                  <a:pt x="2270" y="236"/>
                  <a:pt x="2282" y="234"/>
                </a:cubicBezTo>
                <a:cubicBezTo>
                  <a:pt x="2294" y="232"/>
                  <a:pt x="2306" y="225"/>
                  <a:pt x="2315" y="228"/>
                </a:cubicBezTo>
                <a:cubicBezTo>
                  <a:pt x="2324" y="231"/>
                  <a:pt x="2328" y="257"/>
                  <a:pt x="2339" y="252"/>
                </a:cubicBezTo>
                <a:cubicBezTo>
                  <a:pt x="2350" y="247"/>
                  <a:pt x="2370" y="209"/>
                  <a:pt x="2381" y="195"/>
                </a:cubicBezTo>
                <a:cubicBezTo>
                  <a:pt x="2392" y="181"/>
                  <a:pt x="2401" y="175"/>
                  <a:pt x="2408" y="167"/>
                </a:cubicBezTo>
                <a:cubicBezTo>
                  <a:pt x="2415" y="159"/>
                  <a:pt x="2420" y="140"/>
                  <a:pt x="2425" y="146"/>
                </a:cubicBezTo>
                <a:cubicBezTo>
                  <a:pt x="2430" y="152"/>
                  <a:pt x="2430" y="192"/>
                  <a:pt x="2437" y="201"/>
                </a:cubicBezTo>
                <a:cubicBezTo>
                  <a:pt x="2444" y="210"/>
                  <a:pt x="2458" y="203"/>
                  <a:pt x="2465" y="200"/>
                </a:cubicBezTo>
                <a:cubicBezTo>
                  <a:pt x="2472" y="197"/>
                  <a:pt x="2473" y="182"/>
                  <a:pt x="2482" y="180"/>
                </a:cubicBezTo>
                <a:cubicBezTo>
                  <a:pt x="2491" y="178"/>
                  <a:pt x="2513" y="186"/>
                  <a:pt x="2521" y="191"/>
                </a:cubicBezTo>
                <a:cubicBezTo>
                  <a:pt x="2529" y="196"/>
                  <a:pt x="2526" y="210"/>
                  <a:pt x="2530" y="213"/>
                </a:cubicBezTo>
                <a:cubicBezTo>
                  <a:pt x="2534" y="216"/>
                  <a:pt x="2538" y="203"/>
                  <a:pt x="2542" y="207"/>
                </a:cubicBezTo>
                <a:cubicBezTo>
                  <a:pt x="2546" y="211"/>
                  <a:pt x="2548" y="234"/>
                  <a:pt x="2552" y="237"/>
                </a:cubicBezTo>
                <a:cubicBezTo>
                  <a:pt x="2556" y="240"/>
                  <a:pt x="2563" y="226"/>
                  <a:pt x="2567" y="228"/>
                </a:cubicBezTo>
                <a:cubicBezTo>
                  <a:pt x="2571" y="230"/>
                  <a:pt x="2572" y="246"/>
                  <a:pt x="2578" y="249"/>
                </a:cubicBezTo>
                <a:cubicBezTo>
                  <a:pt x="2584" y="252"/>
                  <a:pt x="2596" y="254"/>
                  <a:pt x="2602" y="249"/>
                </a:cubicBezTo>
                <a:cubicBezTo>
                  <a:pt x="2608" y="244"/>
                  <a:pt x="2612" y="229"/>
                  <a:pt x="2617" y="222"/>
                </a:cubicBezTo>
                <a:cubicBezTo>
                  <a:pt x="2622" y="215"/>
                  <a:pt x="2625" y="213"/>
                  <a:pt x="2633" y="206"/>
                </a:cubicBezTo>
                <a:cubicBezTo>
                  <a:pt x="2641" y="199"/>
                  <a:pt x="2656" y="177"/>
                  <a:pt x="2665" y="179"/>
                </a:cubicBezTo>
                <a:cubicBezTo>
                  <a:pt x="2674" y="181"/>
                  <a:pt x="2680" y="215"/>
                  <a:pt x="2687" y="216"/>
                </a:cubicBezTo>
                <a:cubicBezTo>
                  <a:pt x="2694" y="217"/>
                  <a:pt x="2702" y="183"/>
                  <a:pt x="2708" y="183"/>
                </a:cubicBezTo>
                <a:cubicBezTo>
                  <a:pt x="2714" y="183"/>
                  <a:pt x="2717" y="212"/>
                  <a:pt x="2722" y="215"/>
                </a:cubicBezTo>
                <a:cubicBezTo>
                  <a:pt x="2727" y="218"/>
                  <a:pt x="2736" y="205"/>
                  <a:pt x="2741" y="203"/>
                </a:cubicBezTo>
                <a:cubicBezTo>
                  <a:pt x="2746" y="201"/>
                  <a:pt x="2748" y="199"/>
                  <a:pt x="2753" y="203"/>
                </a:cubicBezTo>
                <a:cubicBezTo>
                  <a:pt x="2758" y="207"/>
                  <a:pt x="2763" y="214"/>
                  <a:pt x="2770" y="227"/>
                </a:cubicBezTo>
                <a:cubicBezTo>
                  <a:pt x="2777" y="240"/>
                  <a:pt x="2787" y="270"/>
                  <a:pt x="2795" y="284"/>
                </a:cubicBezTo>
                <a:cubicBezTo>
                  <a:pt x="2803" y="298"/>
                  <a:pt x="2812" y="311"/>
                  <a:pt x="2821" y="311"/>
                </a:cubicBezTo>
                <a:cubicBezTo>
                  <a:pt x="2830" y="311"/>
                  <a:pt x="2839" y="290"/>
                  <a:pt x="2848" y="285"/>
                </a:cubicBezTo>
                <a:cubicBezTo>
                  <a:pt x="2857" y="280"/>
                  <a:pt x="2870" y="267"/>
                  <a:pt x="2878" y="282"/>
                </a:cubicBezTo>
                <a:cubicBezTo>
                  <a:pt x="2886" y="297"/>
                  <a:pt x="2891" y="350"/>
                  <a:pt x="2897" y="372"/>
                </a:cubicBezTo>
                <a:cubicBezTo>
                  <a:pt x="2903" y="394"/>
                  <a:pt x="2911" y="408"/>
                  <a:pt x="2914" y="417"/>
                </a:cubicBezTo>
              </a:path>
            </a:pathLst>
          </a:custGeom>
          <a:noFill/>
          <a:ln w="19050">
            <a:solidFill>
              <a:srgbClr val="CC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3" name="Freeform 9"/>
          <p:cNvSpPr>
            <a:spLocks/>
          </p:cNvSpPr>
          <p:nvPr/>
        </p:nvSpPr>
        <p:spPr bwMode="auto">
          <a:xfrm>
            <a:off x="2357438" y="2374900"/>
            <a:ext cx="4619625" cy="739775"/>
          </a:xfrm>
          <a:custGeom>
            <a:avLst/>
            <a:gdLst>
              <a:gd name="T0" fmla="*/ 2147483647 w 2910"/>
              <a:gd name="T1" fmla="*/ 2147483647 h 466"/>
              <a:gd name="T2" fmla="*/ 2147483647 w 2910"/>
              <a:gd name="T3" fmla="*/ 2147483647 h 466"/>
              <a:gd name="T4" fmla="*/ 2147483647 w 2910"/>
              <a:gd name="T5" fmla="*/ 2147483647 h 466"/>
              <a:gd name="T6" fmla="*/ 2147483647 w 2910"/>
              <a:gd name="T7" fmla="*/ 2147483647 h 466"/>
              <a:gd name="T8" fmla="*/ 2147483647 w 2910"/>
              <a:gd name="T9" fmla="*/ 2147483647 h 466"/>
              <a:gd name="T10" fmla="*/ 2147483647 w 2910"/>
              <a:gd name="T11" fmla="*/ 2147483647 h 466"/>
              <a:gd name="T12" fmla="*/ 2147483647 w 2910"/>
              <a:gd name="T13" fmla="*/ 2147483647 h 466"/>
              <a:gd name="T14" fmla="*/ 2147483647 w 2910"/>
              <a:gd name="T15" fmla="*/ 2147483647 h 466"/>
              <a:gd name="T16" fmla="*/ 2147483647 w 2910"/>
              <a:gd name="T17" fmla="*/ 2147483647 h 466"/>
              <a:gd name="T18" fmla="*/ 2147483647 w 2910"/>
              <a:gd name="T19" fmla="*/ 2147483647 h 466"/>
              <a:gd name="T20" fmla="*/ 2147483647 w 2910"/>
              <a:gd name="T21" fmla="*/ 2147483647 h 466"/>
              <a:gd name="T22" fmla="*/ 2147483647 w 2910"/>
              <a:gd name="T23" fmla="*/ 2147483647 h 466"/>
              <a:gd name="T24" fmla="*/ 2147483647 w 2910"/>
              <a:gd name="T25" fmla="*/ 2147483647 h 466"/>
              <a:gd name="T26" fmla="*/ 2147483647 w 2910"/>
              <a:gd name="T27" fmla="*/ 2147483647 h 466"/>
              <a:gd name="T28" fmla="*/ 2147483647 w 2910"/>
              <a:gd name="T29" fmla="*/ 2147483647 h 466"/>
              <a:gd name="T30" fmla="*/ 2147483647 w 2910"/>
              <a:gd name="T31" fmla="*/ 2147483647 h 466"/>
              <a:gd name="T32" fmla="*/ 2147483647 w 2910"/>
              <a:gd name="T33" fmla="*/ 2147483647 h 466"/>
              <a:gd name="T34" fmla="*/ 2147483647 w 2910"/>
              <a:gd name="T35" fmla="*/ 2147483647 h 466"/>
              <a:gd name="T36" fmla="*/ 2147483647 w 2910"/>
              <a:gd name="T37" fmla="*/ 2147483647 h 466"/>
              <a:gd name="T38" fmla="*/ 2147483647 w 2910"/>
              <a:gd name="T39" fmla="*/ 2147483647 h 466"/>
              <a:gd name="T40" fmla="*/ 2147483647 w 2910"/>
              <a:gd name="T41" fmla="*/ 2147483647 h 466"/>
              <a:gd name="T42" fmla="*/ 2147483647 w 2910"/>
              <a:gd name="T43" fmla="*/ 2147483647 h 466"/>
              <a:gd name="T44" fmla="*/ 2147483647 w 2910"/>
              <a:gd name="T45" fmla="*/ 2147483647 h 466"/>
              <a:gd name="T46" fmla="*/ 2147483647 w 2910"/>
              <a:gd name="T47" fmla="*/ 2147483647 h 466"/>
              <a:gd name="T48" fmla="*/ 2147483647 w 2910"/>
              <a:gd name="T49" fmla="*/ 2147483647 h 466"/>
              <a:gd name="T50" fmla="*/ 2147483647 w 2910"/>
              <a:gd name="T51" fmla="*/ 2147483647 h 466"/>
              <a:gd name="T52" fmla="*/ 2147483647 w 2910"/>
              <a:gd name="T53" fmla="*/ 2147483647 h 466"/>
              <a:gd name="T54" fmla="*/ 2147483647 w 2910"/>
              <a:gd name="T55" fmla="*/ 2147483647 h 466"/>
              <a:gd name="T56" fmla="*/ 2147483647 w 2910"/>
              <a:gd name="T57" fmla="*/ 2147483647 h 466"/>
              <a:gd name="T58" fmla="*/ 2147483647 w 2910"/>
              <a:gd name="T59" fmla="*/ 2147483647 h 466"/>
              <a:gd name="T60" fmla="*/ 2147483647 w 2910"/>
              <a:gd name="T61" fmla="*/ 2147483647 h 466"/>
              <a:gd name="T62" fmla="*/ 2147483647 w 2910"/>
              <a:gd name="T63" fmla="*/ 2147483647 h 466"/>
              <a:gd name="T64" fmla="*/ 2147483647 w 2910"/>
              <a:gd name="T65" fmla="*/ 2147483647 h 466"/>
              <a:gd name="T66" fmla="*/ 2147483647 w 2910"/>
              <a:gd name="T67" fmla="*/ 2147483647 h 466"/>
              <a:gd name="T68" fmla="*/ 2147483647 w 2910"/>
              <a:gd name="T69" fmla="*/ 2147483647 h 466"/>
              <a:gd name="T70" fmla="*/ 2147483647 w 2910"/>
              <a:gd name="T71" fmla="*/ 2147483647 h 466"/>
              <a:gd name="T72" fmla="*/ 2147483647 w 2910"/>
              <a:gd name="T73" fmla="*/ 2147483647 h 466"/>
              <a:gd name="T74" fmla="*/ 2147483647 w 2910"/>
              <a:gd name="T75" fmla="*/ 2147483647 h 466"/>
              <a:gd name="T76" fmla="*/ 2147483647 w 2910"/>
              <a:gd name="T77" fmla="*/ 2147483647 h 466"/>
              <a:gd name="T78" fmla="*/ 2147483647 w 2910"/>
              <a:gd name="T79" fmla="*/ 2147483647 h 466"/>
              <a:gd name="T80" fmla="*/ 2147483647 w 2910"/>
              <a:gd name="T81" fmla="*/ 2147483647 h 466"/>
              <a:gd name="T82" fmla="*/ 2147483647 w 2910"/>
              <a:gd name="T83" fmla="*/ 2147483647 h 466"/>
              <a:gd name="T84" fmla="*/ 2147483647 w 2910"/>
              <a:gd name="T85" fmla="*/ 2147483647 h 466"/>
              <a:gd name="T86" fmla="*/ 2147483647 w 2910"/>
              <a:gd name="T87" fmla="*/ 2147483647 h 466"/>
              <a:gd name="T88" fmla="*/ 2147483647 w 2910"/>
              <a:gd name="T89" fmla="*/ 2147483647 h 466"/>
              <a:gd name="T90" fmla="*/ 2147483647 w 2910"/>
              <a:gd name="T91" fmla="*/ 2147483647 h 466"/>
              <a:gd name="T92" fmla="*/ 2147483647 w 2910"/>
              <a:gd name="T93" fmla="*/ 2147483647 h 466"/>
              <a:gd name="T94" fmla="*/ 2147483647 w 2910"/>
              <a:gd name="T95" fmla="*/ 2147483647 h 466"/>
              <a:gd name="T96" fmla="*/ 2147483647 w 2910"/>
              <a:gd name="T97" fmla="*/ 2147483647 h 466"/>
              <a:gd name="T98" fmla="*/ 2147483647 w 2910"/>
              <a:gd name="T99" fmla="*/ 2147483647 h 466"/>
              <a:gd name="T100" fmla="*/ 2147483647 w 2910"/>
              <a:gd name="T101" fmla="*/ 2147483647 h 466"/>
              <a:gd name="T102" fmla="*/ 2147483647 w 2910"/>
              <a:gd name="T103" fmla="*/ 2147483647 h 466"/>
              <a:gd name="T104" fmla="*/ 2147483647 w 2910"/>
              <a:gd name="T105" fmla="*/ 2147483647 h 466"/>
              <a:gd name="T106" fmla="*/ 2147483647 w 2910"/>
              <a:gd name="T107" fmla="*/ 2147483647 h 466"/>
              <a:gd name="T108" fmla="*/ 2147483647 w 2910"/>
              <a:gd name="T109" fmla="*/ 2147483647 h 466"/>
              <a:gd name="T110" fmla="*/ 2147483647 w 2910"/>
              <a:gd name="T111" fmla="*/ 2147483647 h 466"/>
              <a:gd name="T112" fmla="*/ 2147483647 w 2910"/>
              <a:gd name="T113" fmla="*/ 2147483647 h 466"/>
              <a:gd name="T114" fmla="*/ 2147483647 w 2910"/>
              <a:gd name="T115" fmla="*/ 2147483647 h 466"/>
              <a:gd name="T116" fmla="*/ 2147483647 w 2910"/>
              <a:gd name="T117" fmla="*/ 2147483647 h 466"/>
              <a:gd name="T118" fmla="*/ 2147483647 w 2910"/>
              <a:gd name="T119" fmla="*/ 2147483647 h 46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910"/>
              <a:gd name="T181" fmla="*/ 0 h 466"/>
              <a:gd name="T182" fmla="*/ 2910 w 2910"/>
              <a:gd name="T183" fmla="*/ 466 h 46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910" h="466">
                <a:moveTo>
                  <a:pt x="0" y="61"/>
                </a:moveTo>
                <a:cubicBezTo>
                  <a:pt x="4" y="50"/>
                  <a:pt x="9" y="39"/>
                  <a:pt x="18" y="37"/>
                </a:cubicBezTo>
                <a:cubicBezTo>
                  <a:pt x="27" y="35"/>
                  <a:pt x="44" y="48"/>
                  <a:pt x="54" y="49"/>
                </a:cubicBezTo>
                <a:cubicBezTo>
                  <a:pt x="64" y="50"/>
                  <a:pt x="73" y="30"/>
                  <a:pt x="78" y="40"/>
                </a:cubicBezTo>
                <a:cubicBezTo>
                  <a:pt x="83" y="50"/>
                  <a:pt x="75" y="98"/>
                  <a:pt x="84" y="109"/>
                </a:cubicBezTo>
                <a:cubicBezTo>
                  <a:pt x="93" y="120"/>
                  <a:pt x="121" y="117"/>
                  <a:pt x="129" y="109"/>
                </a:cubicBezTo>
                <a:cubicBezTo>
                  <a:pt x="137" y="101"/>
                  <a:pt x="129" y="70"/>
                  <a:pt x="135" y="58"/>
                </a:cubicBezTo>
                <a:cubicBezTo>
                  <a:pt x="141" y="46"/>
                  <a:pt x="155" y="25"/>
                  <a:pt x="165" y="40"/>
                </a:cubicBezTo>
                <a:cubicBezTo>
                  <a:pt x="175" y="55"/>
                  <a:pt x="186" y="117"/>
                  <a:pt x="198" y="151"/>
                </a:cubicBezTo>
                <a:cubicBezTo>
                  <a:pt x="210" y="185"/>
                  <a:pt x="229" y="204"/>
                  <a:pt x="237" y="244"/>
                </a:cubicBezTo>
                <a:cubicBezTo>
                  <a:pt x="245" y="284"/>
                  <a:pt x="238" y="356"/>
                  <a:pt x="243" y="391"/>
                </a:cubicBezTo>
                <a:cubicBezTo>
                  <a:pt x="248" y="426"/>
                  <a:pt x="253" y="448"/>
                  <a:pt x="267" y="457"/>
                </a:cubicBezTo>
                <a:cubicBezTo>
                  <a:pt x="281" y="466"/>
                  <a:pt x="309" y="447"/>
                  <a:pt x="324" y="445"/>
                </a:cubicBezTo>
                <a:cubicBezTo>
                  <a:pt x="339" y="443"/>
                  <a:pt x="346" y="446"/>
                  <a:pt x="354" y="445"/>
                </a:cubicBezTo>
                <a:cubicBezTo>
                  <a:pt x="362" y="444"/>
                  <a:pt x="366" y="437"/>
                  <a:pt x="372" y="436"/>
                </a:cubicBezTo>
                <a:cubicBezTo>
                  <a:pt x="378" y="435"/>
                  <a:pt x="382" y="439"/>
                  <a:pt x="393" y="439"/>
                </a:cubicBezTo>
                <a:cubicBezTo>
                  <a:pt x="404" y="439"/>
                  <a:pt x="427" y="438"/>
                  <a:pt x="441" y="436"/>
                </a:cubicBezTo>
                <a:cubicBezTo>
                  <a:pt x="455" y="434"/>
                  <a:pt x="472" y="425"/>
                  <a:pt x="480" y="427"/>
                </a:cubicBezTo>
                <a:cubicBezTo>
                  <a:pt x="488" y="429"/>
                  <a:pt x="486" y="447"/>
                  <a:pt x="492" y="448"/>
                </a:cubicBezTo>
                <a:cubicBezTo>
                  <a:pt x="498" y="449"/>
                  <a:pt x="509" y="434"/>
                  <a:pt x="516" y="433"/>
                </a:cubicBezTo>
                <a:cubicBezTo>
                  <a:pt x="523" y="432"/>
                  <a:pt x="528" y="442"/>
                  <a:pt x="534" y="442"/>
                </a:cubicBezTo>
                <a:cubicBezTo>
                  <a:pt x="540" y="442"/>
                  <a:pt x="544" y="433"/>
                  <a:pt x="552" y="430"/>
                </a:cubicBezTo>
                <a:cubicBezTo>
                  <a:pt x="560" y="427"/>
                  <a:pt x="571" y="422"/>
                  <a:pt x="582" y="424"/>
                </a:cubicBezTo>
                <a:cubicBezTo>
                  <a:pt x="593" y="426"/>
                  <a:pt x="609" y="440"/>
                  <a:pt x="621" y="442"/>
                </a:cubicBezTo>
                <a:cubicBezTo>
                  <a:pt x="633" y="444"/>
                  <a:pt x="646" y="441"/>
                  <a:pt x="654" y="439"/>
                </a:cubicBezTo>
                <a:cubicBezTo>
                  <a:pt x="662" y="437"/>
                  <a:pt x="666" y="430"/>
                  <a:pt x="672" y="430"/>
                </a:cubicBezTo>
                <a:cubicBezTo>
                  <a:pt x="678" y="430"/>
                  <a:pt x="686" y="438"/>
                  <a:pt x="693" y="439"/>
                </a:cubicBezTo>
                <a:cubicBezTo>
                  <a:pt x="700" y="440"/>
                  <a:pt x="707" y="439"/>
                  <a:pt x="714" y="436"/>
                </a:cubicBezTo>
                <a:cubicBezTo>
                  <a:pt x="721" y="433"/>
                  <a:pt x="730" y="421"/>
                  <a:pt x="735" y="421"/>
                </a:cubicBezTo>
                <a:cubicBezTo>
                  <a:pt x="740" y="421"/>
                  <a:pt x="742" y="437"/>
                  <a:pt x="747" y="439"/>
                </a:cubicBezTo>
                <a:cubicBezTo>
                  <a:pt x="752" y="441"/>
                  <a:pt x="760" y="448"/>
                  <a:pt x="765" y="433"/>
                </a:cubicBezTo>
                <a:cubicBezTo>
                  <a:pt x="770" y="418"/>
                  <a:pt x="775" y="358"/>
                  <a:pt x="780" y="346"/>
                </a:cubicBezTo>
                <a:cubicBezTo>
                  <a:pt x="785" y="334"/>
                  <a:pt x="788" y="360"/>
                  <a:pt x="795" y="358"/>
                </a:cubicBezTo>
                <a:cubicBezTo>
                  <a:pt x="802" y="356"/>
                  <a:pt x="820" y="329"/>
                  <a:pt x="825" y="331"/>
                </a:cubicBezTo>
                <a:cubicBezTo>
                  <a:pt x="830" y="333"/>
                  <a:pt x="824" y="372"/>
                  <a:pt x="828" y="373"/>
                </a:cubicBezTo>
                <a:cubicBezTo>
                  <a:pt x="832" y="374"/>
                  <a:pt x="847" y="351"/>
                  <a:pt x="852" y="337"/>
                </a:cubicBezTo>
                <a:cubicBezTo>
                  <a:pt x="857" y="323"/>
                  <a:pt x="857" y="300"/>
                  <a:pt x="861" y="289"/>
                </a:cubicBezTo>
                <a:cubicBezTo>
                  <a:pt x="865" y="278"/>
                  <a:pt x="872" y="268"/>
                  <a:pt x="876" y="268"/>
                </a:cubicBezTo>
                <a:cubicBezTo>
                  <a:pt x="880" y="268"/>
                  <a:pt x="881" y="296"/>
                  <a:pt x="888" y="286"/>
                </a:cubicBezTo>
                <a:cubicBezTo>
                  <a:pt x="895" y="276"/>
                  <a:pt x="912" y="222"/>
                  <a:pt x="921" y="205"/>
                </a:cubicBezTo>
                <a:cubicBezTo>
                  <a:pt x="930" y="188"/>
                  <a:pt x="937" y="184"/>
                  <a:pt x="945" y="181"/>
                </a:cubicBezTo>
                <a:cubicBezTo>
                  <a:pt x="953" y="178"/>
                  <a:pt x="964" y="194"/>
                  <a:pt x="972" y="187"/>
                </a:cubicBezTo>
                <a:cubicBezTo>
                  <a:pt x="980" y="180"/>
                  <a:pt x="986" y="145"/>
                  <a:pt x="996" y="136"/>
                </a:cubicBezTo>
                <a:cubicBezTo>
                  <a:pt x="1006" y="127"/>
                  <a:pt x="1027" y="134"/>
                  <a:pt x="1035" y="130"/>
                </a:cubicBezTo>
                <a:cubicBezTo>
                  <a:pt x="1043" y="126"/>
                  <a:pt x="1039" y="121"/>
                  <a:pt x="1047" y="112"/>
                </a:cubicBezTo>
                <a:cubicBezTo>
                  <a:pt x="1055" y="103"/>
                  <a:pt x="1069" y="84"/>
                  <a:pt x="1083" y="79"/>
                </a:cubicBezTo>
                <a:cubicBezTo>
                  <a:pt x="1097" y="74"/>
                  <a:pt x="1117" y="81"/>
                  <a:pt x="1131" y="79"/>
                </a:cubicBezTo>
                <a:cubicBezTo>
                  <a:pt x="1145" y="77"/>
                  <a:pt x="1157" y="67"/>
                  <a:pt x="1167" y="64"/>
                </a:cubicBezTo>
                <a:cubicBezTo>
                  <a:pt x="1177" y="61"/>
                  <a:pt x="1181" y="66"/>
                  <a:pt x="1191" y="64"/>
                </a:cubicBezTo>
                <a:cubicBezTo>
                  <a:pt x="1201" y="62"/>
                  <a:pt x="1220" y="48"/>
                  <a:pt x="1230" y="49"/>
                </a:cubicBezTo>
                <a:cubicBezTo>
                  <a:pt x="1240" y="50"/>
                  <a:pt x="1249" y="63"/>
                  <a:pt x="1254" y="73"/>
                </a:cubicBezTo>
                <a:cubicBezTo>
                  <a:pt x="1259" y="83"/>
                  <a:pt x="1252" y="101"/>
                  <a:pt x="1257" y="106"/>
                </a:cubicBezTo>
                <a:cubicBezTo>
                  <a:pt x="1262" y="111"/>
                  <a:pt x="1281" y="116"/>
                  <a:pt x="1287" y="106"/>
                </a:cubicBezTo>
                <a:cubicBezTo>
                  <a:pt x="1293" y="96"/>
                  <a:pt x="1287" y="58"/>
                  <a:pt x="1296" y="46"/>
                </a:cubicBezTo>
                <a:cubicBezTo>
                  <a:pt x="1305" y="34"/>
                  <a:pt x="1329" y="44"/>
                  <a:pt x="1338" y="37"/>
                </a:cubicBezTo>
                <a:cubicBezTo>
                  <a:pt x="1347" y="30"/>
                  <a:pt x="1341" y="6"/>
                  <a:pt x="1350" y="4"/>
                </a:cubicBezTo>
                <a:cubicBezTo>
                  <a:pt x="1359" y="2"/>
                  <a:pt x="1382" y="22"/>
                  <a:pt x="1392" y="22"/>
                </a:cubicBezTo>
                <a:cubicBezTo>
                  <a:pt x="1402" y="22"/>
                  <a:pt x="1405" y="0"/>
                  <a:pt x="1410" y="4"/>
                </a:cubicBezTo>
                <a:cubicBezTo>
                  <a:pt x="1415" y="8"/>
                  <a:pt x="1415" y="42"/>
                  <a:pt x="1422" y="49"/>
                </a:cubicBezTo>
                <a:cubicBezTo>
                  <a:pt x="1429" y="56"/>
                  <a:pt x="1447" y="43"/>
                  <a:pt x="1455" y="49"/>
                </a:cubicBezTo>
                <a:cubicBezTo>
                  <a:pt x="1463" y="55"/>
                  <a:pt x="1467" y="82"/>
                  <a:pt x="1473" y="88"/>
                </a:cubicBezTo>
                <a:cubicBezTo>
                  <a:pt x="1479" y="94"/>
                  <a:pt x="1487" y="84"/>
                  <a:pt x="1494" y="88"/>
                </a:cubicBezTo>
                <a:cubicBezTo>
                  <a:pt x="1501" y="92"/>
                  <a:pt x="1511" y="105"/>
                  <a:pt x="1515" y="112"/>
                </a:cubicBezTo>
                <a:cubicBezTo>
                  <a:pt x="1519" y="119"/>
                  <a:pt x="1511" y="128"/>
                  <a:pt x="1518" y="130"/>
                </a:cubicBezTo>
                <a:cubicBezTo>
                  <a:pt x="1525" y="132"/>
                  <a:pt x="1548" y="128"/>
                  <a:pt x="1557" y="127"/>
                </a:cubicBezTo>
                <a:cubicBezTo>
                  <a:pt x="1566" y="126"/>
                  <a:pt x="1566" y="114"/>
                  <a:pt x="1575" y="124"/>
                </a:cubicBezTo>
                <a:cubicBezTo>
                  <a:pt x="1584" y="134"/>
                  <a:pt x="1600" y="172"/>
                  <a:pt x="1614" y="187"/>
                </a:cubicBezTo>
                <a:cubicBezTo>
                  <a:pt x="1628" y="202"/>
                  <a:pt x="1648" y="213"/>
                  <a:pt x="1659" y="217"/>
                </a:cubicBezTo>
                <a:cubicBezTo>
                  <a:pt x="1670" y="221"/>
                  <a:pt x="1677" y="210"/>
                  <a:pt x="1683" y="211"/>
                </a:cubicBezTo>
                <a:cubicBezTo>
                  <a:pt x="1689" y="212"/>
                  <a:pt x="1693" y="224"/>
                  <a:pt x="1698" y="223"/>
                </a:cubicBezTo>
                <a:cubicBezTo>
                  <a:pt x="1703" y="222"/>
                  <a:pt x="1711" y="199"/>
                  <a:pt x="1716" y="202"/>
                </a:cubicBezTo>
                <a:cubicBezTo>
                  <a:pt x="1721" y="205"/>
                  <a:pt x="1722" y="234"/>
                  <a:pt x="1728" y="241"/>
                </a:cubicBezTo>
                <a:cubicBezTo>
                  <a:pt x="1734" y="248"/>
                  <a:pt x="1746" y="247"/>
                  <a:pt x="1752" y="241"/>
                </a:cubicBezTo>
                <a:cubicBezTo>
                  <a:pt x="1758" y="235"/>
                  <a:pt x="1756" y="197"/>
                  <a:pt x="1767" y="202"/>
                </a:cubicBezTo>
                <a:cubicBezTo>
                  <a:pt x="1778" y="207"/>
                  <a:pt x="1805" y="253"/>
                  <a:pt x="1818" y="271"/>
                </a:cubicBezTo>
                <a:cubicBezTo>
                  <a:pt x="1831" y="289"/>
                  <a:pt x="1837" y="299"/>
                  <a:pt x="1845" y="310"/>
                </a:cubicBezTo>
                <a:cubicBezTo>
                  <a:pt x="1853" y="321"/>
                  <a:pt x="1858" y="326"/>
                  <a:pt x="1869" y="337"/>
                </a:cubicBezTo>
                <a:cubicBezTo>
                  <a:pt x="1880" y="348"/>
                  <a:pt x="1901" y="376"/>
                  <a:pt x="1911" y="376"/>
                </a:cubicBezTo>
                <a:cubicBezTo>
                  <a:pt x="1921" y="376"/>
                  <a:pt x="1920" y="341"/>
                  <a:pt x="1929" y="340"/>
                </a:cubicBezTo>
                <a:cubicBezTo>
                  <a:pt x="1938" y="339"/>
                  <a:pt x="1956" y="371"/>
                  <a:pt x="1965" y="370"/>
                </a:cubicBezTo>
                <a:cubicBezTo>
                  <a:pt x="1974" y="369"/>
                  <a:pt x="1977" y="331"/>
                  <a:pt x="1986" y="334"/>
                </a:cubicBezTo>
                <a:cubicBezTo>
                  <a:pt x="1995" y="337"/>
                  <a:pt x="2014" y="390"/>
                  <a:pt x="2022" y="388"/>
                </a:cubicBezTo>
                <a:cubicBezTo>
                  <a:pt x="2030" y="386"/>
                  <a:pt x="2030" y="334"/>
                  <a:pt x="2037" y="322"/>
                </a:cubicBezTo>
                <a:cubicBezTo>
                  <a:pt x="2044" y="310"/>
                  <a:pt x="2057" y="327"/>
                  <a:pt x="2064" y="319"/>
                </a:cubicBezTo>
                <a:cubicBezTo>
                  <a:pt x="2071" y="311"/>
                  <a:pt x="2076" y="278"/>
                  <a:pt x="2079" y="274"/>
                </a:cubicBezTo>
                <a:cubicBezTo>
                  <a:pt x="2082" y="270"/>
                  <a:pt x="2079" y="302"/>
                  <a:pt x="2085" y="295"/>
                </a:cubicBezTo>
                <a:cubicBezTo>
                  <a:pt x="2091" y="288"/>
                  <a:pt x="2107" y="239"/>
                  <a:pt x="2118" y="229"/>
                </a:cubicBezTo>
                <a:cubicBezTo>
                  <a:pt x="2129" y="219"/>
                  <a:pt x="2145" y="238"/>
                  <a:pt x="2154" y="232"/>
                </a:cubicBezTo>
                <a:cubicBezTo>
                  <a:pt x="2163" y="226"/>
                  <a:pt x="2170" y="194"/>
                  <a:pt x="2175" y="190"/>
                </a:cubicBezTo>
                <a:cubicBezTo>
                  <a:pt x="2180" y="186"/>
                  <a:pt x="2179" y="204"/>
                  <a:pt x="2184" y="208"/>
                </a:cubicBezTo>
                <a:cubicBezTo>
                  <a:pt x="2189" y="212"/>
                  <a:pt x="2201" y="218"/>
                  <a:pt x="2205" y="214"/>
                </a:cubicBezTo>
                <a:cubicBezTo>
                  <a:pt x="2209" y="210"/>
                  <a:pt x="2203" y="186"/>
                  <a:pt x="2211" y="181"/>
                </a:cubicBezTo>
                <a:cubicBezTo>
                  <a:pt x="2219" y="176"/>
                  <a:pt x="2246" y="177"/>
                  <a:pt x="2253" y="181"/>
                </a:cubicBezTo>
                <a:cubicBezTo>
                  <a:pt x="2260" y="185"/>
                  <a:pt x="2249" y="209"/>
                  <a:pt x="2253" y="208"/>
                </a:cubicBezTo>
                <a:cubicBezTo>
                  <a:pt x="2257" y="207"/>
                  <a:pt x="2276" y="173"/>
                  <a:pt x="2280" y="172"/>
                </a:cubicBezTo>
                <a:cubicBezTo>
                  <a:pt x="2284" y="171"/>
                  <a:pt x="2276" y="200"/>
                  <a:pt x="2280" y="202"/>
                </a:cubicBezTo>
                <a:cubicBezTo>
                  <a:pt x="2284" y="204"/>
                  <a:pt x="2297" y="186"/>
                  <a:pt x="2307" y="187"/>
                </a:cubicBezTo>
                <a:cubicBezTo>
                  <a:pt x="2317" y="188"/>
                  <a:pt x="2327" y="219"/>
                  <a:pt x="2340" y="205"/>
                </a:cubicBezTo>
                <a:cubicBezTo>
                  <a:pt x="2353" y="191"/>
                  <a:pt x="2371" y="121"/>
                  <a:pt x="2385" y="103"/>
                </a:cubicBezTo>
                <a:cubicBezTo>
                  <a:pt x="2399" y="85"/>
                  <a:pt x="2413" y="99"/>
                  <a:pt x="2424" y="97"/>
                </a:cubicBezTo>
                <a:cubicBezTo>
                  <a:pt x="2435" y="95"/>
                  <a:pt x="2445" y="98"/>
                  <a:pt x="2454" y="91"/>
                </a:cubicBezTo>
                <a:cubicBezTo>
                  <a:pt x="2463" y="84"/>
                  <a:pt x="2468" y="49"/>
                  <a:pt x="2478" y="55"/>
                </a:cubicBezTo>
                <a:cubicBezTo>
                  <a:pt x="2488" y="61"/>
                  <a:pt x="2504" y="112"/>
                  <a:pt x="2514" y="127"/>
                </a:cubicBezTo>
                <a:cubicBezTo>
                  <a:pt x="2524" y="142"/>
                  <a:pt x="2534" y="137"/>
                  <a:pt x="2541" y="145"/>
                </a:cubicBezTo>
                <a:cubicBezTo>
                  <a:pt x="2548" y="153"/>
                  <a:pt x="2548" y="168"/>
                  <a:pt x="2553" y="175"/>
                </a:cubicBezTo>
                <a:cubicBezTo>
                  <a:pt x="2558" y="182"/>
                  <a:pt x="2566" y="189"/>
                  <a:pt x="2574" y="187"/>
                </a:cubicBezTo>
                <a:cubicBezTo>
                  <a:pt x="2582" y="185"/>
                  <a:pt x="2596" y="164"/>
                  <a:pt x="2604" y="160"/>
                </a:cubicBezTo>
                <a:cubicBezTo>
                  <a:pt x="2612" y="156"/>
                  <a:pt x="2615" y="160"/>
                  <a:pt x="2622" y="160"/>
                </a:cubicBezTo>
                <a:cubicBezTo>
                  <a:pt x="2629" y="160"/>
                  <a:pt x="2643" y="166"/>
                  <a:pt x="2649" y="160"/>
                </a:cubicBezTo>
                <a:cubicBezTo>
                  <a:pt x="2655" y="154"/>
                  <a:pt x="2655" y="121"/>
                  <a:pt x="2661" y="121"/>
                </a:cubicBezTo>
                <a:cubicBezTo>
                  <a:pt x="2667" y="121"/>
                  <a:pt x="2677" y="158"/>
                  <a:pt x="2685" y="160"/>
                </a:cubicBezTo>
                <a:cubicBezTo>
                  <a:pt x="2693" y="162"/>
                  <a:pt x="2699" y="136"/>
                  <a:pt x="2709" y="133"/>
                </a:cubicBezTo>
                <a:cubicBezTo>
                  <a:pt x="2719" y="130"/>
                  <a:pt x="2732" y="134"/>
                  <a:pt x="2742" y="139"/>
                </a:cubicBezTo>
                <a:cubicBezTo>
                  <a:pt x="2752" y="144"/>
                  <a:pt x="2763" y="154"/>
                  <a:pt x="2769" y="166"/>
                </a:cubicBezTo>
                <a:cubicBezTo>
                  <a:pt x="2775" y="178"/>
                  <a:pt x="2769" y="196"/>
                  <a:pt x="2775" y="211"/>
                </a:cubicBezTo>
                <a:cubicBezTo>
                  <a:pt x="2781" y="226"/>
                  <a:pt x="2799" y="246"/>
                  <a:pt x="2808" y="253"/>
                </a:cubicBezTo>
                <a:cubicBezTo>
                  <a:pt x="2817" y="260"/>
                  <a:pt x="2823" y="256"/>
                  <a:pt x="2832" y="256"/>
                </a:cubicBezTo>
                <a:cubicBezTo>
                  <a:pt x="2841" y="256"/>
                  <a:pt x="2855" y="253"/>
                  <a:pt x="2862" y="256"/>
                </a:cubicBezTo>
                <a:cubicBezTo>
                  <a:pt x="2869" y="259"/>
                  <a:pt x="2870" y="273"/>
                  <a:pt x="2874" y="274"/>
                </a:cubicBezTo>
                <a:cubicBezTo>
                  <a:pt x="2878" y="275"/>
                  <a:pt x="2883" y="250"/>
                  <a:pt x="2889" y="262"/>
                </a:cubicBezTo>
                <a:cubicBezTo>
                  <a:pt x="2895" y="274"/>
                  <a:pt x="2906" y="329"/>
                  <a:pt x="2910" y="343"/>
                </a:cubicBezTo>
              </a:path>
            </a:pathLst>
          </a:cu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4" name="Line 11"/>
          <p:cNvSpPr>
            <a:spLocks noChangeShapeType="1"/>
          </p:cNvSpPr>
          <p:nvPr/>
        </p:nvSpPr>
        <p:spPr bwMode="auto">
          <a:xfrm>
            <a:off x="5729288" y="3381375"/>
            <a:ext cx="347662" cy="0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885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960B6CAB-F53E-469E-B6E3-D0AAA2A95486}" type="slidenum">
              <a:rPr lang="de-DE" altLang="de-DE" sz="800" b="0"/>
              <a:pPr>
                <a:buSzTx/>
                <a:buFontTx/>
                <a:buNone/>
              </a:pPr>
              <a:t>75</a:t>
            </a:fld>
            <a:r>
              <a:rPr lang="de-DE" altLang="de-DE" sz="800" b="0"/>
              <a:t> -</a:t>
            </a:r>
          </a:p>
        </p:txBody>
      </p:sp>
      <p:sp>
        <p:nvSpPr>
          <p:cNvPr id="7885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Ergebnisse</a:t>
            </a:r>
          </a:p>
        </p:txBody>
      </p:sp>
      <p:sp>
        <p:nvSpPr>
          <p:cNvPr id="788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295400"/>
            <a:ext cx="8077200" cy="636588"/>
          </a:xfrm>
        </p:spPr>
        <p:txBody>
          <a:bodyPr/>
          <a:lstStyle/>
          <a:p>
            <a:pPr marL="0" indent="0"/>
            <a:r>
              <a:rPr lang="de-DE" altLang="de-DE" smtClean="0"/>
              <a:t>K-means Clusterung vs. Sequ. Regression</a:t>
            </a:r>
          </a:p>
        </p:txBody>
      </p:sp>
      <p:pic>
        <p:nvPicPr>
          <p:cNvPr id="78854" name="Picture 5" descr="RBF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4" t="5247" r="2928"/>
          <a:stretch>
            <a:fillRect/>
          </a:stretch>
        </p:blipFill>
        <p:spPr bwMode="auto">
          <a:xfrm>
            <a:off x="1643063" y="1946275"/>
            <a:ext cx="5634037" cy="442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5" name="Freihandform 7"/>
          <p:cNvSpPr>
            <a:spLocks noChangeArrowheads="1"/>
          </p:cNvSpPr>
          <p:nvPr/>
        </p:nvSpPr>
        <p:spPr bwMode="auto">
          <a:xfrm>
            <a:off x="2187575" y="2354263"/>
            <a:ext cx="4983163" cy="1020762"/>
          </a:xfrm>
          <a:custGeom>
            <a:avLst/>
            <a:gdLst>
              <a:gd name="T0" fmla="*/ 106617 w 4983480"/>
              <a:gd name="T1" fmla="*/ 182367 h 1021080"/>
              <a:gd name="T2" fmla="*/ 205623 w 4983480"/>
              <a:gd name="T3" fmla="*/ 212766 h 1021080"/>
              <a:gd name="T4" fmla="*/ 258936 w 4983480"/>
              <a:gd name="T5" fmla="*/ 98781 h 1021080"/>
              <a:gd name="T6" fmla="*/ 342702 w 4983480"/>
              <a:gd name="T7" fmla="*/ 167172 h 1021080"/>
              <a:gd name="T8" fmla="*/ 350322 w 4983480"/>
              <a:gd name="T9" fmla="*/ 311547 h 1021080"/>
              <a:gd name="T10" fmla="*/ 434088 w 4983480"/>
              <a:gd name="T11" fmla="*/ 683881 h 1021080"/>
              <a:gd name="T12" fmla="*/ 555945 w 4983480"/>
              <a:gd name="T13" fmla="*/ 972630 h 1021080"/>
              <a:gd name="T14" fmla="*/ 753948 w 4983480"/>
              <a:gd name="T15" fmla="*/ 1003024 h 1021080"/>
              <a:gd name="T16" fmla="*/ 1005264 w 4983480"/>
              <a:gd name="T17" fmla="*/ 1018221 h 1021080"/>
              <a:gd name="T18" fmla="*/ 1127112 w 4983480"/>
              <a:gd name="T19" fmla="*/ 1010623 h 1021080"/>
              <a:gd name="T20" fmla="*/ 1302273 w 4983480"/>
              <a:gd name="T21" fmla="*/ 1010623 h 1021080"/>
              <a:gd name="T22" fmla="*/ 1332735 w 4983480"/>
              <a:gd name="T23" fmla="*/ 744671 h 1021080"/>
              <a:gd name="T24" fmla="*/ 1408890 w 4983480"/>
              <a:gd name="T25" fmla="*/ 531906 h 1021080"/>
              <a:gd name="T26" fmla="*/ 1530747 w 4983480"/>
              <a:gd name="T27" fmla="*/ 433125 h 1021080"/>
              <a:gd name="T28" fmla="*/ 1660206 w 4983480"/>
              <a:gd name="T29" fmla="*/ 341937 h 1021080"/>
              <a:gd name="T30" fmla="*/ 1759212 w 4983480"/>
              <a:gd name="T31" fmla="*/ 205164 h 1021080"/>
              <a:gd name="T32" fmla="*/ 2018148 w 4983480"/>
              <a:gd name="T33" fmla="*/ 159570 h 1021080"/>
              <a:gd name="T34" fmla="*/ 2178069 w 4983480"/>
              <a:gd name="T35" fmla="*/ 258352 h 1021080"/>
              <a:gd name="T36" fmla="*/ 2277075 w 4983480"/>
              <a:gd name="T37" fmla="*/ 7602 h 1021080"/>
              <a:gd name="T38" fmla="*/ 2421774 w 4983480"/>
              <a:gd name="T39" fmla="*/ 0 h 1021080"/>
              <a:gd name="T40" fmla="*/ 2467467 w 4983480"/>
              <a:gd name="T41" fmla="*/ 68391 h 1021080"/>
              <a:gd name="T42" fmla="*/ 2536011 w 4983480"/>
              <a:gd name="T43" fmla="*/ 60789 h 1021080"/>
              <a:gd name="T44" fmla="*/ 2619777 w 4983480"/>
              <a:gd name="T45" fmla="*/ 197562 h 1021080"/>
              <a:gd name="T46" fmla="*/ 2810169 w 4983480"/>
              <a:gd name="T47" fmla="*/ 303945 h 1021080"/>
              <a:gd name="T48" fmla="*/ 2909175 w 4983480"/>
              <a:gd name="T49" fmla="*/ 288750 h 1021080"/>
              <a:gd name="T50" fmla="*/ 3008181 w 4983480"/>
              <a:gd name="T51" fmla="*/ 319143 h 1021080"/>
              <a:gd name="T52" fmla="*/ 3122409 w 4983480"/>
              <a:gd name="T53" fmla="*/ 417929 h 1021080"/>
              <a:gd name="T54" fmla="*/ 3190953 w 4983480"/>
              <a:gd name="T55" fmla="*/ 486312 h 1021080"/>
              <a:gd name="T56" fmla="*/ 3305190 w 4983480"/>
              <a:gd name="T57" fmla="*/ 554703 h 1021080"/>
              <a:gd name="T58" fmla="*/ 3350883 w 4983480"/>
              <a:gd name="T59" fmla="*/ 562302 h 1021080"/>
              <a:gd name="T60" fmla="*/ 3449883 w 4983480"/>
              <a:gd name="T61" fmla="*/ 600297 h 1021080"/>
              <a:gd name="T62" fmla="*/ 3487962 w 4983480"/>
              <a:gd name="T63" fmla="*/ 463518 h 1021080"/>
              <a:gd name="T64" fmla="*/ 3564117 w 4983480"/>
              <a:gd name="T65" fmla="*/ 379933 h 1021080"/>
              <a:gd name="T66" fmla="*/ 3701200 w 4983480"/>
              <a:gd name="T67" fmla="*/ 273555 h 1021080"/>
              <a:gd name="T68" fmla="*/ 3861126 w 4983480"/>
              <a:gd name="T69" fmla="*/ 273555 h 1021080"/>
              <a:gd name="T70" fmla="*/ 3937284 w 4983480"/>
              <a:gd name="T71" fmla="*/ 303945 h 1021080"/>
              <a:gd name="T72" fmla="*/ 4005825 w 4983480"/>
              <a:gd name="T73" fmla="*/ 334344 h 1021080"/>
              <a:gd name="T74" fmla="*/ 4081980 w 4983480"/>
              <a:gd name="T75" fmla="*/ 189969 h 1021080"/>
              <a:gd name="T76" fmla="*/ 4180986 w 4983480"/>
              <a:gd name="T77" fmla="*/ 22797 h 1021080"/>
              <a:gd name="T78" fmla="*/ 4325685 w 4983480"/>
              <a:gd name="T79" fmla="*/ 220359 h 1021080"/>
              <a:gd name="T80" fmla="*/ 4485615 w 4983480"/>
              <a:gd name="T81" fmla="*/ 243156 h 1021080"/>
              <a:gd name="T82" fmla="*/ 4592232 w 4983480"/>
              <a:gd name="T83" fmla="*/ 258352 h 1021080"/>
              <a:gd name="T84" fmla="*/ 4744542 w 4983480"/>
              <a:gd name="T85" fmla="*/ 303945 h 1021080"/>
              <a:gd name="T86" fmla="*/ 4889241 w 4983480"/>
              <a:gd name="T87" fmla="*/ 395133 h 1021080"/>
              <a:gd name="T88" fmla="*/ 4980627 w 4983480"/>
              <a:gd name="T89" fmla="*/ 554703 h 10210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983480"/>
              <a:gd name="T136" fmla="*/ 0 h 1021080"/>
              <a:gd name="T137" fmla="*/ 4983480 w 4983480"/>
              <a:gd name="T138" fmla="*/ 1021080 h 102108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983480" h="1021080">
                <a:moveTo>
                  <a:pt x="0" y="175260"/>
                </a:moveTo>
                <a:lnTo>
                  <a:pt x="106680" y="182880"/>
                </a:lnTo>
                <a:lnTo>
                  <a:pt x="160020" y="266700"/>
                </a:lnTo>
                <a:lnTo>
                  <a:pt x="205740" y="213360"/>
                </a:lnTo>
                <a:lnTo>
                  <a:pt x="220980" y="144780"/>
                </a:lnTo>
                <a:lnTo>
                  <a:pt x="259080" y="99060"/>
                </a:lnTo>
                <a:lnTo>
                  <a:pt x="304800" y="68580"/>
                </a:lnTo>
                <a:lnTo>
                  <a:pt x="342900" y="167640"/>
                </a:lnTo>
                <a:lnTo>
                  <a:pt x="327660" y="220980"/>
                </a:lnTo>
                <a:lnTo>
                  <a:pt x="350520" y="312420"/>
                </a:lnTo>
                <a:lnTo>
                  <a:pt x="381000" y="350520"/>
                </a:lnTo>
                <a:cubicBezTo>
                  <a:pt x="442414" y="688299"/>
                  <a:pt x="555552" y="685800"/>
                  <a:pt x="434340" y="685800"/>
                </a:cubicBezTo>
                <a:lnTo>
                  <a:pt x="472440" y="899160"/>
                </a:lnTo>
                <a:lnTo>
                  <a:pt x="556260" y="975360"/>
                </a:lnTo>
                <a:lnTo>
                  <a:pt x="647700" y="1005840"/>
                </a:lnTo>
                <a:lnTo>
                  <a:pt x="754380" y="1005840"/>
                </a:lnTo>
                <a:lnTo>
                  <a:pt x="891540" y="1005840"/>
                </a:lnTo>
                <a:lnTo>
                  <a:pt x="1005840" y="1021080"/>
                </a:lnTo>
                <a:lnTo>
                  <a:pt x="1112520" y="975360"/>
                </a:lnTo>
                <a:lnTo>
                  <a:pt x="1127760" y="1013460"/>
                </a:lnTo>
                <a:lnTo>
                  <a:pt x="1173480" y="998220"/>
                </a:lnTo>
                <a:lnTo>
                  <a:pt x="1303020" y="1013460"/>
                </a:lnTo>
                <a:lnTo>
                  <a:pt x="1341120" y="899160"/>
                </a:lnTo>
                <a:lnTo>
                  <a:pt x="1333500" y="746760"/>
                </a:lnTo>
                <a:lnTo>
                  <a:pt x="1386840" y="647700"/>
                </a:lnTo>
                <a:lnTo>
                  <a:pt x="1409700" y="533400"/>
                </a:lnTo>
                <a:lnTo>
                  <a:pt x="1470660" y="464820"/>
                </a:lnTo>
                <a:cubicBezTo>
                  <a:pt x="1526205" y="433080"/>
                  <a:pt x="1503522" y="434340"/>
                  <a:pt x="1531620" y="434340"/>
                </a:cubicBezTo>
                <a:lnTo>
                  <a:pt x="1607820" y="396240"/>
                </a:lnTo>
                <a:lnTo>
                  <a:pt x="1661160" y="342900"/>
                </a:lnTo>
                <a:lnTo>
                  <a:pt x="1699260" y="213360"/>
                </a:lnTo>
                <a:cubicBezTo>
                  <a:pt x="1755114" y="205381"/>
                  <a:pt x="1734639" y="205740"/>
                  <a:pt x="1760220" y="205740"/>
                </a:cubicBezTo>
                <a:cubicBezTo>
                  <a:pt x="1907456" y="166994"/>
                  <a:pt x="1855097" y="167640"/>
                  <a:pt x="1912620" y="167640"/>
                </a:cubicBezTo>
                <a:lnTo>
                  <a:pt x="2019300" y="160020"/>
                </a:lnTo>
                <a:lnTo>
                  <a:pt x="2148840" y="167640"/>
                </a:lnTo>
                <a:cubicBezTo>
                  <a:pt x="2180716" y="279205"/>
                  <a:pt x="2179320" y="311303"/>
                  <a:pt x="2179320" y="259080"/>
                </a:cubicBezTo>
                <a:lnTo>
                  <a:pt x="2240280" y="99060"/>
                </a:lnTo>
                <a:cubicBezTo>
                  <a:pt x="2279431" y="12928"/>
                  <a:pt x="2246630" y="36830"/>
                  <a:pt x="2278380" y="7620"/>
                </a:cubicBezTo>
                <a:cubicBezTo>
                  <a:pt x="2341804" y="23476"/>
                  <a:pt x="2339340" y="43805"/>
                  <a:pt x="2339340" y="15240"/>
                </a:cubicBezTo>
                <a:lnTo>
                  <a:pt x="2423160" y="0"/>
                </a:lnTo>
                <a:lnTo>
                  <a:pt x="2438400" y="99060"/>
                </a:lnTo>
                <a:lnTo>
                  <a:pt x="2468880" y="68580"/>
                </a:lnTo>
                <a:lnTo>
                  <a:pt x="2499360" y="91440"/>
                </a:lnTo>
                <a:lnTo>
                  <a:pt x="2537460" y="60960"/>
                </a:lnTo>
                <a:lnTo>
                  <a:pt x="2583180" y="99060"/>
                </a:lnTo>
                <a:lnTo>
                  <a:pt x="2621280" y="198120"/>
                </a:lnTo>
                <a:lnTo>
                  <a:pt x="2727960" y="251460"/>
                </a:lnTo>
                <a:lnTo>
                  <a:pt x="2811780" y="304800"/>
                </a:lnTo>
                <a:lnTo>
                  <a:pt x="2865120" y="342900"/>
                </a:lnTo>
                <a:lnTo>
                  <a:pt x="2910840" y="289560"/>
                </a:lnTo>
                <a:lnTo>
                  <a:pt x="2941320" y="342900"/>
                </a:lnTo>
                <a:lnTo>
                  <a:pt x="3009900" y="320040"/>
                </a:lnTo>
                <a:lnTo>
                  <a:pt x="3101340" y="434340"/>
                </a:lnTo>
                <a:lnTo>
                  <a:pt x="3124200" y="419100"/>
                </a:lnTo>
                <a:lnTo>
                  <a:pt x="3154680" y="495300"/>
                </a:lnTo>
                <a:lnTo>
                  <a:pt x="3192780" y="487680"/>
                </a:lnTo>
                <a:cubicBezTo>
                  <a:pt x="3240772" y="583664"/>
                  <a:pt x="3238500" y="613198"/>
                  <a:pt x="3238500" y="563880"/>
                </a:cubicBezTo>
                <a:lnTo>
                  <a:pt x="3307080" y="556260"/>
                </a:lnTo>
                <a:lnTo>
                  <a:pt x="3307080" y="579120"/>
                </a:lnTo>
                <a:cubicBezTo>
                  <a:pt x="3347538" y="562937"/>
                  <a:pt x="3331502" y="563880"/>
                  <a:pt x="3352800" y="563880"/>
                </a:cubicBezTo>
                <a:cubicBezTo>
                  <a:pt x="3401025" y="571918"/>
                  <a:pt x="3383070" y="571500"/>
                  <a:pt x="3406140" y="571500"/>
                </a:cubicBezTo>
                <a:cubicBezTo>
                  <a:pt x="3446223" y="603567"/>
                  <a:pt x="3427976" y="601980"/>
                  <a:pt x="3451860" y="601980"/>
                </a:cubicBezTo>
                <a:lnTo>
                  <a:pt x="3512820" y="548640"/>
                </a:lnTo>
                <a:lnTo>
                  <a:pt x="3489960" y="464820"/>
                </a:lnTo>
                <a:lnTo>
                  <a:pt x="3543300" y="464820"/>
                </a:lnTo>
                <a:lnTo>
                  <a:pt x="3566160" y="381000"/>
                </a:lnTo>
                <a:lnTo>
                  <a:pt x="3634740" y="304800"/>
                </a:lnTo>
                <a:lnTo>
                  <a:pt x="3703320" y="274320"/>
                </a:lnTo>
                <a:lnTo>
                  <a:pt x="3817620" y="259080"/>
                </a:lnTo>
                <a:cubicBezTo>
                  <a:pt x="3865612" y="283076"/>
                  <a:pt x="3863340" y="298979"/>
                  <a:pt x="3863340" y="274320"/>
                </a:cubicBezTo>
                <a:lnTo>
                  <a:pt x="3901440" y="228600"/>
                </a:lnTo>
                <a:lnTo>
                  <a:pt x="3939540" y="304800"/>
                </a:lnTo>
                <a:lnTo>
                  <a:pt x="3954780" y="320040"/>
                </a:lnTo>
                <a:lnTo>
                  <a:pt x="4008120" y="335280"/>
                </a:lnTo>
                <a:cubicBezTo>
                  <a:pt x="4048398" y="311113"/>
                  <a:pt x="4046220" y="327231"/>
                  <a:pt x="4046220" y="304800"/>
                </a:cubicBezTo>
                <a:lnTo>
                  <a:pt x="4084320" y="190500"/>
                </a:lnTo>
                <a:lnTo>
                  <a:pt x="4107180" y="91440"/>
                </a:lnTo>
                <a:lnTo>
                  <a:pt x="4183380" y="22860"/>
                </a:lnTo>
                <a:lnTo>
                  <a:pt x="4274820" y="121920"/>
                </a:lnTo>
                <a:lnTo>
                  <a:pt x="4328160" y="220980"/>
                </a:lnTo>
                <a:cubicBezTo>
                  <a:pt x="4375533" y="276249"/>
                  <a:pt x="4373880" y="297738"/>
                  <a:pt x="4373880" y="266700"/>
                </a:cubicBezTo>
                <a:lnTo>
                  <a:pt x="4488180" y="243840"/>
                </a:lnTo>
                <a:lnTo>
                  <a:pt x="4549140" y="213360"/>
                </a:lnTo>
                <a:cubicBezTo>
                  <a:pt x="4588866" y="261031"/>
                  <a:pt x="4567402" y="259080"/>
                  <a:pt x="4594860" y="259080"/>
                </a:cubicBezTo>
                <a:lnTo>
                  <a:pt x="4655820" y="190500"/>
                </a:lnTo>
                <a:lnTo>
                  <a:pt x="4747260" y="304800"/>
                </a:lnTo>
                <a:cubicBezTo>
                  <a:pt x="4785976" y="459664"/>
                  <a:pt x="4732997" y="457200"/>
                  <a:pt x="4792980" y="457200"/>
                </a:cubicBezTo>
                <a:lnTo>
                  <a:pt x="4892040" y="396240"/>
                </a:lnTo>
                <a:lnTo>
                  <a:pt x="4953000" y="495300"/>
                </a:lnTo>
                <a:lnTo>
                  <a:pt x="4983480" y="556260"/>
                </a:lnTo>
              </a:path>
            </a:pathLst>
          </a:custGeom>
          <a:noFill/>
          <a:ln w="12700" algn="ctr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56" name="Freihandform 8"/>
          <p:cNvSpPr>
            <a:spLocks noChangeArrowheads="1"/>
          </p:cNvSpPr>
          <p:nvPr/>
        </p:nvSpPr>
        <p:spPr bwMode="auto">
          <a:xfrm>
            <a:off x="5067300" y="3436938"/>
            <a:ext cx="381000" cy="7937"/>
          </a:xfrm>
          <a:custGeom>
            <a:avLst/>
            <a:gdLst>
              <a:gd name="T0" fmla="*/ 0 w 381000"/>
              <a:gd name="T1" fmla="*/ 0 h 7620"/>
              <a:gd name="T2" fmla="*/ 381000 w 381000"/>
              <a:gd name="T3" fmla="*/ 11930 h 7620"/>
              <a:gd name="T4" fmla="*/ 381000 w 381000"/>
              <a:gd name="T5" fmla="*/ 11930 h 7620"/>
              <a:gd name="T6" fmla="*/ 0 60000 65536"/>
              <a:gd name="T7" fmla="*/ 0 60000 65536"/>
              <a:gd name="T8" fmla="*/ 0 60000 65536"/>
              <a:gd name="T9" fmla="*/ 0 w 381000"/>
              <a:gd name="T10" fmla="*/ 0 h 7620"/>
              <a:gd name="T11" fmla="*/ 381000 w 381000"/>
              <a:gd name="T12" fmla="*/ 7620 h 76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000" h="7620">
                <a:moveTo>
                  <a:pt x="0" y="0"/>
                </a:moveTo>
                <a:lnTo>
                  <a:pt x="381000" y="7620"/>
                </a:lnTo>
              </a:path>
            </a:pathLst>
          </a:custGeom>
          <a:solidFill>
            <a:schemeClr val="accent1"/>
          </a:solidFill>
          <a:ln w="19050" algn="ctr">
            <a:solidFill>
              <a:srgbClr val="C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itel 1"/>
          <p:cNvSpPr>
            <a:spLocks noGrp="1"/>
          </p:cNvSpPr>
          <p:nvPr>
            <p:ph type="title" idx="4294967295"/>
          </p:nvPr>
        </p:nvSpPr>
        <p:spPr>
          <a:xfrm>
            <a:off x="612775" y="3848100"/>
            <a:ext cx="8531225" cy="1308100"/>
          </a:xfrm>
        </p:spPr>
        <p:txBody>
          <a:bodyPr wrap="square" lIns="91440" anchor="ctr"/>
          <a:lstStyle/>
          <a:p>
            <a:pPr marL="355600" indent="3175" eaLnBrk="1" hangingPunct="1">
              <a:lnSpc>
                <a:spcPct val="90000"/>
              </a:lnSpc>
            </a:pPr>
            <a:r>
              <a:rPr lang="de-DE" altLang="de-DE" sz="3800" smtClean="0">
                <a:solidFill>
                  <a:srgbClr val="BFBFBF"/>
                </a:solidFill>
                <a:cs typeface="Arial" panose="020B0604020202020204" pitchFamily="34" charset="0"/>
              </a:rPr>
              <a:t>Nichtlin. Modellierung: RBF</a:t>
            </a:r>
          </a:p>
        </p:txBody>
      </p:sp>
      <p:sp>
        <p:nvSpPr>
          <p:cNvPr id="79875" name="Titel 1"/>
          <p:cNvSpPr txBox="1">
            <a:spLocks/>
          </p:cNvSpPr>
          <p:nvPr/>
        </p:nvSpPr>
        <p:spPr bwMode="auto">
          <a:xfrm>
            <a:off x="714375" y="2428875"/>
            <a:ext cx="7772400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endParaRPr lang="de-DE" altLang="de-DE" sz="4000">
              <a:solidFill>
                <a:srgbClr val="BFBFBF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4581" name="Titel 1"/>
          <p:cNvSpPr txBox="1">
            <a:spLocks/>
          </p:cNvSpPr>
          <p:nvPr/>
        </p:nvSpPr>
        <p:spPr bwMode="auto">
          <a:xfrm>
            <a:off x="614363" y="1152525"/>
            <a:ext cx="8529637" cy="136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defRPr/>
            </a:pPr>
            <a:r>
              <a:rPr lang="de-DE" sz="3800" b="1" dirty="0">
                <a:solidFill>
                  <a:srgbClr val="BFBFBF"/>
                </a:solidFill>
                <a:ea typeface="+mj-ea"/>
                <a:cs typeface="Arial" pitchFamily="34" charset="0"/>
              </a:rPr>
              <a:t>Lineare Modellierung</a:t>
            </a:r>
          </a:p>
        </p:txBody>
      </p:sp>
      <p:sp>
        <p:nvSpPr>
          <p:cNvPr id="79877" name="Titel 1"/>
          <p:cNvSpPr txBox="1">
            <a:spLocks/>
          </p:cNvSpPr>
          <p:nvPr/>
        </p:nvSpPr>
        <p:spPr bwMode="auto">
          <a:xfrm>
            <a:off x="719138" y="5143500"/>
            <a:ext cx="8424862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buSzTx/>
              <a:buFontTx/>
              <a:buNone/>
            </a:pPr>
            <a:endParaRPr lang="de-DE" altLang="de-DE" sz="4000">
              <a:solidFill>
                <a:srgbClr val="BFBFBF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24583" name="Titel 1"/>
          <p:cNvSpPr>
            <a:spLocks/>
          </p:cNvSpPr>
          <p:nvPr/>
        </p:nvSpPr>
        <p:spPr bwMode="auto">
          <a:xfrm>
            <a:off x="623888" y="2530475"/>
            <a:ext cx="8520112" cy="127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defRPr/>
            </a:pPr>
            <a:r>
              <a:rPr lang="de-DE" sz="3800" b="1" dirty="0" err="1" smtClean="0">
                <a:solidFill>
                  <a:srgbClr val="BFBFBF"/>
                </a:solidFill>
                <a:ea typeface="+mj-ea"/>
                <a:cs typeface="Arial" pitchFamily="34" charset="0"/>
              </a:rPr>
              <a:t>Nichtlin</a:t>
            </a:r>
            <a:r>
              <a:rPr lang="de-DE" sz="3800" b="1" dirty="0">
                <a:solidFill>
                  <a:srgbClr val="BFBFBF"/>
                </a:solidFill>
                <a:ea typeface="+mj-ea"/>
                <a:cs typeface="Arial" pitchFamily="34" charset="0"/>
              </a:rPr>
              <a:t>. </a:t>
            </a:r>
            <a:r>
              <a:rPr lang="de-DE" sz="3800" b="1" dirty="0" smtClean="0">
                <a:solidFill>
                  <a:srgbClr val="BFBFBF"/>
                </a:solidFill>
                <a:ea typeface="+mj-ea"/>
                <a:cs typeface="Arial" pitchFamily="34" charset="0"/>
              </a:rPr>
              <a:t>Modellierung: MLP</a:t>
            </a:r>
            <a:endParaRPr lang="de-DE" sz="3800" b="1" dirty="0">
              <a:solidFill>
                <a:srgbClr val="BFBFBF"/>
              </a:solidFill>
              <a:ea typeface="+mj-ea"/>
              <a:cs typeface="Arial" pitchFamily="34" charset="0"/>
            </a:endParaRPr>
          </a:p>
        </p:txBody>
      </p:sp>
      <p:sp>
        <p:nvSpPr>
          <p:cNvPr id="79879" name="Titel 1"/>
          <p:cNvSpPr>
            <a:spLocks/>
          </p:cNvSpPr>
          <p:nvPr/>
        </p:nvSpPr>
        <p:spPr bwMode="auto">
          <a:xfrm>
            <a:off x="565150" y="5108575"/>
            <a:ext cx="8455025" cy="1235075"/>
          </a:xfrm>
          <a:prstGeom prst="rect">
            <a:avLst/>
          </a:prstGeom>
          <a:solidFill>
            <a:srgbClr val="FFCC66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SzTx/>
              <a:buFontTx/>
              <a:buNone/>
            </a:pPr>
            <a:r>
              <a:rPr kumimoji="1" lang="de-DE" altLang="de-DE" sz="4000">
                <a:latin typeface="Arial Black" panose="020B0A04020102020204" pitchFamily="34" charset="0"/>
                <a:cs typeface="Arial" panose="020B0604020202020204" pitchFamily="34" charset="0"/>
              </a:rPr>
              <a:t>Eigenschaften von NN</a:t>
            </a:r>
          </a:p>
        </p:txBody>
      </p:sp>
      <p:sp>
        <p:nvSpPr>
          <p:cNvPr id="79880" name="Foliennummernplatzhalter 7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3B3E94B2-C3B3-4C4F-BDC4-1B50C0842B23}" type="slidenum">
              <a:rPr lang="de-DE" altLang="de-DE" sz="800" b="0"/>
              <a:pPr>
                <a:buSzTx/>
                <a:buFontTx/>
                <a:buNone/>
              </a:pPr>
              <a:t>76</a:t>
            </a:fld>
            <a:r>
              <a:rPr lang="de-DE" altLang="de-DE" sz="800" b="0"/>
              <a:t> -</a:t>
            </a:r>
          </a:p>
        </p:txBody>
      </p:sp>
      <p:sp>
        <p:nvSpPr>
          <p:cNvPr id="79881" name="Fußzeilenplatzhalter 8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79882" name="Textfeld 11"/>
          <p:cNvSpPr txBox="1">
            <a:spLocks noChangeArrowheads="1"/>
          </p:cNvSpPr>
          <p:nvPr/>
        </p:nvSpPr>
        <p:spPr bwMode="auto">
          <a:xfrm>
            <a:off x="479425" y="396875"/>
            <a:ext cx="68961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3200" b="0">
                <a:solidFill>
                  <a:srgbClr val="C00000"/>
                </a:solidFill>
                <a:latin typeface="Arial Black" panose="020B0A04020102020204" pitchFamily="34" charset="0"/>
              </a:rPr>
              <a:t>Black-Box- Modellierung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8089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047B2CFE-2B33-4439-93F2-AF453AEB904E}" type="slidenum">
              <a:rPr lang="de-DE" altLang="de-DE" sz="800" b="0"/>
              <a:pPr>
                <a:buSzTx/>
                <a:buFontTx/>
                <a:buNone/>
              </a:pPr>
              <a:t>77</a:t>
            </a:fld>
            <a:r>
              <a:rPr lang="de-DE" altLang="de-DE" sz="800" b="0"/>
              <a:t> -</a:t>
            </a:r>
          </a:p>
        </p:txBody>
      </p:sp>
      <p:sp>
        <p:nvSpPr>
          <p:cNvPr id="8090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Approximationsleistungen Neuronaler Netze</a:t>
            </a:r>
          </a:p>
        </p:txBody>
      </p:sp>
      <p:sp>
        <p:nvSpPr>
          <p:cNvPr id="2232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/>
            <a:r>
              <a:rPr lang="de-DE" altLang="de-DE" smtClean="0"/>
              <a:t> Allgemeine Eigenschaften von NN</a:t>
            </a:r>
          </a:p>
          <a:p>
            <a:pPr marL="0" indent="0">
              <a:buFontTx/>
              <a:buNone/>
            </a:pPr>
            <a:endParaRPr lang="de-DE" altLang="de-DE" smtClean="0"/>
          </a:p>
          <a:p>
            <a:pPr marL="482600" lvl="1" indent="-292100">
              <a:lnSpc>
                <a:spcPct val="150000"/>
              </a:lnSpc>
            </a:pPr>
            <a:r>
              <a:rPr lang="de-DE" altLang="de-DE" sz="2400" smtClean="0"/>
              <a:t>Kann man jede beliebige Funktion approximieren?</a:t>
            </a:r>
          </a:p>
          <a:p>
            <a:pPr marL="482600" lvl="1" indent="-292100">
              <a:lnSpc>
                <a:spcPct val="150000"/>
              </a:lnSpc>
            </a:pPr>
            <a:r>
              <a:rPr lang="de-DE" altLang="de-DE" sz="2400" smtClean="0"/>
              <a:t>Wenn ja, mit welcher Architektur ?</a:t>
            </a:r>
          </a:p>
          <a:p>
            <a:pPr marL="482600" lvl="1" indent="-292100">
              <a:lnSpc>
                <a:spcPct val="150000"/>
              </a:lnSpc>
            </a:pPr>
            <a:r>
              <a:rPr lang="de-DE" altLang="de-DE" sz="2400" smtClean="0"/>
              <a:t>Wie viele Schichten benötigt man ?</a:t>
            </a:r>
          </a:p>
          <a:p>
            <a:pPr marL="482600" lvl="1" indent="-292100">
              <a:lnSpc>
                <a:spcPct val="150000"/>
              </a:lnSpc>
            </a:pPr>
            <a:r>
              <a:rPr lang="de-DE" altLang="de-DE" sz="2400" smtClean="0"/>
              <a:t>Wie viele Neuronen pro Schicht braucht man ?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235" grpId="0" build="p" bldLvl="2" autoUpdateAnimBg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8192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5247B973-6B6E-444D-AD49-88784B1636C0}" type="slidenum">
              <a:rPr lang="de-DE" altLang="de-DE" sz="800" b="0"/>
              <a:pPr>
                <a:buSzTx/>
                <a:buFontTx/>
                <a:buNone/>
              </a:pPr>
              <a:t>78</a:t>
            </a:fld>
            <a:r>
              <a:rPr lang="de-DE" altLang="de-DE" sz="800" b="0"/>
              <a:t> -</a:t>
            </a:r>
          </a:p>
        </p:txBody>
      </p:sp>
      <p:sp>
        <p:nvSpPr>
          <p:cNvPr id="81924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Fähigkeiten: Nomenklatur</a:t>
            </a:r>
          </a:p>
        </p:txBody>
      </p:sp>
      <p:sp>
        <p:nvSpPr>
          <p:cNvPr id="81925" name="Rectangle 1027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/>
            <a:r>
              <a:rPr lang="de-DE" altLang="de-DE" smtClean="0"/>
              <a:t> Mehrschichtennetze</a:t>
            </a:r>
          </a:p>
        </p:txBody>
      </p:sp>
      <p:sp>
        <p:nvSpPr>
          <p:cNvPr id="81926" name="Rectangle 1029"/>
          <p:cNvSpPr>
            <a:spLocks noChangeArrowheads="1"/>
          </p:cNvSpPr>
          <p:nvPr/>
        </p:nvSpPr>
        <p:spPr bwMode="auto">
          <a:xfrm>
            <a:off x="3270250" y="4025900"/>
            <a:ext cx="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27" name="Rectangle 1032"/>
          <p:cNvSpPr>
            <a:spLocks noChangeArrowheads="1"/>
          </p:cNvSpPr>
          <p:nvPr/>
        </p:nvSpPr>
        <p:spPr bwMode="auto">
          <a:xfrm>
            <a:off x="3495675" y="4025900"/>
            <a:ext cx="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Times New Roman" panose="02020603050405020304" pitchFamily="18" charset="0"/>
            </a:endParaRPr>
          </a:p>
        </p:txBody>
      </p:sp>
      <p:grpSp>
        <p:nvGrpSpPr>
          <p:cNvPr id="81928" name="Group 1033"/>
          <p:cNvGrpSpPr>
            <a:grpSpLocks/>
          </p:cNvGrpSpPr>
          <p:nvPr/>
        </p:nvGrpSpPr>
        <p:grpSpPr bwMode="auto">
          <a:xfrm>
            <a:off x="4856163" y="4005263"/>
            <a:ext cx="1147762" cy="387350"/>
            <a:chOff x="2604" y="2448"/>
            <a:chExt cx="708" cy="232"/>
          </a:xfrm>
        </p:grpSpPr>
        <p:sp>
          <p:nvSpPr>
            <p:cNvPr id="82200" name="Rectangle 1034"/>
            <p:cNvSpPr>
              <a:spLocks noChangeArrowheads="1"/>
            </p:cNvSpPr>
            <p:nvPr/>
          </p:nvSpPr>
          <p:spPr bwMode="auto">
            <a:xfrm>
              <a:off x="2604" y="2461"/>
              <a:ext cx="708" cy="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2201" name="Rectangle 1035"/>
            <p:cNvSpPr>
              <a:spLocks noChangeArrowheads="1"/>
            </p:cNvSpPr>
            <p:nvPr/>
          </p:nvSpPr>
          <p:spPr bwMode="auto">
            <a:xfrm>
              <a:off x="3216" y="2448"/>
              <a:ext cx="0" cy="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2202" name="Rectangle 1036"/>
            <p:cNvSpPr>
              <a:spLocks noChangeArrowheads="1"/>
            </p:cNvSpPr>
            <p:nvPr/>
          </p:nvSpPr>
          <p:spPr bwMode="auto">
            <a:xfrm>
              <a:off x="3312" y="2448"/>
              <a:ext cx="0" cy="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81929" name="Group 1037"/>
          <p:cNvGrpSpPr>
            <a:grpSpLocks/>
          </p:cNvGrpSpPr>
          <p:nvPr/>
        </p:nvGrpSpPr>
        <p:grpSpPr bwMode="auto">
          <a:xfrm>
            <a:off x="5167313" y="1917700"/>
            <a:ext cx="1490662" cy="2065338"/>
            <a:chOff x="3029" y="1204"/>
            <a:chExt cx="920" cy="1235"/>
          </a:xfrm>
        </p:grpSpPr>
        <p:sp>
          <p:nvSpPr>
            <p:cNvPr id="82107" name="Rectangle 1038"/>
            <p:cNvSpPr>
              <a:spLocks noChangeArrowheads="1"/>
            </p:cNvSpPr>
            <p:nvPr/>
          </p:nvSpPr>
          <p:spPr bwMode="auto">
            <a:xfrm>
              <a:off x="3033" y="1208"/>
              <a:ext cx="912" cy="1226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08" name="Freeform 1039"/>
            <p:cNvSpPr>
              <a:spLocks/>
            </p:cNvSpPr>
            <p:nvPr/>
          </p:nvSpPr>
          <p:spPr bwMode="auto">
            <a:xfrm>
              <a:off x="3029" y="1204"/>
              <a:ext cx="24" cy="38"/>
            </a:xfrm>
            <a:custGeom>
              <a:avLst/>
              <a:gdLst>
                <a:gd name="T0" fmla="*/ 8 w 24"/>
                <a:gd name="T1" fmla="*/ 4 h 38"/>
                <a:gd name="T2" fmla="*/ 4 w 24"/>
                <a:gd name="T3" fmla="*/ 4 h 38"/>
                <a:gd name="T4" fmla="*/ 4 w 24"/>
                <a:gd name="T5" fmla="*/ 8 h 38"/>
                <a:gd name="T6" fmla="*/ 24 w 24"/>
                <a:gd name="T7" fmla="*/ 8 h 38"/>
                <a:gd name="T8" fmla="*/ 24 w 24"/>
                <a:gd name="T9" fmla="*/ 0 h 38"/>
                <a:gd name="T10" fmla="*/ 4 w 24"/>
                <a:gd name="T11" fmla="*/ 0 h 38"/>
                <a:gd name="T12" fmla="*/ 0 w 24"/>
                <a:gd name="T13" fmla="*/ 0 h 38"/>
                <a:gd name="T14" fmla="*/ 0 w 24"/>
                <a:gd name="T15" fmla="*/ 4 h 38"/>
                <a:gd name="T16" fmla="*/ 0 w 24"/>
                <a:gd name="T17" fmla="*/ 38 h 38"/>
                <a:gd name="T18" fmla="*/ 8 w 24"/>
                <a:gd name="T19" fmla="*/ 38 h 38"/>
                <a:gd name="T20" fmla="*/ 8 w 24"/>
                <a:gd name="T21" fmla="*/ 4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38"/>
                <a:gd name="T35" fmla="*/ 24 w 24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38">
                  <a:moveTo>
                    <a:pt x="8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24" y="8"/>
                  </a:lnTo>
                  <a:lnTo>
                    <a:pt x="2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2109" name="Rectangle 1040"/>
            <p:cNvSpPr>
              <a:spLocks noChangeArrowheads="1"/>
            </p:cNvSpPr>
            <p:nvPr/>
          </p:nvSpPr>
          <p:spPr bwMode="auto">
            <a:xfrm>
              <a:off x="3029" y="126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0" name="Rectangle 1041"/>
            <p:cNvSpPr>
              <a:spLocks noChangeArrowheads="1"/>
            </p:cNvSpPr>
            <p:nvPr/>
          </p:nvSpPr>
          <p:spPr bwMode="auto">
            <a:xfrm>
              <a:off x="3029" y="1301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1" name="Rectangle 1042"/>
            <p:cNvSpPr>
              <a:spLocks noChangeArrowheads="1"/>
            </p:cNvSpPr>
            <p:nvPr/>
          </p:nvSpPr>
          <p:spPr bwMode="auto">
            <a:xfrm>
              <a:off x="3029" y="1359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2" name="Rectangle 1043"/>
            <p:cNvSpPr>
              <a:spLocks noChangeArrowheads="1"/>
            </p:cNvSpPr>
            <p:nvPr/>
          </p:nvSpPr>
          <p:spPr bwMode="auto">
            <a:xfrm>
              <a:off x="3029" y="1393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3" name="Rectangle 1044"/>
            <p:cNvSpPr>
              <a:spLocks noChangeArrowheads="1"/>
            </p:cNvSpPr>
            <p:nvPr/>
          </p:nvSpPr>
          <p:spPr bwMode="auto">
            <a:xfrm>
              <a:off x="3029" y="1452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4" name="Rectangle 1045"/>
            <p:cNvSpPr>
              <a:spLocks noChangeArrowheads="1"/>
            </p:cNvSpPr>
            <p:nvPr/>
          </p:nvSpPr>
          <p:spPr bwMode="auto">
            <a:xfrm>
              <a:off x="3029" y="1486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5" name="Rectangle 1046"/>
            <p:cNvSpPr>
              <a:spLocks noChangeArrowheads="1"/>
            </p:cNvSpPr>
            <p:nvPr/>
          </p:nvSpPr>
          <p:spPr bwMode="auto">
            <a:xfrm>
              <a:off x="3029" y="1544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6" name="Rectangle 1047"/>
            <p:cNvSpPr>
              <a:spLocks noChangeArrowheads="1"/>
            </p:cNvSpPr>
            <p:nvPr/>
          </p:nvSpPr>
          <p:spPr bwMode="auto">
            <a:xfrm>
              <a:off x="3029" y="1578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7" name="Rectangle 1048"/>
            <p:cNvSpPr>
              <a:spLocks noChangeArrowheads="1"/>
            </p:cNvSpPr>
            <p:nvPr/>
          </p:nvSpPr>
          <p:spPr bwMode="auto">
            <a:xfrm>
              <a:off x="3029" y="163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8" name="Rectangle 1049"/>
            <p:cNvSpPr>
              <a:spLocks noChangeArrowheads="1"/>
            </p:cNvSpPr>
            <p:nvPr/>
          </p:nvSpPr>
          <p:spPr bwMode="auto">
            <a:xfrm>
              <a:off x="3029" y="1671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19" name="Rectangle 1050"/>
            <p:cNvSpPr>
              <a:spLocks noChangeArrowheads="1"/>
            </p:cNvSpPr>
            <p:nvPr/>
          </p:nvSpPr>
          <p:spPr bwMode="auto">
            <a:xfrm>
              <a:off x="3029" y="1729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0" name="Rectangle 1051"/>
            <p:cNvSpPr>
              <a:spLocks noChangeArrowheads="1"/>
            </p:cNvSpPr>
            <p:nvPr/>
          </p:nvSpPr>
          <p:spPr bwMode="auto">
            <a:xfrm>
              <a:off x="3029" y="1763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1" name="Rectangle 1052"/>
            <p:cNvSpPr>
              <a:spLocks noChangeArrowheads="1"/>
            </p:cNvSpPr>
            <p:nvPr/>
          </p:nvSpPr>
          <p:spPr bwMode="auto">
            <a:xfrm>
              <a:off x="3029" y="1822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2" name="Rectangle 1053"/>
            <p:cNvSpPr>
              <a:spLocks noChangeArrowheads="1"/>
            </p:cNvSpPr>
            <p:nvPr/>
          </p:nvSpPr>
          <p:spPr bwMode="auto">
            <a:xfrm>
              <a:off x="3029" y="1856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3" name="Rectangle 1054"/>
            <p:cNvSpPr>
              <a:spLocks noChangeArrowheads="1"/>
            </p:cNvSpPr>
            <p:nvPr/>
          </p:nvSpPr>
          <p:spPr bwMode="auto">
            <a:xfrm>
              <a:off x="3029" y="1914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4" name="Rectangle 1055"/>
            <p:cNvSpPr>
              <a:spLocks noChangeArrowheads="1"/>
            </p:cNvSpPr>
            <p:nvPr/>
          </p:nvSpPr>
          <p:spPr bwMode="auto">
            <a:xfrm>
              <a:off x="3029" y="1948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5" name="Rectangle 1056"/>
            <p:cNvSpPr>
              <a:spLocks noChangeArrowheads="1"/>
            </p:cNvSpPr>
            <p:nvPr/>
          </p:nvSpPr>
          <p:spPr bwMode="auto">
            <a:xfrm>
              <a:off x="3029" y="200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6" name="Rectangle 1057"/>
            <p:cNvSpPr>
              <a:spLocks noChangeArrowheads="1"/>
            </p:cNvSpPr>
            <p:nvPr/>
          </p:nvSpPr>
          <p:spPr bwMode="auto">
            <a:xfrm>
              <a:off x="3029" y="2041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7" name="Rectangle 1058"/>
            <p:cNvSpPr>
              <a:spLocks noChangeArrowheads="1"/>
            </p:cNvSpPr>
            <p:nvPr/>
          </p:nvSpPr>
          <p:spPr bwMode="auto">
            <a:xfrm>
              <a:off x="3029" y="2099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8" name="Rectangle 1059"/>
            <p:cNvSpPr>
              <a:spLocks noChangeArrowheads="1"/>
            </p:cNvSpPr>
            <p:nvPr/>
          </p:nvSpPr>
          <p:spPr bwMode="auto">
            <a:xfrm>
              <a:off x="3029" y="2133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29" name="Rectangle 1060"/>
            <p:cNvSpPr>
              <a:spLocks noChangeArrowheads="1"/>
            </p:cNvSpPr>
            <p:nvPr/>
          </p:nvSpPr>
          <p:spPr bwMode="auto">
            <a:xfrm>
              <a:off x="3029" y="2192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30" name="Rectangle 1061"/>
            <p:cNvSpPr>
              <a:spLocks noChangeArrowheads="1"/>
            </p:cNvSpPr>
            <p:nvPr/>
          </p:nvSpPr>
          <p:spPr bwMode="auto">
            <a:xfrm>
              <a:off x="3029" y="2226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31" name="Rectangle 1062"/>
            <p:cNvSpPr>
              <a:spLocks noChangeArrowheads="1"/>
            </p:cNvSpPr>
            <p:nvPr/>
          </p:nvSpPr>
          <p:spPr bwMode="auto">
            <a:xfrm>
              <a:off x="3029" y="2284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32" name="Rectangle 1063"/>
            <p:cNvSpPr>
              <a:spLocks noChangeArrowheads="1"/>
            </p:cNvSpPr>
            <p:nvPr/>
          </p:nvSpPr>
          <p:spPr bwMode="auto">
            <a:xfrm>
              <a:off x="3029" y="2318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33" name="Rectangle 1064"/>
            <p:cNvSpPr>
              <a:spLocks noChangeArrowheads="1"/>
            </p:cNvSpPr>
            <p:nvPr/>
          </p:nvSpPr>
          <p:spPr bwMode="auto">
            <a:xfrm>
              <a:off x="3029" y="237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34" name="Freeform 1065"/>
            <p:cNvSpPr>
              <a:spLocks/>
            </p:cNvSpPr>
            <p:nvPr/>
          </p:nvSpPr>
          <p:spPr bwMode="auto">
            <a:xfrm>
              <a:off x="3029" y="2411"/>
              <a:ext cx="14" cy="28"/>
            </a:xfrm>
            <a:custGeom>
              <a:avLst/>
              <a:gdLst>
                <a:gd name="T0" fmla="*/ 8 w 14"/>
                <a:gd name="T1" fmla="*/ 0 h 28"/>
                <a:gd name="T2" fmla="*/ 0 w 14"/>
                <a:gd name="T3" fmla="*/ 0 h 28"/>
                <a:gd name="T4" fmla="*/ 0 w 14"/>
                <a:gd name="T5" fmla="*/ 23 h 28"/>
                <a:gd name="T6" fmla="*/ 0 w 14"/>
                <a:gd name="T7" fmla="*/ 28 h 28"/>
                <a:gd name="T8" fmla="*/ 4 w 14"/>
                <a:gd name="T9" fmla="*/ 28 h 28"/>
                <a:gd name="T10" fmla="*/ 14 w 14"/>
                <a:gd name="T11" fmla="*/ 28 h 28"/>
                <a:gd name="T12" fmla="*/ 14 w 14"/>
                <a:gd name="T13" fmla="*/ 19 h 28"/>
                <a:gd name="T14" fmla="*/ 4 w 14"/>
                <a:gd name="T15" fmla="*/ 19 h 28"/>
                <a:gd name="T16" fmla="*/ 4 w 14"/>
                <a:gd name="T17" fmla="*/ 23 h 28"/>
                <a:gd name="T18" fmla="*/ 8 w 14"/>
                <a:gd name="T19" fmla="*/ 23 h 28"/>
                <a:gd name="T20" fmla="*/ 8 w 14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28"/>
                <a:gd name="T35" fmla="*/ 14 w 14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28">
                  <a:moveTo>
                    <a:pt x="8" y="0"/>
                  </a:moveTo>
                  <a:lnTo>
                    <a:pt x="0" y="0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14" y="28"/>
                  </a:lnTo>
                  <a:lnTo>
                    <a:pt x="14" y="19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8" y="2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2135" name="Rectangle 1066"/>
            <p:cNvSpPr>
              <a:spLocks noChangeArrowheads="1"/>
            </p:cNvSpPr>
            <p:nvPr/>
          </p:nvSpPr>
          <p:spPr bwMode="auto">
            <a:xfrm>
              <a:off x="3068" y="2430"/>
              <a:ext cx="9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36" name="Rectangle 1067"/>
            <p:cNvSpPr>
              <a:spLocks noChangeArrowheads="1"/>
            </p:cNvSpPr>
            <p:nvPr/>
          </p:nvSpPr>
          <p:spPr bwMode="auto">
            <a:xfrm>
              <a:off x="3102" y="2430"/>
              <a:ext cx="33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37" name="Rectangle 1068"/>
            <p:cNvSpPr>
              <a:spLocks noChangeArrowheads="1"/>
            </p:cNvSpPr>
            <p:nvPr/>
          </p:nvSpPr>
          <p:spPr bwMode="auto">
            <a:xfrm>
              <a:off x="3161" y="2430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38" name="Rectangle 1069"/>
            <p:cNvSpPr>
              <a:spLocks noChangeArrowheads="1"/>
            </p:cNvSpPr>
            <p:nvPr/>
          </p:nvSpPr>
          <p:spPr bwMode="auto">
            <a:xfrm>
              <a:off x="3194" y="2430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39" name="Rectangle 1070"/>
            <p:cNvSpPr>
              <a:spLocks noChangeArrowheads="1"/>
            </p:cNvSpPr>
            <p:nvPr/>
          </p:nvSpPr>
          <p:spPr bwMode="auto">
            <a:xfrm>
              <a:off x="3253" y="2430"/>
              <a:ext cx="9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0" name="Rectangle 1071"/>
            <p:cNvSpPr>
              <a:spLocks noChangeArrowheads="1"/>
            </p:cNvSpPr>
            <p:nvPr/>
          </p:nvSpPr>
          <p:spPr bwMode="auto">
            <a:xfrm>
              <a:off x="3287" y="2430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1" name="Rectangle 1072"/>
            <p:cNvSpPr>
              <a:spLocks noChangeArrowheads="1"/>
            </p:cNvSpPr>
            <p:nvPr/>
          </p:nvSpPr>
          <p:spPr bwMode="auto">
            <a:xfrm>
              <a:off x="3346" y="2430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2" name="Rectangle 1073"/>
            <p:cNvSpPr>
              <a:spLocks noChangeArrowheads="1"/>
            </p:cNvSpPr>
            <p:nvPr/>
          </p:nvSpPr>
          <p:spPr bwMode="auto">
            <a:xfrm>
              <a:off x="3380" y="2430"/>
              <a:ext cx="33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3" name="Rectangle 1074"/>
            <p:cNvSpPr>
              <a:spLocks noChangeArrowheads="1"/>
            </p:cNvSpPr>
            <p:nvPr/>
          </p:nvSpPr>
          <p:spPr bwMode="auto">
            <a:xfrm>
              <a:off x="3438" y="2430"/>
              <a:ext cx="9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4" name="Rectangle 1075"/>
            <p:cNvSpPr>
              <a:spLocks noChangeArrowheads="1"/>
            </p:cNvSpPr>
            <p:nvPr/>
          </p:nvSpPr>
          <p:spPr bwMode="auto">
            <a:xfrm>
              <a:off x="3472" y="2430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5" name="Rectangle 1076"/>
            <p:cNvSpPr>
              <a:spLocks noChangeArrowheads="1"/>
            </p:cNvSpPr>
            <p:nvPr/>
          </p:nvSpPr>
          <p:spPr bwMode="auto">
            <a:xfrm>
              <a:off x="3531" y="2430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6" name="Rectangle 1077"/>
            <p:cNvSpPr>
              <a:spLocks noChangeArrowheads="1"/>
            </p:cNvSpPr>
            <p:nvPr/>
          </p:nvSpPr>
          <p:spPr bwMode="auto">
            <a:xfrm>
              <a:off x="3565" y="2430"/>
              <a:ext cx="33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7" name="Rectangle 1078"/>
            <p:cNvSpPr>
              <a:spLocks noChangeArrowheads="1"/>
            </p:cNvSpPr>
            <p:nvPr/>
          </p:nvSpPr>
          <p:spPr bwMode="auto">
            <a:xfrm>
              <a:off x="3624" y="2430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8" name="Rectangle 1079"/>
            <p:cNvSpPr>
              <a:spLocks noChangeArrowheads="1"/>
            </p:cNvSpPr>
            <p:nvPr/>
          </p:nvSpPr>
          <p:spPr bwMode="auto">
            <a:xfrm>
              <a:off x="3657" y="2430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49" name="Rectangle 1080"/>
            <p:cNvSpPr>
              <a:spLocks noChangeArrowheads="1"/>
            </p:cNvSpPr>
            <p:nvPr/>
          </p:nvSpPr>
          <p:spPr bwMode="auto">
            <a:xfrm>
              <a:off x="3716" y="2430"/>
              <a:ext cx="9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50" name="Rectangle 1081"/>
            <p:cNvSpPr>
              <a:spLocks noChangeArrowheads="1"/>
            </p:cNvSpPr>
            <p:nvPr/>
          </p:nvSpPr>
          <p:spPr bwMode="auto">
            <a:xfrm>
              <a:off x="3750" y="2430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51" name="Rectangle 1082"/>
            <p:cNvSpPr>
              <a:spLocks noChangeArrowheads="1"/>
            </p:cNvSpPr>
            <p:nvPr/>
          </p:nvSpPr>
          <p:spPr bwMode="auto">
            <a:xfrm>
              <a:off x="3809" y="2430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52" name="Rectangle 1083"/>
            <p:cNvSpPr>
              <a:spLocks noChangeArrowheads="1"/>
            </p:cNvSpPr>
            <p:nvPr/>
          </p:nvSpPr>
          <p:spPr bwMode="auto">
            <a:xfrm>
              <a:off x="3842" y="2430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53" name="Rectangle 1084"/>
            <p:cNvSpPr>
              <a:spLocks noChangeArrowheads="1"/>
            </p:cNvSpPr>
            <p:nvPr/>
          </p:nvSpPr>
          <p:spPr bwMode="auto">
            <a:xfrm>
              <a:off x="3901" y="2430"/>
              <a:ext cx="9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54" name="Freeform 1085"/>
            <p:cNvSpPr>
              <a:spLocks/>
            </p:cNvSpPr>
            <p:nvPr/>
          </p:nvSpPr>
          <p:spPr bwMode="auto">
            <a:xfrm>
              <a:off x="3935" y="2411"/>
              <a:ext cx="14" cy="28"/>
            </a:xfrm>
            <a:custGeom>
              <a:avLst/>
              <a:gdLst>
                <a:gd name="T0" fmla="*/ 0 w 14"/>
                <a:gd name="T1" fmla="*/ 19 h 28"/>
                <a:gd name="T2" fmla="*/ 0 w 14"/>
                <a:gd name="T3" fmla="*/ 28 h 28"/>
                <a:gd name="T4" fmla="*/ 10 w 14"/>
                <a:gd name="T5" fmla="*/ 28 h 28"/>
                <a:gd name="T6" fmla="*/ 14 w 14"/>
                <a:gd name="T7" fmla="*/ 28 h 28"/>
                <a:gd name="T8" fmla="*/ 14 w 14"/>
                <a:gd name="T9" fmla="*/ 23 h 28"/>
                <a:gd name="T10" fmla="*/ 14 w 14"/>
                <a:gd name="T11" fmla="*/ 0 h 28"/>
                <a:gd name="T12" fmla="*/ 6 w 14"/>
                <a:gd name="T13" fmla="*/ 0 h 28"/>
                <a:gd name="T14" fmla="*/ 6 w 14"/>
                <a:gd name="T15" fmla="*/ 23 h 28"/>
                <a:gd name="T16" fmla="*/ 10 w 14"/>
                <a:gd name="T17" fmla="*/ 23 h 28"/>
                <a:gd name="T18" fmla="*/ 10 w 14"/>
                <a:gd name="T19" fmla="*/ 19 h 28"/>
                <a:gd name="T20" fmla="*/ 0 w 14"/>
                <a:gd name="T21" fmla="*/ 19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28"/>
                <a:gd name="T35" fmla="*/ 14 w 14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28">
                  <a:moveTo>
                    <a:pt x="0" y="19"/>
                  </a:moveTo>
                  <a:lnTo>
                    <a:pt x="0" y="28"/>
                  </a:lnTo>
                  <a:lnTo>
                    <a:pt x="10" y="28"/>
                  </a:lnTo>
                  <a:lnTo>
                    <a:pt x="14" y="28"/>
                  </a:lnTo>
                  <a:lnTo>
                    <a:pt x="14" y="23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23"/>
                  </a:lnTo>
                  <a:lnTo>
                    <a:pt x="10" y="23"/>
                  </a:lnTo>
                  <a:lnTo>
                    <a:pt x="1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2155" name="Rectangle 1086"/>
            <p:cNvSpPr>
              <a:spLocks noChangeArrowheads="1"/>
            </p:cNvSpPr>
            <p:nvPr/>
          </p:nvSpPr>
          <p:spPr bwMode="auto">
            <a:xfrm>
              <a:off x="3941" y="237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56" name="Rectangle 1087"/>
            <p:cNvSpPr>
              <a:spLocks noChangeArrowheads="1"/>
            </p:cNvSpPr>
            <p:nvPr/>
          </p:nvSpPr>
          <p:spPr bwMode="auto">
            <a:xfrm>
              <a:off x="3941" y="2318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57" name="Rectangle 1088"/>
            <p:cNvSpPr>
              <a:spLocks noChangeArrowheads="1"/>
            </p:cNvSpPr>
            <p:nvPr/>
          </p:nvSpPr>
          <p:spPr bwMode="auto">
            <a:xfrm>
              <a:off x="3941" y="2284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58" name="Rectangle 1089"/>
            <p:cNvSpPr>
              <a:spLocks noChangeArrowheads="1"/>
            </p:cNvSpPr>
            <p:nvPr/>
          </p:nvSpPr>
          <p:spPr bwMode="auto">
            <a:xfrm>
              <a:off x="3941" y="2226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59" name="Rectangle 1090"/>
            <p:cNvSpPr>
              <a:spLocks noChangeArrowheads="1"/>
            </p:cNvSpPr>
            <p:nvPr/>
          </p:nvSpPr>
          <p:spPr bwMode="auto">
            <a:xfrm>
              <a:off x="3941" y="2192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0" name="Rectangle 1091"/>
            <p:cNvSpPr>
              <a:spLocks noChangeArrowheads="1"/>
            </p:cNvSpPr>
            <p:nvPr/>
          </p:nvSpPr>
          <p:spPr bwMode="auto">
            <a:xfrm>
              <a:off x="3941" y="2133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1" name="Rectangle 1092"/>
            <p:cNvSpPr>
              <a:spLocks noChangeArrowheads="1"/>
            </p:cNvSpPr>
            <p:nvPr/>
          </p:nvSpPr>
          <p:spPr bwMode="auto">
            <a:xfrm>
              <a:off x="3941" y="2099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2" name="Rectangle 1093"/>
            <p:cNvSpPr>
              <a:spLocks noChangeArrowheads="1"/>
            </p:cNvSpPr>
            <p:nvPr/>
          </p:nvSpPr>
          <p:spPr bwMode="auto">
            <a:xfrm>
              <a:off x="3941" y="2041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3" name="Rectangle 1094"/>
            <p:cNvSpPr>
              <a:spLocks noChangeArrowheads="1"/>
            </p:cNvSpPr>
            <p:nvPr/>
          </p:nvSpPr>
          <p:spPr bwMode="auto">
            <a:xfrm>
              <a:off x="3941" y="200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4" name="Rectangle 1095"/>
            <p:cNvSpPr>
              <a:spLocks noChangeArrowheads="1"/>
            </p:cNvSpPr>
            <p:nvPr/>
          </p:nvSpPr>
          <p:spPr bwMode="auto">
            <a:xfrm>
              <a:off x="3941" y="1948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5" name="Rectangle 1096"/>
            <p:cNvSpPr>
              <a:spLocks noChangeArrowheads="1"/>
            </p:cNvSpPr>
            <p:nvPr/>
          </p:nvSpPr>
          <p:spPr bwMode="auto">
            <a:xfrm>
              <a:off x="3941" y="1914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6" name="Rectangle 1097"/>
            <p:cNvSpPr>
              <a:spLocks noChangeArrowheads="1"/>
            </p:cNvSpPr>
            <p:nvPr/>
          </p:nvSpPr>
          <p:spPr bwMode="auto">
            <a:xfrm>
              <a:off x="3941" y="1856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7" name="Rectangle 1098"/>
            <p:cNvSpPr>
              <a:spLocks noChangeArrowheads="1"/>
            </p:cNvSpPr>
            <p:nvPr/>
          </p:nvSpPr>
          <p:spPr bwMode="auto">
            <a:xfrm>
              <a:off x="3941" y="1822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8" name="Rectangle 1099"/>
            <p:cNvSpPr>
              <a:spLocks noChangeArrowheads="1"/>
            </p:cNvSpPr>
            <p:nvPr/>
          </p:nvSpPr>
          <p:spPr bwMode="auto">
            <a:xfrm>
              <a:off x="3941" y="1763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69" name="Rectangle 1100"/>
            <p:cNvSpPr>
              <a:spLocks noChangeArrowheads="1"/>
            </p:cNvSpPr>
            <p:nvPr/>
          </p:nvSpPr>
          <p:spPr bwMode="auto">
            <a:xfrm>
              <a:off x="3941" y="1729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0" name="Rectangle 1101"/>
            <p:cNvSpPr>
              <a:spLocks noChangeArrowheads="1"/>
            </p:cNvSpPr>
            <p:nvPr/>
          </p:nvSpPr>
          <p:spPr bwMode="auto">
            <a:xfrm>
              <a:off x="3941" y="1671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1" name="Rectangle 1102"/>
            <p:cNvSpPr>
              <a:spLocks noChangeArrowheads="1"/>
            </p:cNvSpPr>
            <p:nvPr/>
          </p:nvSpPr>
          <p:spPr bwMode="auto">
            <a:xfrm>
              <a:off x="3941" y="163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2" name="Rectangle 1103"/>
            <p:cNvSpPr>
              <a:spLocks noChangeArrowheads="1"/>
            </p:cNvSpPr>
            <p:nvPr/>
          </p:nvSpPr>
          <p:spPr bwMode="auto">
            <a:xfrm>
              <a:off x="3941" y="1578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3" name="Rectangle 1104"/>
            <p:cNvSpPr>
              <a:spLocks noChangeArrowheads="1"/>
            </p:cNvSpPr>
            <p:nvPr/>
          </p:nvSpPr>
          <p:spPr bwMode="auto">
            <a:xfrm>
              <a:off x="3941" y="1544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4" name="Rectangle 1105"/>
            <p:cNvSpPr>
              <a:spLocks noChangeArrowheads="1"/>
            </p:cNvSpPr>
            <p:nvPr/>
          </p:nvSpPr>
          <p:spPr bwMode="auto">
            <a:xfrm>
              <a:off x="3941" y="1486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5" name="Rectangle 1106"/>
            <p:cNvSpPr>
              <a:spLocks noChangeArrowheads="1"/>
            </p:cNvSpPr>
            <p:nvPr/>
          </p:nvSpPr>
          <p:spPr bwMode="auto">
            <a:xfrm>
              <a:off x="3941" y="1452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6" name="Rectangle 1107"/>
            <p:cNvSpPr>
              <a:spLocks noChangeArrowheads="1"/>
            </p:cNvSpPr>
            <p:nvPr/>
          </p:nvSpPr>
          <p:spPr bwMode="auto">
            <a:xfrm>
              <a:off x="3941" y="1393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7" name="Rectangle 1108"/>
            <p:cNvSpPr>
              <a:spLocks noChangeArrowheads="1"/>
            </p:cNvSpPr>
            <p:nvPr/>
          </p:nvSpPr>
          <p:spPr bwMode="auto">
            <a:xfrm>
              <a:off x="3941" y="1359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8" name="Rectangle 1109"/>
            <p:cNvSpPr>
              <a:spLocks noChangeArrowheads="1"/>
            </p:cNvSpPr>
            <p:nvPr/>
          </p:nvSpPr>
          <p:spPr bwMode="auto">
            <a:xfrm>
              <a:off x="3941" y="1301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79" name="Rectangle 1110"/>
            <p:cNvSpPr>
              <a:spLocks noChangeArrowheads="1"/>
            </p:cNvSpPr>
            <p:nvPr/>
          </p:nvSpPr>
          <p:spPr bwMode="auto">
            <a:xfrm>
              <a:off x="3941" y="126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0" name="Rectangle 1111"/>
            <p:cNvSpPr>
              <a:spLocks noChangeArrowheads="1"/>
            </p:cNvSpPr>
            <p:nvPr/>
          </p:nvSpPr>
          <p:spPr bwMode="auto">
            <a:xfrm>
              <a:off x="3941" y="1208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1" name="Rectangle 1112"/>
            <p:cNvSpPr>
              <a:spLocks noChangeArrowheads="1"/>
            </p:cNvSpPr>
            <p:nvPr/>
          </p:nvSpPr>
          <p:spPr bwMode="auto">
            <a:xfrm>
              <a:off x="3911" y="1204"/>
              <a:ext cx="9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2" name="Rectangle 1113"/>
            <p:cNvSpPr>
              <a:spLocks noChangeArrowheads="1"/>
            </p:cNvSpPr>
            <p:nvPr/>
          </p:nvSpPr>
          <p:spPr bwMode="auto">
            <a:xfrm>
              <a:off x="3852" y="1204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3" name="Rectangle 1114"/>
            <p:cNvSpPr>
              <a:spLocks noChangeArrowheads="1"/>
            </p:cNvSpPr>
            <p:nvPr/>
          </p:nvSpPr>
          <p:spPr bwMode="auto">
            <a:xfrm>
              <a:off x="3819" y="1204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4" name="Rectangle 1115"/>
            <p:cNvSpPr>
              <a:spLocks noChangeArrowheads="1"/>
            </p:cNvSpPr>
            <p:nvPr/>
          </p:nvSpPr>
          <p:spPr bwMode="auto">
            <a:xfrm>
              <a:off x="3760" y="1204"/>
              <a:ext cx="33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5" name="Rectangle 1116"/>
            <p:cNvSpPr>
              <a:spLocks noChangeArrowheads="1"/>
            </p:cNvSpPr>
            <p:nvPr/>
          </p:nvSpPr>
          <p:spPr bwMode="auto">
            <a:xfrm>
              <a:off x="3726" y="1204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6" name="Rectangle 1117"/>
            <p:cNvSpPr>
              <a:spLocks noChangeArrowheads="1"/>
            </p:cNvSpPr>
            <p:nvPr/>
          </p:nvSpPr>
          <p:spPr bwMode="auto">
            <a:xfrm>
              <a:off x="3667" y="1204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7" name="Rectangle 1118"/>
            <p:cNvSpPr>
              <a:spLocks noChangeArrowheads="1"/>
            </p:cNvSpPr>
            <p:nvPr/>
          </p:nvSpPr>
          <p:spPr bwMode="auto">
            <a:xfrm>
              <a:off x="3633" y="1204"/>
              <a:ext cx="9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8" name="Rectangle 1119"/>
            <p:cNvSpPr>
              <a:spLocks noChangeArrowheads="1"/>
            </p:cNvSpPr>
            <p:nvPr/>
          </p:nvSpPr>
          <p:spPr bwMode="auto">
            <a:xfrm>
              <a:off x="3575" y="1204"/>
              <a:ext cx="33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89" name="Rectangle 1120"/>
            <p:cNvSpPr>
              <a:spLocks noChangeArrowheads="1"/>
            </p:cNvSpPr>
            <p:nvPr/>
          </p:nvSpPr>
          <p:spPr bwMode="auto">
            <a:xfrm>
              <a:off x="3541" y="1204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0" name="Rectangle 1121"/>
            <p:cNvSpPr>
              <a:spLocks noChangeArrowheads="1"/>
            </p:cNvSpPr>
            <p:nvPr/>
          </p:nvSpPr>
          <p:spPr bwMode="auto">
            <a:xfrm>
              <a:off x="3482" y="1204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1" name="Rectangle 1122"/>
            <p:cNvSpPr>
              <a:spLocks noChangeArrowheads="1"/>
            </p:cNvSpPr>
            <p:nvPr/>
          </p:nvSpPr>
          <p:spPr bwMode="auto">
            <a:xfrm>
              <a:off x="3448" y="1204"/>
              <a:ext cx="9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2" name="Rectangle 1123"/>
            <p:cNvSpPr>
              <a:spLocks noChangeArrowheads="1"/>
            </p:cNvSpPr>
            <p:nvPr/>
          </p:nvSpPr>
          <p:spPr bwMode="auto">
            <a:xfrm>
              <a:off x="3389" y="1204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3" name="Rectangle 1124"/>
            <p:cNvSpPr>
              <a:spLocks noChangeArrowheads="1"/>
            </p:cNvSpPr>
            <p:nvPr/>
          </p:nvSpPr>
          <p:spPr bwMode="auto">
            <a:xfrm>
              <a:off x="3356" y="1204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4" name="Rectangle 1125"/>
            <p:cNvSpPr>
              <a:spLocks noChangeArrowheads="1"/>
            </p:cNvSpPr>
            <p:nvPr/>
          </p:nvSpPr>
          <p:spPr bwMode="auto">
            <a:xfrm>
              <a:off x="3297" y="1204"/>
              <a:ext cx="33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5" name="Rectangle 1126"/>
            <p:cNvSpPr>
              <a:spLocks noChangeArrowheads="1"/>
            </p:cNvSpPr>
            <p:nvPr/>
          </p:nvSpPr>
          <p:spPr bwMode="auto">
            <a:xfrm>
              <a:off x="3263" y="1204"/>
              <a:ext cx="9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6" name="Rectangle 1127"/>
            <p:cNvSpPr>
              <a:spLocks noChangeArrowheads="1"/>
            </p:cNvSpPr>
            <p:nvPr/>
          </p:nvSpPr>
          <p:spPr bwMode="auto">
            <a:xfrm>
              <a:off x="3204" y="1204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7" name="Rectangle 1128"/>
            <p:cNvSpPr>
              <a:spLocks noChangeArrowheads="1"/>
            </p:cNvSpPr>
            <p:nvPr/>
          </p:nvSpPr>
          <p:spPr bwMode="auto">
            <a:xfrm>
              <a:off x="3171" y="1204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8" name="Rectangle 1129"/>
            <p:cNvSpPr>
              <a:spLocks noChangeArrowheads="1"/>
            </p:cNvSpPr>
            <p:nvPr/>
          </p:nvSpPr>
          <p:spPr bwMode="auto">
            <a:xfrm>
              <a:off x="3112" y="1204"/>
              <a:ext cx="33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99" name="Rectangle 1130"/>
            <p:cNvSpPr>
              <a:spLocks noChangeArrowheads="1"/>
            </p:cNvSpPr>
            <p:nvPr/>
          </p:nvSpPr>
          <p:spPr bwMode="auto">
            <a:xfrm>
              <a:off x="3078" y="1204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grpSp>
        <p:nvGrpSpPr>
          <p:cNvPr id="81930" name="Group 1131"/>
          <p:cNvGrpSpPr>
            <a:grpSpLocks/>
          </p:cNvGrpSpPr>
          <p:nvPr/>
        </p:nvGrpSpPr>
        <p:grpSpPr bwMode="auto">
          <a:xfrm>
            <a:off x="2732088" y="1912938"/>
            <a:ext cx="1639887" cy="2065337"/>
            <a:chOff x="1858" y="1197"/>
            <a:chExt cx="1011" cy="1235"/>
          </a:xfrm>
        </p:grpSpPr>
        <p:sp>
          <p:nvSpPr>
            <p:cNvPr id="82010" name="Rectangle 1132"/>
            <p:cNvSpPr>
              <a:spLocks noChangeArrowheads="1"/>
            </p:cNvSpPr>
            <p:nvPr/>
          </p:nvSpPr>
          <p:spPr bwMode="auto">
            <a:xfrm>
              <a:off x="1862" y="1201"/>
              <a:ext cx="1003" cy="1226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11" name="Freeform 1133"/>
            <p:cNvSpPr>
              <a:spLocks/>
            </p:cNvSpPr>
            <p:nvPr/>
          </p:nvSpPr>
          <p:spPr bwMode="auto">
            <a:xfrm>
              <a:off x="1858" y="1197"/>
              <a:ext cx="21" cy="38"/>
            </a:xfrm>
            <a:custGeom>
              <a:avLst/>
              <a:gdLst>
                <a:gd name="T0" fmla="*/ 8 w 21"/>
                <a:gd name="T1" fmla="*/ 4 h 38"/>
                <a:gd name="T2" fmla="*/ 4 w 21"/>
                <a:gd name="T3" fmla="*/ 4 h 38"/>
                <a:gd name="T4" fmla="*/ 4 w 21"/>
                <a:gd name="T5" fmla="*/ 8 h 38"/>
                <a:gd name="T6" fmla="*/ 21 w 21"/>
                <a:gd name="T7" fmla="*/ 8 h 38"/>
                <a:gd name="T8" fmla="*/ 21 w 21"/>
                <a:gd name="T9" fmla="*/ 0 h 38"/>
                <a:gd name="T10" fmla="*/ 4 w 21"/>
                <a:gd name="T11" fmla="*/ 0 h 38"/>
                <a:gd name="T12" fmla="*/ 0 w 21"/>
                <a:gd name="T13" fmla="*/ 0 h 38"/>
                <a:gd name="T14" fmla="*/ 0 w 21"/>
                <a:gd name="T15" fmla="*/ 4 h 38"/>
                <a:gd name="T16" fmla="*/ 0 w 21"/>
                <a:gd name="T17" fmla="*/ 38 h 38"/>
                <a:gd name="T18" fmla="*/ 8 w 21"/>
                <a:gd name="T19" fmla="*/ 38 h 38"/>
                <a:gd name="T20" fmla="*/ 8 w 21"/>
                <a:gd name="T21" fmla="*/ 4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38"/>
                <a:gd name="T35" fmla="*/ 21 w 21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38">
                  <a:moveTo>
                    <a:pt x="8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2012" name="Rectangle 1134"/>
            <p:cNvSpPr>
              <a:spLocks noChangeArrowheads="1"/>
            </p:cNvSpPr>
            <p:nvPr/>
          </p:nvSpPr>
          <p:spPr bwMode="auto">
            <a:xfrm>
              <a:off x="1858" y="1260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13" name="Rectangle 1135"/>
            <p:cNvSpPr>
              <a:spLocks noChangeArrowheads="1"/>
            </p:cNvSpPr>
            <p:nvPr/>
          </p:nvSpPr>
          <p:spPr bwMode="auto">
            <a:xfrm>
              <a:off x="1858" y="1294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14" name="Rectangle 1136"/>
            <p:cNvSpPr>
              <a:spLocks noChangeArrowheads="1"/>
            </p:cNvSpPr>
            <p:nvPr/>
          </p:nvSpPr>
          <p:spPr bwMode="auto">
            <a:xfrm>
              <a:off x="1858" y="1352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15" name="Rectangle 1137"/>
            <p:cNvSpPr>
              <a:spLocks noChangeArrowheads="1"/>
            </p:cNvSpPr>
            <p:nvPr/>
          </p:nvSpPr>
          <p:spPr bwMode="auto">
            <a:xfrm>
              <a:off x="1858" y="1386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16" name="Rectangle 1138"/>
            <p:cNvSpPr>
              <a:spLocks noChangeArrowheads="1"/>
            </p:cNvSpPr>
            <p:nvPr/>
          </p:nvSpPr>
          <p:spPr bwMode="auto">
            <a:xfrm>
              <a:off x="1858" y="1445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17" name="Rectangle 1139"/>
            <p:cNvSpPr>
              <a:spLocks noChangeArrowheads="1"/>
            </p:cNvSpPr>
            <p:nvPr/>
          </p:nvSpPr>
          <p:spPr bwMode="auto">
            <a:xfrm>
              <a:off x="1858" y="1479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18" name="Rectangle 1140"/>
            <p:cNvSpPr>
              <a:spLocks noChangeArrowheads="1"/>
            </p:cNvSpPr>
            <p:nvPr/>
          </p:nvSpPr>
          <p:spPr bwMode="auto">
            <a:xfrm>
              <a:off x="1858" y="1537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19" name="Rectangle 1141"/>
            <p:cNvSpPr>
              <a:spLocks noChangeArrowheads="1"/>
            </p:cNvSpPr>
            <p:nvPr/>
          </p:nvSpPr>
          <p:spPr bwMode="auto">
            <a:xfrm>
              <a:off x="1858" y="1571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0" name="Rectangle 1142"/>
            <p:cNvSpPr>
              <a:spLocks noChangeArrowheads="1"/>
            </p:cNvSpPr>
            <p:nvPr/>
          </p:nvSpPr>
          <p:spPr bwMode="auto">
            <a:xfrm>
              <a:off x="1858" y="1630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1" name="Rectangle 1143"/>
            <p:cNvSpPr>
              <a:spLocks noChangeArrowheads="1"/>
            </p:cNvSpPr>
            <p:nvPr/>
          </p:nvSpPr>
          <p:spPr bwMode="auto">
            <a:xfrm>
              <a:off x="1858" y="1664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2" name="Rectangle 1144"/>
            <p:cNvSpPr>
              <a:spLocks noChangeArrowheads="1"/>
            </p:cNvSpPr>
            <p:nvPr/>
          </p:nvSpPr>
          <p:spPr bwMode="auto">
            <a:xfrm>
              <a:off x="1858" y="1722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3" name="Rectangle 1145"/>
            <p:cNvSpPr>
              <a:spLocks noChangeArrowheads="1"/>
            </p:cNvSpPr>
            <p:nvPr/>
          </p:nvSpPr>
          <p:spPr bwMode="auto">
            <a:xfrm>
              <a:off x="1858" y="1756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4" name="Rectangle 1146"/>
            <p:cNvSpPr>
              <a:spLocks noChangeArrowheads="1"/>
            </p:cNvSpPr>
            <p:nvPr/>
          </p:nvSpPr>
          <p:spPr bwMode="auto">
            <a:xfrm>
              <a:off x="1858" y="1815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5" name="Rectangle 1147"/>
            <p:cNvSpPr>
              <a:spLocks noChangeArrowheads="1"/>
            </p:cNvSpPr>
            <p:nvPr/>
          </p:nvSpPr>
          <p:spPr bwMode="auto">
            <a:xfrm>
              <a:off x="1858" y="1849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6" name="Rectangle 1148"/>
            <p:cNvSpPr>
              <a:spLocks noChangeArrowheads="1"/>
            </p:cNvSpPr>
            <p:nvPr/>
          </p:nvSpPr>
          <p:spPr bwMode="auto">
            <a:xfrm>
              <a:off x="1858" y="1907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7" name="Rectangle 1149"/>
            <p:cNvSpPr>
              <a:spLocks noChangeArrowheads="1"/>
            </p:cNvSpPr>
            <p:nvPr/>
          </p:nvSpPr>
          <p:spPr bwMode="auto">
            <a:xfrm>
              <a:off x="1858" y="1941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8" name="Rectangle 1150"/>
            <p:cNvSpPr>
              <a:spLocks noChangeArrowheads="1"/>
            </p:cNvSpPr>
            <p:nvPr/>
          </p:nvSpPr>
          <p:spPr bwMode="auto">
            <a:xfrm>
              <a:off x="1858" y="2000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29" name="Rectangle 1151"/>
            <p:cNvSpPr>
              <a:spLocks noChangeArrowheads="1"/>
            </p:cNvSpPr>
            <p:nvPr/>
          </p:nvSpPr>
          <p:spPr bwMode="auto">
            <a:xfrm>
              <a:off x="1858" y="2034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30" name="Rectangle 1152"/>
            <p:cNvSpPr>
              <a:spLocks noChangeArrowheads="1"/>
            </p:cNvSpPr>
            <p:nvPr/>
          </p:nvSpPr>
          <p:spPr bwMode="auto">
            <a:xfrm>
              <a:off x="1858" y="2092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31" name="Rectangle 1153"/>
            <p:cNvSpPr>
              <a:spLocks noChangeArrowheads="1"/>
            </p:cNvSpPr>
            <p:nvPr/>
          </p:nvSpPr>
          <p:spPr bwMode="auto">
            <a:xfrm>
              <a:off x="1858" y="2126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32" name="Rectangle 1154"/>
            <p:cNvSpPr>
              <a:spLocks noChangeArrowheads="1"/>
            </p:cNvSpPr>
            <p:nvPr/>
          </p:nvSpPr>
          <p:spPr bwMode="auto">
            <a:xfrm>
              <a:off x="1858" y="2185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33" name="Rectangle 1155"/>
            <p:cNvSpPr>
              <a:spLocks noChangeArrowheads="1"/>
            </p:cNvSpPr>
            <p:nvPr/>
          </p:nvSpPr>
          <p:spPr bwMode="auto">
            <a:xfrm>
              <a:off x="1858" y="2219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34" name="Rectangle 1156"/>
            <p:cNvSpPr>
              <a:spLocks noChangeArrowheads="1"/>
            </p:cNvSpPr>
            <p:nvPr/>
          </p:nvSpPr>
          <p:spPr bwMode="auto">
            <a:xfrm>
              <a:off x="1858" y="2277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35" name="Rectangle 1157"/>
            <p:cNvSpPr>
              <a:spLocks noChangeArrowheads="1"/>
            </p:cNvSpPr>
            <p:nvPr/>
          </p:nvSpPr>
          <p:spPr bwMode="auto">
            <a:xfrm>
              <a:off x="1858" y="2311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36" name="Rectangle 1158"/>
            <p:cNvSpPr>
              <a:spLocks noChangeArrowheads="1"/>
            </p:cNvSpPr>
            <p:nvPr/>
          </p:nvSpPr>
          <p:spPr bwMode="auto">
            <a:xfrm>
              <a:off x="1858" y="2370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37" name="Freeform 1159"/>
            <p:cNvSpPr>
              <a:spLocks/>
            </p:cNvSpPr>
            <p:nvPr/>
          </p:nvSpPr>
          <p:spPr bwMode="auto">
            <a:xfrm>
              <a:off x="1858" y="2404"/>
              <a:ext cx="14" cy="28"/>
            </a:xfrm>
            <a:custGeom>
              <a:avLst/>
              <a:gdLst>
                <a:gd name="T0" fmla="*/ 8 w 14"/>
                <a:gd name="T1" fmla="*/ 0 h 28"/>
                <a:gd name="T2" fmla="*/ 0 w 14"/>
                <a:gd name="T3" fmla="*/ 0 h 28"/>
                <a:gd name="T4" fmla="*/ 0 w 14"/>
                <a:gd name="T5" fmla="*/ 23 h 28"/>
                <a:gd name="T6" fmla="*/ 0 w 14"/>
                <a:gd name="T7" fmla="*/ 28 h 28"/>
                <a:gd name="T8" fmla="*/ 4 w 14"/>
                <a:gd name="T9" fmla="*/ 28 h 28"/>
                <a:gd name="T10" fmla="*/ 14 w 14"/>
                <a:gd name="T11" fmla="*/ 28 h 28"/>
                <a:gd name="T12" fmla="*/ 14 w 14"/>
                <a:gd name="T13" fmla="*/ 19 h 28"/>
                <a:gd name="T14" fmla="*/ 4 w 14"/>
                <a:gd name="T15" fmla="*/ 19 h 28"/>
                <a:gd name="T16" fmla="*/ 4 w 14"/>
                <a:gd name="T17" fmla="*/ 23 h 28"/>
                <a:gd name="T18" fmla="*/ 8 w 14"/>
                <a:gd name="T19" fmla="*/ 23 h 28"/>
                <a:gd name="T20" fmla="*/ 8 w 14"/>
                <a:gd name="T21" fmla="*/ 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28"/>
                <a:gd name="T35" fmla="*/ 14 w 14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28">
                  <a:moveTo>
                    <a:pt x="8" y="0"/>
                  </a:moveTo>
                  <a:lnTo>
                    <a:pt x="0" y="0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14" y="28"/>
                  </a:lnTo>
                  <a:lnTo>
                    <a:pt x="14" y="19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8" y="2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2038" name="Rectangle 1160"/>
            <p:cNvSpPr>
              <a:spLocks noChangeArrowheads="1"/>
            </p:cNvSpPr>
            <p:nvPr/>
          </p:nvSpPr>
          <p:spPr bwMode="auto">
            <a:xfrm>
              <a:off x="1897" y="2423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39" name="Rectangle 1161"/>
            <p:cNvSpPr>
              <a:spLocks noChangeArrowheads="1"/>
            </p:cNvSpPr>
            <p:nvPr/>
          </p:nvSpPr>
          <p:spPr bwMode="auto">
            <a:xfrm>
              <a:off x="1931" y="2423"/>
              <a:ext cx="33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0" name="Rectangle 1162"/>
            <p:cNvSpPr>
              <a:spLocks noChangeArrowheads="1"/>
            </p:cNvSpPr>
            <p:nvPr/>
          </p:nvSpPr>
          <p:spPr bwMode="auto">
            <a:xfrm>
              <a:off x="1989" y="2423"/>
              <a:ext cx="9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1" name="Rectangle 1163"/>
            <p:cNvSpPr>
              <a:spLocks noChangeArrowheads="1"/>
            </p:cNvSpPr>
            <p:nvPr/>
          </p:nvSpPr>
          <p:spPr bwMode="auto">
            <a:xfrm>
              <a:off x="2023" y="2423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2" name="Rectangle 1164"/>
            <p:cNvSpPr>
              <a:spLocks noChangeArrowheads="1"/>
            </p:cNvSpPr>
            <p:nvPr/>
          </p:nvSpPr>
          <p:spPr bwMode="auto">
            <a:xfrm>
              <a:off x="2082" y="2423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3" name="Rectangle 1165"/>
            <p:cNvSpPr>
              <a:spLocks noChangeArrowheads="1"/>
            </p:cNvSpPr>
            <p:nvPr/>
          </p:nvSpPr>
          <p:spPr bwMode="auto">
            <a:xfrm>
              <a:off x="2116" y="2423"/>
              <a:ext cx="33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4" name="Rectangle 1166"/>
            <p:cNvSpPr>
              <a:spLocks noChangeArrowheads="1"/>
            </p:cNvSpPr>
            <p:nvPr/>
          </p:nvSpPr>
          <p:spPr bwMode="auto">
            <a:xfrm>
              <a:off x="2175" y="2423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5" name="Rectangle 1167"/>
            <p:cNvSpPr>
              <a:spLocks noChangeArrowheads="1"/>
            </p:cNvSpPr>
            <p:nvPr/>
          </p:nvSpPr>
          <p:spPr bwMode="auto">
            <a:xfrm>
              <a:off x="2208" y="2423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6" name="Rectangle 1168"/>
            <p:cNvSpPr>
              <a:spLocks noChangeArrowheads="1"/>
            </p:cNvSpPr>
            <p:nvPr/>
          </p:nvSpPr>
          <p:spPr bwMode="auto">
            <a:xfrm>
              <a:off x="2267" y="2423"/>
              <a:ext cx="9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7" name="Rectangle 1169"/>
            <p:cNvSpPr>
              <a:spLocks noChangeArrowheads="1"/>
            </p:cNvSpPr>
            <p:nvPr/>
          </p:nvSpPr>
          <p:spPr bwMode="auto">
            <a:xfrm>
              <a:off x="2301" y="2423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8" name="Rectangle 1170"/>
            <p:cNvSpPr>
              <a:spLocks noChangeArrowheads="1"/>
            </p:cNvSpPr>
            <p:nvPr/>
          </p:nvSpPr>
          <p:spPr bwMode="auto">
            <a:xfrm>
              <a:off x="2360" y="2423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49" name="Rectangle 1171"/>
            <p:cNvSpPr>
              <a:spLocks noChangeArrowheads="1"/>
            </p:cNvSpPr>
            <p:nvPr/>
          </p:nvSpPr>
          <p:spPr bwMode="auto">
            <a:xfrm>
              <a:off x="2393" y="2423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0" name="Rectangle 1172"/>
            <p:cNvSpPr>
              <a:spLocks noChangeArrowheads="1"/>
            </p:cNvSpPr>
            <p:nvPr/>
          </p:nvSpPr>
          <p:spPr bwMode="auto">
            <a:xfrm>
              <a:off x="2452" y="2423"/>
              <a:ext cx="9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1" name="Rectangle 1173"/>
            <p:cNvSpPr>
              <a:spLocks noChangeArrowheads="1"/>
            </p:cNvSpPr>
            <p:nvPr/>
          </p:nvSpPr>
          <p:spPr bwMode="auto">
            <a:xfrm>
              <a:off x="2486" y="2423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2" name="Rectangle 1174"/>
            <p:cNvSpPr>
              <a:spLocks noChangeArrowheads="1"/>
            </p:cNvSpPr>
            <p:nvPr/>
          </p:nvSpPr>
          <p:spPr bwMode="auto">
            <a:xfrm>
              <a:off x="2545" y="2423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3" name="Rectangle 1175"/>
            <p:cNvSpPr>
              <a:spLocks noChangeArrowheads="1"/>
            </p:cNvSpPr>
            <p:nvPr/>
          </p:nvSpPr>
          <p:spPr bwMode="auto">
            <a:xfrm>
              <a:off x="2579" y="2423"/>
              <a:ext cx="33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4" name="Rectangle 1176"/>
            <p:cNvSpPr>
              <a:spLocks noChangeArrowheads="1"/>
            </p:cNvSpPr>
            <p:nvPr/>
          </p:nvSpPr>
          <p:spPr bwMode="auto">
            <a:xfrm>
              <a:off x="2638" y="2423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5" name="Rectangle 1177"/>
            <p:cNvSpPr>
              <a:spLocks noChangeArrowheads="1"/>
            </p:cNvSpPr>
            <p:nvPr/>
          </p:nvSpPr>
          <p:spPr bwMode="auto">
            <a:xfrm>
              <a:off x="2671" y="2423"/>
              <a:ext cx="34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6" name="Rectangle 1178"/>
            <p:cNvSpPr>
              <a:spLocks noChangeArrowheads="1"/>
            </p:cNvSpPr>
            <p:nvPr/>
          </p:nvSpPr>
          <p:spPr bwMode="auto">
            <a:xfrm>
              <a:off x="2730" y="2423"/>
              <a:ext cx="9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7" name="Rectangle 1179"/>
            <p:cNvSpPr>
              <a:spLocks noChangeArrowheads="1"/>
            </p:cNvSpPr>
            <p:nvPr/>
          </p:nvSpPr>
          <p:spPr bwMode="auto">
            <a:xfrm>
              <a:off x="2764" y="2423"/>
              <a:ext cx="33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8" name="Rectangle 1180"/>
            <p:cNvSpPr>
              <a:spLocks noChangeArrowheads="1"/>
            </p:cNvSpPr>
            <p:nvPr/>
          </p:nvSpPr>
          <p:spPr bwMode="auto">
            <a:xfrm>
              <a:off x="2823" y="2423"/>
              <a:ext cx="8" cy="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59" name="Freeform 1181"/>
            <p:cNvSpPr>
              <a:spLocks/>
            </p:cNvSpPr>
            <p:nvPr/>
          </p:nvSpPr>
          <p:spPr bwMode="auto">
            <a:xfrm>
              <a:off x="2856" y="2402"/>
              <a:ext cx="13" cy="30"/>
            </a:xfrm>
            <a:custGeom>
              <a:avLst/>
              <a:gdLst>
                <a:gd name="T0" fmla="*/ 0 w 13"/>
                <a:gd name="T1" fmla="*/ 21 h 30"/>
                <a:gd name="T2" fmla="*/ 0 w 13"/>
                <a:gd name="T3" fmla="*/ 30 h 30"/>
                <a:gd name="T4" fmla="*/ 9 w 13"/>
                <a:gd name="T5" fmla="*/ 30 h 30"/>
                <a:gd name="T6" fmla="*/ 13 w 13"/>
                <a:gd name="T7" fmla="*/ 30 h 30"/>
                <a:gd name="T8" fmla="*/ 13 w 13"/>
                <a:gd name="T9" fmla="*/ 25 h 30"/>
                <a:gd name="T10" fmla="*/ 13 w 13"/>
                <a:gd name="T11" fmla="*/ 0 h 30"/>
                <a:gd name="T12" fmla="*/ 5 w 13"/>
                <a:gd name="T13" fmla="*/ 0 h 30"/>
                <a:gd name="T14" fmla="*/ 5 w 13"/>
                <a:gd name="T15" fmla="*/ 25 h 30"/>
                <a:gd name="T16" fmla="*/ 9 w 13"/>
                <a:gd name="T17" fmla="*/ 25 h 30"/>
                <a:gd name="T18" fmla="*/ 9 w 13"/>
                <a:gd name="T19" fmla="*/ 21 h 30"/>
                <a:gd name="T20" fmla="*/ 0 w 13"/>
                <a:gd name="T21" fmla="*/ 21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30"/>
                <a:gd name="T35" fmla="*/ 13 w 13"/>
                <a:gd name="T36" fmla="*/ 30 h 3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30">
                  <a:moveTo>
                    <a:pt x="0" y="21"/>
                  </a:moveTo>
                  <a:lnTo>
                    <a:pt x="0" y="30"/>
                  </a:lnTo>
                  <a:lnTo>
                    <a:pt x="9" y="30"/>
                  </a:lnTo>
                  <a:lnTo>
                    <a:pt x="13" y="30"/>
                  </a:lnTo>
                  <a:lnTo>
                    <a:pt x="13" y="25"/>
                  </a:lnTo>
                  <a:lnTo>
                    <a:pt x="13" y="0"/>
                  </a:lnTo>
                  <a:lnTo>
                    <a:pt x="5" y="0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9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2060" name="Rectangle 1182"/>
            <p:cNvSpPr>
              <a:spLocks noChangeArrowheads="1"/>
            </p:cNvSpPr>
            <p:nvPr/>
          </p:nvSpPr>
          <p:spPr bwMode="auto">
            <a:xfrm>
              <a:off x="2861" y="2369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61" name="Rectangle 1183"/>
            <p:cNvSpPr>
              <a:spLocks noChangeArrowheads="1"/>
            </p:cNvSpPr>
            <p:nvPr/>
          </p:nvSpPr>
          <p:spPr bwMode="auto">
            <a:xfrm>
              <a:off x="2861" y="2310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62" name="Rectangle 1184"/>
            <p:cNvSpPr>
              <a:spLocks noChangeArrowheads="1"/>
            </p:cNvSpPr>
            <p:nvPr/>
          </p:nvSpPr>
          <p:spPr bwMode="auto">
            <a:xfrm>
              <a:off x="2861" y="2276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63" name="Rectangle 1185"/>
            <p:cNvSpPr>
              <a:spLocks noChangeArrowheads="1"/>
            </p:cNvSpPr>
            <p:nvPr/>
          </p:nvSpPr>
          <p:spPr bwMode="auto">
            <a:xfrm>
              <a:off x="2861" y="2217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64" name="Rectangle 1186"/>
            <p:cNvSpPr>
              <a:spLocks noChangeArrowheads="1"/>
            </p:cNvSpPr>
            <p:nvPr/>
          </p:nvSpPr>
          <p:spPr bwMode="auto">
            <a:xfrm>
              <a:off x="2861" y="2184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65" name="Rectangle 1187"/>
            <p:cNvSpPr>
              <a:spLocks noChangeArrowheads="1"/>
            </p:cNvSpPr>
            <p:nvPr/>
          </p:nvSpPr>
          <p:spPr bwMode="auto">
            <a:xfrm>
              <a:off x="2861" y="2125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66" name="Rectangle 1188"/>
            <p:cNvSpPr>
              <a:spLocks noChangeArrowheads="1"/>
            </p:cNvSpPr>
            <p:nvPr/>
          </p:nvSpPr>
          <p:spPr bwMode="auto">
            <a:xfrm>
              <a:off x="2861" y="2091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67" name="Rectangle 1189"/>
            <p:cNvSpPr>
              <a:spLocks noChangeArrowheads="1"/>
            </p:cNvSpPr>
            <p:nvPr/>
          </p:nvSpPr>
          <p:spPr bwMode="auto">
            <a:xfrm>
              <a:off x="2861" y="2032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68" name="Rectangle 1190"/>
            <p:cNvSpPr>
              <a:spLocks noChangeArrowheads="1"/>
            </p:cNvSpPr>
            <p:nvPr/>
          </p:nvSpPr>
          <p:spPr bwMode="auto">
            <a:xfrm>
              <a:off x="2861" y="1999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69" name="Rectangle 1191"/>
            <p:cNvSpPr>
              <a:spLocks noChangeArrowheads="1"/>
            </p:cNvSpPr>
            <p:nvPr/>
          </p:nvSpPr>
          <p:spPr bwMode="auto">
            <a:xfrm>
              <a:off x="2861" y="1940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0" name="Rectangle 1192"/>
            <p:cNvSpPr>
              <a:spLocks noChangeArrowheads="1"/>
            </p:cNvSpPr>
            <p:nvPr/>
          </p:nvSpPr>
          <p:spPr bwMode="auto">
            <a:xfrm>
              <a:off x="2861" y="1906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1" name="Rectangle 1193"/>
            <p:cNvSpPr>
              <a:spLocks noChangeArrowheads="1"/>
            </p:cNvSpPr>
            <p:nvPr/>
          </p:nvSpPr>
          <p:spPr bwMode="auto">
            <a:xfrm>
              <a:off x="2861" y="1847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2" name="Rectangle 1194"/>
            <p:cNvSpPr>
              <a:spLocks noChangeArrowheads="1"/>
            </p:cNvSpPr>
            <p:nvPr/>
          </p:nvSpPr>
          <p:spPr bwMode="auto">
            <a:xfrm>
              <a:off x="2861" y="1814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3" name="Rectangle 1195"/>
            <p:cNvSpPr>
              <a:spLocks noChangeArrowheads="1"/>
            </p:cNvSpPr>
            <p:nvPr/>
          </p:nvSpPr>
          <p:spPr bwMode="auto">
            <a:xfrm>
              <a:off x="2861" y="1755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4" name="Rectangle 1196"/>
            <p:cNvSpPr>
              <a:spLocks noChangeArrowheads="1"/>
            </p:cNvSpPr>
            <p:nvPr/>
          </p:nvSpPr>
          <p:spPr bwMode="auto">
            <a:xfrm>
              <a:off x="2861" y="1721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5" name="Rectangle 1197"/>
            <p:cNvSpPr>
              <a:spLocks noChangeArrowheads="1"/>
            </p:cNvSpPr>
            <p:nvPr/>
          </p:nvSpPr>
          <p:spPr bwMode="auto">
            <a:xfrm>
              <a:off x="2861" y="1662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6" name="Rectangle 1198"/>
            <p:cNvSpPr>
              <a:spLocks noChangeArrowheads="1"/>
            </p:cNvSpPr>
            <p:nvPr/>
          </p:nvSpPr>
          <p:spPr bwMode="auto">
            <a:xfrm>
              <a:off x="2861" y="1629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7" name="Rectangle 1199"/>
            <p:cNvSpPr>
              <a:spLocks noChangeArrowheads="1"/>
            </p:cNvSpPr>
            <p:nvPr/>
          </p:nvSpPr>
          <p:spPr bwMode="auto">
            <a:xfrm>
              <a:off x="2861" y="1570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8" name="Rectangle 1200"/>
            <p:cNvSpPr>
              <a:spLocks noChangeArrowheads="1"/>
            </p:cNvSpPr>
            <p:nvPr/>
          </p:nvSpPr>
          <p:spPr bwMode="auto">
            <a:xfrm>
              <a:off x="2861" y="1536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79" name="Rectangle 1201"/>
            <p:cNvSpPr>
              <a:spLocks noChangeArrowheads="1"/>
            </p:cNvSpPr>
            <p:nvPr/>
          </p:nvSpPr>
          <p:spPr bwMode="auto">
            <a:xfrm>
              <a:off x="2861" y="1477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80" name="Rectangle 1202"/>
            <p:cNvSpPr>
              <a:spLocks noChangeArrowheads="1"/>
            </p:cNvSpPr>
            <p:nvPr/>
          </p:nvSpPr>
          <p:spPr bwMode="auto">
            <a:xfrm>
              <a:off x="2861" y="1444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81" name="Rectangle 1203"/>
            <p:cNvSpPr>
              <a:spLocks noChangeArrowheads="1"/>
            </p:cNvSpPr>
            <p:nvPr/>
          </p:nvSpPr>
          <p:spPr bwMode="auto">
            <a:xfrm>
              <a:off x="2861" y="1385"/>
              <a:ext cx="8" cy="33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82" name="Rectangle 1204"/>
            <p:cNvSpPr>
              <a:spLocks noChangeArrowheads="1"/>
            </p:cNvSpPr>
            <p:nvPr/>
          </p:nvSpPr>
          <p:spPr bwMode="auto">
            <a:xfrm>
              <a:off x="2861" y="1351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83" name="Rectangle 1205"/>
            <p:cNvSpPr>
              <a:spLocks noChangeArrowheads="1"/>
            </p:cNvSpPr>
            <p:nvPr/>
          </p:nvSpPr>
          <p:spPr bwMode="auto">
            <a:xfrm>
              <a:off x="2861" y="1292"/>
              <a:ext cx="8" cy="34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84" name="Rectangle 1206"/>
            <p:cNvSpPr>
              <a:spLocks noChangeArrowheads="1"/>
            </p:cNvSpPr>
            <p:nvPr/>
          </p:nvSpPr>
          <p:spPr bwMode="auto">
            <a:xfrm>
              <a:off x="2861" y="1259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85" name="Freeform 1207"/>
            <p:cNvSpPr>
              <a:spLocks/>
            </p:cNvSpPr>
            <p:nvPr/>
          </p:nvSpPr>
          <p:spPr bwMode="auto">
            <a:xfrm>
              <a:off x="2861" y="1197"/>
              <a:ext cx="8" cy="36"/>
            </a:xfrm>
            <a:custGeom>
              <a:avLst/>
              <a:gdLst>
                <a:gd name="T0" fmla="*/ 0 w 8"/>
                <a:gd name="T1" fmla="*/ 36 h 36"/>
                <a:gd name="T2" fmla="*/ 8 w 8"/>
                <a:gd name="T3" fmla="*/ 36 h 36"/>
                <a:gd name="T4" fmla="*/ 8 w 8"/>
                <a:gd name="T5" fmla="*/ 4 h 36"/>
                <a:gd name="T6" fmla="*/ 8 w 8"/>
                <a:gd name="T7" fmla="*/ 0 h 36"/>
                <a:gd name="T8" fmla="*/ 4 w 8"/>
                <a:gd name="T9" fmla="*/ 0 h 36"/>
                <a:gd name="T10" fmla="*/ 2 w 8"/>
                <a:gd name="T11" fmla="*/ 0 h 36"/>
                <a:gd name="T12" fmla="*/ 2 w 8"/>
                <a:gd name="T13" fmla="*/ 8 h 36"/>
                <a:gd name="T14" fmla="*/ 4 w 8"/>
                <a:gd name="T15" fmla="*/ 8 h 36"/>
                <a:gd name="T16" fmla="*/ 4 w 8"/>
                <a:gd name="T17" fmla="*/ 4 h 36"/>
                <a:gd name="T18" fmla="*/ 0 w 8"/>
                <a:gd name="T19" fmla="*/ 4 h 36"/>
                <a:gd name="T20" fmla="*/ 0 w 8"/>
                <a:gd name="T21" fmla="*/ 36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36"/>
                <a:gd name="T35" fmla="*/ 8 w 8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36">
                  <a:moveTo>
                    <a:pt x="0" y="36"/>
                  </a:moveTo>
                  <a:lnTo>
                    <a:pt x="8" y="36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2086" name="Rectangle 1208"/>
            <p:cNvSpPr>
              <a:spLocks noChangeArrowheads="1"/>
            </p:cNvSpPr>
            <p:nvPr/>
          </p:nvSpPr>
          <p:spPr bwMode="auto">
            <a:xfrm>
              <a:off x="2830" y="119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87" name="Rectangle 1209"/>
            <p:cNvSpPr>
              <a:spLocks noChangeArrowheads="1"/>
            </p:cNvSpPr>
            <p:nvPr/>
          </p:nvSpPr>
          <p:spPr bwMode="auto">
            <a:xfrm>
              <a:off x="2771" y="1197"/>
              <a:ext cx="33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88" name="Rectangle 1210"/>
            <p:cNvSpPr>
              <a:spLocks noChangeArrowheads="1"/>
            </p:cNvSpPr>
            <p:nvPr/>
          </p:nvSpPr>
          <p:spPr bwMode="auto">
            <a:xfrm>
              <a:off x="2737" y="1197"/>
              <a:ext cx="9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89" name="Rectangle 1211"/>
            <p:cNvSpPr>
              <a:spLocks noChangeArrowheads="1"/>
            </p:cNvSpPr>
            <p:nvPr/>
          </p:nvSpPr>
          <p:spPr bwMode="auto">
            <a:xfrm>
              <a:off x="2678" y="1197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0" name="Rectangle 1212"/>
            <p:cNvSpPr>
              <a:spLocks noChangeArrowheads="1"/>
            </p:cNvSpPr>
            <p:nvPr/>
          </p:nvSpPr>
          <p:spPr bwMode="auto">
            <a:xfrm>
              <a:off x="2645" y="119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1" name="Rectangle 1213"/>
            <p:cNvSpPr>
              <a:spLocks noChangeArrowheads="1"/>
            </p:cNvSpPr>
            <p:nvPr/>
          </p:nvSpPr>
          <p:spPr bwMode="auto">
            <a:xfrm>
              <a:off x="2586" y="1197"/>
              <a:ext cx="33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2" name="Rectangle 1214"/>
            <p:cNvSpPr>
              <a:spLocks noChangeArrowheads="1"/>
            </p:cNvSpPr>
            <p:nvPr/>
          </p:nvSpPr>
          <p:spPr bwMode="auto">
            <a:xfrm>
              <a:off x="2552" y="119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3" name="Rectangle 1215"/>
            <p:cNvSpPr>
              <a:spLocks noChangeArrowheads="1"/>
            </p:cNvSpPr>
            <p:nvPr/>
          </p:nvSpPr>
          <p:spPr bwMode="auto">
            <a:xfrm>
              <a:off x="2493" y="1197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4" name="Rectangle 1216"/>
            <p:cNvSpPr>
              <a:spLocks noChangeArrowheads="1"/>
            </p:cNvSpPr>
            <p:nvPr/>
          </p:nvSpPr>
          <p:spPr bwMode="auto">
            <a:xfrm>
              <a:off x="2459" y="1197"/>
              <a:ext cx="9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5" name="Rectangle 1217"/>
            <p:cNvSpPr>
              <a:spLocks noChangeArrowheads="1"/>
            </p:cNvSpPr>
            <p:nvPr/>
          </p:nvSpPr>
          <p:spPr bwMode="auto">
            <a:xfrm>
              <a:off x="2400" y="1197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6" name="Rectangle 1218"/>
            <p:cNvSpPr>
              <a:spLocks noChangeArrowheads="1"/>
            </p:cNvSpPr>
            <p:nvPr/>
          </p:nvSpPr>
          <p:spPr bwMode="auto">
            <a:xfrm>
              <a:off x="2367" y="119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7" name="Rectangle 1219"/>
            <p:cNvSpPr>
              <a:spLocks noChangeArrowheads="1"/>
            </p:cNvSpPr>
            <p:nvPr/>
          </p:nvSpPr>
          <p:spPr bwMode="auto">
            <a:xfrm>
              <a:off x="2308" y="1197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8" name="Rectangle 1220"/>
            <p:cNvSpPr>
              <a:spLocks noChangeArrowheads="1"/>
            </p:cNvSpPr>
            <p:nvPr/>
          </p:nvSpPr>
          <p:spPr bwMode="auto">
            <a:xfrm>
              <a:off x="2274" y="1197"/>
              <a:ext cx="9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099" name="Rectangle 1221"/>
            <p:cNvSpPr>
              <a:spLocks noChangeArrowheads="1"/>
            </p:cNvSpPr>
            <p:nvPr/>
          </p:nvSpPr>
          <p:spPr bwMode="auto">
            <a:xfrm>
              <a:off x="2215" y="1197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00" name="Rectangle 1222"/>
            <p:cNvSpPr>
              <a:spLocks noChangeArrowheads="1"/>
            </p:cNvSpPr>
            <p:nvPr/>
          </p:nvSpPr>
          <p:spPr bwMode="auto">
            <a:xfrm>
              <a:off x="2182" y="119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01" name="Rectangle 1223"/>
            <p:cNvSpPr>
              <a:spLocks noChangeArrowheads="1"/>
            </p:cNvSpPr>
            <p:nvPr/>
          </p:nvSpPr>
          <p:spPr bwMode="auto">
            <a:xfrm>
              <a:off x="2123" y="1197"/>
              <a:ext cx="33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02" name="Rectangle 1224"/>
            <p:cNvSpPr>
              <a:spLocks noChangeArrowheads="1"/>
            </p:cNvSpPr>
            <p:nvPr/>
          </p:nvSpPr>
          <p:spPr bwMode="auto">
            <a:xfrm>
              <a:off x="2089" y="119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03" name="Rectangle 1225"/>
            <p:cNvSpPr>
              <a:spLocks noChangeArrowheads="1"/>
            </p:cNvSpPr>
            <p:nvPr/>
          </p:nvSpPr>
          <p:spPr bwMode="auto">
            <a:xfrm>
              <a:off x="2030" y="1197"/>
              <a:ext cx="34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04" name="Rectangle 1226"/>
            <p:cNvSpPr>
              <a:spLocks noChangeArrowheads="1"/>
            </p:cNvSpPr>
            <p:nvPr/>
          </p:nvSpPr>
          <p:spPr bwMode="auto">
            <a:xfrm>
              <a:off x="1996" y="1197"/>
              <a:ext cx="9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05" name="Rectangle 1227"/>
            <p:cNvSpPr>
              <a:spLocks noChangeArrowheads="1"/>
            </p:cNvSpPr>
            <p:nvPr/>
          </p:nvSpPr>
          <p:spPr bwMode="auto">
            <a:xfrm>
              <a:off x="1938" y="1197"/>
              <a:ext cx="33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2106" name="Rectangle 1228"/>
            <p:cNvSpPr>
              <a:spLocks noChangeArrowheads="1"/>
            </p:cNvSpPr>
            <p:nvPr/>
          </p:nvSpPr>
          <p:spPr bwMode="auto">
            <a:xfrm>
              <a:off x="1904" y="1197"/>
              <a:ext cx="8" cy="8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prstDash val="dashDot"/>
              <a:miter lim="800000"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</p:grpSp>
      <p:sp>
        <p:nvSpPr>
          <p:cNvPr id="81931" name="Oval 1229"/>
          <p:cNvSpPr>
            <a:spLocks noChangeArrowheads="1"/>
          </p:cNvSpPr>
          <p:nvPr/>
        </p:nvSpPr>
        <p:spPr bwMode="auto">
          <a:xfrm>
            <a:off x="3413125" y="2036763"/>
            <a:ext cx="334963" cy="373062"/>
          </a:xfrm>
          <a:prstGeom prst="ellipse">
            <a:avLst/>
          </a:pr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81932" name="Oval 1230"/>
          <p:cNvSpPr>
            <a:spLocks noChangeArrowheads="1"/>
          </p:cNvSpPr>
          <p:nvPr/>
        </p:nvSpPr>
        <p:spPr bwMode="auto">
          <a:xfrm>
            <a:off x="3429000" y="2478088"/>
            <a:ext cx="338138" cy="374650"/>
          </a:xfrm>
          <a:prstGeom prst="ellipse">
            <a:avLst/>
          </a:pr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81933" name="Oval 1231"/>
          <p:cNvSpPr>
            <a:spLocks noChangeArrowheads="1"/>
          </p:cNvSpPr>
          <p:nvPr/>
        </p:nvSpPr>
        <p:spPr bwMode="auto">
          <a:xfrm>
            <a:off x="3429000" y="3360738"/>
            <a:ext cx="338138" cy="374650"/>
          </a:xfrm>
          <a:prstGeom prst="ellipse">
            <a:avLst/>
          </a:pr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81934" name="Oval 1232"/>
          <p:cNvSpPr>
            <a:spLocks noChangeArrowheads="1"/>
          </p:cNvSpPr>
          <p:nvPr/>
        </p:nvSpPr>
        <p:spPr bwMode="auto">
          <a:xfrm>
            <a:off x="5710238" y="2913063"/>
            <a:ext cx="336550" cy="373062"/>
          </a:xfrm>
          <a:prstGeom prst="ellipse">
            <a:avLst/>
          </a:pr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81935" name="Oval 1233"/>
          <p:cNvSpPr>
            <a:spLocks noChangeArrowheads="1"/>
          </p:cNvSpPr>
          <p:nvPr/>
        </p:nvSpPr>
        <p:spPr bwMode="auto">
          <a:xfrm>
            <a:off x="5656263" y="2066925"/>
            <a:ext cx="333375" cy="376238"/>
          </a:xfrm>
          <a:prstGeom prst="ellipse">
            <a:avLst/>
          </a:pr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81936" name="Oval 1234"/>
          <p:cNvSpPr>
            <a:spLocks noChangeArrowheads="1"/>
          </p:cNvSpPr>
          <p:nvPr/>
        </p:nvSpPr>
        <p:spPr bwMode="auto">
          <a:xfrm>
            <a:off x="1914525" y="2016125"/>
            <a:ext cx="74613" cy="85725"/>
          </a:xfrm>
          <a:prstGeom prst="ellipse">
            <a:avLst/>
          </a:prstGeom>
          <a:solidFill>
            <a:srgbClr val="000000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81937" name="Oval 1235"/>
          <p:cNvSpPr>
            <a:spLocks noChangeArrowheads="1"/>
          </p:cNvSpPr>
          <p:nvPr/>
        </p:nvSpPr>
        <p:spPr bwMode="auto">
          <a:xfrm>
            <a:off x="1914525" y="2386013"/>
            <a:ext cx="74613" cy="87312"/>
          </a:xfrm>
          <a:prstGeom prst="ellipse">
            <a:avLst/>
          </a:prstGeom>
          <a:solidFill>
            <a:srgbClr val="000000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81938" name="Oval 1236"/>
          <p:cNvSpPr>
            <a:spLocks noChangeArrowheads="1"/>
          </p:cNvSpPr>
          <p:nvPr/>
        </p:nvSpPr>
        <p:spPr bwMode="auto">
          <a:xfrm>
            <a:off x="1914525" y="3641725"/>
            <a:ext cx="74613" cy="87313"/>
          </a:xfrm>
          <a:prstGeom prst="ellipse">
            <a:avLst/>
          </a:prstGeom>
          <a:solidFill>
            <a:srgbClr val="000000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grpSp>
        <p:nvGrpSpPr>
          <p:cNvPr id="81939" name="Group 1237"/>
          <p:cNvGrpSpPr>
            <a:grpSpLocks/>
          </p:cNvGrpSpPr>
          <p:nvPr/>
        </p:nvGrpSpPr>
        <p:grpSpPr bwMode="auto">
          <a:xfrm>
            <a:off x="1962150" y="2076450"/>
            <a:ext cx="1420813" cy="165100"/>
            <a:chOff x="1383" y="1295"/>
            <a:chExt cx="876" cy="99"/>
          </a:xfrm>
        </p:grpSpPr>
        <p:sp>
          <p:nvSpPr>
            <p:cNvPr id="82008" name="Line 1238"/>
            <p:cNvSpPr>
              <a:spLocks noChangeShapeType="1"/>
            </p:cNvSpPr>
            <p:nvPr/>
          </p:nvSpPr>
          <p:spPr bwMode="auto">
            <a:xfrm>
              <a:off x="1383" y="1295"/>
              <a:ext cx="787" cy="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2009" name="Freeform 1239"/>
            <p:cNvSpPr>
              <a:spLocks/>
            </p:cNvSpPr>
            <p:nvPr/>
          </p:nvSpPr>
          <p:spPr bwMode="auto">
            <a:xfrm>
              <a:off x="2165" y="1303"/>
              <a:ext cx="94" cy="91"/>
            </a:xfrm>
            <a:custGeom>
              <a:avLst/>
              <a:gdLst>
                <a:gd name="T0" fmla="*/ 0 w 94"/>
                <a:gd name="T1" fmla="*/ 91 h 91"/>
                <a:gd name="T2" fmla="*/ 94 w 94"/>
                <a:gd name="T3" fmla="*/ 51 h 91"/>
                <a:gd name="T4" fmla="*/ 5 w 94"/>
                <a:gd name="T5" fmla="*/ 0 h 91"/>
                <a:gd name="T6" fmla="*/ 0 w 94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91"/>
                <a:gd name="T14" fmla="*/ 94 w 94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91">
                  <a:moveTo>
                    <a:pt x="0" y="91"/>
                  </a:moveTo>
                  <a:lnTo>
                    <a:pt x="94" y="51"/>
                  </a:lnTo>
                  <a:lnTo>
                    <a:pt x="5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0" name="Group 1240"/>
          <p:cNvGrpSpPr>
            <a:grpSpLocks/>
          </p:cNvGrpSpPr>
          <p:nvPr/>
        </p:nvGrpSpPr>
        <p:grpSpPr bwMode="auto">
          <a:xfrm>
            <a:off x="1962150" y="2065338"/>
            <a:ext cx="1427163" cy="569912"/>
            <a:chOff x="1383" y="1288"/>
            <a:chExt cx="880" cy="341"/>
          </a:xfrm>
        </p:grpSpPr>
        <p:sp>
          <p:nvSpPr>
            <p:cNvPr id="82006" name="Line 1241"/>
            <p:cNvSpPr>
              <a:spLocks noChangeShapeType="1"/>
            </p:cNvSpPr>
            <p:nvPr/>
          </p:nvSpPr>
          <p:spPr bwMode="auto">
            <a:xfrm>
              <a:off x="1383" y="1288"/>
              <a:ext cx="797" cy="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2007" name="Freeform 1242"/>
            <p:cNvSpPr>
              <a:spLocks/>
            </p:cNvSpPr>
            <p:nvPr/>
          </p:nvSpPr>
          <p:spPr bwMode="auto">
            <a:xfrm>
              <a:off x="2162" y="1543"/>
              <a:ext cx="101" cy="86"/>
            </a:xfrm>
            <a:custGeom>
              <a:avLst/>
              <a:gdLst>
                <a:gd name="T0" fmla="*/ 0 w 101"/>
                <a:gd name="T1" fmla="*/ 86 h 86"/>
                <a:gd name="T2" fmla="*/ 101 w 101"/>
                <a:gd name="T3" fmla="*/ 74 h 86"/>
                <a:gd name="T4" fmla="*/ 31 w 101"/>
                <a:gd name="T5" fmla="*/ 0 h 86"/>
                <a:gd name="T6" fmla="*/ 0 w 101"/>
                <a:gd name="T7" fmla="*/ 86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86"/>
                <a:gd name="T14" fmla="*/ 101 w 101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86">
                  <a:moveTo>
                    <a:pt x="0" y="86"/>
                  </a:moveTo>
                  <a:lnTo>
                    <a:pt x="101" y="74"/>
                  </a:lnTo>
                  <a:lnTo>
                    <a:pt x="31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1" name="Group 1243"/>
          <p:cNvGrpSpPr>
            <a:grpSpLocks/>
          </p:cNvGrpSpPr>
          <p:nvPr/>
        </p:nvGrpSpPr>
        <p:grpSpPr bwMode="auto">
          <a:xfrm>
            <a:off x="1949450" y="2046288"/>
            <a:ext cx="1449388" cy="1395412"/>
            <a:chOff x="1375" y="1277"/>
            <a:chExt cx="894" cy="834"/>
          </a:xfrm>
        </p:grpSpPr>
        <p:sp>
          <p:nvSpPr>
            <p:cNvPr id="82004" name="Line 1244"/>
            <p:cNvSpPr>
              <a:spLocks noChangeShapeType="1"/>
            </p:cNvSpPr>
            <p:nvPr/>
          </p:nvSpPr>
          <p:spPr bwMode="auto">
            <a:xfrm>
              <a:off x="1375" y="1277"/>
              <a:ext cx="829" cy="7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2005" name="Freeform 1245"/>
            <p:cNvSpPr>
              <a:spLocks/>
            </p:cNvSpPr>
            <p:nvPr/>
          </p:nvSpPr>
          <p:spPr bwMode="auto">
            <a:xfrm>
              <a:off x="2170" y="2015"/>
              <a:ext cx="99" cy="96"/>
            </a:xfrm>
            <a:custGeom>
              <a:avLst/>
              <a:gdLst>
                <a:gd name="T0" fmla="*/ 0 w 99"/>
                <a:gd name="T1" fmla="*/ 68 h 96"/>
                <a:gd name="T2" fmla="*/ 99 w 99"/>
                <a:gd name="T3" fmla="*/ 96 h 96"/>
                <a:gd name="T4" fmla="*/ 62 w 99"/>
                <a:gd name="T5" fmla="*/ 0 h 96"/>
                <a:gd name="T6" fmla="*/ 0 w 99"/>
                <a:gd name="T7" fmla="*/ 68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96"/>
                <a:gd name="T14" fmla="*/ 99 w 99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96">
                  <a:moveTo>
                    <a:pt x="0" y="68"/>
                  </a:moveTo>
                  <a:lnTo>
                    <a:pt x="99" y="96"/>
                  </a:lnTo>
                  <a:lnTo>
                    <a:pt x="62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2" name="Group 1246"/>
          <p:cNvGrpSpPr>
            <a:grpSpLocks/>
          </p:cNvGrpSpPr>
          <p:nvPr/>
        </p:nvGrpSpPr>
        <p:grpSpPr bwMode="auto">
          <a:xfrm>
            <a:off x="1973263" y="3494088"/>
            <a:ext cx="1417637" cy="171450"/>
            <a:chOff x="1389" y="2143"/>
            <a:chExt cx="875" cy="102"/>
          </a:xfrm>
        </p:grpSpPr>
        <p:sp>
          <p:nvSpPr>
            <p:cNvPr id="82002" name="Line 1247"/>
            <p:cNvSpPr>
              <a:spLocks noChangeShapeType="1"/>
            </p:cNvSpPr>
            <p:nvPr/>
          </p:nvSpPr>
          <p:spPr bwMode="auto">
            <a:xfrm flipV="1">
              <a:off x="1389" y="2188"/>
              <a:ext cx="787" cy="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2003" name="Freeform 1248"/>
            <p:cNvSpPr>
              <a:spLocks/>
            </p:cNvSpPr>
            <p:nvPr/>
          </p:nvSpPr>
          <p:spPr bwMode="auto">
            <a:xfrm>
              <a:off x="2170" y="2143"/>
              <a:ext cx="94" cy="91"/>
            </a:xfrm>
            <a:custGeom>
              <a:avLst/>
              <a:gdLst>
                <a:gd name="T0" fmla="*/ 7 w 94"/>
                <a:gd name="T1" fmla="*/ 91 h 91"/>
                <a:gd name="T2" fmla="*/ 94 w 94"/>
                <a:gd name="T3" fmla="*/ 38 h 91"/>
                <a:gd name="T4" fmla="*/ 0 w 94"/>
                <a:gd name="T5" fmla="*/ 0 h 91"/>
                <a:gd name="T6" fmla="*/ 7 w 94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91"/>
                <a:gd name="T14" fmla="*/ 94 w 94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91">
                  <a:moveTo>
                    <a:pt x="7" y="91"/>
                  </a:moveTo>
                  <a:lnTo>
                    <a:pt x="94" y="38"/>
                  </a:lnTo>
                  <a:lnTo>
                    <a:pt x="0" y="0"/>
                  </a:lnTo>
                  <a:lnTo>
                    <a:pt x="7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3" name="Group 1249"/>
          <p:cNvGrpSpPr>
            <a:grpSpLocks/>
          </p:cNvGrpSpPr>
          <p:nvPr/>
        </p:nvGrpSpPr>
        <p:grpSpPr bwMode="auto">
          <a:xfrm>
            <a:off x="1962150" y="2763838"/>
            <a:ext cx="1449388" cy="873125"/>
            <a:chOff x="1383" y="1706"/>
            <a:chExt cx="894" cy="522"/>
          </a:xfrm>
        </p:grpSpPr>
        <p:sp>
          <p:nvSpPr>
            <p:cNvPr id="82000" name="Line 1250"/>
            <p:cNvSpPr>
              <a:spLocks noChangeShapeType="1"/>
            </p:cNvSpPr>
            <p:nvPr/>
          </p:nvSpPr>
          <p:spPr bwMode="auto">
            <a:xfrm flipV="1">
              <a:off x="1383" y="1749"/>
              <a:ext cx="818" cy="47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2001" name="Freeform 1251"/>
            <p:cNvSpPr>
              <a:spLocks/>
            </p:cNvSpPr>
            <p:nvPr/>
          </p:nvSpPr>
          <p:spPr bwMode="auto">
            <a:xfrm>
              <a:off x="2176" y="1706"/>
              <a:ext cx="101" cy="85"/>
            </a:xfrm>
            <a:custGeom>
              <a:avLst/>
              <a:gdLst>
                <a:gd name="T0" fmla="*/ 46 w 101"/>
                <a:gd name="T1" fmla="*/ 85 h 85"/>
                <a:gd name="T2" fmla="*/ 101 w 101"/>
                <a:gd name="T3" fmla="*/ 0 h 85"/>
                <a:gd name="T4" fmla="*/ 0 w 101"/>
                <a:gd name="T5" fmla="*/ 7 h 85"/>
                <a:gd name="T6" fmla="*/ 46 w 101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85"/>
                <a:gd name="T14" fmla="*/ 101 w 101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85">
                  <a:moveTo>
                    <a:pt x="46" y="85"/>
                  </a:moveTo>
                  <a:lnTo>
                    <a:pt x="101" y="0"/>
                  </a:lnTo>
                  <a:lnTo>
                    <a:pt x="0" y="7"/>
                  </a:lnTo>
                  <a:lnTo>
                    <a:pt x="46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4" name="Group 1252"/>
          <p:cNvGrpSpPr>
            <a:grpSpLocks/>
          </p:cNvGrpSpPr>
          <p:nvPr/>
        </p:nvGrpSpPr>
        <p:grpSpPr bwMode="auto">
          <a:xfrm>
            <a:off x="1949450" y="2339975"/>
            <a:ext cx="1441450" cy="1325563"/>
            <a:chOff x="1375" y="1453"/>
            <a:chExt cx="889" cy="792"/>
          </a:xfrm>
        </p:grpSpPr>
        <p:sp>
          <p:nvSpPr>
            <p:cNvPr id="81998" name="Line 1253"/>
            <p:cNvSpPr>
              <a:spLocks noChangeShapeType="1"/>
            </p:cNvSpPr>
            <p:nvPr/>
          </p:nvSpPr>
          <p:spPr bwMode="auto">
            <a:xfrm flipV="1">
              <a:off x="1375" y="1511"/>
              <a:ext cx="823" cy="7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99" name="Freeform 1254"/>
            <p:cNvSpPr>
              <a:spLocks/>
            </p:cNvSpPr>
            <p:nvPr/>
          </p:nvSpPr>
          <p:spPr bwMode="auto">
            <a:xfrm>
              <a:off x="2166" y="1453"/>
              <a:ext cx="98" cy="96"/>
            </a:xfrm>
            <a:custGeom>
              <a:avLst/>
              <a:gdLst>
                <a:gd name="T0" fmla="*/ 61 w 98"/>
                <a:gd name="T1" fmla="*/ 96 h 96"/>
                <a:gd name="T2" fmla="*/ 98 w 98"/>
                <a:gd name="T3" fmla="*/ 0 h 96"/>
                <a:gd name="T4" fmla="*/ 0 w 98"/>
                <a:gd name="T5" fmla="*/ 27 h 96"/>
                <a:gd name="T6" fmla="*/ 61 w 98"/>
                <a:gd name="T7" fmla="*/ 96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96"/>
                <a:gd name="T14" fmla="*/ 98 w 9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96">
                  <a:moveTo>
                    <a:pt x="61" y="96"/>
                  </a:moveTo>
                  <a:lnTo>
                    <a:pt x="98" y="0"/>
                  </a:lnTo>
                  <a:lnTo>
                    <a:pt x="0" y="27"/>
                  </a:lnTo>
                  <a:lnTo>
                    <a:pt x="6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5" name="Group 1255"/>
          <p:cNvGrpSpPr>
            <a:grpSpLocks/>
          </p:cNvGrpSpPr>
          <p:nvPr/>
        </p:nvGrpSpPr>
        <p:grpSpPr bwMode="auto">
          <a:xfrm>
            <a:off x="1973263" y="2195513"/>
            <a:ext cx="1409700" cy="244475"/>
            <a:chOff x="1389" y="1366"/>
            <a:chExt cx="870" cy="146"/>
          </a:xfrm>
        </p:grpSpPr>
        <p:sp>
          <p:nvSpPr>
            <p:cNvPr id="81996" name="Line 1256"/>
            <p:cNvSpPr>
              <a:spLocks noChangeShapeType="1"/>
            </p:cNvSpPr>
            <p:nvPr/>
          </p:nvSpPr>
          <p:spPr bwMode="auto">
            <a:xfrm flipV="1">
              <a:off x="1389" y="1411"/>
              <a:ext cx="783" cy="1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97" name="Freeform 1257"/>
            <p:cNvSpPr>
              <a:spLocks/>
            </p:cNvSpPr>
            <p:nvPr/>
          </p:nvSpPr>
          <p:spPr bwMode="auto">
            <a:xfrm>
              <a:off x="2163" y="1366"/>
              <a:ext cx="96" cy="92"/>
            </a:xfrm>
            <a:custGeom>
              <a:avLst/>
              <a:gdLst>
                <a:gd name="T0" fmla="*/ 12 w 96"/>
                <a:gd name="T1" fmla="*/ 92 h 92"/>
                <a:gd name="T2" fmla="*/ 96 w 96"/>
                <a:gd name="T3" fmla="*/ 34 h 92"/>
                <a:gd name="T4" fmla="*/ 0 w 96"/>
                <a:gd name="T5" fmla="*/ 0 h 92"/>
                <a:gd name="T6" fmla="*/ 12 w 96"/>
                <a:gd name="T7" fmla="*/ 92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92"/>
                <a:gd name="T14" fmla="*/ 96 w 96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92">
                  <a:moveTo>
                    <a:pt x="12" y="92"/>
                  </a:moveTo>
                  <a:lnTo>
                    <a:pt x="96" y="34"/>
                  </a:lnTo>
                  <a:lnTo>
                    <a:pt x="0" y="0"/>
                  </a:lnTo>
                  <a:lnTo>
                    <a:pt x="12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6" name="Group 1258"/>
          <p:cNvGrpSpPr>
            <a:grpSpLocks/>
          </p:cNvGrpSpPr>
          <p:nvPr/>
        </p:nvGrpSpPr>
        <p:grpSpPr bwMode="auto">
          <a:xfrm>
            <a:off x="1979613" y="2449513"/>
            <a:ext cx="1409700" cy="296862"/>
            <a:chOff x="1393" y="1518"/>
            <a:chExt cx="870" cy="178"/>
          </a:xfrm>
        </p:grpSpPr>
        <p:sp>
          <p:nvSpPr>
            <p:cNvPr id="81994" name="Line 1259"/>
            <p:cNvSpPr>
              <a:spLocks noChangeShapeType="1"/>
            </p:cNvSpPr>
            <p:nvPr/>
          </p:nvSpPr>
          <p:spPr bwMode="auto">
            <a:xfrm>
              <a:off x="1393" y="1518"/>
              <a:ext cx="783" cy="13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95" name="Freeform 1260"/>
            <p:cNvSpPr>
              <a:spLocks/>
            </p:cNvSpPr>
            <p:nvPr/>
          </p:nvSpPr>
          <p:spPr bwMode="auto">
            <a:xfrm>
              <a:off x="2165" y="1605"/>
              <a:ext cx="98" cy="91"/>
            </a:xfrm>
            <a:custGeom>
              <a:avLst/>
              <a:gdLst>
                <a:gd name="T0" fmla="*/ 0 w 98"/>
                <a:gd name="T1" fmla="*/ 91 h 91"/>
                <a:gd name="T2" fmla="*/ 98 w 98"/>
                <a:gd name="T3" fmla="*/ 60 h 91"/>
                <a:gd name="T4" fmla="*/ 15 w 98"/>
                <a:gd name="T5" fmla="*/ 0 h 91"/>
                <a:gd name="T6" fmla="*/ 0 w 98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91"/>
                <a:gd name="T14" fmla="*/ 98 w 98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91">
                  <a:moveTo>
                    <a:pt x="0" y="91"/>
                  </a:moveTo>
                  <a:lnTo>
                    <a:pt x="98" y="60"/>
                  </a:lnTo>
                  <a:lnTo>
                    <a:pt x="15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7" name="Group 1261"/>
          <p:cNvGrpSpPr>
            <a:grpSpLocks/>
          </p:cNvGrpSpPr>
          <p:nvPr/>
        </p:nvGrpSpPr>
        <p:grpSpPr bwMode="auto">
          <a:xfrm>
            <a:off x="1955800" y="2457450"/>
            <a:ext cx="1435100" cy="1041400"/>
            <a:chOff x="1379" y="1523"/>
            <a:chExt cx="885" cy="623"/>
          </a:xfrm>
        </p:grpSpPr>
        <p:sp>
          <p:nvSpPr>
            <p:cNvPr id="81992" name="Line 1262"/>
            <p:cNvSpPr>
              <a:spLocks noChangeShapeType="1"/>
            </p:cNvSpPr>
            <p:nvPr/>
          </p:nvSpPr>
          <p:spPr bwMode="auto">
            <a:xfrm>
              <a:off x="1379" y="1523"/>
              <a:ext cx="814" cy="5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93" name="Freeform 1263"/>
            <p:cNvSpPr>
              <a:spLocks/>
            </p:cNvSpPr>
            <p:nvPr/>
          </p:nvSpPr>
          <p:spPr bwMode="auto">
            <a:xfrm>
              <a:off x="2163" y="2057"/>
              <a:ext cx="101" cy="89"/>
            </a:xfrm>
            <a:custGeom>
              <a:avLst/>
              <a:gdLst>
                <a:gd name="T0" fmla="*/ 0 w 101"/>
                <a:gd name="T1" fmla="*/ 75 h 89"/>
                <a:gd name="T2" fmla="*/ 101 w 101"/>
                <a:gd name="T3" fmla="*/ 89 h 89"/>
                <a:gd name="T4" fmla="*/ 52 w 101"/>
                <a:gd name="T5" fmla="*/ 0 h 89"/>
                <a:gd name="T6" fmla="*/ 0 w 101"/>
                <a:gd name="T7" fmla="*/ 75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89"/>
                <a:gd name="T14" fmla="*/ 101 w 10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89">
                  <a:moveTo>
                    <a:pt x="0" y="75"/>
                  </a:moveTo>
                  <a:lnTo>
                    <a:pt x="101" y="89"/>
                  </a:lnTo>
                  <a:lnTo>
                    <a:pt x="52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8" name="Group 1264"/>
          <p:cNvGrpSpPr>
            <a:grpSpLocks/>
          </p:cNvGrpSpPr>
          <p:nvPr/>
        </p:nvGrpSpPr>
        <p:grpSpPr bwMode="auto">
          <a:xfrm>
            <a:off x="3789363" y="2155825"/>
            <a:ext cx="1817687" cy="152400"/>
            <a:chOff x="2510" y="1343"/>
            <a:chExt cx="1122" cy="91"/>
          </a:xfrm>
        </p:grpSpPr>
        <p:sp>
          <p:nvSpPr>
            <p:cNvPr id="81990" name="Line 1265"/>
            <p:cNvSpPr>
              <a:spLocks noChangeShapeType="1"/>
            </p:cNvSpPr>
            <p:nvPr/>
          </p:nvSpPr>
          <p:spPr bwMode="auto">
            <a:xfrm>
              <a:off x="2510" y="1371"/>
              <a:ext cx="1034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91" name="Freeform 1266"/>
            <p:cNvSpPr>
              <a:spLocks/>
            </p:cNvSpPr>
            <p:nvPr/>
          </p:nvSpPr>
          <p:spPr bwMode="auto">
            <a:xfrm>
              <a:off x="3541" y="1343"/>
              <a:ext cx="91" cy="91"/>
            </a:xfrm>
            <a:custGeom>
              <a:avLst/>
              <a:gdLst>
                <a:gd name="T0" fmla="*/ 0 w 91"/>
                <a:gd name="T1" fmla="*/ 91 h 91"/>
                <a:gd name="T2" fmla="*/ 91 w 91"/>
                <a:gd name="T3" fmla="*/ 46 h 91"/>
                <a:gd name="T4" fmla="*/ 0 w 91"/>
                <a:gd name="T5" fmla="*/ 0 h 91"/>
                <a:gd name="T6" fmla="*/ 0 w 91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91"/>
                <a:gd name="T14" fmla="*/ 91 w 91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91">
                  <a:moveTo>
                    <a:pt x="0" y="91"/>
                  </a:moveTo>
                  <a:lnTo>
                    <a:pt x="91" y="46"/>
                  </a:lnTo>
                  <a:lnTo>
                    <a:pt x="0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49" name="Group 1267"/>
          <p:cNvGrpSpPr>
            <a:grpSpLocks/>
          </p:cNvGrpSpPr>
          <p:nvPr/>
        </p:nvGrpSpPr>
        <p:grpSpPr bwMode="auto">
          <a:xfrm>
            <a:off x="3775075" y="2203450"/>
            <a:ext cx="1922463" cy="865188"/>
            <a:chOff x="2501" y="1371"/>
            <a:chExt cx="1186" cy="517"/>
          </a:xfrm>
        </p:grpSpPr>
        <p:sp>
          <p:nvSpPr>
            <p:cNvPr id="81988" name="Line 1268"/>
            <p:cNvSpPr>
              <a:spLocks noChangeShapeType="1"/>
            </p:cNvSpPr>
            <p:nvPr/>
          </p:nvSpPr>
          <p:spPr bwMode="auto">
            <a:xfrm>
              <a:off x="2501" y="1371"/>
              <a:ext cx="1104" cy="4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89" name="Freeform 1269"/>
            <p:cNvSpPr>
              <a:spLocks/>
            </p:cNvSpPr>
            <p:nvPr/>
          </p:nvSpPr>
          <p:spPr bwMode="auto">
            <a:xfrm>
              <a:off x="3584" y="1805"/>
              <a:ext cx="103" cy="83"/>
            </a:xfrm>
            <a:custGeom>
              <a:avLst/>
              <a:gdLst>
                <a:gd name="T0" fmla="*/ 0 w 103"/>
                <a:gd name="T1" fmla="*/ 83 h 83"/>
                <a:gd name="T2" fmla="*/ 103 w 103"/>
                <a:gd name="T3" fmla="*/ 77 h 83"/>
                <a:gd name="T4" fmla="*/ 37 w 103"/>
                <a:gd name="T5" fmla="*/ 0 h 83"/>
                <a:gd name="T6" fmla="*/ 0 w 103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83"/>
                <a:gd name="T14" fmla="*/ 103 w 103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83">
                  <a:moveTo>
                    <a:pt x="0" y="83"/>
                  </a:moveTo>
                  <a:lnTo>
                    <a:pt x="103" y="77"/>
                  </a:lnTo>
                  <a:lnTo>
                    <a:pt x="37" y="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50" name="Group 1270"/>
          <p:cNvGrpSpPr>
            <a:grpSpLocks/>
          </p:cNvGrpSpPr>
          <p:nvPr/>
        </p:nvGrpSpPr>
        <p:grpSpPr bwMode="auto">
          <a:xfrm>
            <a:off x="3789363" y="2279650"/>
            <a:ext cx="1811337" cy="385763"/>
            <a:chOff x="2510" y="1417"/>
            <a:chExt cx="1118" cy="230"/>
          </a:xfrm>
        </p:grpSpPr>
        <p:sp>
          <p:nvSpPr>
            <p:cNvPr id="81986" name="Line 1271"/>
            <p:cNvSpPr>
              <a:spLocks noChangeShapeType="1"/>
            </p:cNvSpPr>
            <p:nvPr/>
          </p:nvSpPr>
          <p:spPr bwMode="auto">
            <a:xfrm flipV="1">
              <a:off x="2510" y="1462"/>
              <a:ext cx="1031" cy="18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87" name="Freeform 1272"/>
            <p:cNvSpPr>
              <a:spLocks/>
            </p:cNvSpPr>
            <p:nvPr/>
          </p:nvSpPr>
          <p:spPr bwMode="auto">
            <a:xfrm>
              <a:off x="3531" y="1417"/>
              <a:ext cx="97" cy="91"/>
            </a:xfrm>
            <a:custGeom>
              <a:avLst/>
              <a:gdLst>
                <a:gd name="T0" fmla="*/ 15 w 97"/>
                <a:gd name="T1" fmla="*/ 91 h 91"/>
                <a:gd name="T2" fmla="*/ 97 w 97"/>
                <a:gd name="T3" fmla="*/ 29 h 91"/>
                <a:gd name="T4" fmla="*/ 0 w 97"/>
                <a:gd name="T5" fmla="*/ 0 h 91"/>
                <a:gd name="T6" fmla="*/ 15 w 97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91"/>
                <a:gd name="T14" fmla="*/ 97 w 97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91">
                  <a:moveTo>
                    <a:pt x="15" y="91"/>
                  </a:moveTo>
                  <a:lnTo>
                    <a:pt x="97" y="29"/>
                  </a:lnTo>
                  <a:lnTo>
                    <a:pt x="0" y="0"/>
                  </a:lnTo>
                  <a:lnTo>
                    <a:pt x="15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51" name="Group 1273"/>
          <p:cNvGrpSpPr>
            <a:grpSpLocks/>
          </p:cNvGrpSpPr>
          <p:nvPr/>
        </p:nvGrpSpPr>
        <p:grpSpPr bwMode="auto">
          <a:xfrm>
            <a:off x="3797300" y="2673350"/>
            <a:ext cx="1866900" cy="465138"/>
            <a:chOff x="2515" y="1652"/>
            <a:chExt cx="1152" cy="278"/>
          </a:xfrm>
        </p:grpSpPr>
        <p:sp>
          <p:nvSpPr>
            <p:cNvPr id="81984" name="Line 1274"/>
            <p:cNvSpPr>
              <a:spLocks noChangeShapeType="1"/>
            </p:cNvSpPr>
            <p:nvPr/>
          </p:nvSpPr>
          <p:spPr bwMode="auto">
            <a:xfrm>
              <a:off x="2515" y="1652"/>
              <a:ext cx="1067" cy="2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85" name="Freeform 1275"/>
            <p:cNvSpPr>
              <a:spLocks/>
            </p:cNvSpPr>
            <p:nvPr/>
          </p:nvSpPr>
          <p:spPr bwMode="auto">
            <a:xfrm>
              <a:off x="3568" y="1842"/>
              <a:ext cx="99" cy="88"/>
            </a:xfrm>
            <a:custGeom>
              <a:avLst/>
              <a:gdLst>
                <a:gd name="T0" fmla="*/ 0 w 99"/>
                <a:gd name="T1" fmla="*/ 88 h 88"/>
                <a:gd name="T2" fmla="*/ 99 w 99"/>
                <a:gd name="T3" fmla="*/ 63 h 88"/>
                <a:gd name="T4" fmla="*/ 19 w 99"/>
                <a:gd name="T5" fmla="*/ 0 h 88"/>
                <a:gd name="T6" fmla="*/ 0 w 99"/>
                <a:gd name="T7" fmla="*/ 88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88"/>
                <a:gd name="T14" fmla="*/ 99 w 99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88">
                  <a:moveTo>
                    <a:pt x="0" y="88"/>
                  </a:moveTo>
                  <a:lnTo>
                    <a:pt x="99" y="63"/>
                  </a:lnTo>
                  <a:lnTo>
                    <a:pt x="19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52" name="Group 1276"/>
          <p:cNvGrpSpPr>
            <a:grpSpLocks/>
          </p:cNvGrpSpPr>
          <p:nvPr/>
        </p:nvGrpSpPr>
        <p:grpSpPr bwMode="auto">
          <a:xfrm>
            <a:off x="3783013" y="2368550"/>
            <a:ext cx="1835150" cy="1160463"/>
            <a:chOff x="2506" y="1470"/>
            <a:chExt cx="1132" cy="694"/>
          </a:xfrm>
        </p:grpSpPr>
        <p:sp>
          <p:nvSpPr>
            <p:cNvPr id="81982" name="Line 1277"/>
            <p:cNvSpPr>
              <a:spLocks noChangeShapeType="1"/>
            </p:cNvSpPr>
            <p:nvPr/>
          </p:nvSpPr>
          <p:spPr bwMode="auto">
            <a:xfrm flipV="1">
              <a:off x="2506" y="1515"/>
              <a:ext cx="1057" cy="6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83" name="Freeform 1278"/>
            <p:cNvSpPr>
              <a:spLocks/>
            </p:cNvSpPr>
            <p:nvPr/>
          </p:nvSpPr>
          <p:spPr bwMode="auto">
            <a:xfrm>
              <a:off x="3537" y="1470"/>
              <a:ext cx="101" cy="87"/>
            </a:xfrm>
            <a:custGeom>
              <a:avLst/>
              <a:gdLst>
                <a:gd name="T0" fmla="*/ 47 w 101"/>
                <a:gd name="T1" fmla="*/ 87 h 87"/>
                <a:gd name="T2" fmla="*/ 101 w 101"/>
                <a:gd name="T3" fmla="*/ 0 h 87"/>
                <a:gd name="T4" fmla="*/ 0 w 101"/>
                <a:gd name="T5" fmla="*/ 10 h 87"/>
                <a:gd name="T6" fmla="*/ 47 w 101"/>
                <a:gd name="T7" fmla="*/ 87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87"/>
                <a:gd name="T14" fmla="*/ 101 w 101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87">
                  <a:moveTo>
                    <a:pt x="47" y="87"/>
                  </a:moveTo>
                  <a:lnTo>
                    <a:pt x="101" y="0"/>
                  </a:lnTo>
                  <a:lnTo>
                    <a:pt x="0" y="10"/>
                  </a:lnTo>
                  <a:lnTo>
                    <a:pt x="47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53" name="Group 1279"/>
          <p:cNvGrpSpPr>
            <a:grpSpLocks/>
          </p:cNvGrpSpPr>
          <p:nvPr/>
        </p:nvGrpSpPr>
        <p:grpSpPr bwMode="auto">
          <a:xfrm>
            <a:off x="3797300" y="3132138"/>
            <a:ext cx="1851025" cy="407987"/>
            <a:chOff x="2515" y="1926"/>
            <a:chExt cx="1142" cy="244"/>
          </a:xfrm>
        </p:grpSpPr>
        <p:sp>
          <p:nvSpPr>
            <p:cNvPr id="81980" name="Line 1280"/>
            <p:cNvSpPr>
              <a:spLocks noChangeShapeType="1"/>
            </p:cNvSpPr>
            <p:nvPr/>
          </p:nvSpPr>
          <p:spPr bwMode="auto">
            <a:xfrm flipV="1">
              <a:off x="2515" y="1969"/>
              <a:ext cx="1055" cy="20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81" name="Freeform 1281"/>
            <p:cNvSpPr>
              <a:spLocks/>
            </p:cNvSpPr>
            <p:nvPr/>
          </p:nvSpPr>
          <p:spPr bwMode="auto">
            <a:xfrm>
              <a:off x="3559" y="1926"/>
              <a:ext cx="98" cy="88"/>
            </a:xfrm>
            <a:custGeom>
              <a:avLst/>
              <a:gdLst>
                <a:gd name="T0" fmla="*/ 17 w 98"/>
                <a:gd name="T1" fmla="*/ 88 h 88"/>
                <a:gd name="T2" fmla="*/ 98 w 98"/>
                <a:gd name="T3" fmla="*/ 26 h 88"/>
                <a:gd name="T4" fmla="*/ 0 w 98"/>
                <a:gd name="T5" fmla="*/ 0 h 88"/>
                <a:gd name="T6" fmla="*/ 17 w 98"/>
                <a:gd name="T7" fmla="*/ 88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88"/>
                <a:gd name="T14" fmla="*/ 98 w 98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88">
                  <a:moveTo>
                    <a:pt x="17" y="88"/>
                  </a:moveTo>
                  <a:lnTo>
                    <a:pt x="98" y="26"/>
                  </a:lnTo>
                  <a:lnTo>
                    <a:pt x="0" y="0"/>
                  </a:lnTo>
                  <a:lnTo>
                    <a:pt x="17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954" name="Group 1282"/>
          <p:cNvGrpSpPr>
            <a:grpSpLocks/>
          </p:cNvGrpSpPr>
          <p:nvPr/>
        </p:nvGrpSpPr>
        <p:grpSpPr bwMode="auto">
          <a:xfrm>
            <a:off x="6015038" y="2159000"/>
            <a:ext cx="1174750" cy="169863"/>
            <a:chOff x="3883" y="1355"/>
            <a:chExt cx="267" cy="91"/>
          </a:xfrm>
        </p:grpSpPr>
        <p:sp>
          <p:nvSpPr>
            <p:cNvPr id="81978" name="Line 1283"/>
            <p:cNvSpPr>
              <a:spLocks noChangeShapeType="1"/>
            </p:cNvSpPr>
            <p:nvPr/>
          </p:nvSpPr>
          <p:spPr bwMode="auto">
            <a:xfrm>
              <a:off x="3883" y="1400"/>
              <a:ext cx="17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79" name="Freeform 1284"/>
            <p:cNvSpPr>
              <a:spLocks/>
            </p:cNvSpPr>
            <p:nvPr/>
          </p:nvSpPr>
          <p:spPr bwMode="auto">
            <a:xfrm>
              <a:off x="4058" y="1355"/>
              <a:ext cx="92" cy="91"/>
            </a:xfrm>
            <a:custGeom>
              <a:avLst/>
              <a:gdLst>
                <a:gd name="T0" fmla="*/ 0 w 92"/>
                <a:gd name="T1" fmla="*/ 91 h 91"/>
                <a:gd name="T2" fmla="*/ 92 w 92"/>
                <a:gd name="T3" fmla="*/ 45 h 91"/>
                <a:gd name="T4" fmla="*/ 0 w 92"/>
                <a:gd name="T5" fmla="*/ 0 h 91"/>
                <a:gd name="T6" fmla="*/ 0 w 92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91"/>
                <a:gd name="T14" fmla="*/ 92 w 92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91">
                  <a:moveTo>
                    <a:pt x="0" y="91"/>
                  </a:moveTo>
                  <a:lnTo>
                    <a:pt x="92" y="45"/>
                  </a:lnTo>
                  <a:lnTo>
                    <a:pt x="0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1955" name="Rectangle 1285"/>
          <p:cNvSpPr>
            <a:spLocks noChangeArrowheads="1"/>
          </p:cNvSpPr>
          <p:nvPr/>
        </p:nvSpPr>
        <p:spPr bwMode="auto">
          <a:xfrm>
            <a:off x="1620838" y="1860550"/>
            <a:ext cx="266700" cy="2071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81956" name="Rectangle 1286"/>
          <p:cNvSpPr>
            <a:spLocks noChangeArrowheads="1"/>
          </p:cNvSpPr>
          <p:nvPr/>
        </p:nvSpPr>
        <p:spPr bwMode="auto">
          <a:xfrm>
            <a:off x="1674813" y="1889125"/>
            <a:ext cx="114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800" b="0">
                <a:solidFill>
                  <a:srgbClr val="000000"/>
                </a:solidFill>
                <a:latin typeface="Times New Roman" panose="02020603050405020304" pitchFamily="18" charset="0"/>
              </a:rPr>
              <a:t>x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57" name="Rectangle 1287"/>
          <p:cNvSpPr>
            <a:spLocks noChangeArrowheads="1"/>
          </p:cNvSpPr>
          <p:nvPr/>
        </p:nvSpPr>
        <p:spPr bwMode="auto">
          <a:xfrm>
            <a:off x="1790700" y="1989138"/>
            <a:ext cx="762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58" name="Rectangle 1288"/>
          <p:cNvSpPr>
            <a:spLocks noChangeArrowheads="1"/>
          </p:cNvSpPr>
          <p:nvPr/>
        </p:nvSpPr>
        <p:spPr bwMode="auto">
          <a:xfrm>
            <a:off x="1674813" y="2443163"/>
            <a:ext cx="11430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800" b="0">
                <a:solidFill>
                  <a:srgbClr val="000000"/>
                </a:solidFill>
                <a:latin typeface="Times New Roman" panose="02020603050405020304" pitchFamily="18" charset="0"/>
              </a:rPr>
              <a:t>x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59" name="Rectangle 1289"/>
          <p:cNvSpPr>
            <a:spLocks noChangeArrowheads="1"/>
          </p:cNvSpPr>
          <p:nvPr/>
        </p:nvSpPr>
        <p:spPr bwMode="auto">
          <a:xfrm>
            <a:off x="1790700" y="2543175"/>
            <a:ext cx="762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0" name="Rectangle 1290"/>
          <p:cNvSpPr>
            <a:spLocks noChangeArrowheads="1"/>
          </p:cNvSpPr>
          <p:nvPr/>
        </p:nvSpPr>
        <p:spPr bwMode="auto">
          <a:xfrm>
            <a:off x="1674813" y="3548063"/>
            <a:ext cx="114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800" b="0">
                <a:solidFill>
                  <a:srgbClr val="000000"/>
                </a:solidFill>
                <a:latin typeface="Times New Roman" panose="02020603050405020304" pitchFamily="18" charset="0"/>
              </a:rPr>
              <a:t>x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1" name="Rectangle 1291"/>
          <p:cNvSpPr>
            <a:spLocks noChangeArrowheads="1"/>
          </p:cNvSpPr>
          <p:nvPr/>
        </p:nvSpPr>
        <p:spPr bwMode="auto">
          <a:xfrm>
            <a:off x="1790700" y="3648075"/>
            <a:ext cx="762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2" name="Rectangle 1292"/>
          <p:cNvSpPr>
            <a:spLocks noChangeArrowheads="1"/>
          </p:cNvSpPr>
          <p:nvPr/>
        </p:nvSpPr>
        <p:spPr bwMode="auto">
          <a:xfrm>
            <a:off x="3819525" y="1912938"/>
            <a:ext cx="11430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800" b="0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3" name="Rectangle 1293"/>
          <p:cNvSpPr>
            <a:spLocks noChangeArrowheads="1"/>
          </p:cNvSpPr>
          <p:nvPr/>
        </p:nvSpPr>
        <p:spPr bwMode="auto">
          <a:xfrm>
            <a:off x="3927475" y="2012950"/>
            <a:ext cx="762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4" name="Rectangle 1294"/>
          <p:cNvSpPr>
            <a:spLocks noChangeArrowheads="1"/>
          </p:cNvSpPr>
          <p:nvPr/>
        </p:nvSpPr>
        <p:spPr bwMode="auto">
          <a:xfrm>
            <a:off x="3819525" y="2700338"/>
            <a:ext cx="114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800" b="0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5" name="Rectangle 1295"/>
          <p:cNvSpPr>
            <a:spLocks noChangeArrowheads="1"/>
          </p:cNvSpPr>
          <p:nvPr/>
        </p:nvSpPr>
        <p:spPr bwMode="auto">
          <a:xfrm>
            <a:off x="3927475" y="2800350"/>
            <a:ext cx="762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6" name="Rectangle 1296"/>
          <p:cNvSpPr>
            <a:spLocks noChangeArrowheads="1"/>
          </p:cNvSpPr>
          <p:nvPr/>
        </p:nvSpPr>
        <p:spPr bwMode="auto">
          <a:xfrm>
            <a:off x="3819525" y="3529013"/>
            <a:ext cx="114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800" b="0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7" name="Rectangle 1297"/>
          <p:cNvSpPr>
            <a:spLocks noChangeArrowheads="1"/>
          </p:cNvSpPr>
          <p:nvPr/>
        </p:nvSpPr>
        <p:spPr bwMode="auto">
          <a:xfrm>
            <a:off x="3927475" y="3630613"/>
            <a:ext cx="7620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8" name="Rectangle 1298"/>
          <p:cNvSpPr>
            <a:spLocks noChangeArrowheads="1"/>
          </p:cNvSpPr>
          <p:nvPr/>
        </p:nvSpPr>
        <p:spPr bwMode="auto">
          <a:xfrm>
            <a:off x="6156325" y="2000250"/>
            <a:ext cx="762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800" b="0">
                <a:solidFill>
                  <a:srgbClr val="000000"/>
                </a:solidFill>
                <a:latin typeface="Times New Roman" panose="02020603050405020304" pitchFamily="18" charset="0"/>
              </a:rPr>
              <a:t>f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69" name="Rectangle 1299"/>
          <p:cNvSpPr>
            <a:spLocks noChangeArrowheads="1"/>
          </p:cNvSpPr>
          <p:nvPr/>
        </p:nvSpPr>
        <p:spPr bwMode="auto">
          <a:xfrm>
            <a:off x="6230938" y="2101850"/>
            <a:ext cx="777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70" name="Rectangle 1300"/>
          <p:cNvSpPr>
            <a:spLocks noChangeArrowheads="1"/>
          </p:cNvSpPr>
          <p:nvPr/>
        </p:nvSpPr>
        <p:spPr bwMode="auto">
          <a:xfrm>
            <a:off x="6156325" y="2830513"/>
            <a:ext cx="76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800" b="0">
                <a:solidFill>
                  <a:srgbClr val="000000"/>
                </a:solidFill>
                <a:latin typeface="Times New Roman" panose="02020603050405020304" pitchFamily="18" charset="0"/>
              </a:rPr>
              <a:t>f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sp>
        <p:nvSpPr>
          <p:cNvPr id="81971" name="Rectangle 1301"/>
          <p:cNvSpPr>
            <a:spLocks noChangeArrowheads="1"/>
          </p:cNvSpPr>
          <p:nvPr/>
        </p:nvSpPr>
        <p:spPr bwMode="auto">
          <a:xfrm>
            <a:off x="6230938" y="2932113"/>
            <a:ext cx="77787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200" b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endParaRPr lang="de-DE" altLang="de-DE" b="0">
              <a:latin typeface="Times New Roman" panose="02020603050405020304" pitchFamily="18" charset="0"/>
            </a:endParaRPr>
          </a:p>
        </p:txBody>
      </p:sp>
      <p:grpSp>
        <p:nvGrpSpPr>
          <p:cNvPr id="81972" name="Group 1302"/>
          <p:cNvGrpSpPr>
            <a:grpSpLocks/>
          </p:cNvGrpSpPr>
          <p:nvPr/>
        </p:nvGrpSpPr>
        <p:grpSpPr bwMode="auto">
          <a:xfrm>
            <a:off x="6100763" y="3041650"/>
            <a:ext cx="1174750" cy="169863"/>
            <a:chOff x="3883" y="1355"/>
            <a:chExt cx="267" cy="91"/>
          </a:xfrm>
        </p:grpSpPr>
        <p:sp>
          <p:nvSpPr>
            <p:cNvPr id="81976" name="Line 1303"/>
            <p:cNvSpPr>
              <a:spLocks noChangeShapeType="1"/>
            </p:cNvSpPr>
            <p:nvPr/>
          </p:nvSpPr>
          <p:spPr bwMode="auto">
            <a:xfrm>
              <a:off x="3883" y="1400"/>
              <a:ext cx="17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977" name="Freeform 1304"/>
            <p:cNvSpPr>
              <a:spLocks/>
            </p:cNvSpPr>
            <p:nvPr/>
          </p:nvSpPr>
          <p:spPr bwMode="auto">
            <a:xfrm>
              <a:off x="4058" y="1355"/>
              <a:ext cx="92" cy="91"/>
            </a:xfrm>
            <a:custGeom>
              <a:avLst/>
              <a:gdLst>
                <a:gd name="T0" fmla="*/ 0 w 92"/>
                <a:gd name="T1" fmla="*/ 91 h 91"/>
                <a:gd name="T2" fmla="*/ 92 w 92"/>
                <a:gd name="T3" fmla="*/ 45 h 91"/>
                <a:gd name="T4" fmla="*/ 0 w 92"/>
                <a:gd name="T5" fmla="*/ 0 h 91"/>
                <a:gd name="T6" fmla="*/ 0 w 92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91"/>
                <a:gd name="T14" fmla="*/ 92 w 92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91">
                  <a:moveTo>
                    <a:pt x="0" y="91"/>
                  </a:moveTo>
                  <a:lnTo>
                    <a:pt x="92" y="45"/>
                  </a:lnTo>
                  <a:lnTo>
                    <a:pt x="0" y="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1973" name="Text Box 1305"/>
          <p:cNvSpPr txBox="1">
            <a:spLocks noChangeArrowheads="1"/>
          </p:cNvSpPr>
          <p:nvPr/>
        </p:nvSpPr>
        <p:spPr bwMode="auto">
          <a:xfrm>
            <a:off x="942975" y="4057650"/>
            <a:ext cx="7486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1800" b="0">
                <a:solidFill>
                  <a:srgbClr val="0000FF"/>
                </a:solidFill>
              </a:rPr>
              <a:t>Eingabeschicht     hidden units	       Ausgabeschicht</a:t>
            </a:r>
          </a:p>
        </p:txBody>
      </p:sp>
      <p:sp>
        <p:nvSpPr>
          <p:cNvPr id="81974" name="Rectangle 1307"/>
          <p:cNvSpPr>
            <a:spLocks noChangeArrowheads="1"/>
          </p:cNvSpPr>
          <p:nvPr/>
        </p:nvSpPr>
        <p:spPr bwMode="auto">
          <a:xfrm>
            <a:off x="3967163" y="32623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graphicFrame>
        <p:nvGraphicFramePr>
          <p:cNvPr id="81975" name="Object 2"/>
          <p:cNvGraphicFramePr>
            <a:graphicFrameLocks noChangeAspect="1"/>
          </p:cNvGraphicFramePr>
          <p:nvPr/>
        </p:nvGraphicFramePr>
        <p:xfrm>
          <a:off x="2919413" y="4648200"/>
          <a:ext cx="3679825" cy="1014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205" r:id="rId5" imgW="1206500" imgH="330200" progId="Equation.DSMT4">
                  <p:embed/>
                </p:oleObj>
              </mc:Choice>
              <mc:Fallback>
                <p:oleObj r:id="rId5" imgW="1206500" imgH="33020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9413" y="4648200"/>
                        <a:ext cx="3679825" cy="1014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pull dir="ru"/>
    <p:sndAc>
      <p:stSnd>
        <p:snd r:embed="rId3" name="Diaprojektor"/>
      </p:stSnd>
    </p:sndAc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Fußzeilenplatzhalter 3"/>
          <p:cNvSpPr>
            <a:spLocks noGrp="1"/>
          </p:cNvSpPr>
          <p:nvPr>
            <p:ph type="ftr" sz="quarter" idx="10"/>
          </p:nvPr>
        </p:nvSpPr>
        <p:spPr>
          <a:xfrm>
            <a:off x="676275" y="6553200"/>
            <a:ext cx="3438525" cy="30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8294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F33F782C-76ED-45B9-ABDE-65D063BC43BE}" type="slidenum">
              <a:rPr lang="de-DE" altLang="de-DE" sz="800" b="0"/>
              <a:pPr>
                <a:buSzTx/>
                <a:buFontTx/>
                <a:buNone/>
              </a:pPr>
              <a:t>79</a:t>
            </a:fld>
            <a:r>
              <a:rPr lang="de-DE" altLang="de-DE" sz="800" b="0"/>
              <a:t> -</a:t>
            </a:r>
          </a:p>
        </p:txBody>
      </p:sp>
      <p:sp>
        <p:nvSpPr>
          <p:cNvPr id="8294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Approximationsleistungen Neuronaler Netze</a:t>
            </a:r>
          </a:p>
        </p:txBody>
      </p:sp>
      <p:sp>
        <p:nvSpPr>
          <p:cNvPr id="8294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47700" y="1295400"/>
            <a:ext cx="8115300" cy="3468688"/>
          </a:xfrm>
        </p:spPr>
        <p:txBody>
          <a:bodyPr/>
          <a:lstStyle/>
          <a:p>
            <a:pPr marL="0" indent="0"/>
            <a:r>
              <a:rPr lang="de-DE" altLang="de-DE" sz="2000" smtClean="0"/>
              <a:t> </a:t>
            </a:r>
            <a:r>
              <a:rPr lang="de-DE" altLang="de-DE" smtClean="0"/>
              <a:t>Voraussetzungen</a:t>
            </a:r>
          </a:p>
          <a:p>
            <a:pPr marL="0" indent="0">
              <a:buFontTx/>
              <a:buNone/>
            </a:pPr>
            <a:endParaRPr lang="de-DE" altLang="de-DE" sz="2000" smtClean="0"/>
          </a:p>
          <a:p>
            <a:pPr marL="482600" lvl="1" indent="-292100">
              <a:lnSpc>
                <a:spcPct val="150000"/>
              </a:lnSpc>
            </a:pPr>
            <a:r>
              <a:rPr lang="de-DE" altLang="de-DE" smtClean="0">
                <a:solidFill>
                  <a:srgbClr val="FC7E00"/>
                </a:solidFill>
              </a:rPr>
              <a:t>Sigma-Funktionen</a:t>
            </a:r>
            <a:r>
              <a:rPr lang="de-DE" altLang="de-DE" smtClean="0"/>
              <a:t> </a:t>
            </a:r>
            <a:r>
              <a:rPr lang="de-DE" altLang="de-DE" smtClean="0">
                <a:cs typeface="Times New Roman" panose="02020603050405020304" pitchFamily="18" charset="0"/>
              </a:rPr>
              <a:t> (2-Schicht. NN)</a:t>
            </a:r>
          </a:p>
          <a:p>
            <a:pPr marL="482600" lvl="1" indent="-292100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de-DE" altLang="de-DE" sz="2400" smtClean="0">
                <a:cs typeface="Times New Roman" panose="02020603050405020304" pitchFamily="18" charset="0"/>
              </a:rPr>
              <a:t>                := </a:t>
            </a:r>
            <a:r>
              <a:rPr lang="de-DE" altLang="de-DE" sz="2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{</a:t>
            </a:r>
            <a:r>
              <a:rPr lang="de-DE" altLang="de-DE" sz="2400" smtClean="0">
                <a:cs typeface="Times New Roman" panose="02020603050405020304" pitchFamily="18" charset="0"/>
              </a:rPr>
              <a:t>                           mit</a:t>
            </a:r>
            <a:r>
              <a:rPr lang="de-DE" altLang="de-DE" smtClean="0">
                <a:cs typeface="Times New Roman" panose="02020603050405020304" pitchFamily="18" charset="0"/>
              </a:rPr>
              <a:t>  </a:t>
            </a:r>
          </a:p>
          <a:p>
            <a:pPr marL="482600" lvl="1" indent="-292100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de-DE" altLang="de-DE" smtClean="0">
                <a:cs typeface="Times New Roman" panose="02020603050405020304" pitchFamily="18" charset="0"/>
              </a:rPr>
              <a:t>	     wobei   </a:t>
            </a:r>
            <a:r>
              <a:rPr lang="de-DE" altLang="de-DE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</a:t>
            </a:r>
            <a:r>
              <a:rPr lang="de-DE" altLang="de-DE" baseline="-30000" smtClean="0">
                <a:cs typeface="Times New Roman" panose="02020603050405020304" pitchFamily="18" charset="0"/>
              </a:rPr>
              <a:t>j</a:t>
            </a:r>
            <a:r>
              <a:rPr lang="de-DE" altLang="de-DE" baseline="30000" smtClean="0">
                <a:cs typeface="Times New Roman" panose="02020603050405020304" pitchFamily="18" charset="0"/>
              </a:rPr>
              <a:t>(2)</a:t>
            </a:r>
            <a:r>
              <a:rPr lang="de-DE" altLang="de-DE" smtClean="0">
                <a:cs typeface="Times New Roman" panose="02020603050405020304" pitchFamily="18" charset="0"/>
              </a:rPr>
              <a:t> aus </a:t>
            </a:r>
            <a:r>
              <a:rPr lang="de-DE" altLang="de-DE" smtClean="0">
                <a:cs typeface="Times New Roman" panose="02020603050405020304" pitchFamily="18" charset="0"/>
                <a:sym typeface="Symbol" panose="05050102010706020507" pitchFamily="18" charset="2"/>
              </a:rPr>
              <a:t></a:t>
            </a:r>
            <a:r>
              <a:rPr lang="de-DE" altLang="de-DE" smtClean="0">
                <a:cs typeface="Times New Roman" panose="02020603050405020304" pitchFamily="18" charset="0"/>
              </a:rPr>
              <a:t>,  </a:t>
            </a:r>
            <a:r>
              <a:rPr lang="de-DE" altLang="de-DE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de-DE" altLang="de-DE" smtClean="0">
                <a:cs typeface="Times New Roman" panose="02020603050405020304" pitchFamily="18" charset="0"/>
              </a:rPr>
              <a:t> aus </a:t>
            </a:r>
            <a:r>
              <a:rPr lang="de-DE" altLang="de-DE" smtClean="0">
                <a:cs typeface="Times New Roman" panose="02020603050405020304" pitchFamily="18" charset="0"/>
                <a:sym typeface="Symbol" panose="05050102010706020507" pitchFamily="18" charset="2"/>
              </a:rPr>
              <a:t></a:t>
            </a:r>
            <a:r>
              <a:rPr lang="de-DE" altLang="de-DE" baseline="30000" smtClean="0">
                <a:cs typeface="Times New Roman" panose="02020603050405020304" pitchFamily="18" charset="0"/>
              </a:rPr>
              <a:t>n</a:t>
            </a:r>
            <a:r>
              <a:rPr lang="de-DE" altLang="de-DE" smtClean="0"/>
              <a:t> , </a:t>
            </a:r>
          </a:p>
          <a:p>
            <a:pPr marL="482600" lvl="1" indent="-292100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de-DE" altLang="de-DE" smtClean="0"/>
              <a:t>	     und </a:t>
            </a:r>
            <a:r>
              <a:rPr lang="de-DE" altLang="de-DE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z</a:t>
            </a:r>
            <a:r>
              <a:rPr lang="de-DE" altLang="de-DE" baseline="-30000" smtClean="0">
                <a:cs typeface="Times New Roman" panose="02020603050405020304" pitchFamily="18" charset="0"/>
              </a:rPr>
              <a:t>j</a:t>
            </a:r>
            <a:r>
              <a:rPr lang="de-DE" altLang="de-DE" smtClean="0">
                <a:cs typeface="Times New Roman" panose="02020603050405020304" pitchFamily="18" charset="0"/>
              </a:rPr>
              <a:t> </a:t>
            </a:r>
            <a:r>
              <a:rPr lang="de-DE" altLang="de-DE" smtClean="0"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de-DE" altLang="de-DE" smtClean="0">
                <a:cs typeface="Times New Roman" panose="02020603050405020304" pitchFamily="18" charset="0"/>
              </a:rPr>
              <a:t> </a:t>
            </a:r>
            <a:r>
              <a:rPr lang="de-DE" altLang="de-DE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z</a:t>
            </a:r>
            <a:r>
              <a:rPr lang="de-DE" altLang="de-DE" baseline="30000" smtClean="0">
                <a:cs typeface="Times New Roman" panose="02020603050405020304" pitchFamily="18" charset="0"/>
              </a:rPr>
              <a:t>n</a:t>
            </a:r>
            <a:r>
              <a:rPr lang="de-DE" altLang="de-DE" smtClean="0">
                <a:cs typeface="Times New Roman" panose="02020603050405020304" pitchFamily="18" charset="0"/>
              </a:rPr>
              <a:t> := { </a:t>
            </a:r>
            <a:r>
              <a:rPr lang="de-DE" altLang="de-DE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z</a:t>
            </a:r>
            <a:r>
              <a:rPr lang="de-DE" altLang="de-DE" smtClean="0">
                <a:cs typeface="Times New Roman" panose="02020603050405020304" pitchFamily="18" charset="0"/>
              </a:rPr>
              <a:t> | </a:t>
            </a:r>
            <a:r>
              <a:rPr lang="de-DE" altLang="de-DE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z(x) = w</a:t>
            </a:r>
            <a:r>
              <a:rPr lang="de-DE" altLang="de-DE" baseline="30000" smtClean="0">
                <a:cs typeface="Times New Roman" panose="02020603050405020304" pitchFamily="18" charset="0"/>
              </a:rPr>
              <a:t>(1)T</a:t>
            </a:r>
            <a:r>
              <a:rPr lang="de-DE" altLang="de-DE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de-DE" altLang="de-DE" b="1" smtClean="0">
                <a:cs typeface="Times New Roman" panose="02020603050405020304" pitchFamily="18" charset="0"/>
              </a:rPr>
              <a:t> </a:t>
            </a:r>
            <a:r>
              <a:rPr lang="de-DE" altLang="de-DE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b</a:t>
            </a:r>
            <a:r>
              <a:rPr lang="de-DE" altLang="de-DE" smtClean="0">
                <a:cs typeface="Times New Roman" panose="02020603050405020304" pitchFamily="18" charset="0"/>
              </a:rPr>
              <a:t> }    </a:t>
            </a:r>
            <a:r>
              <a:rPr lang="de-DE" altLang="de-DE" i="1" smtClean="0">
                <a:cs typeface="Times New Roman" panose="02020603050405020304" pitchFamily="18" charset="0"/>
              </a:rPr>
              <a:t>affine Funktionen</a:t>
            </a:r>
            <a:r>
              <a:rPr lang="de-DE" altLang="de-DE" smtClean="0">
                <a:cs typeface="Times New Roman" panose="02020603050405020304" pitchFamily="18" charset="0"/>
              </a:rPr>
              <a:t>  </a:t>
            </a:r>
            <a:r>
              <a:rPr lang="de-DE" altLang="de-DE" smtClean="0">
                <a:cs typeface="Times New Roman" panose="02020603050405020304" pitchFamily="18" charset="0"/>
                <a:sym typeface="Symbol" panose="05050102010706020507" pitchFamily="18" charset="2"/>
              </a:rPr>
              <a:t></a:t>
            </a:r>
            <a:r>
              <a:rPr lang="de-DE" altLang="de-DE" baseline="30000" smtClean="0">
                <a:cs typeface="Times New Roman" panose="02020603050405020304" pitchFamily="18" charset="0"/>
              </a:rPr>
              <a:t>n</a:t>
            </a:r>
            <a:r>
              <a:rPr lang="de-DE" altLang="de-DE" smtClean="0">
                <a:cs typeface="Times New Roman" panose="02020603050405020304" pitchFamily="18" charset="0"/>
                <a:sym typeface="Symbol" panose="05050102010706020507" pitchFamily="18" charset="2"/>
              </a:rPr>
              <a:t></a:t>
            </a:r>
          </a:p>
          <a:p>
            <a:pPr marL="482600" lvl="1" indent="-292100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de-DE" altLang="de-DE" smtClean="0"/>
              <a:t> </a:t>
            </a:r>
          </a:p>
        </p:txBody>
      </p:sp>
      <p:grpSp>
        <p:nvGrpSpPr>
          <p:cNvPr id="82950" name="Group 14"/>
          <p:cNvGrpSpPr>
            <a:grpSpLocks/>
          </p:cNvGrpSpPr>
          <p:nvPr/>
        </p:nvGrpSpPr>
        <p:grpSpPr bwMode="auto">
          <a:xfrm>
            <a:off x="1393825" y="2462213"/>
            <a:ext cx="7483475" cy="841375"/>
            <a:chOff x="878" y="1495"/>
            <a:chExt cx="4714" cy="530"/>
          </a:xfrm>
        </p:grpSpPr>
        <p:graphicFrame>
          <p:nvGraphicFramePr>
            <p:cNvPr id="82952" name="Object 4"/>
            <p:cNvGraphicFramePr>
              <a:graphicFrameLocks noChangeAspect="1"/>
            </p:cNvGraphicFramePr>
            <p:nvPr/>
          </p:nvGraphicFramePr>
          <p:xfrm>
            <a:off x="878" y="1551"/>
            <a:ext cx="567" cy="33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2966" r:id="rId5" imgW="368140" imgH="215806" progId="Equation.DSMT4">
                    <p:embed/>
                  </p:oleObj>
                </mc:Choice>
                <mc:Fallback>
                  <p:oleObj r:id="rId5" imgW="368140" imgH="215806" progId="Equation.DSMT4">
                    <p:embed/>
                    <p:pic>
                      <p:nvPicPr>
                        <p:cNvPr id="0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" y="1551"/>
                          <a:ext cx="567" cy="33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82953" name="Object 6"/>
            <p:cNvGraphicFramePr>
              <a:graphicFrameLocks noChangeAspect="1"/>
            </p:cNvGraphicFramePr>
            <p:nvPr/>
          </p:nvGraphicFramePr>
          <p:xfrm>
            <a:off x="1789" y="1520"/>
            <a:ext cx="496" cy="38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2967" r:id="rId7" imgW="291973" imgH="228501" progId="Equation.DSMT4">
                    <p:embed/>
                  </p:oleObj>
                </mc:Choice>
                <mc:Fallback>
                  <p:oleObj r:id="rId7" imgW="291973" imgH="228501" progId="Equation.DSMT4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89" y="1520"/>
                          <a:ext cx="496" cy="38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82954" name="Object 8"/>
            <p:cNvGraphicFramePr>
              <a:graphicFrameLocks noChangeAspect="1"/>
            </p:cNvGraphicFramePr>
            <p:nvPr/>
          </p:nvGraphicFramePr>
          <p:xfrm>
            <a:off x="3517" y="1495"/>
            <a:ext cx="2075" cy="5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2968" r:id="rId9" imgW="1308100" imgH="330200" progId="Equation.DSMT4">
                    <p:embed/>
                  </p:oleObj>
                </mc:Choice>
                <mc:Fallback>
                  <p:oleObj r:id="rId9" imgW="1308100" imgH="330200" progId="Equation.DSMT4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17" y="1495"/>
                          <a:ext cx="2075" cy="5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82955" name="Object 10"/>
            <p:cNvGraphicFramePr>
              <a:graphicFrameLocks noChangeAspect="1"/>
            </p:cNvGraphicFramePr>
            <p:nvPr/>
          </p:nvGraphicFramePr>
          <p:xfrm>
            <a:off x="2255" y="1540"/>
            <a:ext cx="775" cy="30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2969" r:id="rId11" imgW="482391" imgH="190417" progId="Equation.DSMT4">
                    <p:embed/>
                  </p:oleObj>
                </mc:Choice>
                <mc:Fallback>
                  <p:oleObj r:id="rId11" imgW="482391" imgH="190417" progId="Equation.DSMT4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55" y="1540"/>
                          <a:ext cx="775" cy="30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82951" name="Object 12"/>
          <p:cNvGraphicFramePr>
            <a:graphicFrameLocks noChangeAspect="1"/>
          </p:cNvGraphicFramePr>
          <p:nvPr/>
        </p:nvGraphicFramePr>
        <p:xfrm>
          <a:off x="1452563" y="4006850"/>
          <a:ext cx="3678237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70" r:id="rId13" imgW="1511300" imgH="266700" progId="Equation.DSMT4">
                  <p:embed/>
                </p:oleObj>
              </mc:Choice>
              <mc:Fallback>
                <p:oleObj r:id="rId13" imgW="1511300" imgH="266700" progId="Equation.DSMT4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2563" y="4006850"/>
                        <a:ext cx="3678237" cy="64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pull dir="ru"/>
    <p:sndAc>
      <p:stSnd>
        <p:snd r:embed="rId3" name="Diaprojektor"/>
      </p:stSnd>
    </p:sndAc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 - verrauscht</a:t>
            </a:r>
          </a:p>
        </p:txBody>
      </p:sp>
      <p:sp>
        <p:nvSpPr>
          <p:cNvPr id="14339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4340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F638E283-E781-4AB0-84A2-0109C445FB06}" type="slidenum">
              <a:rPr lang="de-DE" altLang="de-DE" sz="800" b="0"/>
              <a:pPr>
                <a:buSzTx/>
                <a:buFontTx/>
                <a:buNone/>
              </a:pPr>
              <a:t>8</a:t>
            </a:fld>
            <a:r>
              <a:rPr lang="de-DE" altLang="de-DE" sz="800" b="0"/>
              <a:t> -</a:t>
            </a:r>
          </a:p>
        </p:txBody>
      </p:sp>
      <p:sp>
        <p:nvSpPr>
          <p:cNvPr id="6" name="Rectangle 3"/>
          <p:cNvSpPr txBox="1">
            <a:spLocks noGrp="1" noChangeArrowheads="1"/>
          </p:cNvSpPr>
          <p:nvPr>
            <p:ph idx="1"/>
          </p:nvPr>
        </p:nvSpPr>
        <p:spPr>
          <a:xfrm>
            <a:off x="685800" y="1295400"/>
            <a:ext cx="8458200" cy="4048125"/>
          </a:xfrm>
        </p:spPr>
        <p:txBody>
          <a:bodyPr/>
          <a:lstStyle/>
          <a:p>
            <a:pPr marL="0" indent="0">
              <a:defRPr/>
            </a:pPr>
            <a:r>
              <a:rPr lang="de-DE" dirty="0" smtClean="0"/>
              <a:t>Mehrere Variable   </a:t>
            </a:r>
            <a:r>
              <a:rPr lang="de-DE" b="0" i="1" dirty="0" smtClean="0"/>
              <a:t>Multiple Regression</a:t>
            </a:r>
          </a:p>
          <a:p>
            <a:pPr marL="0" indent="0">
              <a:defRPr/>
            </a:pPr>
            <a:endParaRPr lang="de-DE" b="0" i="1" dirty="0" smtClean="0"/>
          </a:p>
          <a:p>
            <a:pPr marL="266700" indent="0">
              <a:buFontTx/>
              <a:buNone/>
              <a:defRPr/>
            </a:pPr>
            <a:r>
              <a:rPr lang="de-DE" sz="2000" b="0" dirty="0" smtClean="0"/>
              <a:t>y(t) </a:t>
            </a:r>
            <a:r>
              <a:rPr lang="de-DE" sz="2000" b="0" i="1" dirty="0" smtClean="0"/>
              <a:t>= </a:t>
            </a:r>
            <a:r>
              <a:rPr lang="de-DE" sz="2000" b="0" dirty="0" smtClean="0"/>
              <a:t>f(x</a:t>
            </a:r>
            <a:r>
              <a:rPr lang="de-DE" sz="2000" b="0" baseline="-25000" dirty="0" smtClean="0"/>
              <a:t>1</a:t>
            </a:r>
            <a:r>
              <a:rPr lang="de-DE" sz="2000" b="0" dirty="0" smtClean="0"/>
              <a:t>,x</a:t>
            </a:r>
            <a:r>
              <a:rPr lang="de-DE" sz="2000" b="0" baseline="-25000" dirty="0" smtClean="0"/>
              <a:t>2</a:t>
            </a:r>
            <a:r>
              <a:rPr lang="de-DE" sz="2000" b="0" dirty="0" smtClean="0"/>
              <a:t>,…,x</a:t>
            </a:r>
            <a:r>
              <a:rPr lang="de-DE" sz="2000" b="0" baseline="-25000" dirty="0" smtClean="0"/>
              <a:t>k</a:t>
            </a:r>
            <a:r>
              <a:rPr lang="de-DE" sz="2000" b="0" dirty="0" smtClean="0"/>
              <a:t>) = a</a:t>
            </a:r>
            <a:r>
              <a:rPr lang="de-DE" sz="2000" b="0" baseline="-25000" dirty="0" smtClean="0"/>
              <a:t>0</a:t>
            </a:r>
            <a:r>
              <a:rPr lang="de-DE" sz="2000" b="0" dirty="0" smtClean="0"/>
              <a:t> + a</a:t>
            </a:r>
            <a:r>
              <a:rPr lang="de-DE" sz="2000" b="0" baseline="-25000" dirty="0" smtClean="0"/>
              <a:t>1</a:t>
            </a:r>
            <a:r>
              <a:rPr lang="de-DE" sz="2000" b="0" dirty="0" smtClean="0"/>
              <a:t>x</a:t>
            </a:r>
            <a:r>
              <a:rPr lang="de-DE" sz="2000" b="0" baseline="-25000" dirty="0" smtClean="0"/>
              <a:t>1</a:t>
            </a:r>
            <a:r>
              <a:rPr lang="de-DE" sz="2000" b="0" dirty="0" smtClean="0"/>
              <a:t> + a</a:t>
            </a:r>
            <a:r>
              <a:rPr lang="de-DE" sz="2000" b="0" baseline="-25000" dirty="0" smtClean="0"/>
              <a:t>2</a:t>
            </a:r>
            <a:r>
              <a:rPr lang="de-DE" sz="2000" b="0" dirty="0" smtClean="0"/>
              <a:t>x</a:t>
            </a:r>
            <a:r>
              <a:rPr lang="de-DE" sz="2000" b="0" baseline="-25000" dirty="0" smtClean="0"/>
              <a:t>2</a:t>
            </a:r>
            <a:r>
              <a:rPr lang="de-DE" sz="2000" b="0" dirty="0" smtClean="0"/>
              <a:t> + … + </a:t>
            </a:r>
            <a:r>
              <a:rPr lang="de-DE" sz="2000" b="0" dirty="0" err="1" smtClean="0"/>
              <a:t>a</a:t>
            </a:r>
            <a:r>
              <a:rPr lang="de-DE" sz="2000" b="0" baseline="-25000" dirty="0" err="1" smtClean="0"/>
              <a:t>k</a:t>
            </a:r>
            <a:r>
              <a:rPr lang="de-DE" sz="2000" b="0" dirty="0" err="1" smtClean="0"/>
              <a:t>x</a:t>
            </a:r>
            <a:r>
              <a:rPr lang="de-DE" sz="2000" b="0" baseline="-25000" dirty="0" err="1" smtClean="0"/>
              <a:t>k</a:t>
            </a:r>
            <a:r>
              <a:rPr lang="de-DE" sz="2000" b="0" dirty="0" smtClean="0"/>
              <a:t> + u</a:t>
            </a:r>
          </a:p>
          <a:p>
            <a:pPr marL="266700" indent="0">
              <a:buFontTx/>
              <a:buNone/>
              <a:defRPr/>
            </a:pPr>
            <a:endParaRPr lang="de-DE" sz="2000" b="0" dirty="0" smtClean="0"/>
          </a:p>
          <a:p>
            <a:pPr marL="266700" indent="0">
              <a:buFontTx/>
              <a:buNone/>
              <a:defRPr/>
            </a:pPr>
            <a:r>
              <a:rPr lang="de-DE" b="0" dirty="0" smtClean="0"/>
              <a:t>Zusammenfassung zu </a:t>
            </a:r>
          </a:p>
          <a:p>
            <a:pPr marL="266700" indent="0">
              <a:buFontTx/>
              <a:buNone/>
              <a:defRPr/>
            </a:pPr>
            <a:r>
              <a:rPr lang="fr-FR" sz="2000" b="0" dirty="0" err="1" smtClean="0"/>
              <a:t>y</a:t>
            </a:r>
            <a:r>
              <a:rPr lang="fr-FR" sz="2000" b="0" baseline="-25000" dirty="0" err="1" smtClean="0"/>
              <a:t>t</a:t>
            </a:r>
            <a:r>
              <a:rPr lang="fr-FR" sz="2000" b="0" dirty="0" smtClean="0"/>
              <a:t> = (1, x</a:t>
            </a:r>
            <a:r>
              <a:rPr lang="fr-FR" sz="2000" b="0" baseline="-25000" dirty="0" smtClean="0"/>
              <a:t>1</a:t>
            </a:r>
            <a:r>
              <a:rPr lang="fr-FR" sz="2000" b="0" dirty="0" smtClean="0"/>
              <a:t>(t), …, </a:t>
            </a:r>
            <a:r>
              <a:rPr lang="fr-FR" sz="2000" b="0" dirty="0" err="1" smtClean="0"/>
              <a:t>x</a:t>
            </a:r>
            <a:r>
              <a:rPr lang="fr-FR" sz="2000" b="0" baseline="-25000" dirty="0" err="1" smtClean="0"/>
              <a:t>k</a:t>
            </a:r>
            <a:r>
              <a:rPr lang="fr-FR" sz="2000" b="0" dirty="0" smtClean="0"/>
              <a:t>(t) ) (a</a:t>
            </a:r>
            <a:r>
              <a:rPr lang="fr-FR" sz="2000" b="0" baseline="-25000" dirty="0" smtClean="0"/>
              <a:t>0</a:t>
            </a:r>
            <a:r>
              <a:rPr lang="fr-FR" sz="2000" b="0" dirty="0" smtClean="0"/>
              <a:t>, a</a:t>
            </a:r>
            <a:r>
              <a:rPr lang="fr-FR" sz="2000" b="0" baseline="-25000" dirty="0" smtClean="0"/>
              <a:t>1</a:t>
            </a:r>
            <a:r>
              <a:rPr lang="fr-FR" sz="2000" b="0" dirty="0" smtClean="0"/>
              <a:t>, …, </a:t>
            </a:r>
            <a:r>
              <a:rPr lang="fr-FR" sz="2000" b="0" dirty="0" err="1" smtClean="0"/>
              <a:t>a</a:t>
            </a:r>
            <a:r>
              <a:rPr lang="fr-FR" sz="2000" b="0" baseline="-25000" dirty="0" err="1" smtClean="0"/>
              <a:t>k</a:t>
            </a:r>
            <a:r>
              <a:rPr lang="fr-FR" sz="2000" b="0" dirty="0" smtClean="0"/>
              <a:t>)</a:t>
            </a:r>
            <a:r>
              <a:rPr lang="fr-FR" sz="2000" b="0" baseline="30000" dirty="0" smtClean="0"/>
              <a:t>T</a:t>
            </a:r>
            <a:r>
              <a:rPr lang="fr-FR" sz="2000" b="0" dirty="0" smtClean="0"/>
              <a:t> + u</a:t>
            </a:r>
            <a:r>
              <a:rPr lang="fr-FR" sz="2000" b="0" baseline="-25000" dirty="0" smtClean="0"/>
              <a:t>t</a:t>
            </a:r>
            <a:r>
              <a:rPr lang="fr-FR" sz="2000" b="0" dirty="0" smtClean="0"/>
              <a:t> = </a:t>
            </a:r>
            <a:r>
              <a:rPr lang="fr-FR" sz="2000" dirty="0" err="1" smtClean="0"/>
              <a:t>xa</a:t>
            </a:r>
            <a:r>
              <a:rPr lang="fr-FR" sz="2000" b="0" baseline="30000" dirty="0" err="1" smtClean="0"/>
              <a:t>T</a:t>
            </a:r>
            <a:r>
              <a:rPr lang="fr-FR" sz="2000" b="0" dirty="0" smtClean="0"/>
              <a:t> + u</a:t>
            </a:r>
            <a:r>
              <a:rPr lang="fr-FR" sz="2000" b="0" baseline="-25000" dirty="0" smtClean="0"/>
              <a:t>t</a:t>
            </a:r>
            <a:r>
              <a:rPr lang="fr-FR" sz="2000" b="0" dirty="0" smtClean="0"/>
              <a:t>.</a:t>
            </a:r>
            <a:endParaRPr lang="fr-FR" sz="2000" b="0" i="1" dirty="0" smtClean="0"/>
          </a:p>
          <a:p>
            <a:pPr marL="266700" indent="0">
              <a:lnSpc>
                <a:spcPct val="150000"/>
              </a:lnSpc>
              <a:buFontTx/>
              <a:buNone/>
              <a:defRPr/>
            </a:pPr>
            <a:r>
              <a:rPr lang="de-DE" sz="2000" dirty="0" smtClean="0"/>
              <a:t>y</a:t>
            </a:r>
            <a:r>
              <a:rPr lang="de-DE" sz="2000" b="0" i="1" dirty="0" smtClean="0"/>
              <a:t> = </a:t>
            </a:r>
            <a:r>
              <a:rPr lang="de-DE" sz="2000" b="0" dirty="0" smtClean="0"/>
              <a:t>(y</a:t>
            </a:r>
            <a:r>
              <a:rPr lang="de-DE" sz="2000" b="0" baseline="-25000" dirty="0" smtClean="0"/>
              <a:t>1</a:t>
            </a:r>
            <a:r>
              <a:rPr lang="de-DE" sz="2000" b="0" dirty="0" smtClean="0"/>
              <a:t>,…,</a:t>
            </a:r>
            <a:r>
              <a:rPr lang="de-DE" sz="2000" b="0" dirty="0" err="1" smtClean="0"/>
              <a:t>y</a:t>
            </a:r>
            <a:r>
              <a:rPr lang="de-DE" sz="2000" b="0" baseline="-25000" dirty="0" err="1" smtClean="0"/>
              <a:t>T</a:t>
            </a:r>
            <a:r>
              <a:rPr lang="de-DE" sz="2000" b="0" dirty="0" smtClean="0"/>
              <a:t>)</a:t>
            </a:r>
            <a:r>
              <a:rPr lang="de-DE" sz="2000" b="0" baseline="30000" dirty="0" smtClean="0"/>
              <a:t>T</a:t>
            </a:r>
            <a:r>
              <a:rPr lang="de-DE" sz="2000" b="0" dirty="0" smtClean="0"/>
              <a:t> = </a:t>
            </a:r>
            <a:r>
              <a:rPr lang="de-DE" sz="2000" dirty="0" err="1" smtClean="0"/>
              <a:t>Xa</a:t>
            </a:r>
            <a:r>
              <a:rPr lang="de-DE" sz="2000" b="0" baseline="30000" dirty="0" err="1" smtClean="0"/>
              <a:t>T</a:t>
            </a:r>
            <a:r>
              <a:rPr lang="de-DE" sz="2000" b="0" dirty="0" smtClean="0"/>
              <a:t> + </a:t>
            </a:r>
            <a:r>
              <a:rPr lang="de-DE" sz="2000" dirty="0" smtClean="0"/>
              <a:t>u	</a:t>
            </a:r>
            <a:r>
              <a:rPr lang="fr-FR" sz="1800" b="0" i="1" dirty="0" smtClean="0">
                <a:solidFill>
                  <a:srgbClr val="3366CC"/>
                </a:solidFill>
              </a:rPr>
              <a:t>T</a:t>
            </a:r>
            <a:r>
              <a:rPr lang="fr-FR" sz="1800" b="0" dirty="0" smtClean="0">
                <a:solidFill>
                  <a:srgbClr val="3366CC"/>
                </a:solidFill>
              </a:rPr>
              <a:t>  </a:t>
            </a:r>
            <a:r>
              <a:rPr lang="fr-FR" sz="1800" b="0" dirty="0" err="1" smtClean="0">
                <a:solidFill>
                  <a:srgbClr val="3366CC"/>
                </a:solidFill>
              </a:rPr>
              <a:t>Zeilen</a:t>
            </a:r>
            <a:r>
              <a:rPr lang="fr-FR" sz="1800" b="0" dirty="0" smtClean="0">
                <a:solidFill>
                  <a:srgbClr val="3366CC"/>
                </a:solidFill>
              </a:rPr>
              <a:t> </a:t>
            </a:r>
            <a:r>
              <a:rPr lang="fr-FR" sz="1800" b="0" dirty="0" err="1" smtClean="0">
                <a:solidFill>
                  <a:srgbClr val="3366CC"/>
                </a:solidFill>
              </a:rPr>
              <a:t>für</a:t>
            </a:r>
            <a:r>
              <a:rPr lang="fr-FR" sz="1800" b="0" dirty="0" smtClean="0">
                <a:solidFill>
                  <a:srgbClr val="3366CC"/>
                </a:solidFill>
              </a:rPr>
              <a:t> </a:t>
            </a:r>
            <a:r>
              <a:rPr lang="fr-FR" sz="1800" b="0" i="1" dirty="0" smtClean="0">
                <a:solidFill>
                  <a:srgbClr val="3366CC"/>
                </a:solidFill>
              </a:rPr>
              <a:t>T</a:t>
            </a:r>
            <a:r>
              <a:rPr lang="fr-FR" sz="1800" b="0" dirty="0" smtClean="0">
                <a:solidFill>
                  <a:srgbClr val="3366CC"/>
                </a:solidFill>
              </a:rPr>
              <a:t>  </a:t>
            </a:r>
            <a:r>
              <a:rPr lang="fr-FR" sz="1800" b="0" dirty="0" err="1" smtClean="0">
                <a:solidFill>
                  <a:srgbClr val="3366CC"/>
                </a:solidFill>
              </a:rPr>
              <a:t>Messungen</a:t>
            </a:r>
            <a:r>
              <a:rPr lang="fr-FR" sz="1800" b="0" dirty="0" smtClean="0">
                <a:solidFill>
                  <a:srgbClr val="3366CC"/>
                </a:solidFill>
              </a:rPr>
              <a:t>, </a:t>
            </a:r>
            <a:r>
              <a:rPr lang="fr-FR" sz="1800" b="0" dirty="0" smtClean="0"/>
              <a:t>rang(</a:t>
            </a:r>
            <a:r>
              <a:rPr lang="fr-FR" sz="2000" dirty="0" smtClean="0"/>
              <a:t>X</a:t>
            </a:r>
            <a:r>
              <a:rPr lang="fr-FR" sz="1800" b="0" dirty="0" smtClean="0"/>
              <a:t>) = k+1</a:t>
            </a:r>
            <a:endParaRPr lang="fr-FR" sz="2000" b="0" dirty="0" smtClean="0"/>
          </a:p>
          <a:p>
            <a:pPr marL="266700" indent="0">
              <a:buFontTx/>
              <a:buNone/>
              <a:defRPr/>
            </a:pPr>
            <a:endParaRPr lang="de-DE" sz="2000" dirty="0" smtClean="0"/>
          </a:p>
          <a:p>
            <a:pPr marL="0" indent="0">
              <a:buFontTx/>
              <a:buNone/>
              <a:defRPr/>
            </a:pPr>
            <a:endParaRPr lang="de-DE" sz="2000" b="0" i="1" dirty="0" smtClean="0"/>
          </a:p>
          <a:p>
            <a:pPr marL="266700" indent="0">
              <a:buFontTx/>
              <a:buNone/>
              <a:defRPr/>
            </a:pPr>
            <a:r>
              <a:rPr lang="de-DE" dirty="0" smtClean="0"/>
              <a:t>Parameterbestimmung		</a:t>
            </a:r>
            <a:r>
              <a:rPr lang="de-DE" dirty="0" smtClean="0">
                <a:solidFill>
                  <a:srgbClr val="FF0000"/>
                </a:solidFill>
              </a:rPr>
              <a:t>Rechnung</a:t>
            </a:r>
          </a:p>
          <a:p>
            <a:pPr marL="0" indent="0">
              <a:buFontTx/>
              <a:buNone/>
              <a:defRPr/>
            </a:pPr>
            <a:r>
              <a:rPr lang="de-DE" dirty="0" smtClean="0"/>
              <a:t>	</a:t>
            </a:r>
            <a:endParaRPr lang="de-DE" sz="2000" b="0" baseline="-25000" dirty="0" smtClean="0"/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 autoUpdateAnimBg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8397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93319654-0825-4B20-A876-914D236F9B86}" type="slidenum">
              <a:rPr lang="de-DE" altLang="de-DE" sz="800" b="0"/>
              <a:pPr>
                <a:buSzTx/>
                <a:buFontTx/>
                <a:buNone/>
              </a:pPr>
              <a:t>80</a:t>
            </a:fld>
            <a:r>
              <a:rPr lang="de-DE" altLang="de-DE" sz="800" b="0"/>
              <a:t> -</a:t>
            </a:r>
          </a:p>
        </p:txBody>
      </p:sp>
      <p:sp>
        <p:nvSpPr>
          <p:cNvPr id="8397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Approximationsleistungen Neuronaler Netze</a:t>
            </a:r>
          </a:p>
        </p:txBody>
      </p:sp>
      <p:grpSp>
        <p:nvGrpSpPr>
          <p:cNvPr id="2" name="Group 16"/>
          <p:cNvGrpSpPr>
            <a:grpSpLocks/>
          </p:cNvGrpSpPr>
          <p:nvPr/>
        </p:nvGrpSpPr>
        <p:grpSpPr bwMode="auto">
          <a:xfrm>
            <a:off x="666750" y="2038350"/>
            <a:ext cx="8086725" cy="3141663"/>
            <a:chOff x="420" y="1434"/>
            <a:chExt cx="5094" cy="1979"/>
          </a:xfrm>
        </p:grpSpPr>
        <p:sp>
          <p:nvSpPr>
            <p:cNvPr id="83976" name="Text Box 14"/>
            <p:cNvSpPr txBox="1">
              <a:spLocks noChangeArrowheads="1"/>
            </p:cNvSpPr>
            <p:nvPr/>
          </p:nvSpPr>
          <p:spPr bwMode="auto">
            <a:xfrm>
              <a:off x="420" y="1434"/>
              <a:ext cx="5094" cy="1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SzPct val="130000"/>
                <a:buBlip>
                  <a:blip r:embed="rId4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b="0"/>
                <a:t>Für die Funktionswerte</a:t>
              </a:r>
              <a:r>
                <a:rPr lang="de-DE" altLang="de-DE" b="0" i="1"/>
                <a:t> </a:t>
              </a:r>
              <a:r>
                <a:rPr lang="de-DE" altLang="de-DE" b="0" i="1">
                  <a:solidFill>
                    <a:srgbClr val="FF5050"/>
                  </a:solidFill>
                </a:rPr>
                <a:t>jeder beliebigen Funktion</a:t>
              </a:r>
              <a:r>
                <a:rPr lang="de-DE" altLang="de-DE" b="0"/>
                <a:t> </a:t>
              </a:r>
            </a:p>
            <a:p>
              <a:pPr>
                <a:lnSpc>
                  <a:spcPct val="170000"/>
                </a:lnSpc>
                <a:buSzTx/>
                <a:buFontTx/>
                <a:buNone/>
              </a:pPr>
              <a:r>
                <a:rPr lang="de-DE" altLang="de-DE" b="0"/>
                <a:t>	f(x) : </a:t>
              </a:r>
              <a:r>
                <a:rPr lang="de-DE" altLang="de-DE" b="0">
                  <a:sym typeface="Symbol" panose="05050102010706020507" pitchFamily="18" charset="2"/>
                </a:rPr>
                <a:t></a:t>
              </a:r>
              <a:r>
                <a:rPr lang="de-DE" altLang="de-DE" b="0" baseline="30000"/>
                <a:t>n</a:t>
              </a:r>
              <a:r>
                <a:rPr lang="de-DE" altLang="de-DE" b="0">
                  <a:sym typeface="Symbol" panose="05050102010706020507" pitchFamily="18" charset="2"/>
                </a:rPr>
                <a:t></a:t>
              </a:r>
              <a:r>
                <a:rPr lang="de-DE" altLang="de-DE" b="0"/>
                <a:t> von </a:t>
              </a:r>
              <a:r>
                <a:rPr lang="de-DE" altLang="de-DE" b="0" i="1"/>
                <a:t>N</a:t>
              </a:r>
              <a:r>
                <a:rPr lang="de-DE" altLang="de-DE" b="0"/>
                <a:t> Mustern x</a:t>
              </a:r>
              <a:r>
                <a:rPr lang="de-DE" altLang="de-DE" b="0" i="1" baseline="30000"/>
                <a:t>1</a:t>
              </a:r>
              <a:r>
                <a:rPr lang="de-DE" altLang="de-DE" b="0"/>
                <a:t> .. x</a:t>
              </a:r>
              <a:r>
                <a:rPr lang="de-DE" altLang="de-DE" b="0" i="1" baseline="30000"/>
                <a:t>N</a:t>
              </a:r>
              <a:r>
                <a:rPr lang="de-DE" altLang="de-DE" b="0"/>
                <a:t> </a:t>
              </a:r>
            </a:p>
            <a:p>
              <a:pPr>
                <a:lnSpc>
                  <a:spcPct val="170000"/>
                </a:lnSpc>
                <a:buSzTx/>
                <a:buFontTx/>
                <a:buNone/>
              </a:pPr>
              <a:r>
                <a:rPr lang="de-DE" altLang="de-DE" b="0"/>
                <a:t>gibt es eine Sigma-Funktion f, so dass für alle Muster x</a:t>
              </a:r>
              <a:r>
                <a:rPr lang="de-DE" altLang="de-DE" b="0" i="1" baseline="30000"/>
                <a:t>i</a:t>
              </a:r>
              <a:r>
                <a:rPr lang="de-DE" altLang="de-DE" b="0"/>
                <a:t> mit i = 1..N gilt </a:t>
              </a:r>
            </a:p>
            <a:p>
              <a:pPr>
                <a:buSzTx/>
                <a:buFontTx/>
                <a:buNone/>
              </a:pPr>
              <a:r>
                <a:rPr lang="de-DE" altLang="de-DE" b="0"/>
                <a:t>			 = f(x</a:t>
              </a:r>
              <a:r>
                <a:rPr lang="de-DE" altLang="de-DE" b="0" i="1" baseline="30000"/>
                <a:t>i</a:t>
              </a:r>
              <a:r>
                <a:rPr lang="de-DE" altLang="de-DE" b="0"/>
                <a:t>)   </a:t>
              </a:r>
              <a:r>
                <a:rPr lang="de-DE" altLang="de-DE" sz="2000" b="0" i="1"/>
                <a:t>punktweise Übereinstimmung</a:t>
              </a:r>
            </a:p>
            <a:p>
              <a:pPr>
                <a:spcBef>
                  <a:spcPct val="50000"/>
                </a:spcBef>
                <a:buSzTx/>
                <a:buFontTx/>
                <a:buNone/>
              </a:pPr>
              <a:endParaRPr lang="de-DE" altLang="de-DE" sz="2000" b="0"/>
            </a:p>
          </p:txBody>
        </p:sp>
        <p:graphicFrame>
          <p:nvGraphicFramePr>
            <p:cNvPr id="83977" name="Object 10"/>
            <p:cNvGraphicFramePr>
              <a:graphicFrameLocks noChangeAspect="1"/>
            </p:cNvGraphicFramePr>
            <p:nvPr/>
          </p:nvGraphicFramePr>
          <p:xfrm>
            <a:off x="1762" y="2763"/>
            <a:ext cx="512" cy="38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3980" r:id="rId5" imgW="304668" imgH="228501" progId="Equation.DSMT4">
                    <p:embed/>
                  </p:oleObj>
                </mc:Choice>
                <mc:Fallback>
                  <p:oleObj r:id="rId5" imgW="304668" imgH="228501" progId="Equation.DSMT4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62" y="2763"/>
                          <a:ext cx="512" cy="38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83974" name="Rectangle 12"/>
          <p:cNvSpPr>
            <a:spLocks noChangeArrowheads="1"/>
          </p:cNvSpPr>
          <p:nvPr/>
        </p:nvSpPr>
        <p:spPr bwMode="auto">
          <a:xfrm>
            <a:off x="600075" y="1285875"/>
            <a:ext cx="8445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4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r>
              <a:rPr lang="de-DE" altLang="de-DE"/>
              <a:t>Aussage 1 </a:t>
            </a:r>
            <a:r>
              <a:rPr lang="de-DE" altLang="de-DE" b="0"/>
              <a:t>(diskrete Punkte)</a:t>
            </a:r>
          </a:p>
        </p:txBody>
      </p:sp>
      <p:sp>
        <p:nvSpPr>
          <p:cNvPr id="9" name="Rechteck 8"/>
          <p:cNvSpPr/>
          <p:nvPr/>
        </p:nvSpPr>
        <p:spPr>
          <a:xfrm>
            <a:off x="5059363" y="1290638"/>
            <a:ext cx="3970337" cy="401637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de-DE" sz="2000" i="1" dirty="0" err="1">
                <a:solidFill>
                  <a:schemeClr val="bg2"/>
                </a:solidFill>
                <a:latin typeface="+mj-lt"/>
              </a:rPr>
              <a:t>Hornik</a:t>
            </a:r>
            <a:r>
              <a:rPr lang="de-DE" sz="2000" i="1" dirty="0">
                <a:solidFill>
                  <a:schemeClr val="bg2"/>
                </a:solidFill>
                <a:latin typeface="+mj-lt"/>
              </a:rPr>
              <a:t>, </a:t>
            </a:r>
            <a:r>
              <a:rPr lang="de-DE" sz="2000" i="1" dirty="0" err="1">
                <a:solidFill>
                  <a:schemeClr val="bg2"/>
                </a:solidFill>
                <a:latin typeface="+mj-lt"/>
              </a:rPr>
              <a:t>Stinchkombe</a:t>
            </a:r>
            <a:r>
              <a:rPr lang="de-DE" sz="2000" i="1" dirty="0">
                <a:solidFill>
                  <a:schemeClr val="bg2"/>
                </a:solidFill>
                <a:latin typeface="+mj-lt"/>
              </a:rPr>
              <a:t>, White 1989</a:t>
            </a:r>
            <a:endParaRPr lang="de-DE" sz="2000" i="1" dirty="0">
              <a:latin typeface="+mj-lt"/>
            </a:endParaRPr>
          </a:p>
        </p:txBody>
      </p:sp>
    </p:spTree>
  </p:cSld>
  <p:clrMapOvr>
    <a:masterClrMapping/>
  </p:clrMapOvr>
  <p:transition spd="med">
    <p:pull dir="r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8499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 - 2-</a:t>
            </a:r>
            <a:fld id="{BE44E05A-73C6-4728-AD7E-7A70C434FA52}" type="slidenum">
              <a:rPr lang="de-DE" altLang="de-DE" sz="800" b="0"/>
              <a:pPr>
                <a:buSzTx/>
                <a:buFontTx/>
                <a:buNone/>
              </a:pPr>
              <a:t>81</a:t>
            </a:fld>
            <a:r>
              <a:rPr lang="de-DE" altLang="de-DE" sz="800" b="0"/>
              <a:t> -</a:t>
            </a:r>
          </a:p>
        </p:txBody>
      </p:sp>
      <p:sp>
        <p:nvSpPr>
          <p:cNvPr id="8499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9600" y="1238250"/>
            <a:ext cx="8054975" cy="57785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de-DE" altLang="de-DE" smtClean="0"/>
              <a:t>Aussage 2 </a:t>
            </a:r>
            <a:r>
              <a:rPr lang="de-DE" altLang="de-DE" sz="2000" b="0" smtClean="0"/>
              <a:t>(stetige Funktionen)</a:t>
            </a:r>
          </a:p>
          <a:p>
            <a:pPr>
              <a:lnSpc>
                <a:spcPct val="90000"/>
              </a:lnSpc>
            </a:pPr>
            <a:endParaRPr lang="de-DE" altLang="de-DE" sz="2000" b="0" smtClean="0"/>
          </a:p>
          <a:p>
            <a:pPr>
              <a:lnSpc>
                <a:spcPct val="90000"/>
              </a:lnSpc>
              <a:buFontTx/>
              <a:buNone/>
            </a:pPr>
            <a:endParaRPr lang="de-DE" altLang="de-DE" sz="1800" smtClean="0"/>
          </a:p>
          <a:p>
            <a:pPr>
              <a:lnSpc>
                <a:spcPct val="90000"/>
              </a:lnSpc>
            </a:pPr>
            <a:endParaRPr lang="de-DE" altLang="de-DE" sz="1800" smtClean="0"/>
          </a:p>
          <a:p>
            <a:pPr>
              <a:lnSpc>
                <a:spcPct val="90000"/>
              </a:lnSpc>
            </a:pPr>
            <a:endParaRPr lang="de-DE" altLang="de-DE" sz="1800" smtClean="0"/>
          </a:p>
          <a:p>
            <a:pPr>
              <a:lnSpc>
                <a:spcPct val="90000"/>
              </a:lnSpc>
            </a:pPr>
            <a:endParaRPr lang="de-DE" altLang="de-DE" sz="1800" smtClean="0"/>
          </a:p>
          <a:p>
            <a:pPr>
              <a:lnSpc>
                <a:spcPct val="90000"/>
              </a:lnSpc>
            </a:pPr>
            <a:endParaRPr lang="de-DE" altLang="de-DE" sz="1800" smtClean="0"/>
          </a:p>
          <a:p>
            <a:pPr>
              <a:lnSpc>
                <a:spcPct val="90000"/>
              </a:lnSpc>
              <a:buFontTx/>
              <a:buNone/>
            </a:pPr>
            <a:endParaRPr lang="de-DE" altLang="de-DE" sz="1800" smtClean="0"/>
          </a:p>
          <a:p>
            <a:pPr>
              <a:lnSpc>
                <a:spcPct val="90000"/>
              </a:lnSpc>
            </a:pPr>
            <a:endParaRPr lang="de-DE" altLang="de-DE" sz="1800" smtClean="0"/>
          </a:p>
          <a:p>
            <a:pPr>
              <a:lnSpc>
                <a:spcPct val="90000"/>
              </a:lnSpc>
              <a:buFontTx/>
              <a:buNone/>
            </a:pPr>
            <a:endParaRPr lang="de-DE" altLang="de-DE" sz="1800" smtClean="0"/>
          </a:p>
          <a:p>
            <a:pPr>
              <a:lnSpc>
                <a:spcPct val="40000"/>
              </a:lnSpc>
              <a:buFontTx/>
              <a:buNone/>
            </a:pPr>
            <a:r>
              <a:rPr lang="de-DE" altLang="de-DE" sz="1800" smtClean="0"/>
              <a:t>	</a:t>
            </a:r>
            <a:r>
              <a:rPr lang="de-DE" altLang="de-DE" sz="1400" smtClean="0"/>
              <a:t>		        nicht-linear	   	      linear</a:t>
            </a:r>
          </a:p>
          <a:p>
            <a:pPr>
              <a:lnSpc>
                <a:spcPct val="40000"/>
              </a:lnSpc>
              <a:buFontTx/>
              <a:buNone/>
            </a:pPr>
            <a:endParaRPr lang="de-DE" altLang="de-DE" sz="1400" smtClean="0"/>
          </a:p>
        </p:txBody>
      </p:sp>
      <p:sp>
        <p:nvSpPr>
          <p:cNvPr id="8499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Approximationsleistung Neuronaler Netze</a:t>
            </a:r>
          </a:p>
        </p:txBody>
      </p:sp>
      <p:grpSp>
        <p:nvGrpSpPr>
          <p:cNvPr id="84998" name="Group 4"/>
          <p:cNvGrpSpPr>
            <a:grpSpLocks/>
          </p:cNvGrpSpPr>
          <p:nvPr/>
        </p:nvGrpSpPr>
        <p:grpSpPr bwMode="auto">
          <a:xfrm>
            <a:off x="1633538" y="4032250"/>
            <a:ext cx="5654675" cy="2532063"/>
            <a:chOff x="1037" y="1181"/>
            <a:chExt cx="3562" cy="1595"/>
          </a:xfrm>
        </p:grpSpPr>
        <p:sp>
          <p:nvSpPr>
            <p:cNvPr id="85002" name="Rectangle 5"/>
            <p:cNvSpPr>
              <a:spLocks noChangeArrowheads="1"/>
            </p:cNvSpPr>
            <p:nvPr/>
          </p:nvSpPr>
          <p:spPr bwMode="auto">
            <a:xfrm>
              <a:off x="2076" y="2545"/>
              <a:ext cx="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03" name="Rectangle 6"/>
            <p:cNvSpPr>
              <a:spLocks noChangeArrowheads="1"/>
            </p:cNvSpPr>
            <p:nvPr/>
          </p:nvSpPr>
          <p:spPr bwMode="auto">
            <a:xfrm>
              <a:off x="2137" y="2527"/>
              <a:ext cx="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04" name="Rectangle 7"/>
            <p:cNvSpPr>
              <a:spLocks noChangeArrowheads="1"/>
            </p:cNvSpPr>
            <p:nvPr/>
          </p:nvSpPr>
          <p:spPr bwMode="auto">
            <a:xfrm>
              <a:off x="2188" y="2545"/>
              <a:ext cx="30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500" b="0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05" name="Rectangle 8"/>
            <p:cNvSpPr>
              <a:spLocks noChangeArrowheads="1"/>
            </p:cNvSpPr>
            <p:nvPr/>
          </p:nvSpPr>
          <p:spPr bwMode="auto">
            <a:xfrm>
              <a:off x="2218" y="2545"/>
              <a:ext cx="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Times New Roman" panose="02020603050405020304" pitchFamily="18" charset="0"/>
              </a:endParaRPr>
            </a:p>
          </p:txBody>
        </p:sp>
        <p:grpSp>
          <p:nvGrpSpPr>
            <p:cNvPr id="85006" name="Group 9"/>
            <p:cNvGrpSpPr>
              <a:grpSpLocks/>
            </p:cNvGrpSpPr>
            <p:nvPr/>
          </p:nvGrpSpPr>
          <p:grpSpPr bwMode="auto">
            <a:xfrm>
              <a:off x="3075" y="2532"/>
              <a:ext cx="723" cy="244"/>
              <a:chOff x="2604" y="2448"/>
              <a:chExt cx="708" cy="232"/>
            </a:xfrm>
          </p:grpSpPr>
          <p:sp>
            <p:nvSpPr>
              <p:cNvPr id="85275" name="Rectangle 10"/>
              <p:cNvSpPr>
                <a:spLocks noChangeArrowheads="1"/>
              </p:cNvSpPr>
              <p:nvPr/>
            </p:nvSpPr>
            <p:spPr bwMode="auto">
              <a:xfrm>
                <a:off x="2604" y="2461"/>
                <a:ext cx="708" cy="2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276" name="Rectangle 11"/>
              <p:cNvSpPr>
                <a:spLocks noChangeArrowheads="1"/>
              </p:cNvSpPr>
              <p:nvPr/>
            </p:nvSpPr>
            <p:spPr bwMode="auto">
              <a:xfrm>
                <a:off x="3216" y="2448"/>
                <a:ext cx="0" cy="2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85277" name="Rectangle 12"/>
              <p:cNvSpPr>
                <a:spLocks noChangeArrowheads="1"/>
              </p:cNvSpPr>
              <p:nvPr/>
            </p:nvSpPr>
            <p:spPr bwMode="auto">
              <a:xfrm>
                <a:off x="3312" y="2448"/>
                <a:ext cx="0" cy="2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85007" name="Group 13"/>
            <p:cNvGrpSpPr>
              <a:grpSpLocks/>
            </p:cNvGrpSpPr>
            <p:nvPr/>
          </p:nvGrpSpPr>
          <p:grpSpPr bwMode="auto">
            <a:xfrm>
              <a:off x="3271" y="1217"/>
              <a:ext cx="939" cy="1301"/>
              <a:chOff x="3029" y="1204"/>
              <a:chExt cx="920" cy="1235"/>
            </a:xfrm>
          </p:grpSpPr>
          <p:sp>
            <p:nvSpPr>
              <p:cNvPr id="85182" name="Rectangle 14"/>
              <p:cNvSpPr>
                <a:spLocks noChangeArrowheads="1"/>
              </p:cNvSpPr>
              <p:nvPr/>
            </p:nvSpPr>
            <p:spPr bwMode="auto">
              <a:xfrm>
                <a:off x="3033" y="1208"/>
                <a:ext cx="912" cy="1226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83" name="Freeform 15"/>
              <p:cNvSpPr>
                <a:spLocks/>
              </p:cNvSpPr>
              <p:nvPr/>
            </p:nvSpPr>
            <p:spPr bwMode="auto">
              <a:xfrm>
                <a:off x="3029" y="1204"/>
                <a:ext cx="24" cy="38"/>
              </a:xfrm>
              <a:custGeom>
                <a:avLst/>
                <a:gdLst>
                  <a:gd name="T0" fmla="*/ 8 w 24"/>
                  <a:gd name="T1" fmla="*/ 4 h 38"/>
                  <a:gd name="T2" fmla="*/ 4 w 24"/>
                  <a:gd name="T3" fmla="*/ 4 h 38"/>
                  <a:gd name="T4" fmla="*/ 4 w 24"/>
                  <a:gd name="T5" fmla="*/ 8 h 38"/>
                  <a:gd name="T6" fmla="*/ 24 w 24"/>
                  <a:gd name="T7" fmla="*/ 8 h 38"/>
                  <a:gd name="T8" fmla="*/ 24 w 24"/>
                  <a:gd name="T9" fmla="*/ 0 h 38"/>
                  <a:gd name="T10" fmla="*/ 4 w 24"/>
                  <a:gd name="T11" fmla="*/ 0 h 38"/>
                  <a:gd name="T12" fmla="*/ 0 w 24"/>
                  <a:gd name="T13" fmla="*/ 0 h 38"/>
                  <a:gd name="T14" fmla="*/ 0 w 24"/>
                  <a:gd name="T15" fmla="*/ 4 h 38"/>
                  <a:gd name="T16" fmla="*/ 0 w 24"/>
                  <a:gd name="T17" fmla="*/ 38 h 38"/>
                  <a:gd name="T18" fmla="*/ 8 w 24"/>
                  <a:gd name="T19" fmla="*/ 38 h 38"/>
                  <a:gd name="T20" fmla="*/ 8 w 24"/>
                  <a:gd name="T21" fmla="*/ 4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4"/>
                  <a:gd name="T34" fmla="*/ 0 h 38"/>
                  <a:gd name="T35" fmla="*/ 24 w 24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4" h="38">
                    <a:moveTo>
                      <a:pt x="8" y="4"/>
                    </a:moveTo>
                    <a:lnTo>
                      <a:pt x="4" y="4"/>
                    </a:lnTo>
                    <a:lnTo>
                      <a:pt x="4" y="8"/>
                    </a:lnTo>
                    <a:lnTo>
                      <a:pt x="24" y="8"/>
                    </a:lnTo>
                    <a:lnTo>
                      <a:pt x="2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184" name="Rectangle 16"/>
              <p:cNvSpPr>
                <a:spLocks noChangeArrowheads="1"/>
              </p:cNvSpPr>
              <p:nvPr/>
            </p:nvSpPr>
            <p:spPr bwMode="auto">
              <a:xfrm>
                <a:off x="3029" y="126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85" name="Rectangle 17"/>
              <p:cNvSpPr>
                <a:spLocks noChangeArrowheads="1"/>
              </p:cNvSpPr>
              <p:nvPr/>
            </p:nvSpPr>
            <p:spPr bwMode="auto">
              <a:xfrm>
                <a:off x="3029" y="130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86" name="Rectangle 18"/>
              <p:cNvSpPr>
                <a:spLocks noChangeArrowheads="1"/>
              </p:cNvSpPr>
              <p:nvPr/>
            </p:nvSpPr>
            <p:spPr bwMode="auto">
              <a:xfrm>
                <a:off x="3029" y="135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87" name="Rectangle 19"/>
              <p:cNvSpPr>
                <a:spLocks noChangeArrowheads="1"/>
              </p:cNvSpPr>
              <p:nvPr/>
            </p:nvSpPr>
            <p:spPr bwMode="auto">
              <a:xfrm>
                <a:off x="3029" y="139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88" name="Rectangle 20"/>
              <p:cNvSpPr>
                <a:spLocks noChangeArrowheads="1"/>
              </p:cNvSpPr>
              <p:nvPr/>
            </p:nvSpPr>
            <p:spPr bwMode="auto">
              <a:xfrm>
                <a:off x="3029" y="145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89" name="Rectangle 21"/>
              <p:cNvSpPr>
                <a:spLocks noChangeArrowheads="1"/>
              </p:cNvSpPr>
              <p:nvPr/>
            </p:nvSpPr>
            <p:spPr bwMode="auto">
              <a:xfrm>
                <a:off x="3029" y="148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0" name="Rectangle 22"/>
              <p:cNvSpPr>
                <a:spLocks noChangeArrowheads="1"/>
              </p:cNvSpPr>
              <p:nvPr/>
            </p:nvSpPr>
            <p:spPr bwMode="auto">
              <a:xfrm>
                <a:off x="3029" y="154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1" name="Rectangle 23"/>
              <p:cNvSpPr>
                <a:spLocks noChangeArrowheads="1"/>
              </p:cNvSpPr>
              <p:nvPr/>
            </p:nvSpPr>
            <p:spPr bwMode="auto">
              <a:xfrm>
                <a:off x="3029" y="157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2" name="Rectangle 24"/>
              <p:cNvSpPr>
                <a:spLocks noChangeArrowheads="1"/>
              </p:cNvSpPr>
              <p:nvPr/>
            </p:nvSpPr>
            <p:spPr bwMode="auto">
              <a:xfrm>
                <a:off x="3029" y="163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3" name="Rectangle 25"/>
              <p:cNvSpPr>
                <a:spLocks noChangeArrowheads="1"/>
              </p:cNvSpPr>
              <p:nvPr/>
            </p:nvSpPr>
            <p:spPr bwMode="auto">
              <a:xfrm>
                <a:off x="3029" y="167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4" name="Rectangle 26"/>
              <p:cNvSpPr>
                <a:spLocks noChangeArrowheads="1"/>
              </p:cNvSpPr>
              <p:nvPr/>
            </p:nvSpPr>
            <p:spPr bwMode="auto">
              <a:xfrm>
                <a:off x="3029" y="172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5" name="Rectangle 27"/>
              <p:cNvSpPr>
                <a:spLocks noChangeArrowheads="1"/>
              </p:cNvSpPr>
              <p:nvPr/>
            </p:nvSpPr>
            <p:spPr bwMode="auto">
              <a:xfrm>
                <a:off x="3029" y="176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6" name="Rectangle 28"/>
              <p:cNvSpPr>
                <a:spLocks noChangeArrowheads="1"/>
              </p:cNvSpPr>
              <p:nvPr/>
            </p:nvSpPr>
            <p:spPr bwMode="auto">
              <a:xfrm>
                <a:off x="3029" y="182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7" name="Rectangle 29"/>
              <p:cNvSpPr>
                <a:spLocks noChangeArrowheads="1"/>
              </p:cNvSpPr>
              <p:nvPr/>
            </p:nvSpPr>
            <p:spPr bwMode="auto">
              <a:xfrm>
                <a:off x="3029" y="185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8" name="Rectangle 30"/>
              <p:cNvSpPr>
                <a:spLocks noChangeArrowheads="1"/>
              </p:cNvSpPr>
              <p:nvPr/>
            </p:nvSpPr>
            <p:spPr bwMode="auto">
              <a:xfrm>
                <a:off x="3029" y="191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99" name="Rectangle 31"/>
              <p:cNvSpPr>
                <a:spLocks noChangeArrowheads="1"/>
              </p:cNvSpPr>
              <p:nvPr/>
            </p:nvSpPr>
            <p:spPr bwMode="auto">
              <a:xfrm>
                <a:off x="3029" y="194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0" name="Rectangle 32"/>
              <p:cNvSpPr>
                <a:spLocks noChangeArrowheads="1"/>
              </p:cNvSpPr>
              <p:nvPr/>
            </p:nvSpPr>
            <p:spPr bwMode="auto">
              <a:xfrm>
                <a:off x="3029" y="200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1" name="Rectangle 33"/>
              <p:cNvSpPr>
                <a:spLocks noChangeArrowheads="1"/>
              </p:cNvSpPr>
              <p:nvPr/>
            </p:nvSpPr>
            <p:spPr bwMode="auto">
              <a:xfrm>
                <a:off x="3029" y="204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2" name="Rectangle 34"/>
              <p:cNvSpPr>
                <a:spLocks noChangeArrowheads="1"/>
              </p:cNvSpPr>
              <p:nvPr/>
            </p:nvSpPr>
            <p:spPr bwMode="auto">
              <a:xfrm>
                <a:off x="3029" y="209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3" name="Rectangle 35"/>
              <p:cNvSpPr>
                <a:spLocks noChangeArrowheads="1"/>
              </p:cNvSpPr>
              <p:nvPr/>
            </p:nvSpPr>
            <p:spPr bwMode="auto">
              <a:xfrm>
                <a:off x="3029" y="213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4" name="Rectangle 36"/>
              <p:cNvSpPr>
                <a:spLocks noChangeArrowheads="1"/>
              </p:cNvSpPr>
              <p:nvPr/>
            </p:nvSpPr>
            <p:spPr bwMode="auto">
              <a:xfrm>
                <a:off x="3029" y="219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5" name="Rectangle 37"/>
              <p:cNvSpPr>
                <a:spLocks noChangeArrowheads="1"/>
              </p:cNvSpPr>
              <p:nvPr/>
            </p:nvSpPr>
            <p:spPr bwMode="auto">
              <a:xfrm>
                <a:off x="3029" y="222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6" name="Rectangle 38"/>
              <p:cNvSpPr>
                <a:spLocks noChangeArrowheads="1"/>
              </p:cNvSpPr>
              <p:nvPr/>
            </p:nvSpPr>
            <p:spPr bwMode="auto">
              <a:xfrm>
                <a:off x="3029" y="228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7" name="Rectangle 39"/>
              <p:cNvSpPr>
                <a:spLocks noChangeArrowheads="1"/>
              </p:cNvSpPr>
              <p:nvPr/>
            </p:nvSpPr>
            <p:spPr bwMode="auto">
              <a:xfrm>
                <a:off x="3029" y="231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8" name="Rectangle 40"/>
              <p:cNvSpPr>
                <a:spLocks noChangeArrowheads="1"/>
              </p:cNvSpPr>
              <p:nvPr/>
            </p:nvSpPr>
            <p:spPr bwMode="auto">
              <a:xfrm>
                <a:off x="3029" y="237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09" name="Freeform 41"/>
              <p:cNvSpPr>
                <a:spLocks/>
              </p:cNvSpPr>
              <p:nvPr/>
            </p:nvSpPr>
            <p:spPr bwMode="auto">
              <a:xfrm>
                <a:off x="3029" y="2411"/>
                <a:ext cx="14" cy="28"/>
              </a:xfrm>
              <a:custGeom>
                <a:avLst/>
                <a:gdLst>
                  <a:gd name="T0" fmla="*/ 8 w 14"/>
                  <a:gd name="T1" fmla="*/ 0 h 28"/>
                  <a:gd name="T2" fmla="*/ 0 w 14"/>
                  <a:gd name="T3" fmla="*/ 0 h 28"/>
                  <a:gd name="T4" fmla="*/ 0 w 14"/>
                  <a:gd name="T5" fmla="*/ 23 h 28"/>
                  <a:gd name="T6" fmla="*/ 0 w 14"/>
                  <a:gd name="T7" fmla="*/ 28 h 28"/>
                  <a:gd name="T8" fmla="*/ 4 w 14"/>
                  <a:gd name="T9" fmla="*/ 28 h 28"/>
                  <a:gd name="T10" fmla="*/ 14 w 14"/>
                  <a:gd name="T11" fmla="*/ 28 h 28"/>
                  <a:gd name="T12" fmla="*/ 14 w 14"/>
                  <a:gd name="T13" fmla="*/ 19 h 28"/>
                  <a:gd name="T14" fmla="*/ 4 w 14"/>
                  <a:gd name="T15" fmla="*/ 19 h 28"/>
                  <a:gd name="T16" fmla="*/ 4 w 14"/>
                  <a:gd name="T17" fmla="*/ 23 h 28"/>
                  <a:gd name="T18" fmla="*/ 8 w 14"/>
                  <a:gd name="T19" fmla="*/ 23 h 28"/>
                  <a:gd name="T20" fmla="*/ 8 w 14"/>
                  <a:gd name="T21" fmla="*/ 0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28"/>
                  <a:gd name="T35" fmla="*/ 14 w 14"/>
                  <a:gd name="T36" fmla="*/ 28 h 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28">
                    <a:moveTo>
                      <a:pt x="8" y="0"/>
                    </a:moveTo>
                    <a:lnTo>
                      <a:pt x="0" y="0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14" y="28"/>
                    </a:lnTo>
                    <a:lnTo>
                      <a:pt x="14" y="19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8" y="2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210" name="Rectangle 42"/>
              <p:cNvSpPr>
                <a:spLocks noChangeArrowheads="1"/>
              </p:cNvSpPr>
              <p:nvPr/>
            </p:nvSpPr>
            <p:spPr bwMode="auto">
              <a:xfrm>
                <a:off x="3068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11" name="Rectangle 43"/>
              <p:cNvSpPr>
                <a:spLocks noChangeArrowheads="1"/>
              </p:cNvSpPr>
              <p:nvPr/>
            </p:nvSpPr>
            <p:spPr bwMode="auto">
              <a:xfrm>
                <a:off x="3102" y="2430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12" name="Rectangle 44"/>
              <p:cNvSpPr>
                <a:spLocks noChangeArrowheads="1"/>
              </p:cNvSpPr>
              <p:nvPr/>
            </p:nvSpPr>
            <p:spPr bwMode="auto">
              <a:xfrm>
                <a:off x="3161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13" name="Rectangle 45"/>
              <p:cNvSpPr>
                <a:spLocks noChangeArrowheads="1"/>
              </p:cNvSpPr>
              <p:nvPr/>
            </p:nvSpPr>
            <p:spPr bwMode="auto">
              <a:xfrm>
                <a:off x="3194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14" name="Rectangle 46"/>
              <p:cNvSpPr>
                <a:spLocks noChangeArrowheads="1"/>
              </p:cNvSpPr>
              <p:nvPr/>
            </p:nvSpPr>
            <p:spPr bwMode="auto">
              <a:xfrm>
                <a:off x="3253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15" name="Rectangle 47"/>
              <p:cNvSpPr>
                <a:spLocks noChangeArrowheads="1"/>
              </p:cNvSpPr>
              <p:nvPr/>
            </p:nvSpPr>
            <p:spPr bwMode="auto">
              <a:xfrm>
                <a:off x="3287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16" name="Rectangle 48"/>
              <p:cNvSpPr>
                <a:spLocks noChangeArrowheads="1"/>
              </p:cNvSpPr>
              <p:nvPr/>
            </p:nvSpPr>
            <p:spPr bwMode="auto">
              <a:xfrm>
                <a:off x="3346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17" name="Rectangle 49"/>
              <p:cNvSpPr>
                <a:spLocks noChangeArrowheads="1"/>
              </p:cNvSpPr>
              <p:nvPr/>
            </p:nvSpPr>
            <p:spPr bwMode="auto">
              <a:xfrm>
                <a:off x="3380" y="2430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18" name="Rectangle 50"/>
              <p:cNvSpPr>
                <a:spLocks noChangeArrowheads="1"/>
              </p:cNvSpPr>
              <p:nvPr/>
            </p:nvSpPr>
            <p:spPr bwMode="auto">
              <a:xfrm>
                <a:off x="3438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19" name="Rectangle 51"/>
              <p:cNvSpPr>
                <a:spLocks noChangeArrowheads="1"/>
              </p:cNvSpPr>
              <p:nvPr/>
            </p:nvSpPr>
            <p:spPr bwMode="auto">
              <a:xfrm>
                <a:off x="3472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0" name="Rectangle 52"/>
              <p:cNvSpPr>
                <a:spLocks noChangeArrowheads="1"/>
              </p:cNvSpPr>
              <p:nvPr/>
            </p:nvSpPr>
            <p:spPr bwMode="auto">
              <a:xfrm>
                <a:off x="3531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1" name="Rectangle 53"/>
              <p:cNvSpPr>
                <a:spLocks noChangeArrowheads="1"/>
              </p:cNvSpPr>
              <p:nvPr/>
            </p:nvSpPr>
            <p:spPr bwMode="auto">
              <a:xfrm>
                <a:off x="3565" y="2430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2" name="Rectangle 54"/>
              <p:cNvSpPr>
                <a:spLocks noChangeArrowheads="1"/>
              </p:cNvSpPr>
              <p:nvPr/>
            </p:nvSpPr>
            <p:spPr bwMode="auto">
              <a:xfrm>
                <a:off x="3624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3" name="Rectangle 55"/>
              <p:cNvSpPr>
                <a:spLocks noChangeArrowheads="1"/>
              </p:cNvSpPr>
              <p:nvPr/>
            </p:nvSpPr>
            <p:spPr bwMode="auto">
              <a:xfrm>
                <a:off x="3657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4" name="Rectangle 56"/>
              <p:cNvSpPr>
                <a:spLocks noChangeArrowheads="1"/>
              </p:cNvSpPr>
              <p:nvPr/>
            </p:nvSpPr>
            <p:spPr bwMode="auto">
              <a:xfrm>
                <a:off x="3716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5" name="Rectangle 57"/>
              <p:cNvSpPr>
                <a:spLocks noChangeArrowheads="1"/>
              </p:cNvSpPr>
              <p:nvPr/>
            </p:nvSpPr>
            <p:spPr bwMode="auto">
              <a:xfrm>
                <a:off x="3750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6" name="Rectangle 58"/>
              <p:cNvSpPr>
                <a:spLocks noChangeArrowheads="1"/>
              </p:cNvSpPr>
              <p:nvPr/>
            </p:nvSpPr>
            <p:spPr bwMode="auto">
              <a:xfrm>
                <a:off x="3809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7" name="Rectangle 59"/>
              <p:cNvSpPr>
                <a:spLocks noChangeArrowheads="1"/>
              </p:cNvSpPr>
              <p:nvPr/>
            </p:nvSpPr>
            <p:spPr bwMode="auto">
              <a:xfrm>
                <a:off x="3842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8" name="Rectangle 60"/>
              <p:cNvSpPr>
                <a:spLocks noChangeArrowheads="1"/>
              </p:cNvSpPr>
              <p:nvPr/>
            </p:nvSpPr>
            <p:spPr bwMode="auto">
              <a:xfrm>
                <a:off x="3901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29" name="Freeform 61"/>
              <p:cNvSpPr>
                <a:spLocks/>
              </p:cNvSpPr>
              <p:nvPr/>
            </p:nvSpPr>
            <p:spPr bwMode="auto">
              <a:xfrm>
                <a:off x="3935" y="2411"/>
                <a:ext cx="14" cy="28"/>
              </a:xfrm>
              <a:custGeom>
                <a:avLst/>
                <a:gdLst>
                  <a:gd name="T0" fmla="*/ 0 w 14"/>
                  <a:gd name="T1" fmla="*/ 19 h 28"/>
                  <a:gd name="T2" fmla="*/ 0 w 14"/>
                  <a:gd name="T3" fmla="*/ 28 h 28"/>
                  <a:gd name="T4" fmla="*/ 10 w 14"/>
                  <a:gd name="T5" fmla="*/ 28 h 28"/>
                  <a:gd name="T6" fmla="*/ 14 w 14"/>
                  <a:gd name="T7" fmla="*/ 28 h 28"/>
                  <a:gd name="T8" fmla="*/ 14 w 14"/>
                  <a:gd name="T9" fmla="*/ 23 h 28"/>
                  <a:gd name="T10" fmla="*/ 14 w 14"/>
                  <a:gd name="T11" fmla="*/ 0 h 28"/>
                  <a:gd name="T12" fmla="*/ 6 w 14"/>
                  <a:gd name="T13" fmla="*/ 0 h 28"/>
                  <a:gd name="T14" fmla="*/ 6 w 14"/>
                  <a:gd name="T15" fmla="*/ 23 h 28"/>
                  <a:gd name="T16" fmla="*/ 10 w 14"/>
                  <a:gd name="T17" fmla="*/ 23 h 28"/>
                  <a:gd name="T18" fmla="*/ 10 w 14"/>
                  <a:gd name="T19" fmla="*/ 19 h 28"/>
                  <a:gd name="T20" fmla="*/ 0 w 14"/>
                  <a:gd name="T21" fmla="*/ 19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28"/>
                  <a:gd name="T35" fmla="*/ 14 w 14"/>
                  <a:gd name="T36" fmla="*/ 28 h 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28">
                    <a:moveTo>
                      <a:pt x="0" y="19"/>
                    </a:moveTo>
                    <a:lnTo>
                      <a:pt x="0" y="28"/>
                    </a:lnTo>
                    <a:lnTo>
                      <a:pt x="10" y="28"/>
                    </a:lnTo>
                    <a:lnTo>
                      <a:pt x="14" y="28"/>
                    </a:lnTo>
                    <a:lnTo>
                      <a:pt x="14" y="23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6" y="23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230" name="Rectangle 62"/>
              <p:cNvSpPr>
                <a:spLocks noChangeArrowheads="1"/>
              </p:cNvSpPr>
              <p:nvPr/>
            </p:nvSpPr>
            <p:spPr bwMode="auto">
              <a:xfrm>
                <a:off x="3941" y="237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31" name="Rectangle 63"/>
              <p:cNvSpPr>
                <a:spLocks noChangeArrowheads="1"/>
              </p:cNvSpPr>
              <p:nvPr/>
            </p:nvSpPr>
            <p:spPr bwMode="auto">
              <a:xfrm>
                <a:off x="3941" y="231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32" name="Rectangle 64"/>
              <p:cNvSpPr>
                <a:spLocks noChangeArrowheads="1"/>
              </p:cNvSpPr>
              <p:nvPr/>
            </p:nvSpPr>
            <p:spPr bwMode="auto">
              <a:xfrm>
                <a:off x="3941" y="228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33" name="Rectangle 65"/>
              <p:cNvSpPr>
                <a:spLocks noChangeArrowheads="1"/>
              </p:cNvSpPr>
              <p:nvPr/>
            </p:nvSpPr>
            <p:spPr bwMode="auto">
              <a:xfrm>
                <a:off x="3941" y="222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34" name="Rectangle 66"/>
              <p:cNvSpPr>
                <a:spLocks noChangeArrowheads="1"/>
              </p:cNvSpPr>
              <p:nvPr/>
            </p:nvSpPr>
            <p:spPr bwMode="auto">
              <a:xfrm>
                <a:off x="3941" y="219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35" name="Rectangle 67"/>
              <p:cNvSpPr>
                <a:spLocks noChangeArrowheads="1"/>
              </p:cNvSpPr>
              <p:nvPr/>
            </p:nvSpPr>
            <p:spPr bwMode="auto">
              <a:xfrm>
                <a:off x="3941" y="213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36" name="Rectangle 68"/>
              <p:cNvSpPr>
                <a:spLocks noChangeArrowheads="1"/>
              </p:cNvSpPr>
              <p:nvPr/>
            </p:nvSpPr>
            <p:spPr bwMode="auto">
              <a:xfrm>
                <a:off x="3941" y="209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37" name="Rectangle 69"/>
              <p:cNvSpPr>
                <a:spLocks noChangeArrowheads="1"/>
              </p:cNvSpPr>
              <p:nvPr/>
            </p:nvSpPr>
            <p:spPr bwMode="auto">
              <a:xfrm>
                <a:off x="3941" y="204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38" name="Rectangle 70"/>
              <p:cNvSpPr>
                <a:spLocks noChangeArrowheads="1"/>
              </p:cNvSpPr>
              <p:nvPr/>
            </p:nvSpPr>
            <p:spPr bwMode="auto">
              <a:xfrm>
                <a:off x="3941" y="200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39" name="Rectangle 71"/>
              <p:cNvSpPr>
                <a:spLocks noChangeArrowheads="1"/>
              </p:cNvSpPr>
              <p:nvPr/>
            </p:nvSpPr>
            <p:spPr bwMode="auto">
              <a:xfrm>
                <a:off x="3941" y="194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0" name="Rectangle 72"/>
              <p:cNvSpPr>
                <a:spLocks noChangeArrowheads="1"/>
              </p:cNvSpPr>
              <p:nvPr/>
            </p:nvSpPr>
            <p:spPr bwMode="auto">
              <a:xfrm>
                <a:off x="3941" y="191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1" name="Rectangle 73"/>
              <p:cNvSpPr>
                <a:spLocks noChangeArrowheads="1"/>
              </p:cNvSpPr>
              <p:nvPr/>
            </p:nvSpPr>
            <p:spPr bwMode="auto">
              <a:xfrm>
                <a:off x="3941" y="185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2" name="Rectangle 74"/>
              <p:cNvSpPr>
                <a:spLocks noChangeArrowheads="1"/>
              </p:cNvSpPr>
              <p:nvPr/>
            </p:nvSpPr>
            <p:spPr bwMode="auto">
              <a:xfrm>
                <a:off x="3941" y="182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3" name="Rectangle 75"/>
              <p:cNvSpPr>
                <a:spLocks noChangeArrowheads="1"/>
              </p:cNvSpPr>
              <p:nvPr/>
            </p:nvSpPr>
            <p:spPr bwMode="auto">
              <a:xfrm>
                <a:off x="3941" y="176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4" name="Rectangle 76"/>
              <p:cNvSpPr>
                <a:spLocks noChangeArrowheads="1"/>
              </p:cNvSpPr>
              <p:nvPr/>
            </p:nvSpPr>
            <p:spPr bwMode="auto">
              <a:xfrm>
                <a:off x="3941" y="172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5" name="Rectangle 77"/>
              <p:cNvSpPr>
                <a:spLocks noChangeArrowheads="1"/>
              </p:cNvSpPr>
              <p:nvPr/>
            </p:nvSpPr>
            <p:spPr bwMode="auto">
              <a:xfrm>
                <a:off x="3941" y="167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6" name="Rectangle 78"/>
              <p:cNvSpPr>
                <a:spLocks noChangeArrowheads="1"/>
              </p:cNvSpPr>
              <p:nvPr/>
            </p:nvSpPr>
            <p:spPr bwMode="auto">
              <a:xfrm>
                <a:off x="3941" y="163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7" name="Rectangle 79"/>
              <p:cNvSpPr>
                <a:spLocks noChangeArrowheads="1"/>
              </p:cNvSpPr>
              <p:nvPr/>
            </p:nvSpPr>
            <p:spPr bwMode="auto">
              <a:xfrm>
                <a:off x="3941" y="157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8" name="Rectangle 80"/>
              <p:cNvSpPr>
                <a:spLocks noChangeArrowheads="1"/>
              </p:cNvSpPr>
              <p:nvPr/>
            </p:nvSpPr>
            <p:spPr bwMode="auto">
              <a:xfrm>
                <a:off x="3941" y="154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49" name="Rectangle 81"/>
              <p:cNvSpPr>
                <a:spLocks noChangeArrowheads="1"/>
              </p:cNvSpPr>
              <p:nvPr/>
            </p:nvSpPr>
            <p:spPr bwMode="auto">
              <a:xfrm>
                <a:off x="3941" y="148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0" name="Rectangle 82"/>
              <p:cNvSpPr>
                <a:spLocks noChangeArrowheads="1"/>
              </p:cNvSpPr>
              <p:nvPr/>
            </p:nvSpPr>
            <p:spPr bwMode="auto">
              <a:xfrm>
                <a:off x="3941" y="145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1" name="Rectangle 83"/>
              <p:cNvSpPr>
                <a:spLocks noChangeArrowheads="1"/>
              </p:cNvSpPr>
              <p:nvPr/>
            </p:nvSpPr>
            <p:spPr bwMode="auto">
              <a:xfrm>
                <a:off x="3941" y="139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2" name="Rectangle 84"/>
              <p:cNvSpPr>
                <a:spLocks noChangeArrowheads="1"/>
              </p:cNvSpPr>
              <p:nvPr/>
            </p:nvSpPr>
            <p:spPr bwMode="auto">
              <a:xfrm>
                <a:off x="3941" y="135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3" name="Rectangle 85"/>
              <p:cNvSpPr>
                <a:spLocks noChangeArrowheads="1"/>
              </p:cNvSpPr>
              <p:nvPr/>
            </p:nvSpPr>
            <p:spPr bwMode="auto">
              <a:xfrm>
                <a:off x="3941" y="130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4" name="Rectangle 86"/>
              <p:cNvSpPr>
                <a:spLocks noChangeArrowheads="1"/>
              </p:cNvSpPr>
              <p:nvPr/>
            </p:nvSpPr>
            <p:spPr bwMode="auto">
              <a:xfrm>
                <a:off x="3941" y="126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5" name="Rectangle 87"/>
              <p:cNvSpPr>
                <a:spLocks noChangeArrowheads="1"/>
              </p:cNvSpPr>
              <p:nvPr/>
            </p:nvSpPr>
            <p:spPr bwMode="auto">
              <a:xfrm>
                <a:off x="3941" y="120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6" name="Rectangle 88"/>
              <p:cNvSpPr>
                <a:spLocks noChangeArrowheads="1"/>
              </p:cNvSpPr>
              <p:nvPr/>
            </p:nvSpPr>
            <p:spPr bwMode="auto">
              <a:xfrm>
                <a:off x="3911" y="1204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7" name="Rectangle 89"/>
              <p:cNvSpPr>
                <a:spLocks noChangeArrowheads="1"/>
              </p:cNvSpPr>
              <p:nvPr/>
            </p:nvSpPr>
            <p:spPr bwMode="auto">
              <a:xfrm>
                <a:off x="3852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8" name="Rectangle 90"/>
              <p:cNvSpPr>
                <a:spLocks noChangeArrowheads="1"/>
              </p:cNvSpPr>
              <p:nvPr/>
            </p:nvSpPr>
            <p:spPr bwMode="auto">
              <a:xfrm>
                <a:off x="3819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59" name="Rectangle 91"/>
              <p:cNvSpPr>
                <a:spLocks noChangeArrowheads="1"/>
              </p:cNvSpPr>
              <p:nvPr/>
            </p:nvSpPr>
            <p:spPr bwMode="auto">
              <a:xfrm>
                <a:off x="3760" y="1204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0" name="Rectangle 92"/>
              <p:cNvSpPr>
                <a:spLocks noChangeArrowheads="1"/>
              </p:cNvSpPr>
              <p:nvPr/>
            </p:nvSpPr>
            <p:spPr bwMode="auto">
              <a:xfrm>
                <a:off x="3726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1" name="Rectangle 93"/>
              <p:cNvSpPr>
                <a:spLocks noChangeArrowheads="1"/>
              </p:cNvSpPr>
              <p:nvPr/>
            </p:nvSpPr>
            <p:spPr bwMode="auto">
              <a:xfrm>
                <a:off x="3667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2" name="Rectangle 94"/>
              <p:cNvSpPr>
                <a:spLocks noChangeArrowheads="1"/>
              </p:cNvSpPr>
              <p:nvPr/>
            </p:nvSpPr>
            <p:spPr bwMode="auto">
              <a:xfrm>
                <a:off x="3633" y="1204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3" name="Rectangle 95"/>
              <p:cNvSpPr>
                <a:spLocks noChangeArrowheads="1"/>
              </p:cNvSpPr>
              <p:nvPr/>
            </p:nvSpPr>
            <p:spPr bwMode="auto">
              <a:xfrm>
                <a:off x="3575" y="1204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4" name="Rectangle 96"/>
              <p:cNvSpPr>
                <a:spLocks noChangeArrowheads="1"/>
              </p:cNvSpPr>
              <p:nvPr/>
            </p:nvSpPr>
            <p:spPr bwMode="auto">
              <a:xfrm>
                <a:off x="3541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5" name="Rectangle 97"/>
              <p:cNvSpPr>
                <a:spLocks noChangeArrowheads="1"/>
              </p:cNvSpPr>
              <p:nvPr/>
            </p:nvSpPr>
            <p:spPr bwMode="auto">
              <a:xfrm>
                <a:off x="3482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6" name="Rectangle 98"/>
              <p:cNvSpPr>
                <a:spLocks noChangeArrowheads="1"/>
              </p:cNvSpPr>
              <p:nvPr/>
            </p:nvSpPr>
            <p:spPr bwMode="auto">
              <a:xfrm>
                <a:off x="3448" y="1204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7" name="Rectangle 99"/>
              <p:cNvSpPr>
                <a:spLocks noChangeArrowheads="1"/>
              </p:cNvSpPr>
              <p:nvPr/>
            </p:nvSpPr>
            <p:spPr bwMode="auto">
              <a:xfrm>
                <a:off x="3389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8" name="Rectangle 100"/>
              <p:cNvSpPr>
                <a:spLocks noChangeArrowheads="1"/>
              </p:cNvSpPr>
              <p:nvPr/>
            </p:nvSpPr>
            <p:spPr bwMode="auto">
              <a:xfrm>
                <a:off x="3356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69" name="Rectangle 101"/>
              <p:cNvSpPr>
                <a:spLocks noChangeArrowheads="1"/>
              </p:cNvSpPr>
              <p:nvPr/>
            </p:nvSpPr>
            <p:spPr bwMode="auto">
              <a:xfrm>
                <a:off x="3297" y="1204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70" name="Rectangle 102"/>
              <p:cNvSpPr>
                <a:spLocks noChangeArrowheads="1"/>
              </p:cNvSpPr>
              <p:nvPr/>
            </p:nvSpPr>
            <p:spPr bwMode="auto">
              <a:xfrm>
                <a:off x="3263" y="1204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71" name="Rectangle 103"/>
              <p:cNvSpPr>
                <a:spLocks noChangeArrowheads="1"/>
              </p:cNvSpPr>
              <p:nvPr/>
            </p:nvSpPr>
            <p:spPr bwMode="auto">
              <a:xfrm>
                <a:off x="3204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72" name="Rectangle 104"/>
              <p:cNvSpPr>
                <a:spLocks noChangeArrowheads="1"/>
              </p:cNvSpPr>
              <p:nvPr/>
            </p:nvSpPr>
            <p:spPr bwMode="auto">
              <a:xfrm>
                <a:off x="3171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73" name="Rectangle 105"/>
              <p:cNvSpPr>
                <a:spLocks noChangeArrowheads="1"/>
              </p:cNvSpPr>
              <p:nvPr/>
            </p:nvSpPr>
            <p:spPr bwMode="auto">
              <a:xfrm>
                <a:off x="3112" y="1204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274" name="Rectangle 106"/>
              <p:cNvSpPr>
                <a:spLocks noChangeArrowheads="1"/>
              </p:cNvSpPr>
              <p:nvPr/>
            </p:nvSpPr>
            <p:spPr bwMode="auto">
              <a:xfrm>
                <a:off x="3078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</p:grpSp>
        <p:grpSp>
          <p:nvGrpSpPr>
            <p:cNvPr id="85008" name="Group 107"/>
            <p:cNvGrpSpPr>
              <a:grpSpLocks/>
            </p:cNvGrpSpPr>
            <p:nvPr/>
          </p:nvGrpSpPr>
          <p:grpSpPr bwMode="auto">
            <a:xfrm>
              <a:off x="1737" y="1214"/>
              <a:ext cx="1033" cy="1301"/>
              <a:chOff x="1858" y="1197"/>
              <a:chExt cx="1011" cy="1235"/>
            </a:xfrm>
          </p:grpSpPr>
          <p:sp>
            <p:nvSpPr>
              <p:cNvPr id="85085" name="Rectangle 108"/>
              <p:cNvSpPr>
                <a:spLocks noChangeArrowheads="1"/>
              </p:cNvSpPr>
              <p:nvPr/>
            </p:nvSpPr>
            <p:spPr bwMode="auto">
              <a:xfrm>
                <a:off x="1862" y="1201"/>
                <a:ext cx="1003" cy="1226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86" name="Freeform 109"/>
              <p:cNvSpPr>
                <a:spLocks/>
              </p:cNvSpPr>
              <p:nvPr/>
            </p:nvSpPr>
            <p:spPr bwMode="auto">
              <a:xfrm>
                <a:off x="1858" y="1197"/>
                <a:ext cx="21" cy="38"/>
              </a:xfrm>
              <a:custGeom>
                <a:avLst/>
                <a:gdLst>
                  <a:gd name="T0" fmla="*/ 8 w 21"/>
                  <a:gd name="T1" fmla="*/ 4 h 38"/>
                  <a:gd name="T2" fmla="*/ 4 w 21"/>
                  <a:gd name="T3" fmla="*/ 4 h 38"/>
                  <a:gd name="T4" fmla="*/ 4 w 21"/>
                  <a:gd name="T5" fmla="*/ 8 h 38"/>
                  <a:gd name="T6" fmla="*/ 21 w 21"/>
                  <a:gd name="T7" fmla="*/ 8 h 38"/>
                  <a:gd name="T8" fmla="*/ 21 w 21"/>
                  <a:gd name="T9" fmla="*/ 0 h 38"/>
                  <a:gd name="T10" fmla="*/ 4 w 21"/>
                  <a:gd name="T11" fmla="*/ 0 h 38"/>
                  <a:gd name="T12" fmla="*/ 0 w 21"/>
                  <a:gd name="T13" fmla="*/ 0 h 38"/>
                  <a:gd name="T14" fmla="*/ 0 w 21"/>
                  <a:gd name="T15" fmla="*/ 4 h 38"/>
                  <a:gd name="T16" fmla="*/ 0 w 21"/>
                  <a:gd name="T17" fmla="*/ 38 h 38"/>
                  <a:gd name="T18" fmla="*/ 8 w 21"/>
                  <a:gd name="T19" fmla="*/ 38 h 38"/>
                  <a:gd name="T20" fmla="*/ 8 w 21"/>
                  <a:gd name="T21" fmla="*/ 4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8"/>
                  <a:gd name="T35" fmla="*/ 21 w 21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8">
                    <a:moveTo>
                      <a:pt x="8" y="4"/>
                    </a:moveTo>
                    <a:lnTo>
                      <a:pt x="4" y="4"/>
                    </a:lnTo>
                    <a:lnTo>
                      <a:pt x="4" y="8"/>
                    </a:lnTo>
                    <a:lnTo>
                      <a:pt x="21" y="8"/>
                    </a:lnTo>
                    <a:lnTo>
                      <a:pt x="2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87" name="Rectangle 110"/>
              <p:cNvSpPr>
                <a:spLocks noChangeArrowheads="1"/>
              </p:cNvSpPr>
              <p:nvPr/>
            </p:nvSpPr>
            <p:spPr bwMode="auto">
              <a:xfrm>
                <a:off x="1858" y="126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88" name="Rectangle 111"/>
              <p:cNvSpPr>
                <a:spLocks noChangeArrowheads="1"/>
              </p:cNvSpPr>
              <p:nvPr/>
            </p:nvSpPr>
            <p:spPr bwMode="auto">
              <a:xfrm>
                <a:off x="1858" y="1294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89" name="Rectangle 112"/>
              <p:cNvSpPr>
                <a:spLocks noChangeArrowheads="1"/>
              </p:cNvSpPr>
              <p:nvPr/>
            </p:nvSpPr>
            <p:spPr bwMode="auto">
              <a:xfrm>
                <a:off x="1858" y="1352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0" name="Rectangle 113"/>
              <p:cNvSpPr>
                <a:spLocks noChangeArrowheads="1"/>
              </p:cNvSpPr>
              <p:nvPr/>
            </p:nvSpPr>
            <p:spPr bwMode="auto">
              <a:xfrm>
                <a:off x="1858" y="1386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1" name="Rectangle 114"/>
              <p:cNvSpPr>
                <a:spLocks noChangeArrowheads="1"/>
              </p:cNvSpPr>
              <p:nvPr/>
            </p:nvSpPr>
            <p:spPr bwMode="auto">
              <a:xfrm>
                <a:off x="1858" y="1445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2" name="Rectangle 115"/>
              <p:cNvSpPr>
                <a:spLocks noChangeArrowheads="1"/>
              </p:cNvSpPr>
              <p:nvPr/>
            </p:nvSpPr>
            <p:spPr bwMode="auto">
              <a:xfrm>
                <a:off x="1858" y="1479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3" name="Rectangle 116"/>
              <p:cNvSpPr>
                <a:spLocks noChangeArrowheads="1"/>
              </p:cNvSpPr>
              <p:nvPr/>
            </p:nvSpPr>
            <p:spPr bwMode="auto">
              <a:xfrm>
                <a:off x="1858" y="1537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4" name="Rectangle 117"/>
              <p:cNvSpPr>
                <a:spLocks noChangeArrowheads="1"/>
              </p:cNvSpPr>
              <p:nvPr/>
            </p:nvSpPr>
            <p:spPr bwMode="auto">
              <a:xfrm>
                <a:off x="1858" y="1571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5" name="Rectangle 118"/>
              <p:cNvSpPr>
                <a:spLocks noChangeArrowheads="1"/>
              </p:cNvSpPr>
              <p:nvPr/>
            </p:nvSpPr>
            <p:spPr bwMode="auto">
              <a:xfrm>
                <a:off x="1858" y="163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6" name="Rectangle 119"/>
              <p:cNvSpPr>
                <a:spLocks noChangeArrowheads="1"/>
              </p:cNvSpPr>
              <p:nvPr/>
            </p:nvSpPr>
            <p:spPr bwMode="auto">
              <a:xfrm>
                <a:off x="1858" y="1664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7" name="Rectangle 120"/>
              <p:cNvSpPr>
                <a:spLocks noChangeArrowheads="1"/>
              </p:cNvSpPr>
              <p:nvPr/>
            </p:nvSpPr>
            <p:spPr bwMode="auto">
              <a:xfrm>
                <a:off x="1858" y="1722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8" name="Rectangle 121"/>
              <p:cNvSpPr>
                <a:spLocks noChangeArrowheads="1"/>
              </p:cNvSpPr>
              <p:nvPr/>
            </p:nvSpPr>
            <p:spPr bwMode="auto">
              <a:xfrm>
                <a:off x="1858" y="1756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099" name="Rectangle 122"/>
              <p:cNvSpPr>
                <a:spLocks noChangeArrowheads="1"/>
              </p:cNvSpPr>
              <p:nvPr/>
            </p:nvSpPr>
            <p:spPr bwMode="auto">
              <a:xfrm>
                <a:off x="1858" y="1815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0" name="Rectangle 123"/>
              <p:cNvSpPr>
                <a:spLocks noChangeArrowheads="1"/>
              </p:cNvSpPr>
              <p:nvPr/>
            </p:nvSpPr>
            <p:spPr bwMode="auto">
              <a:xfrm>
                <a:off x="1858" y="1849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1" name="Rectangle 124"/>
              <p:cNvSpPr>
                <a:spLocks noChangeArrowheads="1"/>
              </p:cNvSpPr>
              <p:nvPr/>
            </p:nvSpPr>
            <p:spPr bwMode="auto">
              <a:xfrm>
                <a:off x="1858" y="1907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2" name="Rectangle 125"/>
              <p:cNvSpPr>
                <a:spLocks noChangeArrowheads="1"/>
              </p:cNvSpPr>
              <p:nvPr/>
            </p:nvSpPr>
            <p:spPr bwMode="auto">
              <a:xfrm>
                <a:off x="1858" y="1941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3" name="Rectangle 126"/>
              <p:cNvSpPr>
                <a:spLocks noChangeArrowheads="1"/>
              </p:cNvSpPr>
              <p:nvPr/>
            </p:nvSpPr>
            <p:spPr bwMode="auto">
              <a:xfrm>
                <a:off x="1858" y="200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4" name="Rectangle 127"/>
              <p:cNvSpPr>
                <a:spLocks noChangeArrowheads="1"/>
              </p:cNvSpPr>
              <p:nvPr/>
            </p:nvSpPr>
            <p:spPr bwMode="auto">
              <a:xfrm>
                <a:off x="1858" y="2034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5" name="Rectangle 128"/>
              <p:cNvSpPr>
                <a:spLocks noChangeArrowheads="1"/>
              </p:cNvSpPr>
              <p:nvPr/>
            </p:nvSpPr>
            <p:spPr bwMode="auto">
              <a:xfrm>
                <a:off x="1858" y="2092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6" name="Rectangle 129"/>
              <p:cNvSpPr>
                <a:spLocks noChangeArrowheads="1"/>
              </p:cNvSpPr>
              <p:nvPr/>
            </p:nvSpPr>
            <p:spPr bwMode="auto">
              <a:xfrm>
                <a:off x="1858" y="2126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7" name="Rectangle 130"/>
              <p:cNvSpPr>
                <a:spLocks noChangeArrowheads="1"/>
              </p:cNvSpPr>
              <p:nvPr/>
            </p:nvSpPr>
            <p:spPr bwMode="auto">
              <a:xfrm>
                <a:off x="1858" y="2185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8" name="Rectangle 131"/>
              <p:cNvSpPr>
                <a:spLocks noChangeArrowheads="1"/>
              </p:cNvSpPr>
              <p:nvPr/>
            </p:nvSpPr>
            <p:spPr bwMode="auto">
              <a:xfrm>
                <a:off x="1858" y="2219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09" name="Rectangle 132"/>
              <p:cNvSpPr>
                <a:spLocks noChangeArrowheads="1"/>
              </p:cNvSpPr>
              <p:nvPr/>
            </p:nvSpPr>
            <p:spPr bwMode="auto">
              <a:xfrm>
                <a:off x="1858" y="2277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10" name="Rectangle 133"/>
              <p:cNvSpPr>
                <a:spLocks noChangeArrowheads="1"/>
              </p:cNvSpPr>
              <p:nvPr/>
            </p:nvSpPr>
            <p:spPr bwMode="auto">
              <a:xfrm>
                <a:off x="1858" y="2311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11" name="Rectangle 134"/>
              <p:cNvSpPr>
                <a:spLocks noChangeArrowheads="1"/>
              </p:cNvSpPr>
              <p:nvPr/>
            </p:nvSpPr>
            <p:spPr bwMode="auto">
              <a:xfrm>
                <a:off x="1858" y="237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12" name="Freeform 135"/>
              <p:cNvSpPr>
                <a:spLocks/>
              </p:cNvSpPr>
              <p:nvPr/>
            </p:nvSpPr>
            <p:spPr bwMode="auto">
              <a:xfrm>
                <a:off x="1858" y="2404"/>
                <a:ext cx="14" cy="28"/>
              </a:xfrm>
              <a:custGeom>
                <a:avLst/>
                <a:gdLst>
                  <a:gd name="T0" fmla="*/ 8 w 14"/>
                  <a:gd name="T1" fmla="*/ 0 h 28"/>
                  <a:gd name="T2" fmla="*/ 0 w 14"/>
                  <a:gd name="T3" fmla="*/ 0 h 28"/>
                  <a:gd name="T4" fmla="*/ 0 w 14"/>
                  <a:gd name="T5" fmla="*/ 23 h 28"/>
                  <a:gd name="T6" fmla="*/ 0 w 14"/>
                  <a:gd name="T7" fmla="*/ 28 h 28"/>
                  <a:gd name="T8" fmla="*/ 4 w 14"/>
                  <a:gd name="T9" fmla="*/ 28 h 28"/>
                  <a:gd name="T10" fmla="*/ 14 w 14"/>
                  <a:gd name="T11" fmla="*/ 28 h 28"/>
                  <a:gd name="T12" fmla="*/ 14 w 14"/>
                  <a:gd name="T13" fmla="*/ 19 h 28"/>
                  <a:gd name="T14" fmla="*/ 4 w 14"/>
                  <a:gd name="T15" fmla="*/ 19 h 28"/>
                  <a:gd name="T16" fmla="*/ 4 w 14"/>
                  <a:gd name="T17" fmla="*/ 23 h 28"/>
                  <a:gd name="T18" fmla="*/ 8 w 14"/>
                  <a:gd name="T19" fmla="*/ 23 h 28"/>
                  <a:gd name="T20" fmla="*/ 8 w 14"/>
                  <a:gd name="T21" fmla="*/ 0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28"/>
                  <a:gd name="T35" fmla="*/ 14 w 14"/>
                  <a:gd name="T36" fmla="*/ 28 h 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28">
                    <a:moveTo>
                      <a:pt x="8" y="0"/>
                    </a:moveTo>
                    <a:lnTo>
                      <a:pt x="0" y="0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14" y="28"/>
                    </a:lnTo>
                    <a:lnTo>
                      <a:pt x="14" y="19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8" y="2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113" name="Rectangle 136"/>
              <p:cNvSpPr>
                <a:spLocks noChangeArrowheads="1"/>
              </p:cNvSpPr>
              <p:nvPr/>
            </p:nvSpPr>
            <p:spPr bwMode="auto">
              <a:xfrm>
                <a:off x="1897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14" name="Rectangle 137"/>
              <p:cNvSpPr>
                <a:spLocks noChangeArrowheads="1"/>
              </p:cNvSpPr>
              <p:nvPr/>
            </p:nvSpPr>
            <p:spPr bwMode="auto">
              <a:xfrm>
                <a:off x="1931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15" name="Rectangle 138"/>
              <p:cNvSpPr>
                <a:spLocks noChangeArrowheads="1"/>
              </p:cNvSpPr>
              <p:nvPr/>
            </p:nvSpPr>
            <p:spPr bwMode="auto">
              <a:xfrm>
                <a:off x="1989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16" name="Rectangle 139"/>
              <p:cNvSpPr>
                <a:spLocks noChangeArrowheads="1"/>
              </p:cNvSpPr>
              <p:nvPr/>
            </p:nvSpPr>
            <p:spPr bwMode="auto">
              <a:xfrm>
                <a:off x="2023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17" name="Rectangle 140"/>
              <p:cNvSpPr>
                <a:spLocks noChangeArrowheads="1"/>
              </p:cNvSpPr>
              <p:nvPr/>
            </p:nvSpPr>
            <p:spPr bwMode="auto">
              <a:xfrm>
                <a:off x="2082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18" name="Rectangle 141"/>
              <p:cNvSpPr>
                <a:spLocks noChangeArrowheads="1"/>
              </p:cNvSpPr>
              <p:nvPr/>
            </p:nvSpPr>
            <p:spPr bwMode="auto">
              <a:xfrm>
                <a:off x="2116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19" name="Rectangle 142"/>
              <p:cNvSpPr>
                <a:spLocks noChangeArrowheads="1"/>
              </p:cNvSpPr>
              <p:nvPr/>
            </p:nvSpPr>
            <p:spPr bwMode="auto">
              <a:xfrm>
                <a:off x="2175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0" name="Rectangle 143"/>
              <p:cNvSpPr>
                <a:spLocks noChangeArrowheads="1"/>
              </p:cNvSpPr>
              <p:nvPr/>
            </p:nvSpPr>
            <p:spPr bwMode="auto">
              <a:xfrm>
                <a:off x="2208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1" name="Rectangle 144"/>
              <p:cNvSpPr>
                <a:spLocks noChangeArrowheads="1"/>
              </p:cNvSpPr>
              <p:nvPr/>
            </p:nvSpPr>
            <p:spPr bwMode="auto">
              <a:xfrm>
                <a:off x="2267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2" name="Rectangle 145"/>
              <p:cNvSpPr>
                <a:spLocks noChangeArrowheads="1"/>
              </p:cNvSpPr>
              <p:nvPr/>
            </p:nvSpPr>
            <p:spPr bwMode="auto">
              <a:xfrm>
                <a:off x="2301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3" name="Rectangle 146"/>
              <p:cNvSpPr>
                <a:spLocks noChangeArrowheads="1"/>
              </p:cNvSpPr>
              <p:nvPr/>
            </p:nvSpPr>
            <p:spPr bwMode="auto">
              <a:xfrm>
                <a:off x="2360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4" name="Rectangle 147"/>
              <p:cNvSpPr>
                <a:spLocks noChangeArrowheads="1"/>
              </p:cNvSpPr>
              <p:nvPr/>
            </p:nvSpPr>
            <p:spPr bwMode="auto">
              <a:xfrm>
                <a:off x="2393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5" name="Rectangle 148"/>
              <p:cNvSpPr>
                <a:spLocks noChangeArrowheads="1"/>
              </p:cNvSpPr>
              <p:nvPr/>
            </p:nvSpPr>
            <p:spPr bwMode="auto">
              <a:xfrm>
                <a:off x="2452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6" name="Rectangle 149"/>
              <p:cNvSpPr>
                <a:spLocks noChangeArrowheads="1"/>
              </p:cNvSpPr>
              <p:nvPr/>
            </p:nvSpPr>
            <p:spPr bwMode="auto">
              <a:xfrm>
                <a:off x="2486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7" name="Rectangle 150"/>
              <p:cNvSpPr>
                <a:spLocks noChangeArrowheads="1"/>
              </p:cNvSpPr>
              <p:nvPr/>
            </p:nvSpPr>
            <p:spPr bwMode="auto">
              <a:xfrm>
                <a:off x="2545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8" name="Rectangle 151"/>
              <p:cNvSpPr>
                <a:spLocks noChangeArrowheads="1"/>
              </p:cNvSpPr>
              <p:nvPr/>
            </p:nvSpPr>
            <p:spPr bwMode="auto">
              <a:xfrm>
                <a:off x="2579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29" name="Rectangle 152"/>
              <p:cNvSpPr>
                <a:spLocks noChangeArrowheads="1"/>
              </p:cNvSpPr>
              <p:nvPr/>
            </p:nvSpPr>
            <p:spPr bwMode="auto">
              <a:xfrm>
                <a:off x="2638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30" name="Rectangle 153"/>
              <p:cNvSpPr>
                <a:spLocks noChangeArrowheads="1"/>
              </p:cNvSpPr>
              <p:nvPr/>
            </p:nvSpPr>
            <p:spPr bwMode="auto">
              <a:xfrm>
                <a:off x="2671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31" name="Rectangle 154"/>
              <p:cNvSpPr>
                <a:spLocks noChangeArrowheads="1"/>
              </p:cNvSpPr>
              <p:nvPr/>
            </p:nvSpPr>
            <p:spPr bwMode="auto">
              <a:xfrm>
                <a:off x="2730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32" name="Rectangle 155"/>
              <p:cNvSpPr>
                <a:spLocks noChangeArrowheads="1"/>
              </p:cNvSpPr>
              <p:nvPr/>
            </p:nvSpPr>
            <p:spPr bwMode="auto">
              <a:xfrm>
                <a:off x="2764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33" name="Rectangle 156"/>
              <p:cNvSpPr>
                <a:spLocks noChangeArrowheads="1"/>
              </p:cNvSpPr>
              <p:nvPr/>
            </p:nvSpPr>
            <p:spPr bwMode="auto">
              <a:xfrm>
                <a:off x="2823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34" name="Freeform 157"/>
              <p:cNvSpPr>
                <a:spLocks/>
              </p:cNvSpPr>
              <p:nvPr/>
            </p:nvSpPr>
            <p:spPr bwMode="auto">
              <a:xfrm>
                <a:off x="2856" y="2402"/>
                <a:ext cx="13" cy="30"/>
              </a:xfrm>
              <a:custGeom>
                <a:avLst/>
                <a:gdLst>
                  <a:gd name="T0" fmla="*/ 0 w 13"/>
                  <a:gd name="T1" fmla="*/ 21 h 30"/>
                  <a:gd name="T2" fmla="*/ 0 w 13"/>
                  <a:gd name="T3" fmla="*/ 30 h 30"/>
                  <a:gd name="T4" fmla="*/ 9 w 13"/>
                  <a:gd name="T5" fmla="*/ 30 h 30"/>
                  <a:gd name="T6" fmla="*/ 13 w 13"/>
                  <a:gd name="T7" fmla="*/ 30 h 30"/>
                  <a:gd name="T8" fmla="*/ 13 w 13"/>
                  <a:gd name="T9" fmla="*/ 25 h 30"/>
                  <a:gd name="T10" fmla="*/ 13 w 13"/>
                  <a:gd name="T11" fmla="*/ 0 h 30"/>
                  <a:gd name="T12" fmla="*/ 5 w 13"/>
                  <a:gd name="T13" fmla="*/ 0 h 30"/>
                  <a:gd name="T14" fmla="*/ 5 w 13"/>
                  <a:gd name="T15" fmla="*/ 25 h 30"/>
                  <a:gd name="T16" fmla="*/ 9 w 13"/>
                  <a:gd name="T17" fmla="*/ 25 h 30"/>
                  <a:gd name="T18" fmla="*/ 9 w 13"/>
                  <a:gd name="T19" fmla="*/ 21 h 30"/>
                  <a:gd name="T20" fmla="*/ 0 w 13"/>
                  <a:gd name="T21" fmla="*/ 21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0"/>
                  <a:gd name="T35" fmla="*/ 13 w 13"/>
                  <a:gd name="T36" fmla="*/ 30 h 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0">
                    <a:moveTo>
                      <a:pt x="0" y="21"/>
                    </a:moveTo>
                    <a:lnTo>
                      <a:pt x="0" y="30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3" y="0"/>
                    </a:lnTo>
                    <a:lnTo>
                      <a:pt x="5" y="0"/>
                    </a:lnTo>
                    <a:lnTo>
                      <a:pt x="5" y="25"/>
                    </a:lnTo>
                    <a:lnTo>
                      <a:pt x="9" y="25"/>
                    </a:lnTo>
                    <a:lnTo>
                      <a:pt x="9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135" name="Rectangle 158"/>
              <p:cNvSpPr>
                <a:spLocks noChangeArrowheads="1"/>
              </p:cNvSpPr>
              <p:nvPr/>
            </p:nvSpPr>
            <p:spPr bwMode="auto">
              <a:xfrm>
                <a:off x="2861" y="236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36" name="Rectangle 159"/>
              <p:cNvSpPr>
                <a:spLocks noChangeArrowheads="1"/>
              </p:cNvSpPr>
              <p:nvPr/>
            </p:nvSpPr>
            <p:spPr bwMode="auto">
              <a:xfrm>
                <a:off x="2861" y="2310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37" name="Rectangle 160"/>
              <p:cNvSpPr>
                <a:spLocks noChangeArrowheads="1"/>
              </p:cNvSpPr>
              <p:nvPr/>
            </p:nvSpPr>
            <p:spPr bwMode="auto">
              <a:xfrm>
                <a:off x="2861" y="2276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38" name="Rectangle 161"/>
              <p:cNvSpPr>
                <a:spLocks noChangeArrowheads="1"/>
              </p:cNvSpPr>
              <p:nvPr/>
            </p:nvSpPr>
            <p:spPr bwMode="auto">
              <a:xfrm>
                <a:off x="2861" y="2217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39" name="Rectangle 162"/>
              <p:cNvSpPr>
                <a:spLocks noChangeArrowheads="1"/>
              </p:cNvSpPr>
              <p:nvPr/>
            </p:nvSpPr>
            <p:spPr bwMode="auto">
              <a:xfrm>
                <a:off x="2861" y="218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0" name="Rectangle 163"/>
              <p:cNvSpPr>
                <a:spLocks noChangeArrowheads="1"/>
              </p:cNvSpPr>
              <p:nvPr/>
            </p:nvSpPr>
            <p:spPr bwMode="auto">
              <a:xfrm>
                <a:off x="2861" y="2125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1" name="Rectangle 164"/>
              <p:cNvSpPr>
                <a:spLocks noChangeArrowheads="1"/>
              </p:cNvSpPr>
              <p:nvPr/>
            </p:nvSpPr>
            <p:spPr bwMode="auto">
              <a:xfrm>
                <a:off x="2861" y="2091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2" name="Rectangle 165"/>
              <p:cNvSpPr>
                <a:spLocks noChangeArrowheads="1"/>
              </p:cNvSpPr>
              <p:nvPr/>
            </p:nvSpPr>
            <p:spPr bwMode="auto">
              <a:xfrm>
                <a:off x="2861" y="2032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3" name="Rectangle 166"/>
              <p:cNvSpPr>
                <a:spLocks noChangeArrowheads="1"/>
              </p:cNvSpPr>
              <p:nvPr/>
            </p:nvSpPr>
            <p:spPr bwMode="auto">
              <a:xfrm>
                <a:off x="2861" y="199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4" name="Rectangle 167"/>
              <p:cNvSpPr>
                <a:spLocks noChangeArrowheads="1"/>
              </p:cNvSpPr>
              <p:nvPr/>
            </p:nvSpPr>
            <p:spPr bwMode="auto">
              <a:xfrm>
                <a:off x="2861" y="1940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5" name="Rectangle 168"/>
              <p:cNvSpPr>
                <a:spLocks noChangeArrowheads="1"/>
              </p:cNvSpPr>
              <p:nvPr/>
            </p:nvSpPr>
            <p:spPr bwMode="auto">
              <a:xfrm>
                <a:off x="2861" y="1906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6" name="Rectangle 169"/>
              <p:cNvSpPr>
                <a:spLocks noChangeArrowheads="1"/>
              </p:cNvSpPr>
              <p:nvPr/>
            </p:nvSpPr>
            <p:spPr bwMode="auto">
              <a:xfrm>
                <a:off x="2861" y="1847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7" name="Rectangle 170"/>
              <p:cNvSpPr>
                <a:spLocks noChangeArrowheads="1"/>
              </p:cNvSpPr>
              <p:nvPr/>
            </p:nvSpPr>
            <p:spPr bwMode="auto">
              <a:xfrm>
                <a:off x="2861" y="181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8" name="Rectangle 171"/>
              <p:cNvSpPr>
                <a:spLocks noChangeArrowheads="1"/>
              </p:cNvSpPr>
              <p:nvPr/>
            </p:nvSpPr>
            <p:spPr bwMode="auto">
              <a:xfrm>
                <a:off x="2861" y="1755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49" name="Rectangle 172"/>
              <p:cNvSpPr>
                <a:spLocks noChangeArrowheads="1"/>
              </p:cNvSpPr>
              <p:nvPr/>
            </p:nvSpPr>
            <p:spPr bwMode="auto">
              <a:xfrm>
                <a:off x="2861" y="1721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0" name="Rectangle 173"/>
              <p:cNvSpPr>
                <a:spLocks noChangeArrowheads="1"/>
              </p:cNvSpPr>
              <p:nvPr/>
            </p:nvSpPr>
            <p:spPr bwMode="auto">
              <a:xfrm>
                <a:off x="2861" y="1662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1" name="Rectangle 174"/>
              <p:cNvSpPr>
                <a:spLocks noChangeArrowheads="1"/>
              </p:cNvSpPr>
              <p:nvPr/>
            </p:nvSpPr>
            <p:spPr bwMode="auto">
              <a:xfrm>
                <a:off x="2861" y="162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2" name="Rectangle 175"/>
              <p:cNvSpPr>
                <a:spLocks noChangeArrowheads="1"/>
              </p:cNvSpPr>
              <p:nvPr/>
            </p:nvSpPr>
            <p:spPr bwMode="auto">
              <a:xfrm>
                <a:off x="2861" y="1570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3" name="Rectangle 176"/>
              <p:cNvSpPr>
                <a:spLocks noChangeArrowheads="1"/>
              </p:cNvSpPr>
              <p:nvPr/>
            </p:nvSpPr>
            <p:spPr bwMode="auto">
              <a:xfrm>
                <a:off x="2861" y="1536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4" name="Rectangle 177"/>
              <p:cNvSpPr>
                <a:spLocks noChangeArrowheads="1"/>
              </p:cNvSpPr>
              <p:nvPr/>
            </p:nvSpPr>
            <p:spPr bwMode="auto">
              <a:xfrm>
                <a:off x="2861" y="1477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5" name="Rectangle 178"/>
              <p:cNvSpPr>
                <a:spLocks noChangeArrowheads="1"/>
              </p:cNvSpPr>
              <p:nvPr/>
            </p:nvSpPr>
            <p:spPr bwMode="auto">
              <a:xfrm>
                <a:off x="2861" y="144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6" name="Rectangle 179"/>
              <p:cNvSpPr>
                <a:spLocks noChangeArrowheads="1"/>
              </p:cNvSpPr>
              <p:nvPr/>
            </p:nvSpPr>
            <p:spPr bwMode="auto">
              <a:xfrm>
                <a:off x="2861" y="1385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7" name="Rectangle 180"/>
              <p:cNvSpPr>
                <a:spLocks noChangeArrowheads="1"/>
              </p:cNvSpPr>
              <p:nvPr/>
            </p:nvSpPr>
            <p:spPr bwMode="auto">
              <a:xfrm>
                <a:off x="2861" y="1351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8" name="Rectangle 181"/>
              <p:cNvSpPr>
                <a:spLocks noChangeArrowheads="1"/>
              </p:cNvSpPr>
              <p:nvPr/>
            </p:nvSpPr>
            <p:spPr bwMode="auto">
              <a:xfrm>
                <a:off x="2861" y="1292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59" name="Rectangle 182"/>
              <p:cNvSpPr>
                <a:spLocks noChangeArrowheads="1"/>
              </p:cNvSpPr>
              <p:nvPr/>
            </p:nvSpPr>
            <p:spPr bwMode="auto">
              <a:xfrm>
                <a:off x="2861" y="125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60" name="Freeform 183"/>
              <p:cNvSpPr>
                <a:spLocks/>
              </p:cNvSpPr>
              <p:nvPr/>
            </p:nvSpPr>
            <p:spPr bwMode="auto">
              <a:xfrm>
                <a:off x="2861" y="1197"/>
                <a:ext cx="8" cy="36"/>
              </a:xfrm>
              <a:custGeom>
                <a:avLst/>
                <a:gdLst>
                  <a:gd name="T0" fmla="*/ 0 w 8"/>
                  <a:gd name="T1" fmla="*/ 36 h 36"/>
                  <a:gd name="T2" fmla="*/ 8 w 8"/>
                  <a:gd name="T3" fmla="*/ 36 h 36"/>
                  <a:gd name="T4" fmla="*/ 8 w 8"/>
                  <a:gd name="T5" fmla="*/ 4 h 36"/>
                  <a:gd name="T6" fmla="*/ 8 w 8"/>
                  <a:gd name="T7" fmla="*/ 0 h 36"/>
                  <a:gd name="T8" fmla="*/ 4 w 8"/>
                  <a:gd name="T9" fmla="*/ 0 h 36"/>
                  <a:gd name="T10" fmla="*/ 2 w 8"/>
                  <a:gd name="T11" fmla="*/ 0 h 36"/>
                  <a:gd name="T12" fmla="*/ 2 w 8"/>
                  <a:gd name="T13" fmla="*/ 8 h 36"/>
                  <a:gd name="T14" fmla="*/ 4 w 8"/>
                  <a:gd name="T15" fmla="*/ 8 h 36"/>
                  <a:gd name="T16" fmla="*/ 4 w 8"/>
                  <a:gd name="T17" fmla="*/ 4 h 36"/>
                  <a:gd name="T18" fmla="*/ 0 w 8"/>
                  <a:gd name="T19" fmla="*/ 4 h 36"/>
                  <a:gd name="T20" fmla="*/ 0 w 8"/>
                  <a:gd name="T21" fmla="*/ 36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36"/>
                  <a:gd name="T35" fmla="*/ 8 w 8"/>
                  <a:gd name="T36" fmla="*/ 36 h 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36">
                    <a:moveTo>
                      <a:pt x="0" y="36"/>
                    </a:moveTo>
                    <a:lnTo>
                      <a:pt x="8" y="36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161" name="Rectangle 184"/>
              <p:cNvSpPr>
                <a:spLocks noChangeArrowheads="1"/>
              </p:cNvSpPr>
              <p:nvPr/>
            </p:nvSpPr>
            <p:spPr bwMode="auto">
              <a:xfrm>
                <a:off x="2830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62" name="Rectangle 185"/>
              <p:cNvSpPr>
                <a:spLocks noChangeArrowheads="1"/>
              </p:cNvSpPr>
              <p:nvPr/>
            </p:nvSpPr>
            <p:spPr bwMode="auto">
              <a:xfrm>
                <a:off x="2771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63" name="Rectangle 186"/>
              <p:cNvSpPr>
                <a:spLocks noChangeArrowheads="1"/>
              </p:cNvSpPr>
              <p:nvPr/>
            </p:nvSpPr>
            <p:spPr bwMode="auto">
              <a:xfrm>
                <a:off x="2737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64" name="Rectangle 187"/>
              <p:cNvSpPr>
                <a:spLocks noChangeArrowheads="1"/>
              </p:cNvSpPr>
              <p:nvPr/>
            </p:nvSpPr>
            <p:spPr bwMode="auto">
              <a:xfrm>
                <a:off x="2678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65" name="Rectangle 188"/>
              <p:cNvSpPr>
                <a:spLocks noChangeArrowheads="1"/>
              </p:cNvSpPr>
              <p:nvPr/>
            </p:nvSpPr>
            <p:spPr bwMode="auto">
              <a:xfrm>
                <a:off x="2645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66" name="Rectangle 189"/>
              <p:cNvSpPr>
                <a:spLocks noChangeArrowheads="1"/>
              </p:cNvSpPr>
              <p:nvPr/>
            </p:nvSpPr>
            <p:spPr bwMode="auto">
              <a:xfrm>
                <a:off x="2586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67" name="Rectangle 190"/>
              <p:cNvSpPr>
                <a:spLocks noChangeArrowheads="1"/>
              </p:cNvSpPr>
              <p:nvPr/>
            </p:nvSpPr>
            <p:spPr bwMode="auto">
              <a:xfrm>
                <a:off x="2552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68" name="Rectangle 191"/>
              <p:cNvSpPr>
                <a:spLocks noChangeArrowheads="1"/>
              </p:cNvSpPr>
              <p:nvPr/>
            </p:nvSpPr>
            <p:spPr bwMode="auto">
              <a:xfrm>
                <a:off x="2493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69" name="Rectangle 192"/>
              <p:cNvSpPr>
                <a:spLocks noChangeArrowheads="1"/>
              </p:cNvSpPr>
              <p:nvPr/>
            </p:nvSpPr>
            <p:spPr bwMode="auto">
              <a:xfrm>
                <a:off x="2459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0" name="Rectangle 193"/>
              <p:cNvSpPr>
                <a:spLocks noChangeArrowheads="1"/>
              </p:cNvSpPr>
              <p:nvPr/>
            </p:nvSpPr>
            <p:spPr bwMode="auto">
              <a:xfrm>
                <a:off x="2400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1" name="Rectangle 194"/>
              <p:cNvSpPr>
                <a:spLocks noChangeArrowheads="1"/>
              </p:cNvSpPr>
              <p:nvPr/>
            </p:nvSpPr>
            <p:spPr bwMode="auto">
              <a:xfrm>
                <a:off x="2367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2" name="Rectangle 195"/>
              <p:cNvSpPr>
                <a:spLocks noChangeArrowheads="1"/>
              </p:cNvSpPr>
              <p:nvPr/>
            </p:nvSpPr>
            <p:spPr bwMode="auto">
              <a:xfrm>
                <a:off x="2308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3" name="Rectangle 196"/>
              <p:cNvSpPr>
                <a:spLocks noChangeArrowheads="1"/>
              </p:cNvSpPr>
              <p:nvPr/>
            </p:nvSpPr>
            <p:spPr bwMode="auto">
              <a:xfrm>
                <a:off x="2274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4" name="Rectangle 197"/>
              <p:cNvSpPr>
                <a:spLocks noChangeArrowheads="1"/>
              </p:cNvSpPr>
              <p:nvPr/>
            </p:nvSpPr>
            <p:spPr bwMode="auto">
              <a:xfrm>
                <a:off x="2215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5" name="Rectangle 198"/>
              <p:cNvSpPr>
                <a:spLocks noChangeArrowheads="1"/>
              </p:cNvSpPr>
              <p:nvPr/>
            </p:nvSpPr>
            <p:spPr bwMode="auto">
              <a:xfrm>
                <a:off x="2182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6" name="Rectangle 199"/>
              <p:cNvSpPr>
                <a:spLocks noChangeArrowheads="1"/>
              </p:cNvSpPr>
              <p:nvPr/>
            </p:nvSpPr>
            <p:spPr bwMode="auto">
              <a:xfrm>
                <a:off x="2123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7" name="Rectangle 200"/>
              <p:cNvSpPr>
                <a:spLocks noChangeArrowheads="1"/>
              </p:cNvSpPr>
              <p:nvPr/>
            </p:nvSpPr>
            <p:spPr bwMode="auto">
              <a:xfrm>
                <a:off x="2089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8" name="Rectangle 201"/>
              <p:cNvSpPr>
                <a:spLocks noChangeArrowheads="1"/>
              </p:cNvSpPr>
              <p:nvPr/>
            </p:nvSpPr>
            <p:spPr bwMode="auto">
              <a:xfrm>
                <a:off x="2030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79" name="Rectangle 202"/>
              <p:cNvSpPr>
                <a:spLocks noChangeArrowheads="1"/>
              </p:cNvSpPr>
              <p:nvPr/>
            </p:nvSpPr>
            <p:spPr bwMode="auto">
              <a:xfrm>
                <a:off x="1996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80" name="Rectangle 203"/>
              <p:cNvSpPr>
                <a:spLocks noChangeArrowheads="1"/>
              </p:cNvSpPr>
              <p:nvPr/>
            </p:nvSpPr>
            <p:spPr bwMode="auto">
              <a:xfrm>
                <a:off x="1938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  <p:sp>
            <p:nvSpPr>
              <p:cNvPr id="85181" name="Rectangle 204"/>
              <p:cNvSpPr>
                <a:spLocks noChangeArrowheads="1"/>
              </p:cNvSpPr>
              <p:nvPr/>
            </p:nvSpPr>
            <p:spPr bwMode="auto">
              <a:xfrm>
                <a:off x="1904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>
                <a:lvl1pPr>
                  <a:buSzPct val="130000"/>
                  <a:buBlip>
                    <a:blip r:embed="rId3"/>
                  </a:buBlip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66CC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TIMES" panose="02020603050405020304" pitchFamily="18" charset="0"/>
                  </a:defRPr>
                </a:lvl9pPr>
              </a:lstStyle>
              <a:p>
                <a:pPr>
                  <a:buSzTx/>
                  <a:buFontTx/>
                  <a:buNone/>
                </a:pPr>
                <a:endParaRPr lang="de-DE" altLang="de-DE" b="0">
                  <a:latin typeface="Arial Black" panose="020B0A04020102020204" pitchFamily="34" charset="0"/>
                </a:endParaRPr>
              </a:p>
            </p:txBody>
          </p:sp>
        </p:grpSp>
        <p:sp>
          <p:nvSpPr>
            <p:cNvPr id="85009" name="Oval 205"/>
            <p:cNvSpPr>
              <a:spLocks noChangeArrowheads="1"/>
            </p:cNvSpPr>
            <p:nvPr/>
          </p:nvSpPr>
          <p:spPr bwMode="auto">
            <a:xfrm>
              <a:off x="2166" y="1292"/>
              <a:ext cx="211" cy="235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5010" name="Oval 206"/>
            <p:cNvSpPr>
              <a:spLocks noChangeArrowheads="1"/>
            </p:cNvSpPr>
            <p:nvPr/>
          </p:nvSpPr>
          <p:spPr bwMode="auto">
            <a:xfrm>
              <a:off x="2176" y="1570"/>
              <a:ext cx="213" cy="236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5011" name="Oval 207"/>
            <p:cNvSpPr>
              <a:spLocks noChangeArrowheads="1"/>
            </p:cNvSpPr>
            <p:nvPr/>
          </p:nvSpPr>
          <p:spPr bwMode="auto">
            <a:xfrm>
              <a:off x="2176" y="2126"/>
              <a:ext cx="213" cy="236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5012" name="Oval 208"/>
            <p:cNvSpPr>
              <a:spLocks noChangeArrowheads="1"/>
            </p:cNvSpPr>
            <p:nvPr/>
          </p:nvSpPr>
          <p:spPr bwMode="auto">
            <a:xfrm>
              <a:off x="3613" y="1844"/>
              <a:ext cx="212" cy="235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5013" name="Oval 209"/>
            <p:cNvSpPr>
              <a:spLocks noChangeArrowheads="1"/>
            </p:cNvSpPr>
            <p:nvPr/>
          </p:nvSpPr>
          <p:spPr bwMode="auto">
            <a:xfrm>
              <a:off x="3579" y="1311"/>
              <a:ext cx="210" cy="237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5014" name="Oval 210"/>
            <p:cNvSpPr>
              <a:spLocks noChangeArrowheads="1"/>
            </p:cNvSpPr>
            <p:nvPr/>
          </p:nvSpPr>
          <p:spPr bwMode="auto">
            <a:xfrm>
              <a:off x="1222" y="1279"/>
              <a:ext cx="47" cy="54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5015" name="Oval 211"/>
            <p:cNvSpPr>
              <a:spLocks noChangeArrowheads="1"/>
            </p:cNvSpPr>
            <p:nvPr/>
          </p:nvSpPr>
          <p:spPr bwMode="auto">
            <a:xfrm>
              <a:off x="1222" y="1512"/>
              <a:ext cx="47" cy="55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5016" name="Oval 212"/>
            <p:cNvSpPr>
              <a:spLocks noChangeArrowheads="1"/>
            </p:cNvSpPr>
            <p:nvPr/>
          </p:nvSpPr>
          <p:spPr bwMode="auto">
            <a:xfrm>
              <a:off x="1222" y="2303"/>
              <a:ext cx="47" cy="55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grpSp>
          <p:nvGrpSpPr>
            <p:cNvPr id="85017" name="Group 213"/>
            <p:cNvGrpSpPr>
              <a:grpSpLocks/>
            </p:cNvGrpSpPr>
            <p:nvPr/>
          </p:nvGrpSpPr>
          <p:grpSpPr bwMode="auto">
            <a:xfrm>
              <a:off x="1252" y="1317"/>
              <a:ext cx="895" cy="104"/>
              <a:chOff x="1383" y="1295"/>
              <a:chExt cx="876" cy="99"/>
            </a:xfrm>
          </p:grpSpPr>
          <p:sp>
            <p:nvSpPr>
              <p:cNvPr id="85083" name="Line 214"/>
              <p:cNvSpPr>
                <a:spLocks noChangeShapeType="1"/>
              </p:cNvSpPr>
              <p:nvPr/>
            </p:nvSpPr>
            <p:spPr bwMode="auto">
              <a:xfrm>
                <a:off x="1383" y="1295"/>
                <a:ext cx="787" cy="5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84" name="Freeform 215"/>
              <p:cNvSpPr>
                <a:spLocks/>
              </p:cNvSpPr>
              <p:nvPr/>
            </p:nvSpPr>
            <p:spPr bwMode="auto">
              <a:xfrm>
                <a:off x="2165" y="1303"/>
                <a:ext cx="94" cy="91"/>
              </a:xfrm>
              <a:custGeom>
                <a:avLst/>
                <a:gdLst>
                  <a:gd name="T0" fmla="*/ 0 w 94"/>
                  <a:gd name="T1" fmla="*/ 91 h 91"/>
                  <a:gd name="T2" fmla="*/ 94 w 94"/>
                  <a:gd name="T3" fmla="*/ 51 h 91"/>
                  <a:gd name="T4" fmla="*/ 5 w 94"/>
                  <a:gd name="T5" fmla="*/ 0 h 91"/>
                  <a:gd name="T6" fmla="*/ 0 w 9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91"/>
                  <a:gd name="T14" fmla="*/ 94 w 94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91">
                    <a:moveTo>
                      <a:pt x="0" y="91"/>
                    </a:moveTo>
                    <a:lnTo>
                      <a:pt x="94" y="51"/>
                    </a:lnTo>
                    <a:lnTo>
                      <a:pt x="5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18" name="Group 216"/>
            <p:cNvGrpSpPr>
              <a:grpSpLocks/>
            </p:cNvGrpSpPr>
            <p:nvPr/>
          </p:nvGrpSpPr>
          <p:grpSpPr bwMode="auto">
            <a:xfrm>
              <a:off x="1252" y="1310"/>
              <a:ext cx="899" cy="359"/>
              <a:chOff x="1383" y="1288"/>
              <a:chExt cx="880" cy="341"/>
            </a:xfrm>
          </p:grpSpPr>
          <p:sp>
            <p:nvSpPr>
              <p:cNvPr id="85081" name="Line 217"/>
              <p:cNvSpPr>
                <a:spLocks noChangeShapeType="1"/>
              </p:cNvSpPr>
              <p:nvPr/>
            </p:nvSpPr>
            <p:spPr bwMode="auto">
              <a:xfrm>
                <a:off x="1383" y="1288"/>
                <a:ext cx="797" cy="29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82" name="Freeform 218"/>
              <p:cNvSpPr>
                <a:spLocks/>
              </p:cNvSpPr>
              <p:nvPr/>
            </p:nvSpPr>
            <p:spPr bwMode="auto">
              <a:xfrm>
                <a:off x="2162" y="1543"/>
                <a:ext cx="101" cy="86"/>
              </a:xfrm>
              <a:custGeom>
                <a:avLst/>
                <a:gdLst>
                  <a:gd name="T0" fmla="*/ 0 w 101"/>
                  <a:gd name="T1" fmla="*/ 86 h 86"/>
                  <a:gd name="T2" fmla="*/ 101 w 101"/>
                  <a:gd name="T3" fmla="*/ 74 h 86"/>
                  <a:gd name="T4" fmla="*/ 31 w 101"/>
                  <a:gd name="T5" fmla="*/ 0 h 86"/>
                  <a:gd name="T6" fmla="*/ 0 w 101"/>
                  <a:gd name="T7" fmla="*/ 86 h 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6"/>
                  <a:gd name="T14" fmla="*/ 101 w 101"/>
                  <a:gd name="T15" fmla="*/ 86 h 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6">
                    <a:moveTo>
                      <a:pt x="0" y="86"/>
                    </a:moveTo>
                    <a:lnTo>
                      <a:pt x="101" y="74"/>
                    </a:lnTo>
                    <a:lnTo>
                      <a:pt x="31" y="0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19" name="Group 219"/>
            <p:cNvGrpSpPr>
              <a:grpSpLocks/>
            </p:cNvGrpSpPr>
            <p:nvPr/>
          </p:nvGrpSpPr>
          <p:grpSpPr bwMode="auto">
            <a:xfrm>
              <a:off x="1244" y="1298"/>
              <a:ext cx="913" cy="879"/>
              <a:chOff x="1375" y="1277"/>
              <a:chExt cx="894" cy="834"/>
            </a:xfrm>
          </p:grpSpPr>
          <p:sp>
            <p:nvSpPr>
              <p:cNvPr id="85079" name="Line 220"/>
              <p:cNvSpPr>
                <a:spLocks noChangeShapeType="1"/>
              </p:cNvSpPr>
              <p:nvPr/>
            </p:nvSpPr>
            <p:spPr bwMode="auto">
              <a:xfrm>
                <a:off x="1375" y="1277"/>
                <a:ext cx="829" cy="7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80" name="Freeform 221"/>
              <p:cNvSpPr>
                <a:spLocks/>
              </p:cNvSpPr>
              <p:nvPr/>
            </p:nvSpPr>
            <p:spPr bwMode="auto">
              <a:xfrm>
                <a:off x="2170" y="2015"/>
                <a:ext cx="99" cy="96"/>
              </a:xfrm>
              <a:custGeom>
                <a:avLst/>
                <a:gdLst>
                  <a:gd name="T0" fmla="*/ 0 w 99"/>
                  <a:gd name="T1" fmla="*/ 68 h 96"/>
                  <a:gd name="T2" fmla="*/ 99 w 99"/>
                  <a:gd name="T3" fmla="*/ 96 h 96"/>
                  <a:gd name="T4" fmla="*/ 62 w 99"/>
                  <a:gd name="T5" fmla="*/ 0 h 96"/>
                  <a:gd name="T6" fmla="*/ 0 w 99"/>
                  <a:gd name="T7" fmla="*/ 68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9"/>
                  <a:gd name="T13" fmla="*/ 0 h 96"/>
                  <a:gd name="T14" fmla="*/ 99 w 99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9" h="96">
                    <a:moveTo>
                      <a:pt x="0" y="68"/>
                    </a:moveTo>
                    <a:lnTo>
                      <a:pt x="99" y="96"/>
                    </a:lnTo>
                    <a:lnTo>
                      <a:pt x="62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0" name="Group 222"/>
            <p:cNvGrpSpPr>
              <a:grpSpLocks/>
            </p:cNvGrpSpPr>
            <p:nvPr/>
          </p:nvGrpSpPr>
          <p:grpSpPr bwMode="auto">
            <a:xfrm>
              <a:off x="1259" y="2210"/>
              <a:ext cx="893" cy="108"/>
              <a:chOff x="1389" y="2143"/>
              <a:chExt cx="875" cy="102"/>
            </a:xfrm>
          </p:grpSpPr>
          <p:sp>
            <p:nvSpPr>
              <p:cNvPr id="85077" name="Line 223"/>
              <p:cNvSpPr>
                <a:spLocks noChangeShapeType="1"/>
              </p:cNvSpPr>
              <p:nvPr/>
            </p:nvSpPr>
            <p:spPr bwMode="auto">
              <a:xfrm flipV="1">
                <a:off x="1389" y="2188"/>
                <a:ext cx="787" cy="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78" name="Freeform 224"/>
              <p:cNvSpPr>
                <a:spLocks/>
              </p:cNvSpPr>
              <p:nvPr/>
            </p:nvSpPr>
            <p:spPr bwMode="auto">
              <a:xfrm>
                <a:off x="2170" y="2143"/>
                <a:ext cx="94" cy="91"/>
              </a:xfrm>
              <a:custGeom>
                <a:avLst/>
                <a:gdLst>
                  <a:gd name="T0" fmla="*/ 7 w 94"/>
                  <a:gd name="T1" fmla="*/ 91 h 91"/>
                  <a:gd name="T2" fmla="*/ 94 w 94"/>
                  <a:gd name="T3" fmla="*/ 38 h 91"/>
                  <a:gd name="T4" fmla="*/ 0 w 94"/>
                  <a:gd name="T5" fmla="*/ 0 h 91"/>
                  <a:gd name="T6" fmla="*/ 7 w 9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91"/>
                  <a:gd name="T14" fmla="*/ 94 w 94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91">
                    <a:moveTo>
                      <a:pt x="7" y="91"/>
                    </a:moveTo>
                    <a:lnTo>
                      <a:pt x="94" y="38"/>
                    </a:lnTo>
                    <a:lnTo>
                      <a:pt x="0" y="0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1" name="Group 225"/>
            <p:cNvGrpSpPr>
              <a:grpSpLocks/>
            </p:cNvGrpSpPr>
            <p:nvPr/>
          </p:nvGrpSpPr>
          <p:grpSpPr bwMode="auto">
            <a:xfrm>
              <a:off x="1252" y="1750"/>
              <a:ext cx="913" cy="550"/>
              <a:chOff x="1383" y="1706"/>
              <a:chExt cx="894" cy="522"/>
            </a:xfrm>
          </p:grpSpPr>
          <p:sp>
            <p:nvSpPr>
              <p:cNvPr id="85075" name="Line 226"/>
              <p:cNvSpPr>
                <a:spLocks noChangeShapeType="1"/>
              </p:cNvSpPr>
              <p:nvPr/>
            </p:nvSpPr>
            <p:spPr bwMode="auto">
              <a:xfrm flipV="1">
                <a:off x="1383" y="1749"/>
                <a:ext cx="818" cy="47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76" name="Freeform 227"/>
              <p:cNvSpPr>
                <a:spLocks/>
              </p:cNvSpPr>
              <p:nvPr/>
            </p:nvSpPr>
            <p:spPr bwMode="auto">
              <a:xfrm>
                <a:off x="2176" y="1706"/>
                <a:ext cx="101" cy="85"/>
              </a:xfrm>
              <a:custGeom>
                <a:avLst/>
                <a:gdLst>
                  <a:gd name="T0" fmla="*/ 46 w 101"/>
                  <a:gd name="T1" fmla="*/ 85 h 85"/>
                  <a:gd name="T2" fmla="*/ 101 w 101"/>
                  <a:gd name="T3" fmla="*/ 0 h 85"/>
                  <a:gd name="T4" fmla="*/ 0 w 101"/>
                  <a:gd name="T5" fmla="*/ 7 h 85"/>
                  <a:gd name="T6" fmla="*/ 46 w 101"/>
                  <a:gd name="T7" fmla="*/ 85 h 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5"/>
                  <a:gd name="T14" fmla="*/ 101 w 101"/>
                  <a:gd name="T15" fmla="*/ 85 h 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5">
                    <a:moveTo>
                      <a:pt x="46" y="85"/>
                    </a:moveTo>
                    <a:lnTo>
                      <a:pt x="101" y="0"/>
                    </a:lnTo>
                    <a:lnTo>
                      <a:pt x="0" y="7"/>
                    </a:lnTo>
                    <a:lnTo>
                      <a:pt x="46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2" name="Group 228"/>
            <p:cNvGrpSpPr>
              <a:grpSpLocks/>
            </p:cNvGrpSpPr>
            <p:nvPr/>
          </p:nvGrpSpPr>
          <p:grpSpPr bwMode="auto">
            <a:xfrm>
              <a:off x="1244" y="1483"/>
              <a:ext cx="908" cy="835"/>
              <a:chOff x="1375" y="1453"/>
              <a:chExt cx="889" cy="792"/>
            </a:xfrm>
          </p:grpSpPr>
          <p:sp>
            <p:nvSpPr>
              <p:cNvPr id="85073" name="Line 229"/>
              <p:cNvSpPr>
                <a:spLocks noChangeShapeType="1"/>
              </p:cNvSpPr>
              <p:nvPr/>
            </p:nvSpPr>
            <p:spPr bwMode="auto">
              <a:xfrm flipV="1">
                <a:off x="1375" y="1511"/>
                <a:ext cx="823" cy="7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74" name="Freeform 230"/>
              <p:cNvSpPr>
                <a:spLocks/>
              </p:cNvSpPr>
              <p:nvPr/>
            </p:nvSpPr>
            <p:spPr bwMode="auto">
              <a:xfrm>
                <a:off x="2166" y="1453"/>
                <a:ext cx="98" cy="96"/>
              </a:xfrm>
              <a:custGeom>
                <a:avLst/>
                <a:gdLst>
                  <a:gd name="T0" fmla="*/ 61 w 98"/>
                  <a:gd name="T1" fmla="*/ 96 h 96"/>
                  <a:gd name="T2" fmla="*/ 98 w 98"/>
                  <a:gd name="T3" fmla="*/ 0 h 96"/>
                  <a:gd name="T4" fmla="*/ 0 w 98"/>
                  <a:gd name="T5" fmla="*/ 27 h 96"/>
                  <a:gd name="T6" fmla="*/ 61 w 98"/>
                  <a:gd name="T7" fmla="*/ 96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8"/>
                  <a:gd name="T13" fmla="*/ 0 h 96"/>
                  <a:gd name="T14" fmla="*/ 98 w 9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8" h="96">
                    <a:moveTo>
                      <a:pt x="61" y="96"/>
                    </a:moveTo>
                    <a:lnTo>
                      <a:pt x="98" y="0"/>
                    </a:lnTo>
                    <a:lnTo>
                      <a:pt x="0" y="27"/>
                    </a:lnTo>
                    <a:lnTo>
                      <a:pt x="61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3" name="Group 231"/>
            <p:cNvGrpSpPr>
              <a:grpSpLocks/>
            </p:cNvGrpSpPr>
            <p:nvPr/>
          </p:nvGrpSpPr>
          <p:grpSpPr bwMode="auto">
            <a:xfrm>
              <a:off x="1259" y="1392"/>
              <a:ext cx="888" cy="154"/>
              <a:chOff x="1389" y="1366"/>
              <a:chExt cx="870" cy="146"/>
            </a:xfrm>
          </p:grpSpPr>
          <p:sp>
            <p:nvSpPr>
              <p:cNvPr id="85071" name="Line 232"/>
              <p:cNvSpPr>
                <a:spLocks noChangeShapeType="1"/>
              </p:cNvSpPr>
              <p:nvPr/>
            </p:nvSpPr>
            <p:spPr bwMode="auto">
              <a:xfrm flipV="1">
                <a:off x="1389" y="1411"/>
                <a:ext cx="783" cy="10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72" name="Freeform 233"/>
              <p:cNvSpPr>
                <a:spLocks/>
              </p:cNvSpPr>
              <p:nvPr/>
            </p:nvSpPr>
            <p:spPr bwMode="auto">
              <a:xfrm>
                <a:off x="2163" y="1366"/>
                <a:ext cx="96" cy="92"/>
              </a:xfrm>
              <a:custGeom>
                <a:avLst/>
                <a:gdLst>
                  <a:gd name="T0" fmla="*/ 12 w 96"/>
                  <a:gd name="T1" fmla="*/ 92 h 92"/>
                  <a:gd name="T2" fmla="*/ 96 w 96"/>
                  <a:gd name="T3" fmla="*/ 34 h 92"/>
                  <a:gd name="T4" fmla="*/ 0 w 96"/>
                  <a:gd name="T5" fmla="*/ 0 h 92"/>
                  <a:gd name="T6" fmla="*/ 12 w 96"/>
                  <a:gd name="T7" fmla="*/ 92 h 9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92"/>
                  <a:gd name="T14" fmla="*/ 96 w 96"/>
                  <a:gd name="T15" fmla="*/ 92 h 9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92">
                    <a:moveTo>
                      <a:pt x="12" y="92"/>
                    </a:moveTo>
                    <a:lnTo>
                      <a:pt x="96" y="34"/>
                    </a:lnTo>
                    <a:lnTo>
                      <a:pt x="0" y="0"/>
                    </a:lnTo>
                    <a:lnTo>
                      <a:pt x="1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4" name="Group 234"/>
            <p:cNvGrpSpPr>
              <a:grpSpLocks/>
            </p:cNvGrpSpPr>
            <p:nvPr/>
          </p:nvGrpSpPr>
          <p:grpSpPr bwMode="auto">
            <a:xfrm>
              <a:off x="1263" y="1552"/>
              <a:ext cx="888" cy="187"/>
              <a:chOff x="1393" y="1518"/>
              <a:chExt cx="870" cy="178"/>
            </a:xfrm>
          </p:grpSpPr>
          <p:sp>
            <p:nvSpPr>
              <p:cNvPr id="85069" name="Line 235"/>
              <p:cNvSpPr>
                <a:spLocks noChangeShapeType="1"/>
              </p:cNvSpPr>
              <p:nvPr/>
            </p:nvSpPr>
            <p:spPr bwMode="auto">
              <a:xfrm>
                <a:off x="1393" y="1518"/>
                <a:ext cx="783" cy="1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70" name="Freeform 236"/>
              <p:cNvSpPr>
                <a:spLocks/>
              </p:cNvSpPr>
              <p:nvPr/>
            </p:nvSpPr>
            <p:spPr bwMode="auto">
              <a:xfrm>
                <a:off x="2165" y="1605"/>
                <a:ext cx="98" cy="91"/>
              </a:xfrm>
              <a:custGeom>
                <a:avLst/>
                <a:gdLst>
                  <a:gd name="T0" fmla="*/ 0 w 98"/>
                  <a:gd name="T1" fmla="*/ 91 h 91"/>
                  <a:gd name="T2" fmla="*/ 98 w 98"/>
                  <a:gd name="T3" fmla="*/ 60 h 91"/>
                  <a:gd name="T4" fmla="*/ 15 w 98"/>
                  <a:gd name="T5" fmla="*/ 0 h 91"/>
                  <a:gd name="T6" fmla="*/ 0 w 98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8"/>
                  <a:gd name="T13" fmla="*/ 0 h 91"/>
                  <a:gd name="T14" fmla="*/ 98 w 98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8" h="91">
                    <a:moveTo>
                      <a:pt x="0" y="91"/>
                    </a:moveTo>
                    <a:lnTo>
                      <a:pt x="98" y="60"/>
                    </a:lnTo>
                    <a:lnTo>
                      <a:pt x="15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5" name="Group 237"/>
            <p:cNvGrpSpPr>
              <a:grpSpLocks/>
            </p:cNvGrpSpPr>
            <p:nvPr/>
          </p:nvGrpSpPr>
          <p:grpSpPr bwMode="auto">
            <a:xfrm>
              <a:off x="1248" y="1557"/>
              <a:ext cx="904" cy="656"/>
              <a:chOff x="1379" y="1523"/>
              <a:chExt cx="885" cy="623"/>
            </a:xfrm>
          </p:grpSpPr>
          <p:sp>
            <p:nvSpPr>
              <p:cNvPr id="85067" name="Line 238"/>
              <p:cNvSpPr>
                <a:spLocks noChangeShapeType="1"/>
              </p:cNvSpPr>
              <p:nvPr/>
            </p:nvSpPr>
            <p:spPr bwMode="auto">
              <a:xfrm>
                <a:off x="1379" y="1523"/>
                <a:ext cx="814" cy="57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68" name="Freeform 239"/>
              <p:cNvSpPr>
                <a:spLocks/>
              </p:cNvSpPr>
              <p:nvPr/>
            </p:nvSpPr>
            <p:spPr bwMode="auto">
              <a:xfrm>
                <a:off x="2163" y="2057"/>
                <a:ext cx="101" cy="89"/>
              </a:xfrm>
              <a:custGeom>
                <a:avLst/>
                <a:gdLst>
                  <a:gd name="T0" fmla="*/ 0 w 101"/>
                  <a:gd name="T1" fmla="*/ 75 h 89"/>
                  <a:gd name="T2" fmla="*/ 101 w 101"/>
                  <a:gd name="T3" fmla="*/ 89 h 89"/>
                  <a:gd name="T4" fmla="*/ 52 w 101"/>
                  <a:gd name="T5" fmla="*/ 0 h 89"/>
                  <a:gd name="T6" fmla="*/ 0 w 101"/>
                  <a:gd name="T7" fmla="*/ 75 h 8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9"/>
                  <a:gd name="T14" fmla="*/ 101 w 101"/>
                  <a:gd name="T15" fmla="*/ 89 h 8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9">
                    <a:moveTo>
                      <a:pt x="0" y="75"/>
                    </a:moveTo>
                    <a:lnTo>
                      <a:pt x="101" y="89"/>
                    </a:lnTo>
                    <a:lnTo>
                      <a:pt x="5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6" name="Group 240"/>
            <p:cNvGrpSpPr>
              <a:grpSpLocks/>
            </p:cNvGrpSpPr>
            <p:nvPr/>
          </p:nvGrpSpPr>
          <p:grpSpPr bwMode="auto">
            <a:xfrm>
              <a:off x="2403" y="1367"/>
              <a:ext cx="1145" cy="96"/>
              <a:chOff x="2510" y="1343"/>
              <a:chExt cx="1122" cy="91"/>
            </a:xfrm>
          </p:grpSpPr>
          <p:sp>
            <p:nvSpPr>
              <p:cNvPr id="85065" name="Line 241"/>
              <p:cNvSpPr>
                <a:spLocks noChangeShapeType="1"/>
              </p:cNvSpPr>
              <p:nvPr/>
            </p:nvSpPr>
            <p:spPr bwMode="auto">
              <a:xfrm>
                <a:off x="2510" y="1371"/>
                <a:ext cx="1034" cy="1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66" name="Freeform 242"/>
              <p:cNvSpPr>
                <a:spLocks/>
              </p:cNvSpPr>
              <p:nvPr/>
            </p:nvSpPr>
            <p:spPr bwMode="auto">
              <a:xfrm>
                <a:off x="3541" y="1343"/>
                <a:ext cx="91" cy="91"/>
              </a:xfrm>
              <a:custGeom>
                <a:avLst/>
                <a:gdLst>
                  <a:gd name="T0" fmla="*/ 0 w 91"/>
                  <a:gd name="T1" fmla="*/ 91 h 91"/>
                  <a:gd name="T2" fmla="*/ 91 w 91"/>
                  <a:gd name="T3" fmla="*/ 46 h 91"/>
                  <a:gd name="T4" fmla="*/ 0 w 91"/>
                  <a:gd name="T5" fmla="*/ 0 h 91"/>
                  <a:gd name="T6" fmla="*/ 0 w 91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1"/>
                  <a:gd name="T13" fmla="*/ 0 h 91"/>
                  <a:gd name="T14" fmla="*/ 91 w 91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1" h="91">
                    <a:moveTo>
                      <a:pt x="0" y="91"/>
                    </a:moveTo>
                    <a:lnTo>
                      <a:pt x="91" y="46"/>
                    </a:lnTo>
                    <a:lnTo>
                      <a:pt x="0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7" name="Group 243"/>
            <p:cNvGrpSpPr>
              <a:grpSpLocks/>
            </p:cNvGrpSpPr>
            <p:nvPr/>
          </p:nvGrpSpPr>
          <p:grpSpPr bwMode="auto">
            <a:xfrm>
              <a:off x="2394" y="1397"/>
              <a:ext cx="1211" cy="545"/>
              <a:chOff x="2501" y="1371"/>
              <a:chExt cx="1186" cy="517"/>
            </a:xfrm>
          </p:grpSpPr>
          <p:sp>
            <p:nvSpPr>
              <p:cNvPr id="85063" name="Line 244"/>
              <p:cNvSpPr>
                <a:spLocks noChangeShapeType="1"/>
              </p:cNvSpPr>
              <p:nvPr/>
            </p:nvSpPr>
            <p:spPr bwMode="auto">
              <a:xfrm>
                <a:off x="2501" y="1371"/>
                <a:ext cx="1104" cy="4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64" name="Freeform 245"/>
              <p:cNvSpPr>
                <a:spLocks/>
              </p:cNvSpPr>
              <p:nvPr/>
            </p:nvSpPr>
            <p:spPr bwMode="auto">
              <a:xfrm>
                <a:off x="3584" y="1805"/>
                <a:ext cx="103" cy="83"/>
              </a:xfrm>
              <a:custGeom>
                <a:avLst/>
                <a:gdLst>
                  <a:gd name="T0" fmla="*/ 0 w 103"/>
                  <a:gd name="T1" fmla="*/ 83 h 83"/>
                  <a:gd name="T2" fmla="*/ 103 w 103"/>
                  <a:gd name="T3" fmla="*/ 77 h 83"/>
                  <a:gd name="T4" fmla="*/ 37 w 103"/>
                  <a:gd name="T5" fmla="*/ 0 h 83"/>
                  <a:gd name="T6" fmla="*/ 0 w 103"/>
                  <a:gd name="T7" fmla="*/ 83 h 8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3"/>
                  <a:gd name="T13" fmla="*/ 0 h 83"/>
                  <a:gd name="T14" fmla="*/ 103 w 103"/>
                  <a:gd name="T15" fmla="*/ 83 h 8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3" h="83">
                    <a:moveTo>
                      <a:pt x="0" y="83"/>
                    </a:moveTo>
                    <a:lnTo>
                      <a:pt x="103" y="77"/>
                    </a:lnTo>
                    <a:lnTo>
                      <a:pt x="37" y="0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8" name="Group 246"/>
            <p:cNvGrpSpPr>
              <a:grpSpLocks/>
            </p:cNvGrpSpPr>
            <p:nvPr/>
          </p:nvGrpSpPr>
          <p:grpSpPr bwMode="auto">
            <a:xfrm>
              <a:off x="2403" y="1445"/>
              <a:ext cx="1141" cy="243"/>
              <a:chOff x="2510" y="1417"/>
              <a:chExt cx="1118" cy="230"/>
            </a:xfrm>
          </p:grpSpPr>
          <p:sp>
            <p:nvSpPr>
              <p:cNvPr id="85061" name="Line 247"/>
              <p:cNvSpPr>
                <a:spLocks noChangeShapeType="1"/>
              </p:cNvSpPr>
              <p:nvPr/>
            </p:nvSpPr>
            <p:spPr bwMode="auto">
              <a:xfrm flipV="1">
                <a:off x="2510" y="1462"/>
                <a:ext cx="1031" cy="18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62" name="Freeform 248"/>
              <p:cNvSpPr>
                <a:spLocks/>
              </p:cNvSpPr>
              <p:nvPr/>
            </p:nvSpPr>
            <p:spPr bwMode="auto">
              <a:xfrm>
                <a:off x="3531" y="1417"/>
                <a:ext cx="97" cy="91"/>
              </a:xfrm>
              <a:custGeom>
                <a:avLst/>
                <a:gdLst>
                  <a:gd name="T0" fmla="*/ 15 w 97"/>
                  <a:gd name="T1" fmla="*/ 91 h 91"/>
                  <a:gd name="T2" fmla="*/ 97 w 97"/>
                  <a:gd name="T3" fmla="*/ 29 h 91"/>
                  <a:gd name="T4" fmla="*/ 0 w 97"/>
                  <a:gd name="T5" fmla="*/ 0 h 91"/>
                  <a:gd name="T6" fmla="*/ 15 w 97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91"/>
                  <a:gd name="T14" fmla="*/ 97 w 97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91">
                    <a:moveTo>
                      <a:pt x="15" y="91"/>
                    </a:moveTo>
                    <a:lnTo>
                      <a:pt x="97" y="29"/>
                    </a:lnTo>
                    <a:lnTo>
                      <a:pt x="0" y="0"/>
                    </a:lnTo>
                    <a:lnTo>
                      <a:pt x="15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29" name="Group 249"/>
            <p:cNvGrpSpPr>
              <a:grpSpLocks/>
            </p:cNvGrpSpPr>
            <p:nvPr/>
          </p:nvGrpSpPr>
          <p:grpSpPr bwMode="auto">
            <a:xfrm>
              <a:off x="2408" y="1693"/>
              <a:ext cx="1176" cy="293"/>
              <a:chOff x="2515" y="1652"/>
              <a:chExt cx="1152" cy="278"/>
            </a:xfrm>
          </p:grpSpPr>
          <p:sp>
            <p:nvSpPr>
              <p:cNvPr id="85059" name="Line 250"/>
              <p:cNvSpPr>
                <a:spLocks noChangeShapeType="1"/>
              </p:cNvSpPr>
              <p:nvPr/>
            </p:nvSpPr>
            <p:spPr bwMode="auto">
              <a:xfrm>
                <a:off x="2515" y="1652"/>
                <a:ext cx="1067" cy="23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60" name="Freeform 251"/>
              <p:cNvSpPr>
                <a:spLocks/>
              </p:cNvSpPr>
              <p:nvPr/>
            </p:nvSpPr>
            <p:spPr bwMode="auto">
              <a:xfrm>
                <a:off x="3568" y="1842"/>
                <a:ext cx="99" cy="88"/>
              </a:xfrm>
              <a:custGeom>
                <a:avLst/>
                <a:gdLst>
                  <a:gd name="T0" fmla="*/ 0 w 99"/>
                  <a:gd name="T1" fmla="*/ 88 h 88"/>
                  <a:gd name="T2" fmla="*/ 99 w 99"/>
                  <a:gd name="T3" fmla="*/ 63 h 88"/>
                  <a:gd name="T4" fmla="*/ 19 w 99"/>
                  <a:gd name="T5" fmla="*/ 0 h 88"/>
                  <a:gd name="T6" fmla="*/ 0 w 99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9"/>
                  <a:gd name="T13" fmla="*/ 0 h 88"/>
                  <a:gd name="T14" fmla="*/ 99 w 99"/>
                  <a:gd name="T15" fmla="*/ 88 h 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9" h="88">
                    <a:moveTo>
                      <a:pt x="0" y="88"/>
                    </a:moveTo>
                    <a:lnTo>
                      <a:pt x="99" y="63"/>
                    </a:lnTo>
                    <a:lnTo>
                      <a:pt x="19" y="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30" name="Group 252"/>
            <p:cNvGrpSpPr>
              <a:grpSpLocks/>
            </p:cNvGrpSpPr>
            <p:nvPr/>
          </p:nvGrpSpPr>
          <p:grpSpPr bwMode="auto">
            <a:xfrm>
              <a:off x="2399" y="1501"/>
              <a:ext cx="1156" cy="731"/>
              <a:chOff x="2506" y="1470"/>
              <a:chExt cx="1132" cy="694"/>
            </a:xfrm>
          </p:grpSpPr>
          <p:sp>
            <p:nvSpPr>
              <p:cNvPr id="85057" name="Line 253"/>
              <p:cNvSpPr>
                <a:spLocks noChangeShapeType="1"/>
              </p:cNvSpPr>
              <p:nvPr/>
            </p:nvSpPr>
            <p:spPr bwMode="auto">
              <a:xfrm flipV="1">
                <a:off x="2506" y="1515"/>
                <a:ext cx="1057" cy="6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58" name="Freeform 254"/>
              <p:cNvSpPr>
                <a:spLocks/>
              </p:cNvSpPr>
              <p:nvPr/>
            </p:nvSpPr>
            <p:spPr bwMode="auto">
              <a:xfrm>
                <a:off x="3537" y="1470"/>
                <a:ext cx="101" cy="87"/>
              </a:xfrm>
              <a:custGeom>
                <a:avLst/>
                <a:gdLst>
                  <a:gd name="T0" fmla="*/ 47 w 101"/>
                  <a:gd name="T1" fmla="*/ 87 h 87"/>
                  <a:gd name="T2" fmla="*/ 101 w 101"/>
                  <a:gd name="T3" fmla="*/ 0 h 87"/>
                  <a:gd name="T4" fmla="*/ 0 w 101"/>
                  <a:gd name="T5" fmla="*/ 10 h 87"/>
                  <a:gd name="T6" fmla="*/ 47 w 101"/>
                  <a:gd name="T7" fmla="*/ 87 h 8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7"/>
                  <a:gd name="T14" fmla="*/ 101 w 101"/>
                  <a:gd name="T15" fmla="*/ 87 h 8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7">
                    <a:moveTo>
                      <a:pt x="47" y="87"/>
                    </a:moveTo>
                    <a:lnTo>
                      <a:pt x="101" y="0"/>
                    </a:lnTo>
                    <a:lnTo>
                      <a:pt x="0" y="10"/>
                    </a:lnTo>
                    <a:lnTo>
                      <a:pt x="47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31" name="Group 255"/>
            <p:cNvGrpSpPr>
              <a:grpSpLocks/>
            </p:cNvGrpSpPr>
            <p:nvPr/>
          </p:nvGrpSpPr>
          <p:grpSpPr bwMode="auto">
            <a:xfrm>
              <a:off x="2408" y="1982"/>
              <a:ext cx="1166" cy="257"/>
              <a:chOff x="2515" y="1926"/>
              <a:chExt cx="1142" cy="244"/>
            </a:xfrm>
          </p:grpSpPr>
          <p:sp>
            <p:nvSpPr>
              <p:cNvPr id="85055" name="Line 256"/>
              <p:cNvSpPr>
                <a:spLocks noChangeShapeType="1"/>
              </p:cNvSpPr>
              <p:nvPr/>
            </p:nvSpPr>
            <p:spPr bwMode="auto">
              <a:xfrm flipV="1">
                <a:off x="2515" y="1969"/>
                <a:ext cx="1055" cy="20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56" name="Freeform 257"/>
              <p:cNvSpPr>
                <a:spLocks/>
              </p:cNvSpPr>
              <p:nvPr/>
            </p:nvSpPr>
            <p:spPr bwMode="auto">
              <a:xfrm>
                <a:off x="3559" y="1926"/>
                <a:ext cx="98" cy="88"/>
              </a:xfrm>
              <a:custGeom>
                <a:avLst/>
                <a:gdLst>
                  <a:gd name="T0" fmla="*/ 17 w 98"/>
                  <a:gd name="T1" fmla="*/ 88 h 88"/>
                  <a:gd name="T2" fmla="*/ 98 w 98"/>
                  <a:gd name="T3" fmla="*/ 26 h 88"/>
                  <a:gd name="T4" fmla="*/ 0 w 98"/>
                  <a:gd name="T5" fmla="*/ 0 h 88"/>
                  <a:gd name="T6" fmla="*/ 17 w 98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8"/>
                  <a:gd name="T13" fmla="*/ 0 h 88"/>
                  <a:gd name="T14" fmla="*/ 98 w 98"/>
                  <a:gd name="T15" fmla="*/ 88 h 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8" h="88">
                    <a:moveTo>
                      <a:pt x="17" y="88"/>
                    </a:moveTo>
                    <a:lnTo>
                      <a:pt x="98" y="26"/>
                    </a:lnTo>
                    <a:lnTo>
                      <a:pt x="0" y="0"/>
                    </a:lnTo>
                    <a:lnTo>
                      <a:pt x="17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85032" name="Group 258"/>
            <p:cNvGrpSpPr>
              <a:grpSpLocks/>
            </p:cNvGrpSpPr>
            <p:nvPr/>
          </p:nvGrpSpPr>
          <p:grpSpPr bwMode="auto">
            <a:xfrm>
              <a:off x="3805" y="1369"/>
              <a:ext cx="740" cy="107"/>
              <a:chOff x="3883" y="1355"/>
              <a:chExt cx="267" cy="91"/>
            </a:xfrm>
          </p:grpSpPr>
          <p:sp>
            <p:nvSpPr>
              <p:cNvPr id="85053" name="Line 259"/>
              <p:cNvSpPr>
                <a:spLocks noChangeShapeType="1"/>
              </p:cNvSpPr>
              <p:nvPr/>
            </p:nvSpPr>
            <p:spPr bwMode="auto">
              <a:xfrm>
                <a:off x="3883" y="1400"/>
                <a:ext cx="1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54" name="Freeform 260"/>
              <p:cNvSpPr>
                <a:spLocks/>
              </p:cNvSpPr>
              <p:nvPr/>
            </p:nvSpPr>
            <p:spPr bwMode="auto">
              <a:xfrm>
                <a:off x="4058" y="1355"/>
                <a:ext cx="92" cy="91"/>
              </a:xfrm>
              <a:custGeom>
                <a:avLst/>
                <a:gdLst>
                  <a:gd name="T0" fmla="*/ 0 w 92"/>
                  <a:gd name="T1" fmla="*/ 91 h 91"/>
                  <a:gd name="T2" fmla="*/ 92 w 92"/>
                  <a:gd name="T3" fmla="*/ 45 h 91"/>
                  <a:gd name="T4" fmla="*/ 0 w 92"/>
                  <a:gd name="T5" fmla="*/ 0 h 91"/>
                  <a:gd name="T6" fmla="*/ 0 w 9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91"/>
                  <a:gd name="T14" fmla="*/ 92 w 92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91">
                    <a:moveTo>
                      <a:pt x="0" y="91"/>
                    </a:moveTo>
                    <a:lnTo>
                      <a:pt x="92" y="45"/>
                    </a:lnTo>
                    <a:lnTo>
                      <a:pt x="0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85033" name="Rectangle 261"/>
            <p:cNvSpPr>
              <a:spLocks noChangeArrowheads="1"/>
            </p:cNvSpPr>
            <p:nvPr/>
          </p:nvSpPr>
          <p:spPr bwMode="auto">
            <a:xfrm>
              <a:off x="1037" y="1181"/>
              <a:ext cx="168" cy="1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endParaRPr lang="de-DE" altLang="de-DE" b="0">
                <a:latin typeface="Arial Black" panose="020B0A04020102020204" pitchFamily="34" charset="0"/>
              </a:endParaRPr>
            </a:p>
          </p:txBody>
        </p:sp>
        <p:sp>
          <p:nvSpPr>
            <p:cNvPr id="85034" name="Rectangle 262"/>
            <p:cNvSpPr>
              <a:spLocks noChangeArrowheads="1"/>
            </p:cNvSpPr>
            <p:nvPr/>
          </p:nvSpPr>
          <p:spPr bwMode="auto">
            <a:xfrm>
              <a:off x="1071" y="1199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35" name="Rectangle 263"/>
            <p:cNvSpPr>
              <a:spLocks noChangeArrowheads="1"/>
            </p:cNvSpPr>
            <p:nvPr/>
          </p:nvSpPr>
          <p:spPr bwMode="auto">
            <a:xfrm>
              <a:off x="1144" y="1262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2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36" name="Rectangle 264"/>
            <p:cNvSpPr>
              <a:spLocks noChangeArrowheads="1"/>
            </p:cNvSpPr>
            <p:nvPr/>
          </p:nvSpPr>
          <p:spPr bwMode="auto">
            <a:xfrm>
              <a:off x="1071" y="1548"/>
              <a:ext cx="72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37" name="Rectangle 265"/>
            <p:cNvSpPr>
              <a:spLocks noChangeArrowheads="1"/>
            </p:cNvSpPr>
            <p:nvPr/>
          </p:nvSpPr>
          <p:spPr bwMode="auto">
            <a:xfrm>
              <a:off x="1144" y="1611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2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38" name="Rectangle 266"/>
            <p:cNvSpPr>
              <a:spLocks noChangeArrowheads="1"/>
            </p:cNvSpPr>
            <p:nvPr/>
          </p:nvSpPr>
          <p:spPr bwMode="auto">
            <a:xfrm>
              <a:off x="1071" y="2244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39" name="Rectangle 267"/>
            <p:cNvSpPr>
              <a:spLocks noChangeArrowheads="1"/>
            </p:cNvSpPr>
            <p:nvPr/>
          </p:nvSpPr>
          <p:spPr bwMode="auto">
            <a:xfrm>
              <a:off x="1144" y="2307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2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n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0" name="Rectangle 268"/>
            <p:cNvSpPr>
              <a:spLocks noChangeArrowheads="1"/>
            </p:cNvSpPr>
            <p:nvPr/>
          </p:nvSpPr>
          <p:spPr bwMode="auto">
            <a:xfrm>
              <a:off x="2422" y="1214"/>
              <a:ext cx="72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1" name="Rectangle 269"/>
            <p:cNvSpPr>
              <a:spLocks noChangeArrowheads="1"/>
            </p:cNvSpPr>
            <p:nvPr/>
          </p:nvSpPr>
          <p:spPr bwMode="auto">
            <a:xfrm>
              <a:off x="2490" y="1277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2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2" name="Rectangle 270"/>
            <p:cNvSpPr>
              <a:spLocks noChangeArrowheads="1"/>
            </p:cNvSpPr>
            <p:nvPr/>
          </p:nvSpPr>
          <p:spPr bwMode="auto">
            <a:xfrm>
              <a:off x="2422" y="1710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3" name="Rectangle 271"/>
            <p:cNvSpPr>
              <a:spLocks noChangeArrowheads="1"/>
            </p:cNvSpPr>
            <p:nvPr/>
          </p:nvSpPr>
          <p:spPr bwMode="auto">
            <a:xfrm>
              <a:off x="2490" y="1773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2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4" name="Rectangle 272"/>
            <p:cNvSpPr>
              <a:spLocks noChangeArrowheads="1"/>
            </p:cNvSpPr>
            <p:nvPr/>
          </p:nvSpPr>
          <p:spPr bwMode="auto">
            <a:xfrm>
              <a:off x="2422" y="2232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5" name="Rectangle 273"/>
            <p:cNvSpPr>
              <a:spLocks noChangeArrowheads="1"/>
            </p:cNvSpPr>
            <p:nvPr/>
          </p:nvSpPr>
          <p:spPr bwMode="auto">
            <a:xfrm>
              <a:off x="2490" y="2296"/>
              <a:ext cx="48" cy="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2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n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6" name="Rectangle 274"/>
            <p:cNvSpPr>
              <a:spLocks noChangeArrowheads="1"/>
            </p:cNvSpPr>
            <p:nvPr/>
          </p:nvSpPr>
          <p:spPr bwMode="auto">
            <a:xfrm>
              <a:off x="3894" y="1269"/>
              <a:ext cx="4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f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7" name="Rectangle 275"/>
            <p:cNvSpPr>
              <a:spLocks noChangeArrowheads="1"/>
            </p:cNvSpPr>
            <p:nvPr/>
          </p:nvSpPr>
          <p:spPr bwMode="auto">
            <a:xfrm>
              <a:off x="3941" y="1333"/>
              <a:ext cx="4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2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8" name="Rectangle 276"/>
            <p:cNvSpPr>
              <a:spLocks noChangeArrowheads="1"/>
            </p:cNvSpPr>
            <p:nvPr/>
          </p:nvSpPr>
          <p:spPr bwMode="auto">
            <a:xfrm>
              <a:off x="3894" y="1792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f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sp>
          <p:nvSpPr>
            <p:cNvPr id="85049" name="Rectangle 277"/>
            <p:cNvSpPr>
              <a:spLocks noChangeArrowheads="1"/>
            </p:cNvSpPr>
            <p:nvPr/>
          </p:nvSpPr>
          <p:spPr bwMode="auto">
            <a:xfrm>
              <a:off x="3941" y="1856"/>
              <a:ext cx="49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2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de-DE" altLang="de-DE" b="0">
                <a:latin typeface="Times New Roman" panose="02020603050405020304" pitchFamily="18" charset="0"/>
              </a:endParaRPr>
            </a:p>
          </p:txBody>
        </p:sp>
        <p:grpSp>
          <p:nvGrpSpPr>
            <p:cNvPr id="85050" name="Group 278"/>
            <p:cNvGrpSpPr>
              <a:grpSpLocks/>
            </p:cNvGrpSpPr>
            <p:nvPr/>
          </p:nvGrpSpPr>
          <p:grpSpPr bwMode="auto">
            <a:xfrm>
              <a:off x="3859" y="1925"/>
              <a:ext cx="740" cy="107"/>
              <a:chOff x="3883" y="1355"/>
              <a:chExt cx="267" cy="91"/>
            </a:xfrm>
          </p:grpSpPr>
          <p:sp>
            <p:nvSpPr>
              <p:cNvPr id="85051" name="Line 279"/>
              <p:cNvSpPr>
                <a:spLocks noChangeShapeType="1"/>
              </p:cNvSpPr>
              <p:nvPr/>
            </p:nvSpPr>
            <p:spPr bwMode="auto">
              <a:xfrm>
                <a:off x="3883" y="1400"/>
                <a:ext cx="1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052" name="Freeform 280"/>
              <p:cNvSpPr>
                <a:spLocks/>
              </p:cNvSpPr>
              <p:nvPr/>
            </p:nvSpPr>
            <p:spPr bwMode="auto">
              <a:xfrm>
                <a:off x="4058" y="1355"/>
                <a:ext cx="92" cy="91"/>
              </a:xfrm>
              <a:custGeom>
                <a:avLst/>
                <a:gdLst>
                  <a:gd name="T0" fmla="*/ 0 w 92"/>
                  <a:gd name="T1" fmla="*/ 91 h 91"/>
                  <a:gd name="T2" fmla="*/ 92 w 92"/>
                  <a:gd name="T3" fmla="*/ 45 h 91"/>
                  <a:gd name="T4" fmla="*/ 0 w 92"/>
                  <a:gd name="T5" fmla="*/ 0 h 91"/>
                  <a:gd name="T6" fmla="*/ 0 w 9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91"/>
                  <a:gd name="T14" fmla="*/ 92 w 92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91">
                    <a:moveTo>
                      <a:pt x="0" y="91"/>
                    </a:moveTo>
                    <a:lnTo>
                      <a:pt x="92" y="45"/>
                    </a:lnTo>
                    <a:lnTo>
                      <a:pt x="0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5929" name="Text Box 281"/>
          <p:cNvSpPr txBox="1">
            <a:spLocks noChangeArrowheads="1"/>
          </p:cNvSpPr>
          <p:nvPr/>
        </p:nvSpPr>
        <p:spPr bwMode="auto">
          <a:xfrm>
            <a:off x="469900" y="3848100"/>
            <a:ext cx="13335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>
                <a:latin typeface="Times New Roman" panose="02020603050405020304" pitchFamily="18" charset="0"/>
              </a:rPr>
              <a:t>Eingabe</a:t>
            </a:r>
          </a:p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2000" b="0">
                <a:latin typeface="Times New Roman" panose="02020603050405020304" pitchFamily="18" charset="0"/>
              </a:rPr>
              <a:t>z.B. DNA, Patienten-daten, Roboter-sensoren</a:t>
            </a:r>
          </a:p>
        </p:txBody>
      </p:sp>
      <p:sp>
        <p:nvSpPr>
          <p:cNvPr id="155930" name="Text Box 282"/>
          <p:cNvSpPr txBox="1">
            <a:spLocks noChangeArrowheads="1"/>
          </p:cNvSpPr>
          <p:nvPr/>
        </p:nvSpPr>
        <p:spPr bwMode="auto">
          <a:xfrm>
            <a:off x="7369175" y="4098925"/>
            <a:ext cx="15875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>
                <a:latin typeface="Times New Roman" panose="02020603050405020304" pitchFamily="18" charset="0"/>
              </a:rPr>
              <a:t>Ausgabe</a:t>
            </a:r>
          </a:p>
          <a:p>
            <a:pPr>
              <a:spcBef>
                <a:spcPct val="50000"/>
              </a:spcBef>
              <a:buSzTx/>
              <a:buFontTx/>
              <a:buNone/>
            </a:pPr>
            <a:r>
              <a:rPr lang="de-DE" altLang="de-DE" sz="2000" b="0">
                <a:latin typeface="Times New Roman" panose="02020603050405020304" pitchFamily="18" charset="0"/>
              </a:rPr>
              <a:t>z.B. Struktur, Diagnose, Roboter-bewegung</a:t>
            </a:r>
          </a:p>
        </p:txBody>
      </p:sp>
      <p:sp>
        <p:nvSpPr>
          <p:cNvPr id="155931" name="Rectangle 283"/>
          <p:cNvSpPr>
            <a:spLocks noChangeArrowheads="1"/>
          </p:cNvSpPr>
          <p:nvPr/>
        </p:nvSpPr>
        <p:spPr bwMode="auto">
          <a:xfrm>
            <a:off x="768350" y="1730375"/>
            <a:ext cx="8058150" cy="109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Clr>
                <a:srgbClr val="FF9933"/>
              </a:buClr>
              <a:buSzTx/>
              <a:buFont typeface="Monotype Sorts"/>
              <a:buNone/>
            </a:pPr>
            <a:r>
              <a:rPr kumimoji="1" lang="de-DE" altLang="de-DE" sz="2000" b="0">
                <a:latin typeface="Tahoma" panose="020B0604030504040204" pitchFamily="34" charset="0"/>
              </a:rPr>
              <a:t>Ein 2-Schichtennetzwerk mit nicht-linearer Ausgabefunktion S(z) kann </a:t>
            </a:r>
            <a:r>
              <a:rPr kumimoji="1" lang="de-DE" altLang="de-DE" sz="2000" b="0">
                <a:solidFill>
                  <a:srgbClr val="FF5050"/>
                </a:solidFill>
                <a:latin typeface="Tahoma" panose="020B0604030504040204" pitchFamily="34" charset="0"/>
              </a:rPr>
              <a:t>JEDE beliebige Funktion</a:t>
            </a:r>
            <a:r>
              <a:rPr kumimoji="1" lang="de-DE" altLang="de-DE" sz="2000" b="0">
                <a:latin typeface="Tahoma" panose="020B0604030504040204" pitchFamily="34" charset="0"/>
              </a:rPr>
              <a:t> beliebig dicht approximieren, wenn genügend Neuronen ex.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5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5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59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559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5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59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59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59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929" grpId="0" autoUpdateAnimBg="0"/>
      <p:bldP spid="155930" grpId="0" autoUpdateAnimBg="0"/>
      <p:bldP spid="155931" grpId="0" autoUpdateAnimBg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8601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8E306174-0FBA-4050-9655-94995265F25E}" type="slidenum">
              <a:rPr lang="de-DE" altLang="de-DE" sz="800" b="0"/>
              <a:pPr>
                <a:buSzTx/>
                <a:buFontTx/>
                <a:buNone/>
              </a:pPr>
              <a:t>82</a:t>
            </a:fld>
            <a:r>
              <a:rPr lang="de-DE" altLang="de-DE" sz="800" b="0"/>
              <a:t> -</a:t>
            </a:r>
          </a:p>
        </p:txBody>
      </p:sp>
      <p:sp>
        <p:nvSpPr>
          <p:cNvPr id="8602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Fähigkeiten der Multilayer-Netzwerke</a:t>
            </a:r>
          </a:p>
        </p:txBody>
      </p:sp>
      <p:sp>
        <p:nvSpPr>
          <p:cNvPr id="219140" name="Text Box 4"/>
          <p:cNvSpPr txBox="1">
            <a:spLocks noChangeArrowheads="1"/>
          </p:cNvSpPr>
          <p:nvPr/>
        </p:nvSpPr>
        <p:spPr bwMode="auto">
          <a:xfrm>
            <a:off x="749300" y="1511300"/>
            <a:ext cx="7599363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2000" b="0">
                <a:latin typeface="Arial Black" panose="020B0A04020102020204" pitchFamily="34" charset="0"/>
              </a:rPr>
              <a:t>Satz</a:t>
            </a:r>
          </a:p>
          <a:p>
            <a:pPr>
              <a:buSzTx/>
              <a:buFontTx/>
              <a:buNone/>
            </a:pPr>
            <a:r>
              <a:rPr lang="de-DE" altLang="de-DE" sz="2000" b="0">
                <a:solidFill>
                  <a:srgbClr val="000000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Jede beliebige, stetige Funktion f(x) in einem kompakten Intervall </a:t>
            </a:r>
            <a:r>
              <a:rPr lang="de-DE" altLang="de-DE" sz="2000" b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("kompakte Teilmenge des </a:t>
            </a:r>
            <a:r>
              <a:rPr lang="de-DE" altLang="de-DE" sz="2000" b="0">
                <a:solidFill>
                  <a:schemeClr val="bg2"/>
                </a:solidFill>
                <a:latin typeface="Arial Black" panose="020B0A040201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</a:t>
            </a:r>
            <a:r>
              <a:rPr lang="de-DE" altLang="de-DE" sz="2000" b="0" baseline="3000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de-DE" altLang="de-DE" sz="2000" b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 ")</a:t>
            </a:r>
            <a:r>
              <a:rPr lang="de-DE" altLang="de-DE" sz="2000" b="0">
                <a:solidFill>
                  <a:srgbClr val="000000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 kann </a:t>
            </a:r>
            <a:r>
              <a:rPr lang="de-DE" altLang="de-DE" sz="2000" b="0">
                <a:solidFill>
                  <a:srgbClr val="D62900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beliebig dicht</a:t>
            </a:r>
            <a:r>
              <a:rPr lang="de-DE" altLang="de-DE" sz="2000" b="0">
                <a:solidFill>
                  <a:srgbClr val="000000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altLang="de-DE" sz="2000" b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de-DE" altLang="de-DE" sz="2000" b="0" i="1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uniform dicht</a:t>
            </a:r>
            <a:r>
              <a:rPr lang="de-DE" altLang="de-DE" sz="2000" b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 im Sinne der L</a:t>
            </a:r>
            <a:r>
              <a:rPr lang="de-DE" altLang="de-DE" sz="2000" b="0" baseline="-3000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de-DE" altLang="de-DE" sz="2000" b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-Norm in der Menge C</a:t>
            </a:r>
            <a:r>
              <a:rPr lang="de-DE" altLang="de-DE" sz="2000" b="0" baseline="3000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de-DE" altLang="de-DE" sz="2000" b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 aller stetigen Funktionen und </a:t>
            </a:r>
            <a:r>
              <a:rPr lang="de-DE" altLang="de-DE" sz="2000" b="0">
                <a:solidFill>
                  <a:schemeClr val="bg2"/>
                </a:solidFill>
                <a:latin typeface="Arial Black" panose="020B0A04020102020204" pitchFamily="34" charset="0"/>
                <a:cs typeface="Times New Roman" panose="02020603050405020304" pitchFamily="18" charset="0"/>
                <a:sym typeface="Symbol" panose="05050102010706020507" pitchFamily="18" charset="2"/>
              </a:rPr>
              <a:t></a:t>
            </a:r>
            <a:r>
              <a:rPr lang="de-DE" altLang="de-DE" sz="2000" b="0" baseline="-3000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p</a:t>
            </a:r>
            <a:r>
              <a:rPr lang="de-DE" altLang="de-DE" sz="2000" b="0" i="1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-dicht </a:t>
            </a:r>
            <a:r>
              <a:rPr lang="de-DE" altLang="de-DE" sz="2000" b="0">
                <a:solidFill>
                  <a:schemeClr val="bg2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in der Menge der Borel meßbaren Funktionen)</a:t>
            </a:r>
            <a:r>
              <a:rPr lang="de-DE" altLang="de-DE" sz="2000" b="0">
                <a:solidFill>
                  <a:srgbClr val="000000"/>
                </a:solidFill>
                <a:latin typeface="TIMES" panose="02020603050405020304" pitchFamily="18" charset="0"/>
                <a:cs typeface="Times New Roman" panose="02020603050405020304" pitchFamily="18" charset="0"/>
              </a:rPr>
              <a:t> durch eine Sigma-Funktion F(x) approximiert werden</a:t>
            </a:r>
            <a:r>
              <a:rPr lang="de-DE" altLang="de-DE" sz="2000" b="0">
                <a:latin typeface="Arial Black" panose="020B0A04020102020204" pitchFamily="34" charset="0"/>
              </a:rPr>
              <a:t> </a:t>
            </a:r>
          </a:p>
        </p:txBody>
      </p:sp>
      <p:sp>
        <p:nvSpPr>
          <p:cNvPr id="219141" name="Text Box 5"/>
          <p:cNvSpPr txBox="1">
            <a:spLocks noChangeArrowheads="1"/>
          </p:cNvSpPr>
          <p:nvPr/>
        </p:nvSpPr>
        <p:spPr bwMode="auto">
          <a:xfrm>
            <a:off x="803275" y="5265738"/>
            <a:ext cx="7915275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de-DE" sz="2000" b="1" dirty="0">
                <a:latin typeface="+mj-lt"/>
              </a:rPr>
              <a:t>Anmerkung</a:t>
            </a:r>
            <a:r>
              <a:rPr lang="de-DE" sz="2000" dirty="0">
                <a:latin typeface="+mj-lt"/>
              </a:rPr>
              <a:t>: Gilt auch für S = stetig, begrenzt, nicht-konstant (RBF)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9140" grpId="0"/>
      <p:bldP spid="219141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8704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9CB319FC-EDB5-489D-B4BD-2F965E3575FD}" type="slidenum">
              <a:rPr lang="de-DE" altLang="de-DE" sz="800" b="0"/>
              <a:pPr>
                <a:buSzTx/>
                <a:buFontTx/>
                <a:buNone/>
              </a:pPr>
              <a:t>83</a:t>
            </a:fld>
            <a:r>
              <a:rPr lang="de-DE" altLang="de-DE" sz="800" b="0"/>
              <a:t> -</a:t>
            </a:r>
          </a:p>
        </p:txBody>
      </p:sp>
      <p:sp>
        <p:nvSpPr>
          <p:cNvPr id="870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Fähigkeiten der Multilayer-Netzwerke</a:t>
            </a:r>
            <a:endParaRPr lang="en-US" altLang="de-DE" smtClean="0"/>
          </a:p>
        </p:txBody>
      </p:sp>
      <p:sp>
        <p:nvSpPr>
          <p:cNvPr id="8704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19188" y="1268413"/>
            <a:ext cx="6869112" cy="5184775"/>
          </a:xfrm>
        </p:spPr>
        <p:txBody>
          <a:bodyPr/>
          <a:lstStyle/>
          <a:p>
            <a:pPr marL="177800" indent="-177800">
              <a:buFontTx/>
              <a:buNone/>
            </a:pPr>
            <a:r>
              <a:rPr lang="en-US" altLang="de-DE" sz="2800" smtClean="0"/>
              <a:t>Frage</a:t>
            </a:r>
            <a:r>
              <a:rPr lang="en-US" altLang="de-DE" smtClean="0"/>
              <a:t>:</a:t>
            </a:r>
          </a:p>
          <a:p>
            <a:pPr marL="177800" indent="-177800">
              <a:buFontTx/>
              <a:buNone/>
            </a:pPr>
            <a:r>
              <a:rPr lang="en-US" altLang="de-DE" smtClean="0"/>
              <a:t>Wieviel Schichten</a:t>
            </a:r>
            <a:r>
              <a:rPr lang="en-US" altLang="de-DE" b="0" smtClean="0"/>
              <a:t> muss ein Netzwerk mindestens haben, um eine beliebige Funktion beliebig gut zu approximieren?</a:t>
            </a:r>
          </a:p>
          <a:p>
            <a:pPr marL="177800" indent="-177800">
              <a:buFontTx/>
              <a:buNone/>
            </a:pPr>
            <a:endParaRPr lang="en-US" altLang="de-DE" b="0" smtClean="0"/>
          </a:p>
          <a:p>
            <a:pPr marL="177800" indent="-177800">
              <a:buFontTx/>
              <a:buNone/>
            </a:pPr>
            <a:r>
              <a:rPr lang="en-US" altLang="de-DE" smtClean="0"/>
              <a:t>? Antworten:</a:t>
            </a:r>
          </a:p>
          <a:p>
            <a:pPr marL="177800" indent="-177800"/>
            <a:r>
              <a:rPr lang="en-US" altLang="de-DE" smtClean="0"/>
              <a:t> </a:t>
            </a:r>
            <a:r>
              <a:rPr lang="en-US" altLang="de-DE" b="0" smtClean="0"/>
              <a:t>eine</a:t>
            </a:r>
          </a:p>
          <a:p>
            <a:pPr marL="177800" indent="-177800"/>
            <a:r>
              <a:rPr lang="en-US" altLang="de-DE" b="0" smtClean="0"/>
              <a:t> zwei</a:t>
            </a:r>
          </a:p>
          <a:p>
            <a:pPr marL="177800" indent="-177800"/>
            <a:r>
              <a:rPr lang="en-US" altLang="de-DE" b="0" smtClean="0"/>
              <a:t> drei</a:t>
            </a:r>
          </a:p>
          <a:p>
            <a:pPr marL="177800" indent="-177800"/>
            <a:r>
              <a:rPr lang="en-US" altLang="de-DE" b="0" smtClean="0"/>
              <a:t> unendlich viele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000" b="0" smtClean="0">
                <a:latin typeface="Tahoma" panose="020B0604030504040204" pitchFamily="34" charset="0"/>
              </a:rPr>
              <a:t>R.Brause, Adaptive Modellierung: Kap.2  Black-Box-Modellierung</a:t>
            </a:r>
          </a:p>
        </p:txBody>
      </p:sp>
      <p:sp>
        <p:nvSpPr>
          <p:cNvPr id="1536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800" b="0"/>
              <a:t>- </a:t>
            </a:r>
            <a:fld id="{9B43182F-ABAB-432D-99A6-88D90397A711}" type="slidenum">
              <a:rPr lang="de-DE" altLang="de-DE" sz="800" b="0"/>
              <a:pPr>
                <a:buSzTx/>
                <a:buFontTx/>
                <a:buNone/>
              </a:pPr>
              <a:t>9</a:t>
            </a:fld>
            <a:r>
              <a:rPr lang="de-DE" altLang="de-DE" sz="800" b="0"/>
              <a:t> -</a:t>
            </a:r>
          </a:p>
        </p:txBody>
      </p:sp>
      <p:sp>
        <p:nvSpPr>
          <p:cNvPr id="15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Lineare Approximation - verrauscht</a:t>
            </a:r>
          </a:p>
        </p:txBody>
      </p:sp>
      <p:sp>
        <p:nvSpPr>
          <p:cNvPr id="32773" name="Text Box 3"/>
          <p:cNvSpPr txBox="1">
            <a:spLocks noChangeArrowheads="1"/>
          </p:cNvSpPr>
          <p:nvPr/>
        </p:nvSpPr>
        <p:spPr bwMode="auto">
          <a:xfrm>
            <a:off x="685800" y="1295400"/>
            <a:ext cx="8305800" cy="48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buSzPct val="130000"/>
              <a:buFontTx/>
              <a:buBlip>
                <a:blip r:embed="rId3"/>
              </a:buBlip>
              <a:defRPr/>
            </a:pPr>
            <a:r>
              <a:rPr lang="de-DE" b="1" dirty="0"/>
              <a:t> </a:t>
            </a:r>
            <a:r>
              <a:rPr lang="de-DE" b="1" dirty="0">
                <a:latin typeface="+mj-lt"/>
              </a:rPr>
              <a:t>Minimaler mittlerer Abstand zur Gerade (Hyperebene)</a:t>
            </a:r>
          </a:p>
          <a:p>
            <a:pPr>
              <a:buSzPct val="130000"/>
              <a:defRPr/>
            </a:pPr>
            <a:r>
              <a:rPr lang="de-DE" sz="2000" dirty="0">
                <a:latin typeface="+mj-lt"/>
                <a:cs typeface="Times New Roman" pitchFamily="18" charset="0"/>
              </a:rPr>
              <a:t>						im Datenraum </a:t>
            </a:r>
            <a:r>
              <a:rPr lang="de-DE" sz="2000" b="1" dirty="0">
                <a:latin typeface="+mj-lt"/>
                <a:cs typeface="Times New Roman" pitchFamily="18" charset="0"/>
              </a:rPr>
              <a:t>x</a:t>
            </a:r>
            <a:r>
              <a:rPr lang="de-DE" sz="2000" dirty="0">
                <a:latin typeface="+mj-lt"/>
                <a:cs typeface="Times New Roman" pitchFamily="18" charset="0"/>
              </a:rPr>
              <a:t> = (</a:t>
            </a:r>
            <a:r>
              <a:rPr lang="de-DE" sz="2000" dirty="0" err="1">
                <a:latin typeface="+mj-lt"/>
                <a:cs typeface="Times New Roman" pitchFamily="18" charset="0"/>
              </a:rPr>
              <a:t>y,x</a:t>
            </a:r>
            <a:r>
              <a:rPr lang="de-DE" sz="2000" baseline="-25000" dirty="0" err="1">
                <a:latin typeface="+mj-lt"/>
                <a:cs typeface="Times New Roman" pitchFamily="18" charset="0"/>
              </a:rPr>
              <a:t>i</a:t>
            </a:r>
            <a:r>
              <a:rPr lang="de-DE" sz="2000" dirty="0">
                <a:latin typeface="+mj-lt"/>
                <a:cs typeface="Times New Roman" pitchFamily="18" charset="0"/>
              </a:rPr>
              <a:t>)</a:t>
            </a:r>
            <a:endParaRPr lang="de-DE" baseline="-25000" dirty="0">
              <a:latin typeface="+mj-lt"/>
              <a:cs typeface="Times New Roman" pitchFamily="18" charset="0"/>
            </a:endParaRPr>
          </a:p>
        </p:txBody>
      </p:sp>
      <p:sp>
        <p:nvSpPr>
          <p:cNvPr id="15366" name="Freeform 4"/>
          <p:cNvSpPr>
            <a:spLocks/>
          </p:cNvSpPr>
          <p:nvPr/>
        </p:nvSpPr>
        <p:spPr bwMode="auto">
          <a:xfrm>
            <a:off x="5589588" y="4740275"/>
            <a:ext cx="125412" cy="101600"/>
          </a:xfrm>
          <a:custGeom>
            <a:avLst/>
            <a:gdLst>
              <a:gd name="T0" fmla="*/ 0 w 119"/>
              <a:gd name="T1" fmla="*/ 2147483647 h 96"/>
              <a:gd name="T2" fmla="*/ 0 w 119"/>
              <a:gd name="T3" fmla="*/ 2147483647 h 96"/>
              <a:gd name="T4" fmla="*/ 2147483647 w 119"/>
              <a:gd name="T5" fmla="*/ 2147483647 h 96"/>
              <a:gd name="T6" fmla="*/ 0 w 119"/>
              <a:gd name="T7" fmla="*/ 0 h 96"/>
              <a:gd name="T8" fmla="*/ 0 w 119"/>
              <a:gd name="T9" fmla="*/ 2147483647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9"/>
              <a:gd name="T16" fmla="*/ 0 h 96"/>
              <a:gd name="T17" fmla="*/ 119 w 119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9" h="96">
                <a:moveTo>
                  <a:pt x="0" y="48"/>
                </a:moveTo>
                <a:lnTo>
                  <a:pt x="0" y="96"/>
                </a:lnTo>
                <a:lnTo>
                  <a:pt x="119" y="48"/>
                </a:lnTo>
                <a:lnTo>
                  <a:pt x="0" y="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367" name="Line 5"/>
          <p:cNvSpPr>
            <a:spLocks noChangeShapeType="1"/>
          </p:cNvSpPr>
          <p:nvPr/>
        </p:nvSpPr>
        <p:spPr bwMode="auto">
          <a:xfrm flipH="1">
            <a:off x="2627313" y="4791075"/>
            <a:ext cx="29622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368" name="Freeform 6"/>
          <p:cNvSpPr>
            <a:spLocks/>
          </p:cNvSpPr>
          <p:nvPr/>
        </p:nvSpPr>
        <p:spPr bwMode="auto">
          <a:xfrm>
            <a:off x="2133600" y="2774950"/>
            <a:ext cx="2686050" cy="2406650"/>
          </a:xfrm>
          <a:custGeom>
            <a:avLst/>
            <a:gdLst>
              <a:gd name="T0" fmla="*/ 2147483647 w 2521"/>
              <a:gd name="T1" fmla="*/ 2147483647 h 2264"/>
              <a:gd name="T2" fmla="*/ 2147483647 w 2521"/>
              <a:gd name="T3" fmla="*/ 2147483647 h 2264"/>
              <a:gd name="T4" fmla="*/ 2147483647 w 2521"/>
              <a:gd name="T5" fmla="*/ 0 h 2264"/>
              <a:gd name="T6" fmla="*/ 0 w 2521"/>
              <a:gd name="T7" fmla="*/ 2147483647 h 2264"/>
              <a:gd name="T8" fmla="*/ 2147483647 w 2521"/>
              <a:gd name="T9" fmla="*/ 2147483647 h 2264"/>
              <a:gd name="T10" fmla="*/ 2147483647 w 2521"/>
              <a:gd name="T11" fmla="*/ 2147483647 h 22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21"/>
              <a:gd name="T19" fmla="*/ 0 h 2264"/>
              <a:gd name="T20" fmla="*/ 2521 w 2521"/>
              <a:gd name="T21" fmla="*/ 2264 h 22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21" h="2264">
                <a:moveTo>
                  <a:pt x="2506" y="2250"/>
                </a:moveTo>
                <a:lnTo>
                  <a:pt x="2521" y="2235"/>
                </a:lnTo>
                <a:lnTo>
                  <a:pt x="29" y="0"/>
                </a:lnTo>
                <a:lnTo>
                  <a:pt x="0" y="33"/>
                </a:lnTo>
                <a:lnTo>
                  <a:pt x="2497" y="2264"/>
                </a:lnTo>
                <a:lnTo>
                  <a:pt x="2506" y="2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369" name="Freeform 7"/>
          <p:cNvSpPr>
            <a:spLocks/>
          </p:cNvSpPr>
          <p:nvPr/>
        </p:nvSpPr>
        <p:spPr bwMode="auto">
          <a:xfrm>
            <a:off x="2576513" y="2057400"/>
            <a:ext cx="100012" cy="125413"/>
          </a:xfrm>
          <a:custGeom>
            <a:avLst/>
            <a:gdLst>
              <a:gd name="T0" fmla="*/ 2147483647 w 96"/>
              <a:gd name="T1" fmla="*/ 2147483647 h 119"/>
              <a:gd name="T2" fmla="*/ 2147483647 w 96"/>
              <a:gd name="T3" fmla="*/ 2147483647 h 119"/>
              <a:gd name="T4" fmla="*/ 2147483647 w 96"/>
              <a:gd name="T5" fmla="*/ 0 h 119"/>
              <a:gd name="T6" fmla="*/ 0 w 96"/>
              <a:gd name="T7" fmla="*/ 2147483647 h 119"/>
              <a:gd name="T8" fmla="*/ 2147483647 w 96"/>
              <a:gd name="T9" fmla="*/ 2147483647 h 1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"/>
              <a:gd name="T16" fmla="*/ 0 h 119"/>
              <a:gd name="T17" fmla="*/ 96 w 96"/>
              <a:gd name="T18" fmla="*/ 119 h 1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" h="119">
                <a:moveTo>
                  <a:pt x="48" y="119"/>
                </a:moveTo>
                <a:lnTo>
                  <a:pt x="96" y="119"/>
                </a:lnTo>
                <a:lnTo>
                  <a:pt x="48" y="0"/>
                </a:lnTo>
                <a:lnTo>
                  <a:pt x="0" y="119"/>
                </a:lnTo>
                <a:lnTo>
                  <a:pt x="48" y="1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5370" name="Line 8"/>
          <p:cNvSpPr>
            <a:spLocks noChangeShapeType="1"/>
          </p:cNvSpPr>
          <p:nvPr/>
        </p:nvSpPr>
        <p:spPr bwMode="auto">
          <a:xfrm>
            <a:off x="2627313" y="2182813"/>
            <a:ext cx="1587" cy="26082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17" name="Rectangle 9"/>
          <p:cNvSpPr>
            <a:spLocks noChangeArrowheads="1"/>
          </p:cNvSpPr>
          <p:nvPr/>
        </p:nvSpPr>
        <p:spPr bwMode="auto">
          <a:xfrm>
            <a:off x="3303588" y="4046538"/>
            <a:ext cx="1158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r>
              <a:rPr lang="de-DE" altLang="de-DE" sz="1800" b="0">
                <a:solidFill>
                  <a:srgbClr val="000000"/>
                </a:solidFill>
                <a:latin typeface="Times New Roman" panose="02020603050405020304" pitchFamily="18" charset="0"/>
              </a:rPr>
              <a:t>b</a:t>
            </a:r>
            <a:endParaRPr lang="de-DE" altLang="de-DE" sz="1800" b="0">
              <a:latin typeface="Times New Roman" panose="02020603050405020304" pitchFamily="18" charset="0"/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2643188" y="2387600"/>
            <a:ext cx="2084387" cy="2392363"/>
            <a:chOff x="1665" y="1504"/>
            <a:chExt cx="1313" cy="1507"/>
          </a:xfrm>
        </p:grpSpPr>
        <p:sp>
          <p:nvSpPr>
            <p:cNvPr id="15446" name="Line 11"/>
            <p:cNvSpPr>
              <a:spLocks noChangeShapeType="1"/>
            </p:cNvSpPr>
            <p:nvPr/>
          </p:nvSpPr>
          <p:spPr bwMode="auto">
            <a:xfrm flipH="1">
              <a:off x="1665" y="1597"/>
              <a:ext cx="1208" cy="14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 type="triangle" w="sm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47" name="Rectangle 12"/>
            <p:cNvSpPr>
              <a:spLocks noChangeArrowheads="1"/>
            </p:cNvSpPr>
            <p:nvPr/>
          </p:nvSpPr>
          <p:spPr bwMode="auto">
            <a:xfrm>
              <a:off x="2898" y="1504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>
                  <a:solidFill>
                    <a:srgbClr val="000000"/>
                  </a:solidFill>
                  <a:latin typeface="Times New Roman" panose="02020603050405020304" pitchFamily="18" charset="0"/>
                </a:rPr>
                <a:t>u</a:t>
              </a:r>
              <a:endParaRPr lang="de-DE" altLang="de-DE" sz="1800" b="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2632075" y="2209800"/>
            <a:ext cx="1158875" cy="2570163"/>
            <a:chOff x="1658" y="1392"/>
            <a:chExt cx="730" cy="1619"/>
          </a:xfrm>
        </p:grpSpPr>
        <p:sp>
          <p:nvSpPr>
            <p:cNvPr id="15442" name="Freeform 14"/>
            <p:cNvSpPr>
              <a:spLocks/>
            </p:cNvSpPr>
            <p:nvPr/>
          </p:nvSpPr>
          <p:spPr bwMode="auto">
            <a:xfrm>
              <a:off x="2155" y="1596"/>
              <a:ext cx="62" cy="85"/>
            </a:xfrm>
            <a:custGeom>
              <a:avLst/>
              <a:gdLst>
                <a:gd name="T0" fmla="*/ 1 w 91"/>
                <a:gd name="T1" fmla="*/ 1 h 129"/>
                <a:gd name="T2" fmla="*/ 1 w 91"/>
                <a:gd name="T3" fmla="*/ 1 h 129"/>
                <a:gd name="T4" fmla="*/ 1 w 91"/>
                <a:gd name="T5" fmla="*/ 0 h 129"/>
                <a:gd name="T6" fmla="*/ 0 w 91"/>
                <a:gd name="T7" fmla="*/ 1 h 129"/>
                <a:gd name="T8" fmla="*/ 1 w 91"/>
                <a:gd name="T9" fmla="*/ 1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129"/>
                <a:gd name="T17" fmla="*/ 91 w 91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129">
                  <a:moveTo>
                    <a:pt x="48" y="110"/>
                  </a:moveTo>
                  <a:lnTo>
                    <a:pt x="91" y="129"/>
                  </a:lnTo>
                  <a:lnTo>
                    <a:pt x="91" y="0"/>
                  </a:lnTo>
                  <a:lnTo>
                    <a:pt x="0" y="95"/>
                  </a:lnTo>
                  <a:lnTo>
                    <a:pt x="48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43" name="Line 15"/>
            <p:cNvSpPr>
              <a:spLocks noChangeShapeType="1"/>
            </p:cNvSpPr>
            <p:nvPr/>
          </p:nvSpPr>
          <p:spPr bwMode="auto">
            <a:xfrm flipH="1">
              <a:off x="1658" y="1669"/>
              <a:ext cx="529" cy="134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444" name="Rectangle 16"/>
            <p:cNvSpPr>
              <a:spLocks noChangeArrowheads="1"/>
            </p:cNvSpPr>
            <p:nvPr/>
          </p:nvSpPr>
          <p:spPr bwMode="auto">
            <a:xfrm>
              <a:off x="2160" y="1488"/>
              <a:ext cx="6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400">
                  <a:solidFill>
                    <a:srgbClr val="CC3300"/>
                  </a:solidFill>
                  <a:latin typeface="Times New Roman" panose="02020603050405020304" pitchFamily="18" charset="0"/>
                  <a:sym typeface="Symbol" panose="05050102010706020507" pitchFamily="18" charset="2"/>
                </a:rPr>
                <a:t></a:t>
              </a:r>
              <a:endParaRPr lang="de-DE" altLang="de-DE" sz="1400" b="0">
                <a:solidFill>
                  <a:srgbClr val="CC33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445" name="Rectangle 17"/>
            <p:cNvSpPr>
              <a:spLocks noChangeArrowheads="1"/>
            </p:cNvSpPr>
            <p:nvPr/>
          </p:nvSpPr>
          <p:spPr bwMode="auto">
            <a:xfrm>
              <a:off x="2208" y="1392"/>
              <a:ext cx="1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de-DE" altLang="de-DE" sz="1800" b="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2819400" y="2514600"/>
            <a:ext cx="1300163" cy="852488"/>
            <a:chOff x="1776" y="1584"/>
            <a:chExt cx="819" cy="537"/>
          </a:xfrm>
        </p:grpSpPr>
        <p:grpSp>
          <p:nvGrpSpPr>
            <p:cNvPr id="15393" name="Group 19"/>
            <p:cNvGrpSpPr>
              <a:grpSpLocks/>
            </p:cNvGrpSpPr>
            <p:nvPr/>
          </p:nvGrpSpPr>
          <p:grpSpPr bwMode="auto">
            <a:xfrm>
              <a:off x="2229" y="1602"/>
              <a:ext cx="366" cy="322"/>
              <a:chOff x="2229" y="1602"/>
              <a:chExt cx="366" cy="322"/>
            </a:xfrm>
          </p:grpSpPr>
          <p:sp>
            <p:nvSpPr>
              <p:cNvPr id="15423" name="Line 20"/>
              <p:cNvSpPr>
                <a:spLocks noChangeShapeType="1"/>
              </p:cNvSpPr>
              <p:nvPr/>
            </p:nvSpPr>
            <p:spPr bwMode="auto">
              <a:xfrm>
                <a:off x="2229" y="1602"/>
                <a:ext cx="10" cy="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4" name="Line 21"/>
              <p:cNvSpPr>
                <a:spLocks noChangeShapeType="1"/>
              </p:cNvSpPr>
              <p:nvPr/>
            </p:nvSpPr>
            <p:spPr bwMode="auto">
              <a:xfrm>
                <a:off x="2247" y="1617"/>
                <a:ext cx="10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5" name="Line 22"/>
              <p:cNvSpPr>
                <a:spLocks noChangeShapeType="1"/>
              </p:cNvSpPr>
              <p:nvPr/>
            </p:nvSpPr>
            <p:spPr bwMode="auto">
              <a:xfrm>
                <a:off x="2267" y="1637"/>
                <a:ext cx="10" cy="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6" name="Line 23"/>
              <p:cNvSpPr>
                <a:spLocks noChangeShapeType="1"/>
              </p:cNvSpPr>
              <p:nvPr/>
            </p:nvSpPr>
            <p:spPr bwMode="auto">
              <a:xfrm>
                <a:off x="2287" y="1652"/>
                <a:ext cx="9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7" name="Line 24"/>
              <p:cNvSpPr>
                <a:spLocks noChangeShapeType="1"/>
              </p:cNvSpPr>
              <p:nvPr/>
            </p:nvSpPr>
            <p:spPr bwMode="auto">
              <a:xfrm>
                <a:off x="2306" y="1671"/>
                <a:ext cx="10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8" name="Line 25"/>
              <p:cNvSpPr>
                <a:spLocks noChangeShapeType="1"/>
              </p:cNvSpPr>
              <p:nvPr/>
            </p:nvSpPr>
            <p:spPr bwMode="auto">
              <a:xfrm>
                <a:off x="2328" y="1688"/>
                <a:ext cx="10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9" name="Line 26"/>
              <p:cNvSpPr>
                <a:spLocks noChangeShapeType="1"/>
              </p:cNvSpPr>
              <p:nvPr/>
            </p:nvSpPr>
            <p:spPr bwMode="auto">
              <a:xfrm>
                <a:off x="2348" y="1708"/>
                <a:ext cx="10" cy="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0" name="Line 27"/>
              <p:cNvSpPr>
                <a:spLocks noChangeShapeType="1"/>
              </p:cNvSpPr>
              <p:nvPr/>
            </p:nvSpPr>
            <p:spPr bwMode="auto">
              <a:xfrm>
                <a:off x="2366" y="1723"/>
                <a:ext cx="10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1" name="Line 28"/>
              <p:cNvSpPr>
                <a:spLocks noChangeShapeType="1"/>
              </p:cNvSpPr>
              <p:nvPr/>
            </p:nvSpPr>
            <p:spPr bwMode="auto">
              <a:xfrm>
                <a:off x="2386" y="1741"/>
                <a:ext cx="9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2" name="Line 29"/>
              <p:cNvSpPr>
                <a:spLocks noChangeShapeType="1"/>
              </p:cNvSpPr>
              <p:nvPr/>
            </p:nvSpPr>
            <p:spPr bwMode="auto">
              <a:xfrm>
                <a:off x="2405" y="1761"/>
                <a:ext cx="13" cy="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3" name="Line 30"/>
              <p:cNvSpPr>
                <a:spLocks noChangeShapeType="1"/>
              </p:cNvSpPr>
              <p:nvPr/>
            </p:nvSpPr>
            <p:spPr bwMode="auto">
              <a:xfrm>
                <a:off x="2428" y="1778"/>
                <a:ext cx="9" cy="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4" name="Line 31"/>
              <p:cNvSpPr>
                <a:spLocks noChangeShapeType="1"/>
              </p:cNvSpPr>
              <p:nvPr/>
            </p:nvSpPr>
            <p:spPr bwMode="auto">
              <a:xfrm>
                <a:off x="2447" y="1796"/>
                <a:ext cx="10" cy="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5" name="Line 32"/>
              <p:cNvSpPr>
                <a:spLocks noChangeShapeType="1"/>
              </p:cNvSpPr>
              <p:nvPr/>
            </p:nvSpPr>
            <p:spPr bwMode="auto">
              <a:xfrm>
                <a:off x="2465" y="1811"/>
                <a:ext cx="10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6" name="Line 33"/>
              <p:cNvSpPr>
                <a:spLocks noChangeShapeType="1"/>
              </p:cNvSpPr>
              <p:nvPr/>
            </p:nvSpPr>
            <p:spPr bwMode="auto">
              <a:xfrm>
                <a:off x="2485" y="1832"/>
                <a:ext cx="11" cy="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7" name="Line 34"/>
              <p:cNvSpPr>
                <a:spLocks noChangeShapeType="1"/>
              </p:cNvSpPr>
              <p:nvPr/>
            </p:nvSpPr>
            <p:spPr bwMode="auto">
              <a:xfrm>
                <a:off x="2507" y="1848"/>
                <a:ext cx="10" cy="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8" name="Line 35"/>
              <p:cNvSpPr>
                <a:spLocks noChangeShapeType="1"/>
              </p:cNvSpPr>
              <p:nvPr/>
            </p:nvSpPr>
            <p:spPr bwMode="auto">
              <a:xfrm>
                <a:off x="2527" y="1867"/>
                <a:ext cx="9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39" name="Line 36"/>
              <p:cNvSpPr>
                <a:spLocks noChangeShapeType="1"/>
              </p:cNvSpPr>
              <p:nvPr/>
            </p:nvSpPr>
            <p:spPr bwMode="auto">
              <a:xfrm>
                <a:off x="2546" y="1882"/>
                <a:ext cx="10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40" name="Line 37"/>
              <p:cNvSpPr>
                <a:spLocks noChangeShapeType="1"/>
              </p:cNvSpPr>
              <p:nvPr/>
            </p:nvSpPr>
            <p:spPr bwMode="auto">
              <a:xfrm>
                <a:off x="2566" y="1902"/>
                <a:ext cx="8" cy="1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41" name="Line 38"/>
              <p:cNvSpPr>
                <a:spLocks noChangeShapeType="1"/>
              </p:cNvSpPr>
              <p:nvPr/>
            </p:nvSpPr>
            <p:spPr bwMode="auto">
              <a:xfrm>
                <a:off x="2584" y="1917"/>
                <a:ext cx="11" cy="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5394" name="Rectangle 39"/>
            <p:cNvSpPr>
              <a:spLocks noChangeArrowheads="1"/>
            </p:cNvSpPr>
            <p:nvPr/>
          </p:nvSpPr>
          <p:spPr bwMode="auto">
            <a:xfrm>
              <a:off x="1925" y="1657"/>
              <a:ext cx="1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 b="0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de-DE" altLang="de-DE" sz="1800" b="0">
                <a:latin typeface="Times New Roman" panose="02020603050405020304" pitchFamily="18" charset="0"/>
              </a:endParaRPr>
            </a:p>
          </p:txBody>
        </p:sp>
        <p:grpSp>
          <p:nvGrpSpPr>
            <p:cNvPr id="15395" name="Group 40"/>
            <p:cNvGrpSpPr>
              <a:grpSpLocks/>
            </p:cNvGrpSpPr>
            <p:nvPr/>
          </p:nvGrpSpPr>
          <p:grpSpPr bwMode="auto">
            <a:xfrm>
              <a:off x="1776" y="1584"/>
              <a:ext cx="453" cy="537"/>
              <a:chOff x="1757" y="1607"/>
              <a:chExt cx="453" cy="537"/>
            </a:xfrm>
          </p:grpSpPr>
          <p:sp>
            <p:nvSpPr>
              <p:cNvPr id="15396" name="Line 41"/>
              <p:cNvSpPr>
                <a:spLocks noChangeShapeType="1"/>
              </p:cNvSpPr>
              <p:nvPr/>
            </p:nvSpPr>
            <p:spPr bwMode="auto">
              <a:xfrm flipH="1">
                <a:off x="2200" y="1607"/>
                <a:ext cx="1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397" name="Line 42"/>
              <p:cNvSpPr>
                <a:spLocks noChangeShapeType="1"/>
              </p:cNvSpPr>
              <p:nvPr/>
            </p:nvSpPr>
            <p:spPr bwMode="auto">
              <a:xfrm flipH="1">
                <a:off x="2183" y="1627"/>
                <a:ext cx="7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398" name="Line 43"/>
              <p:cNvSpPr>
                <a:spLocks noChangeShapeType="1"/>
              </p:cNvSpPr>
              <p:nvPr/>
            </p:nvSpPr>
            <p:spPr bwMode="auto">
              <a:xfrm flipH="1">
                <a:off x="2165" y="1649"/>
                <a:ext cx="1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399" name="Line 44"/>
              <p:cNvSpPr>
                <a:spLocks noChangeShapeType="1"/>
              </p:cNvSpPr>
              <p:nvPr/>
            </p:nvSpPr>
            <p:spPr bwMode="auto">
              <a:xfrm flipH="1">
                <a:off x="2148" y="1669"/>
                <a:ext cx="10" cy="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0" name="Line 45"/>
              <p:cNvSpPr>
                <a:spLocks noChangeShapeType="1"/>
              </p:cNvSpPr>
              <p:nvPr/>
            </p:nvSpPr>
            <p:spPr bwMode="auto">
              <a:xfrm flipH="1">
                <a:off x="2133" y="1688"/>
                <a:ext cx="7" cy="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1" name="Line 46"/>
              <p:cNvSpPr>
                <a:spLocks noChangeShapeType="1"/>
              </p:cNvSpPr>
              <p:nvPr/>
            </p:nvSpPr>
            <p:spPr bwMode="auto">
              <a:xfrm flipH="1">
                <a:off x="2113" y="1711"/>
                <a:ext cx="10" cy="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2" name="Line 47"/>
              <p:cNvSpPr>
                <a:spLocks noChangeShapeType="1"/>
              </p:cNvSpPr>
              <p:nvPr/>
            </p:nvSpPr>
            <p:spPr bwMode="auto">
              <a:xfrm flipH="1">
                <a:off x="2098" y="1729"/>
                <a:ext cx="8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3" name="Line 48"/>
              <p:cNvSpPr>
                <a:spLocks noChangeShapeType="1"/>
              </p:cNvSpPr>
              <p:nvPr/>
            </p:nvSpPr>
            <p:spPr bwMode="auto">
              <a:xfrm flipH="1">
                <a:off x="2081" y="1748"/>
                <a:ext cx="7" cy="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4" name="Line 49"/>
              <p:cNvSpPr>
                <a:spLocks noChangeShapeType="1"/>
              </p:cNvSpPr>
              <p:nvPr/>
            </p:nvSpPr>
            <p:spPr bwMode="auto">
              <a:xfrm flipH="1">
                <a:off x="2062" y="1771"/>
                <a:ext cx="11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5" name="Line 50"/>
              <p:cNvSpPr>
                <a:spLocks noChangeShapeType="1"/>
              </p:cNvSpPr>
              <p:nvPr/>
            </p:nvSpPr>
            <p:spPr bwMode="auto">
              <a:xfrm flipH="1">
                <a:off x="2046" y="1790"/>
                <a:ext cx="1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6" name="Line 51"/>
              <p:cNvSpPr>
                <a:spLocks noChangeShapeType="1"/>
              </p:cNvSpPr>
              <p:nvPr/>
            </p:nvSpPr>
            <p:spPr bwMode="auto">
              <a:xfrm flipH="1">
                <a:off x="2031" y="1811"/>
                <a:ext cx="5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7" name="Line 52"/>
              <p:cNvSpPr>
                <a:spLocks noChangeShapeType="1"/>
              </p:cNvSpPr>
              <p:nvPr/>
            </p:nvSpPr>
            <p:spPr bwMode="auto">
              <a:xfrm flipH="1">
                <a:off x="2010" y="1832"/>
                <a:ext cx="1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8" name="Line 53"/>
              <p:cNvSpPr>
                <a:spLocks noChangeShapeType="1"/>
              </p:cNvSpPr>
              <p:nvPr/>
            </p:nvSpPr>
            <p:spPr bwMode="auto">
              <a:xfrm flipH="1">
                <a:off x="1995" y="1850"/>
                <a:ext cx="9" cy="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9" name="Line 54"/>
              <p:cNvSpPr>
                <a:spLocks noChangeShapeType="1"/>
              </p:cNvSpPr>
              <p:nvPr/>
            </p:nvSpPr>
            <p:spPr bwMode="auto">
              <a:xfrm flipH="1">
                <a:off x="1979" y="1873"/>
                <a:ext cx="6" cy="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0" name="Line 55"/>
              <p:cNvSpPr>
                <a:spLocks noChangeShapeType="1"/>
              </p:cNvSpPr>
              <p:nvPr/>
            </p:nvSpPr>
            <p:spPr bwMode="auto">
              <a:xfrm flipH="1">
                <a:off x="1960" y="1892"/>
                <a:ext cx="8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1" name="Line 56"/>
              <p:cNvSpPr>
                <a:spLocks noChangeShapeType="1"/>
              </p:cNvSpPr>
              <p:nvPr/>
            </p:nvSpPr>
            <p:spPr bwMode="auto">
              <a:xfrm flipH="1">
                <a:off x="1943" y="1915"/>
                <a:ext cx="10" cy="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2" name="Line 57"/>
              <p:cNvSpPr>
                <a:spLocks noChangeShapeType="1"/>
              </p:cNvSpPr>
              <p:nvPr/>
            </p:nvSpPr>
            <p:spPr bwMode="auto">
              <a:xfrm flipH="1">
                <a:off x="1928" y="1934"/>
                <a:ext cx="5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3" name="Line 58"/>
              <p:cNvSpPr>
                <a:spLocks noChangeShapeType="1"/>
              </p:cNvSpPr>
              <p:nvPr/>
            </p:nvSpPr>
            <p:spPr bwMode="auto">
              <a:xfrm flipH="1">
                <a:off x="1908" y="1952"/>
                <a:ext cx="10" cy="1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4" name="Line 59"/>
              <p:cNvSpPr>
                <a:spLocks noChangeShapeType="1"/>
              </p:cNvSpPr>
              <p:nvPr/>
            </p:nvSpPr>
            <p:spPr bwMode="auto">
              <a:xfrm flipH="1">
                <a:off x="1891" y="1975"/>
                <a:ext cx="1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5" name="Line 60"/>
              <p:cNvSpPr>
                <a:spLocks noChangeShapeType="1"/>
              </p:cNvSpPr>
              <p:nvPr/>
            </p:nvSpPr>
            <p:spPr bwMode="auto">
              <a:xfrm flipH="1">
                <a:off x="1876" y="1994"/>
                <a:ext cx="7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6" name="Line 61"/>
              <p:cNvSpPr>
                <a:spLocks noChangeShapeType="1"/>
              </p:cNvSpPr>
              <p:nvPr/>
            </p:nvSpPr>
            <p:spPr bwMode="auto">
              <a:xfrm flipH="1">
                <a:off x="1858" y="2016"/>
                <a:ext cx="8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7" name="Line 62"/>
              <p:cNvSpPr>
                <a:spLocks noChangeShapeType="1"/>
              </p:cNvSpPr>
              <p:nvPr/>
            </p:nvSpPr>
            <p:spPr bwMode="auto">
              <a:xfrm flipH="1">
                <a:off x="1841" y="2036"/>
                <a:ext cx="10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8" name="Line 63"/>
              <p:cNvSpPr>
                <a:spLocks noChangeShapeType="1"/>
              </p:cNvSpPr>
              <p:nvPr/>
            </p:nvSpPr>
            <p:spPr bwMode="auto">
              <a:xfrm flipH="1">
                <a:off x="1824" y="2054"/>
                <a:ext cx="7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9" name="Line 64"/>
              <p:cNvSpPr>
                <a:spLocks noChangeShapeType="1"/>
              </p:cNvSpPr>
              <p:nvPr/>
            </p:nvSpPr>
            <p:spPr bwMode="auto">
              <a:xfrm flipH="1">
                <a:off x="1806" y="2078"/>
                <a:ext cx="10" cy="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0" name="Line 65"/>
              <p:cNvSpPr>
                <a:spLocks noChangeShapeType="1"/>
              </p:cNvSpPr>
              <p:nvPr/>
            </p:nvSpPr>
            <p:spPr bwMode="auto">
              <a:xfrm flipH="1">
                <a:off x="1791" y="2096"/>
                <a:ext cx="8" cy="1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1" name="Line 66"/>
              <p:cNvSpPr>
                <a:spLocks noChangeShapeType="1"/>
              </p:cNvSpPr>
              <p:nvPr/>
            </p:nvSpPr>
            <p:spPr bwMode="auto">
              <a:xfrm flipH="1">
                <a:off x="1774" y="2116"/>
                <a:ext cx="6" cy="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2" name="Line 67"/>
              <p:cNvSpPr>
                <a:spLocks noChangeShapeType="1"/>
              </p:cNvSpPr>
              <p:nvPr/>
            </p:nvSpPr>
            <p:spPr bwMode="auto">
              <a:xfrm flipH="1">
                <a:off x="1757" y="2138"/>
                <a:ext cx="7" cy="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9951" name="Rectangle 68"/>
          <p:cNvSpPr>
            <a:spLocks noChangeArrowheads="1"/>
          </p:cNvSpPr>
          <p:nvPr/>
        </p:nvSpPr>
        <p:spPr bwMode="auto">
          <a:xfrm>
            <a:off x="4038600" y="4191000"/>
            <a:ext cx="2436813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de-DE" sz="1600" dirty="0">
                <a:solidFill>
                  <a:srgbClr val="000000"/>
                </a:solidFill>
                <a:latin typeface="+mj-lt"/>
              </a:rPr>
              <a:t>Hyperebene</a:t>
            </a:r>
            <a:r>
              <a:rPr lang="de-DE" sz="18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de-DE" sz="1800" dirty="0">
                <a:solidFill>
                  <a:srgbClr val="000000"/>
                </a:solidFill>
                <a:latin typeface="+mj-lt"/>
              </a:rPr>
              <a:t>mit g(</a:t>
            </a:r>
            <a:r>
              <a:rPr lang="de-DE" sz="1800" b="1" dirty="0">
                <a:solidFill>
                  <a:srgbClr val="000000"/>
                </a:solidFill>
                <a:latin typeface="+mj-lt"/>
              </a:rPr>
              <a:t>x*</a:t>
            </a:r>
            <a:r>
              <a:rPr lang="de-DE" sz="1800" dirty="0">
                <a:solidFill>
                  <a:srgbClr val="000000"/>
                </a:solidFill>
                <a:latin typeface="+mj-lt"/>
              </a:rPr>
              <a:t>) = 0</a:t>
            </a:r>
            <a:endParaRPr lang="de-DE" sz="1800" dirty="0">
              <a:latin typeface="+mj-lt"/>
            </a:endParaRPr>
          </a:p>
        </p:txBody>
      </p:sp>
      <p:grpSp>
        <p:nvGrpSpPr>
          <p:cNvPr id="7" name="Group 69"/>
          <p:cNvGrpSpPr>
            <a:grpSpLocks/>
          </p:cNvGrpSpPr>
          <p:nvPr/>
        </p:nvGrpSpPr>
        <p:grpSpPr bwMode="auto">
          <a:xfrm>
            <a:off x="3711575" y="3390900"/>
            <a:ext cx="206375" cy="477838"/>
            <a:chOff x="2338" y="2136"/>
            <a:chExt cx="130" cy="301"/>
          </a:xfrm>
        </p:grpSpPr>
        <p:sp>
          <p:nvSpPr>
            <p:cNvPr id="15391" name="Freeform 70"/>
            <p:cNvSpPr>
              <a:spLocks/>
            </p:cNvSpPr>
            <p:nvPr/>
          </p:nvSpPr>
          <p:spPr bwMode="auto">
            <a:xfrm>
              <a:off x="2338" y="2136"/>
              <a:ext cx="74" cy="79"/>
            </a:xfrm>
            <a:custGeom>
              <a:avLst/>
              <a:gdLst>
                <a:gd name="T0" fmla="*/ 1 w 110"/>
                <a:gd name="T1" fmla="*/ 1 h 119"/>
                <a:gd name="T2" fmla="*/ 1 w 110"/>
                <a:gd name="T3" fmla="*/ 1 h 119"/>
                <a:gd name="T4" fmla="*/ 1 w 110"/>
                <a:gd name="T5" fmla="*/ 0 h 119"/>
                <a:gd name="T6" fmla="*/ 0 w 110"/>
                <a:gd name="T7" fmla="*/ 1 h 119"/>
                <a:gd name="T8" fmla="*/ 1 w 110"/>
                <a:gd name="T9" fmla="*/ 1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"/>
                <a:gd name="T16" fmla="*/ 0 h 119"/>
                <a:gd name="T17" fmla="*/ 110 w 110"/>
                <a:gd name="T18" fmla="*/ 119 h 1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" h="119">
                  <a:moveTo>
                    <a:pt x="34" y="85"/>
                  </a:moveTo>
                  <a:lnTo>
                    <a:pt x="72" y="119"/>
                  </a:lnTo>
                  <a:lnTo>
                    <a:pt x="110" y="0"/>
                  </a:lnTo>
                  <a:lnTo>
                    <a:pt x="0" y="57"/>
                  </a:lnTo>
                  <a:lnTo>
                    <a:pt x="34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2" name="Rectangle 71"/>
            <p:cNvSpPr>
              <a:spLocks noChangeArrowheads="1"/>
            </p:cNvSpPr>
            <p:nvPr/>
          </p:nvSpPr>
          <p:spPr bwMode="auto">
            <a:xfrm>
              <a:off x="2395" y="2263"/>
              <a:ext cx="7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800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de-DE" altLang="de-DE" sz="1800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8" name="Group 72"/>
          <p:cNvGrpSpPr>
            <a:grpSpLocks/>
          </p:cNvGrpSpPr>
          <p:nvPr/>
        </p:nvGrpSpPr>
        <p:grpSpPr bwMode="auto">
          <a:xfrm>
            <a:off x="2871788" y="4089400"/>
            <a:ext cx="231775" cy="338138"/>
            <a:chOff x="1809" y="2576"/>
            <a:chExt cx="146" cy="213"/>
          </a:xfrm>
        </p:grpSpPr>
        <p:sp>
          <p:nvSpPr>
            <p:cNvPr id="15389" name="Rectangle 73"/>
            <p:cNvSpPr>
              <a:spLocks noChangeArrowheads="1"/>
            </p:cNvSpPr>
            <p:nvPr/>
          </p:nvSpPr>
          <p:spPr bwMode="auto">
            <a:xfrm>
              <a:off x="1809" y="2635"/>
              <a:ext cx="8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buSzPct val="130000"/>
                <a:buBlip>
                  <a:blip r:embed="rId3"/>
                </a:buBlip>
                <a:defRPr sz="2400" b="1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66CC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TIMES" panose="02020603050405020304" pitchFamily="18" charset="0"/>
                </a:defRPr>
              </a:lvl9pPr>
            </a:lstStyle>
            <a:p>
              <a:pPr>
                <a:buSzTx/>
                <a:buFontTx/>
                <a:buNone/>
              </a:pPr>
              <a:r>
                <a:rPr lang="de-DE" altLang="de-DE" sz="1600" b="0">
                  <a:solidFill>
                    <a:srgbClr val="000000"/>
                  </a:solidFill>
                  <a:latin typeface="Symbol" panose="05050102010706020507" pitchFamily="18" charset="2"/>
                </a:rPr>
                <a:t>a</a:t>
              </a:r>
              <a:endParaRPr lang="de-DE" altLang="de-DE" sz="1600" b="0">
                <a:latin typeface="Times New Roman" panose="02020603050405020304" pitchFamily="18" charset="0"/>
              </a:endParaRPr>
            </a:p>
          </p:txBody>
        </p:sp>
        <p:sp>
          <p:nvSpPr>
            <p:cNvPr id="15390" name="Freeform 74"/>
            <p:cNvSpPr>
              <a:spLocks/>
            </p:cNvSpPr>
            <p:nvPr/>
          </p:nvSpPr>
          <p:spPr bwMode="auto">
            <a:xfrm>
              <a:off x="1819" y="2576"/>
              <a:ext cx="136" cy="91"/>
            </a:xfrm>
            <a:custGeom>
              <a:avLst/>
              <a:gdLst>
                <a:gd name="T0" fmla="*/ 0 w 203"/>
                <a:gd name="T1" fmla="*/ 1 h 135"/>
                <a:gd name="T2" fmla="*/ 1 w 203"/>
                <a:gd name="T3" fmla="*/ 1 h 135"/>
                <a:gd name="T4" fmla="*/ 1 w 203"/>
                <a:gd name="T5" fmla="*/ 1 h 135"/>
                <a:gd name="T6" fmla="*/ 0 60000 65536"/>
                <a:gd name="T7" fmla="*/ 0 60000 65536"/>
                <a:gd name="T8" fmla="*/ 0 60000 65536"/>
                <a:gd name="T9" fmla="*/ 0 w 203"/>
                <a:gd name="T10" fmla="*/ 0 h 135"/>
                <a:gd name="T11" fmla="*/ 203 w 203"/>
                <a:gd name="T12" fmla="*/ 135 h 1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3" h="135">
                  <a:moveTo>
                    <a:pt x="0" y="52"/>
                  </a:moveTo>
                  <a:cubicBezTo>
                    <a:pt x="44" y="41"/>
                    <a:pt x="37" y="0"/>
                    <a:pt x="120" y="45"/>
                  </a:cubicBezTo>
                  <a:cubicBezTo>
                    <a:pt x="203" y="90"/>
                    <a:pt x="183" y="120"/>
                    <a:pt x="195" y="135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9883" name="Text Box 75"/>
          <p:cNvSpPr txBox="1">
            <a:spLocks noChangeArrowheads="1"/>
          </p:cNvSpPr>
          <p:nvPr/>
        </p:nvSpPr>
        <p:spPr bwMode="auto">
          <a:xfrm>
            <a:off x="6324600" y="4114800"/>
            <a:ext cx="2819400" cy="677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de-DE" sz="2000" dirty="0">
                <a:latin typeface="Times New Roman" pitchFamily="18" charset="0"/>
              </a:rPr>
              <a:t> = </a:t>
            </a:r>
            <a:r>
              <a:rPr lang="de-DE" sz="2000" b="1" dirty="0">
                <a:latin typeface="Times New Roman" pitchFamily="18" charset="0"/>
              </a:rPr>
              <a:t>x</a:t>
            </a:r>
            <a:r>
              <a:rPr lang="de-DE" sz="2000" dirty="0">
                <a:latin typeface="Times New Roman" pitchFamily="18" charset="0"/>
              </a:rPr>
              <a:t>*</a:t>
            </a:r>
            <a:r>
              <a:rPr lang="de-DE" sz="2000" baseline="30000" dirty="0">
                <a:latin typeface="Times New Roman" pitchFamily="18" charset="0"/>
              </a:rPr>
              <a:t>T</a:t>
            </a:r>
            <a:r>
              <a:rPr lang="de-DE" sz="2000" b="1" dirty="0">
                <a:latin typeface="Times New Roman" pitchFamily="18" charset="0"/>
              </a:rPr>
              <a:t>u</a:t>
            </a:r>
            <a:r>
              <a:rPr lang="de-DE" sz="2000" dirty="0">
                <a:latin typeface="Times New Roman" pitchFamily="18" charset="0"/>
              </a:rPr>
              <a:t>/|</a:t>
            </a:r>
            <a:r>
              <a:rPr lang="de-DE" sz="2000" b="1" dirty="0">
                <a:latin typeface="Times New Roman" pitchFamily="18" charset="0"/>
              </a:rPr>
              <a:t>u|</a:t>
            </a:r>
            <a:r>
              <a:rPr lang="de-DE" sz="2000" dirty="0">
                <a:latin typeface="Times New Roman" pitchFamily="18" charset="0"/>
              </a:rPr>
              <a:t>– b = </a:t>
            </a:r>
            <a:r>
              <a:rPr lang="de-DE" sz="2000" b="1" dirty="0">
                <a:latin typeface="Times New Roman" pitchFamily="18" charset="0"/>
              </a:rPr>
              <a:t>x*</a:t>
            </a:r>
            <a:r>
              <a:rPr lang="de-DE" sz="2000" baseline="30000" dirty="0" err="1">
                <a:latin typeface="Times New Roman" pitchFamily="18" charset="0"/>
              </a:rPr>
              <a:t>T</a:t>
            </a:r>
            <a:r>
              <a:rPr lang="de-DE" sz="2000" b="1" dirty="0" err="1">
                <a:latin typeface="Times New Roman" pitchFamily="18" charset="0"/>
              </a:rPr>
              <a:t>a</a:t>
            </a:r>
            <a:r>
              <a:rPr lang="de-DE" sz="2000" dirty="0">
                <a:latin typeface="Times New Roman" pitchFamily="18" charset="0"/>
              </a:rPr>
              <a:t> – b </a:t>
            </a:r>
          </a:p>
          <a:p>
            <a:pPr>
              <a:defRPr/>
            </a:pPr>
            <a:r>
              <a:rPr lang="de-DE" sz="1800" dirty="0" err="1">
                <a:solidFill>
                  <a:schemeClr val="bg2"/>
                </a:solidFill>
                <a:latin typeface="+mj-lt"/>
              </a:rPr>
              <a:t>Hessesche</a:t>
            </a:r>
            <a:r>
              <a:rPr lang="de-DE" sz="1800" dirty="0">
                <a:solidFill>
                  <a:schemeClr val="bg2"/>
                </a:solidFill>
                <a:latin typeface="+mj-lt"/>
              </a:rPr>
              <a:t> Normalform</a:t>
            </a:r>
          </a:p>
        </p:txBody>
      </p:sp>
      <p:sp>
        <p:nvSpPr>
          <p:cNvPr id="119884" name="Text Box 76"/>
          <p:cNvSpPr txBox="1">
            <a:spLocks noChangeArrowheads="1"/>
          </p:cNvSpPr>
          <p:nvPr/>
        </p:nvSpPr>
        <p:spPr bwMode="auto">
          <a:xfrm>
            <a:off x="409575" y="2238375"/>
            <a:ext cx="21177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de-DE" sz="1800" dirty="0">
                <a:latin typeface="+mj-lt"/>
              </a:rPr>
              <a:t>d = </a:t>
            </a:r>
            <a:r>
              <a:rPr lang="de-DE" sz="1800">
                <a:latin typeface="+mj-lt"/>
              </a:rPr>
              <a:t>x</a:t>
            </a:r>
            <a:r>
              <a:rPr lang="de-DE" sz="1800" baseline="30000">
                <a:latin typeface="+mj-lt"/>
              </a:rPr>
              <a:t>T</a:t>
            </a:r>
            <a:r>
              <a:rPr lang="de-DE" sz="1800" b="1">
                <a:latin typeface="+mj-lt"/>
              </a:rPr>
              <a:t>a</a:t>
            </a:r>
            <a:r>
              <a:rPr lang="de-DE" sz="1800">
                <a:latin typeface="+mj-lt"/>
              </a:rPr>
              <a:t> </a:t>
            </a:r>
            <a:r>
              <a:rPr lang="de-DE" sz="1800" dirty="0">
                <a:latin typeface="+mj-lt"/>
              </a:rPr>
              <a:t>– b = g(</a:t>
            </a:r>
            <a:r>
              <a:rPr lang="de-DE" sz="1800" b="1" dirty="0">
                <a:latin typeface="+mj-lt"/>
              </a:rPr>
              <a:t>x</a:t>
            </a:r>
            <a:r>
              <a:rPr lang="de-DE" sz="1800" dirty="0">
                <a:latin typeface="+mj-lt"/>
              </a:rPr>
              <a:t>) </a:t>
            </a:r>
          </a:p>
        </p:txBody>
      </p:sp>
      <p:sp>
        <p:nvSpPr>
          <p:cNvPr id="119885" name="Text Box 77"/>
          <p:cNvSpPr txBox="1">
            <a:spLocks noChangeArrowheads="1"/>
          </p:cNvSpPr>
          <p:nvPr/>
        </p:nvSpPr>
        <p:spPr bwMode="auto">
          <a:xfrm>
            <a:off x="873125" y="5270500"/>
            <a:ext cx="8270875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de-DE" dirty="0">
                <a:latin typeface="+mn-lt"/>
              </a:rPr>
              <a:t>TLMSE = R(</a:t>
            </a:r>
            <a:r>
              <a:rPr lang="de-DE" b="1" dirty="0" err="1">
                <a:latin typeface="+mn-lt"/>
              </a:rPr>
              <a:t>a</a:t>
            </a:r>
            <a:r>
              <a:rPr lang="de-DE" dirty="0" err="1">
                <a:latin typeface="+mn-lt"/>
              </a:rPr>
              <a:t>,b</a:t>
            </a:r>
            <a:r>
              <a:rPr lang="de-DE" dirty="0">
                <a:latin typeface="+mn-lt"/>
              </a:rPr>
              <a:t>) = </a:t>
            </a:r>
            <a:r>
              <a:rPr lang="de-DE" dirty="0">
                <a:sym typeface="Symbol"/>
              </a:rPr>
              <a:t></a:t>
            </a:r>
            <a:r>
              <a:rPr lang="de-DE" dirty="0">
                <a:latin typeface="+mn-lt"/>
                <a:sym typeface="Symbol"/>
              </a:rPr>
              <a:t>d</a:t>
            </a:r>
            <a:r>
              <a:rPr lang="de-DE" baseline="30000" dirty="0">
                <a:latin typeface="+mn-lt"/>
                <a:sym typeface="Symbol"/>
              </a:rPr>
              <a:t>2</a:t>
            </a:r>
            <a:r>
              <a:rPr lang="de-DE" dirty="0">
                <a:sym typeface="Symbol"/>
              </a:rPr>
              <a:t></a:t>
            </a:r>
            <a:endParaRPr lang="de-DE" dirty="0"/>
          </a:p>
          <a:p>
            <a:pPr>
              <a:defRPr/>
            </a:pPr>
            <a:r>
              <a:rPr lang="de-DE" b="1" dirty="0">
                <a:solidFill>
                  <a:srgbClr val="FF0000"/>
                </a:solidFill>
                <a:latin typeface="+mn-lt"/>
              </a:rPr>
              <a:t>Rechnung</a:t>
            </a:r>
            <a:r>
              <a:rPr lang="de-DE" dirty="0">
                <a:latin typeface="+mn-lt"/>
              </a:rPr>
              <a:t>: Minimum des TLMSE   </a:t>
            </a:r>
            <a:r>
              <a:rPr lang="de-DE" b="1" dirty="0">
                <a:solidFill>
                  <a:schemeClr val="bg1">
                    <a:lumMod val="50000"/>
                  </a:schemeClr>
                </a:solidFill>
                <a:latin typeface="+mj-lt"/>
                <a:cs typeface="Arial" pitchFamily="34" charset="0"/>
              </a:rPr>
              <a:t>(</a:t>
            </a:r>
            <a:r>
              <a:rPr lang="de-DE" sz="1800" b="1" dirty="0">
                <a:solidFill>
                  <a:schemeClr val="bg1">
                    <a:lumMod val="50000"/>
                  </a:schemeClr>
                </a:solidFill>
                <a:latin typeface="+mj-lt"/>
                <a:cs typeface="Arial" pitchFamily="34" charset="0"/>
              </a:rPr>
              <a:t>Kap.2.2)</a:t>
            </a:r>
            <a:endParaRPr lang="de-DE" b="1" dirty="0">
              <a:solidFill>
                <a:schemeClr val="bg1">
                  <a:lumMod val="50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15381" name="Oval 78"/>
          <p:cNvSpPr>
            <a:spLocks noChangeArrowheads="1"/>
          </p:cNvSpPr>
          <p:nvPr/>
        </p:nvSpPr>
        <p:spPr bwMode="auto">
          <a:xfrm>
            <a:off x="2209800" y="2997200"/>
            <a:ext cx="88900" cy="88900"/>
          </a:xfrm>
          <a:prstGeom prst="ellipse">
            <a:avLst/>
          </a:prstGeom>
          <a:solidFill>
            <a:srgbClr val="FFDD4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5382" name="Oval 79"/>
          <p:cNvSpPr>
            <a:spLocks noChangeArrowheads="1"/>
          </p:cNvSpPr>
          <p:nvPr/>
        </p:nvSpPr>
        <p:spPr bwMode="auto">
          <a:xfrm>
            <a:off x="2578100" y="2908300"/>
            <a:ext cx="88900" cy="88900"/>
          </a:xfrm>
          <a:prstGeom prst="ellipse">
            <a:avLst/>
          </a:prstGeom>
          <a:solidFill>
            <a:srgbClr val="FFDD4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5383" name="Oval 80"/>
          <p:cNvSpPr>
            <a:spLocks noChangeArrowheads="1"/>
          </p:cNvSpPr>
          <p:nvPr/>
        </p:nvSpPr>
        <p:spPr bwMode="auto">
          <a:xfrm>
            <a:off x="2654300" y="3403600"/>
            <a:ext cx="88900" cy="88900"/>
          </a:xfrm>
          <a:prstGeom prst="ellipse">
            <a:avLst/>
          </a:prstGeom>
          <a:solidFill>
            <a:srgbClr val="FFDD4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5384" name="Oval 81"/>
          <p:cNvSpPr>
            <a:spLocks noChangeArrowheads="1"/>
          </p:cNvSpPr>
          <p:nvPr/>
        </p:nvSpPr>
        <p:spPr bwMode="auto">
          <a:xfrm>
            <a:off x="3086100" y="3733800"/>
            <a:ext cx="88900" cy="88900"/>
          </a:xfrm>
          <a:prstGeom prst="ellipse">
            <a:avLst/>
          </a:prstGeom>
          <a:solidFill>
            <a:srgbClr val="FFDD4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5385" name="Oval 82"/>
          <p:cNvSpPr>
            <a:spLocks noChangeArrowheads="1"/>
          </p:cNvSpPr>
          <p:nvPr/>
        </p:nvSpPr>
        <p:spPr bwMode="auto">
          <a:xfrm>
            <a:off x="3657600" y="4000500"/>
            <a:ext cx="88900" cy="88900"/>
          </a:xfrm>
          <a:prstGeom prst="ellipse">
            <a:avLst/>
          </a:prstGeom>
          <a:solidFill>
            <a:srgbClr val="FFDD4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5386" name="Oval 83"/>
          <p:cNvSpPr>
            <a:spLocks noChangeArrowheads="1"/>
          </p:cNvSpPr>
          <p:nvPr/>
        </p:nvSpPr>
        <p:spPr bwMode="auto">
          <a:xfrm>
            <a:off x="3733800" y="4508500"/>
            <a:ext cx="88900" cy="88900"/>
          </a:xfrm>
          <a:prstGeom prst="ellipse">
            <a:avLst/>
          </a:prstGeom>
          <a:solidFill>
            <a:srgbClr val="FFDD4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5387" name="Oval 84"/>
          <p:cNvSpPr>
            <a:spLocks noChangeArrowheads="1"/>
          </p:cNvSpPr>
          <p:nvPr/>
        </p:nvSpPr>
        <p:spPr bwMode="auto">
          <a:xfrm>
            <a:off x="4343400" y="4584700"/>
            <a:ext cx="88900" cy="88900"/>
          </a:xfrm>
          <a:prstGeom prst="ellipse">
            <a:avLst/>
          </a:prstGeom>
          <a:solidFill>
            <a:srgbClr val="FFDD4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  <p:sp>
        <p:nvSpPr>
          <p:cNvPr id="15388" name="Oval 85"/>
          <p:cNvSpPr>
            <a:spLocks noChangeArrowheads="1"/>
          </p:cNvSpPr>
          <p:nvPr/>
        </p:nvSpPr>
        <p:spPr bwMode="auto">
          <a:xfrm>
            <a:off x="3416300" y="3556000"/>
            <a:ext cx="88900" cy="88900"/>
          </a:xfrm>
          <a:prstGeom prst="ellipse">
            <a:avLst/>
          </a:prstGeom>
          <a:solidFill>
            <a:srgbClr val="FFDD4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spAutoFit/>
          </a:bodyPr>
          <a:lstStyle>
            <a:lvl1pPr>
              <a:buSzPct val="130000"/>
              <a:buBlip>
                <a:blip r:embed="rId3"/>
              </a:buBlip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66CC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TIMES" panose="02020603050405020304" pitchFamily="18" charset="0"/>
              </a:defRPr>
            </a:lvl9pPr>
          </a:lstStyle>
          <a:p>
            <a:pPr>
              <a:buSzTx/>
              <a:buFontTx/>
              <a:buNone/>
            </a:pPr>
            <a:endParaRPr lang="de-DE" altLang="de-DE" b="0"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 spd="med">
    <p:pull dir="r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9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9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9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9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98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98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817" grpId="0" autoUpdateAnimBg="0"/>
      <p:bldP spid="119883" grpId="0" autoUpdateAnimBg="0"/>
      <p:bldP spid="119884" grpId="0" autoUpdateAnimBg="0"/>
      <p:bldP spid="119885" grpId="0" autoUpdateAnimBg="0"/>
    </p:bldLst>
  </p:timing>
</p:sld>
</file>

<file path=ppt/theme/theme1.xml><?xml version="1.0" encoding="utf-8"?>
<a:theme xmlns:a="http://schemas.openxmlformats.org/drawingml/2006/main" name="UniFFM-blau">
  <a:themeElements>
    <a:clrScheme name="UniFFM-blau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UniFFM-blau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Black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Black" pitchFamily="34" charset="0"/>
          </a:defRPr>
        </a:defPPr>
      </a:lstStyle>
    </a:lnDef>
  </a:objectDefaults>
  <a:extraClrSchemeLst>
    <a:extraClrScheme>
      <a:clrScheme name="UniFFM-blau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iFFM-blau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iFFM-blau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iFFM-blau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iFFM-blau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iFFM-blau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iFFM-blau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D:\TEXTE\Vorlagen\Präsentationsdesigns\UniFFM-blau.pot</Template>
  <TotalTime>0</TotalTime>
  <Words>4080</Words>
  <Application>Microsoft Office PowerPoint</Application>
  <PresentationFormat>Bildschirmpräsentation (4:3)</PresentationFormat>
  <Paragraphs>1329</Paragraphs>
  <Slides>83</Slides>
  <Notes>9</Notes>
  <HiddenSlides>0</HiddenSlides>
  <MMClips>1</MMClips>
  <ScaleCrop>false</ScaleCrop>
  <HeadingPairs>
    <vt:vector size="8" baseType="variant">
      <vt:variant>
        <vt:lpstr>Verwendete Schriftarten</vt:lpstr>
      </vt:variant>
      <vt:variant>
        <vt:i4>13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10</vt:i4>
      </vt:variant>
      <vt:variant>
        <vt:lpstr>Folientitel</vt:lpstr>
      </vt:variant>
      <vt:variant>
        <vt:i4>83</vt:i4>
      </vt:variant>
    </vt:vector>
  </HeadingPairs>
  <TitlesOfParts>
    <vt:vector size="107" baseType="lpstr">
      <vt:lpstr>Arial</vt:lpstr>
      <vt:lpstr>Lithograph</vt:lpstr>
      <vt:lpstr>Symbol</vt:lpstr>
      <vt:lpstr>Algerian</vt:lpstr>
      <vt:lpstr>Monotype Sorts</vt:lpstr>
      <vt:lpstr>Wingdings</vt:lpstr>
      <vt:lpstr>Arial Black</vt:lpstr>
      <vt:lpstr>Lucida Sans Unicode</vt:lpstr>
      <vt:lpstr>Times New Roman</vt:lpstr>
      <vt:lpstr>TIMES</vt:lpstr>
      <vt:lpstr>Tahoma</vt:lpstr>
      <vt:lpstr>Courier New</vt:lpstr>
      <vt:lpstr>CopprplGoth Bd BT</vt:lpstr>
      <vt:lpstr>UniFFM-blau</vt:lpstr>
      <vt:lpstr>MathType 6.0 Equation</vt:lpstr>
      <vt:lpstr>Microsoft Formel-Editor 3.0</vt:lpstr>
      <vt:lpstr>Formel</vt:lpstr>
      <vt:lpstr>Grafik</vt:lpstr>
      <vt:lpstr>Microsoft Word Picture</vt:lpstr>
      <vt:lpstr>Bild</vt:lpstr>
      <vt:lpstr>Equation</vt:lpstr>
      <vt:lpstr>Picture</vt:lpstr>
      <vt:lpstr>Dokument</vt:lpstr>
      <vt:lpstr>Document</vt:lpstr>
      <vt:lpstr>Adaptive Modellierung  und Simulation  Kapitel 2: Black-Box-  Modellierung </vt:lpstr>
      <vt:lpstr>Vorhersagemodelle</vt:lpstr>
      <vt:lpstr>Input-Output-Tabellen</vt:lpstr>
      <vt:lpstr>Nichtlin. Modellierung: RBF</vt:lpstr>
      <vt:lpstr>Lineare Approximation</vt:lpstr>
      <vt:lpstr>Lineare Approximation - rauschfrei</vt:lpstr>
      <vt:lpstr>Lineare Approximation - verrauscht</vt:lpstr>
      <vt:lpstr>Lineare Approximation - verrauscht</vt:lpstr>
      <vt:lpstr>Lineare Approximation - verrauscht</vt:lpstr>
      <vt:lpstr>TLMSE - Parameterschätzung</vt:lpstr>
      <vt:lpstr>Lineare Approximation - Grenzen</vt:lpstr>
      <vt:lpstr>Lineare Approximation - Grenzen</vt:lpstr>
      <vt:lpstr>Linearisierung</vt:lpstr>
      <vt:lpstr>Lineare Approximation</vt:lpstr>
      <vt:lpstr>Lineare Approximation - Störterm</vt:lpstr>
      <vt:lpstr>Lineare Approximation - Multikollinearität</vt:lpstr>
      <vt:lpstr>Lineare Approximation</vt:lpstr>
      <vt:lpstr>Nichtlin. Modellierung: RBF</vt:lpstr>
      <vt:lpstr>NichtLineare Approximation</vt:lpstr>
      <vt:lpstr>NichtLineare Approximation</vt:lpstr>
      <vt:lpstr>Nichtlineare Approximation</vt:lpstr>
      <vt:lpstr>Nichtlineare Approximation</vt:lpstr>
      <vt:lpstr>Was sind Neuronale Netze ?</vt:lpstr>
      <vt:lpstr>Was sind Neuronale Netze ?</vt:lpstr>
      <vt:lpstr>Backpropagation-Grundidee</vt:lpstr>
      <vt:lpstr>Anwendung - NetTalk</vt:lpstr>
      <vt:lpstr>Anwendung - NetTalk</vt:lpstr>
      <vt:lpstr>Anwendung - NetTalk</vt:lpstr>
      <vt:lpstr>Anwendung - NetTalk</vt:lpstr>
      <vt:lpstr>NetTalk: Training</vt:lpstr>
      <vt:lpstr>Backpropagation-Grundidee</vt:lpstr>
      <vt:lpstr>Lernen mit Zielfunktionen</vt:lpstr>
      <vt:lpstr>Stochastisches Lernen</vt:lpstr>
      <vt:lpstr>Stochastische Approximation</vt:lpstr>
      <vt:lpstr>Stochastische Approximation</vt:lpstr>
      <vt:lpstr>Backpropagation-Lernregel letzte Schicht</vt:lpstr>
      <vt:lpstr>Backpropagation-Lernregel letzte Schicht</vt:lpstr>
      <vt:lpstr>Fehler-Backpropagation</vt:lpstr>
      <vt:lpstr>Online vs Offline-Lernen</vt:lpstr>
      <vt:lpstr>Online vs Offline-Lernen</vt:lpstr>
      <vt:lpstr>Arten des Lernens: Beispiel</vt:lpstr>
      <vt:lpstr>Backpropagation- Code</vt:lpstr>
      <vt:lpstr>Lernen - Probleme </vt:lpstr>
      <vt:lpstr>Verbesserungen des BP-Algorithmus</vt:lpstr>
      <vt:lpstr>Verbesserungen des BP-Algorithmus</vt:lpstr>
      <vt:lpstr>Initialisierung der Neuronengewichte</vt:lpstr>
      <vt:lpstr>Transformation mit minimalem MSE</vt:lpstr>
      <vt:lpstr>Transformation mit minimalem MSE</vt:lpstr>
      <vt:lpstr>Analyse der Neuronengewichte</vt:lpstr>
      <vt:lpstr>Normierung der Eingangsvariablen</vt:lpstr>
      <vt:lpstr>Normierung der Eingangsvariablen</vt:lpstr>
      <vt:lpstr>Verbesserungen des BP-Algorithmus</vt:lpstr>
      <vt:lpstr>Problem Ausgabefunktion</vt:lpstr>
      <vt:lpstr>Nichtlin. Modellierung: RBF</vt:lpstr>
      <vt:lpstr>Klassifikation und RBF</vt:lpstr>
      <vt:lpstr>Klassifikation und RBF </vt:lpstr>
      <vt:lpstr>Radiale Basisfunktionen</vt:lpstr>
      <vt:lpstr>RBF maximaler Information</vt:lpstr>
      <vt:lpstr>Parzen Window - Methode</vt:lpstr>
      <vt:lpstr>RBF-Netze</vt:lpstr>
      <vt:lpstr>RBF-Netze</vt:lpstr>
      <vt:lpstr>Klassifikation mit RBF-Netzen</vt:lpstr>
      <vt:lpstr>Klassifikation mit winner-take-all</vt:lpstr>
      <vt:lpstr>Frage</vt:lpstr>
      <vt:lpstr>RBF- Lernen</vt:lpstr>
      <vt:lpstr>RBF- Lernen: 1.Schicht</vt:lpstr>
      <vt:lpstr>RBF-Lernen : 1.Schicht</vt:lpstr>
      <vt:lpstr>RBF- Lernen : 1.Schicht</vt:lpstr>
      <vt:lpstr>RBF- Lernen : 1.Schicht</vt:lpstr>
      <vt:lpstr>RBF-Lernen</vt:lpstr>
      <vt:lpstr>RBF-Lernen</vt:lpstr>
      <vt:lpstr>Anwendung: Industriereaktor</vt:lpstr>
      <vt:lpstr>Inputgenerierung</vt:lpstr>
      <vt:lpstr>Ergebnisse</vt:lpstr>
      <vt:lpstr>Ergebnisse</vt:lpstr>
      <vt:lpstr>Nichtlin. Modellierung: RBF</vt:lpstr>
      <vt:lpstr>Approximationsleistungen Neuronaler Netze</vt:lpstr>
      <vt:lpstr>Fähigkeiten: Nomenklatur</vt:lpstr>
      <vt:lpstr>Approximationsleistungen Neuronaler Netze</vt:lpstr>
      <vt:lpstr>Approximationsleistungen Neuronaler Netze</vt:lpstr>
      <vt:lpstr>Approximationsleistung Neuronaler Netze</vt:lpstr>
      <vt:lpstr>Fähigkeiten der Multilayer-Netzwerke</vt:lpstr>
      <vt:lpstr>Fähigkeiten der Multilayer-Netzwerke</vt:lpstr>
    </vt:vector>
  </TitlesOfParts>
  <Company>J.W.G.-Universität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Modellierung und Simulation</dc:title>
  <dc:creator>Brause</dc:creator>
  <cp:lastModifiedBy>Rudi</cp:lastModifiedBy>
  <cp:revision>189</cp:revision>
  <dcterms:created xsi:type="dcterms:W3CDTF">2005-03-30T10:38:04Z</dcterms:created>
  <dcterms:modified xsi:type="dcterms:W3CDTF">2015-04-30T07:40:25Z</dcterms:modified>
</cp:coreProperties>
</file>