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trictFirstAndLastChars="0" saveSubsetFonts="1">
  <p:sldMasterIdLst>
    <p:sldMasterId id="2147483648" r:id="rId1"/>
  </p:sldMasterIdLst>
  <p:notesMasterIdLst>
    <p:notesMasterId r:id="rId97"/>
  </p:notesMasterIdLst>
  <p:handoutMasterIdLst>
    <p:handoutMasterId r:id="rId98"/>
  </p:handoutMasterIdLst>
  <p:sldIdLst>
    <p:sldId id="363" r:id="rId2"/>
    <p:sldId id="355" r:id="rId3"/>
    <p:sldId id="265" r:id="rId4"/>
    <p:sldId id="266" r:id="rId5"/>
    <p:sldId id="259" r:id="rId6"/>
    <p:sldId id="268" r:id="rId7"/>
    <p:sldId id="270" r:id="rId8"/>
    <p:sldId id="260" r:id="rId9"/>
    <p:sldId id="271" r:id="rId10"/>
    <p:sldId id="272" r:id="rId11"/>
    <p:sldId id="261" r:id="rId12"/>
    <p:sldId id="273" r:id="rId13"/>
    <p:sldId id="274" r:id="rId14"/>
    <p:sldId id="275" r:id="rId15"/>
    <p:sldId id="262" r:id="rId16"/>
    <p:sldId id="276" r:id="rId17"/>
    <p:sldId id="278" r:id="rId18"/>
    <p:sldId id="277" r:id="rId19"/>
    <p:sldId id="263" r:id="rId20"/>
    <p:sldId id="279" r:id="rId21"/>
    <p:sldId id="264" r:id="rId22"/>
    <p:sldId id="356" r:id="rId23"/>
    <p:sldId id="280" r:id="rId24"/>
    <p:sldId id="284" r:id="rId25"/>
    <p:sldId id="285" r:id="rId26"/>
    <p:sldId id="286" r:id="rId27"/>
    <p:sldId id="287" r:id="rId28"/>
    <p:sldId id="288" r:id="rId29"/>
    <p:sldId id="289" r:id="rId30"/>
    <p:sldId id="291" r:id="rId31"/>
    <p:sldId id="294" r:id="rId32"/>
    <p:sldId id="292" r:id="rId33"/>
    <p:sldId id="267" r:id="rId34"/>
    <p:sldId id="290" r:id="rId35"/>
    <p:sldId id="357" r:id="rId36"/>
    <p:sldId id="296" r:id="rId37"/>
    <p:sldId id="297" r:id="rId38"/>
    <p:sldId id="298" r:id="rId39"/>
    <p:sldId id="299" r:id="rId40"/>
    <p:sldId id="300" r:id="rId41"/>
    <p:sldId id="361" r:id="rId42"/>
    <p:sldId id="362" r:id="rId43"/>
    <p:sldId id="301" r:id="rId44"/>
    <p:sldId id="302" r:id="rId45"/>
    <p:sldId id="303" r:id="rId46"/>
    <p:sldId id="305" r:id="rId47"/>
    <p:sldId id="306" r:id="rId48"/>
    <p:sldId id="304" r:id="rId49"/>
    <p:sldId id="307" r:id="rId50"/>
    <p:sldId id="308" r:id="rId51"/>
    <p:sldId id="309" r:id="rId52"/>
    <p:sldId id="293" r:id="rId53"/>
    <p:sldId id="317" r:id="rId54"/>
    <p:sldId id="318" r:id="rId55"/>
    <p:sldId id="319" r:id="rId56"/>
    <p:sldId id="358" r:id="rId57"/>
    <p:sldId id="312" r:id="rId58"/>
    <p:sldId id="313" r:id="rId59"/>
    <p:sldId id="314" r:id="rId60"/>
    <p:sldId id="315" r:id="rId61"/>
    <p:sldId id="328" r:id="rId62"/>
    <p:sldId id="327" r:id="rId63"/>
    <p:sldId id="310" r:id="rId64"/>
    <p:sldId id="311" r:id="rId65"/>
    <p:sldId id="316" r:id="rId66"/>
    <p:sldId id="329" r:id="rId67"/>
    <p:sldId id="324" r:id="rId68"/>
    <p:sldId id="321" r:id="rId69"/>
    <p:sldId id="320" r:id="rId70"/>
    <p:sldId id="337" r:id="rId71"/>
    <p:sldId id="339" r:id="rId72"/>
    <p:sldId id="338" r:id="rId73"/>
    <p:sldId id="359" r:id="rId74"/>
    <p:sldId id="257" r:id="rId75"/>
    <p:sldId id="349" r:id="rId76"/>
    <p:sldId id="326" r:id="rId77"/>
    <p:sldId id="331" r:id="rId78"/>
    <p:sldId id="330" r:id="rId79"/>
    <p:sldId id="332" r:id="rId80"/>
    <p:sldId id="346" r:id="rId81"/>
    <p:sldId id="347" r:id="rId82"/>
    <p:sldId id="360" r:id="rId83"/>
    <p:sldId id="366" r:id="rId84"/>
    <p:sldId id="333" r:id="rId85"/>
    <p:sldId id="367" r:id="rId86"/>
    <p:sldId id="368" r:id="rId87"/>
    <p:sldId id="334" r:id="rId88"/>
    <p:sldId id="350" r:id="rId89"/>
    <p:sldId id="352" r:id="rId90"/>
    <p:sldId id="353" r:id="rId91"/>
    <p:sldId id="351" r:id="rId92"/>
    <p:sldId id="340" r:id="rId93"/>
    <p:sldId id="341" r:id="rId94"/>
    <p:sldId id="343" r:id="rId95"/>
    <p:sldId id="345" r:id="rId96"/>
  </p:sldIdLst>
  <p:sldSz cx="9144000" cy="6858000" type="screen4x3"/>
  <p:notesSz cx="6745288" cy="988218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006699"/>
    <a:srgbClr val="336699"/>
    <a:srgbClr val="003399"/>
    <a:srgbClr val="CC3300"/>
    <a:srgbClr val="F0C306"/>
    <a:srgbClr val="FF66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53" autoAdjust="0"/>
    <p:restoredTop sz="85488" autoAdjust="0"/>
  </p:normalViewPr>
  <p:slideViewPr>
    <p:cSldViewPr snapToGrid="0" showGuides="1">
      <p:cViewPr varScale="1">
        <p:scale>
          <a:sx n="72" d="100"/>
          <a:sy n="72" d="100"/>
        </p:scale>
        <p:origin x="62" y="57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33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image" Target="../media/image77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image" Target="../media/image8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4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4" Type="http://schemas.openxmlformats.org/officeDocument/2006/relationships/image" Target="../media/image2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8" tIns="47504" rIns="95008" bIns="47504" numCol="1" anchor="t" anchorCtr="0" compatLnSpc="1">
            <a:prstTxWarp prst="textNoShape">
              <a:avLst/>
            </a:prstTxWarp>
          </a:bodyPr>
          <a:lstStyle>
            <a:lvl1pPr defTabSz="949325">
              <a:spcBef>
                <a:spcPct val="0"/>
              </a:spcBef>
              <a:defRPr sz="1300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2700" y="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8" tIns="47504" rIns="95008" bIns="47504" numCol="1" anchor="t" anchorCtr="0" compatLnSpc="1">
            <a:prstTxWarp prst="textNoShape">
              <a:avLst/>
            </a:prstTxWarp>
          </a:bodyPr>
          <a:lstStyle>
            <a:lvl1pPr algn="r" defTabSz="949325">
              <a:spcBef>
                <a:spcPct val="0"/>
              </a:spcBef>
              <a:defRPr sz="1300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8475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8" tIns="47504" rIns="95008" bIns="47504" numCol="1" anchor="b" anchorCtr="0" compatLnSpc="1">
            <a:prstTxWarp prst="textNoShape">
              <a:avLst/>
            </a:prstTxWarp>
          </a:bodyPr>
          <a:lstStyle>
            <a:lvl1pPr defTabSz="949325">
              <a:spcBef>
                <a:spcPct val="0"/>
              </a:spcBef>
              <a:defRPr sz="1300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2700" y="9388475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8" tIns="47504" rIns="95008" bIns="47504" numCol="1" anchor="b" anchorCtr="0" compatLnSpc="1">
            <a:prstTxWarp prst="textNoShape">
              <a:avLst/>
            </a:prstTxWarp>
          </a:bodyPr>
          <a:lstStyle>
            <a:lvl1pPr algn="r" defTabSz="949325">
              <a:spcBef>
                <a:spcPct val="0"/>
              </a:spcBef>
              <a:defRPr sz="13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260C16D3-8C8D-460D-9686-CE4FDABCB12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28215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8" tIns="47504" rIns="95008" bIns="47504" numCol="1" anchor="t" anchorCtr="0" compatLnSpc="1">
            <a:prstTxWarp prst="textNoShape">
              <a:avLst/>
            </a:prstTxWarp>
          </a:bodyPr>
          <a:lstStyle>
            <a:lvl1pPr defTabSz="949325">
              <a:spcBef>
                <a:spcPct val="0"/>
              </a:spcBef>
              <a:defRPr sz="1300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2700" y="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8" tIns="47504" rIns="95008" bIns="47504" numCol="1" anchor="t" anchorCtr="0" compatLnSpc="1">
            <a:prstTxWarp prst="textNoShape">
              <a:avLst/>
            </a:prstTxWarp>
          </a:bodyPr>
          <a:lstStyle>
            <a:lvl1pPr algn="r" defTabSz="949325">
              <a:spcBef>
                <a:spcPct val="0"/>
              </a:spcBef>
              <a:defRPr sz="1300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2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03288" y="741363"/>
            <a:ext cx="4940300" cy="3705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94238"/>
            <a:ext cx="5022850" cy="444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8" tIns="47504" rIns="95008" bIns="475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Textformatierung des Masters zu bearbeiten.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8475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8" tIns="47504" rIns="95008" bIns="47504" numCol="1" anchor="b" anchorCtr="0" compatLnSpc="1">
            <a:prstTxWarp prst="textNoShape">
              <a:avLst/>
            </a:prstTxWarp>
          </a:bodyPr>
          <a:lstStyle>
            <a:lvl1pPr defTabSz="949325">
              <a:spcBef>
                <a:spcPct val="0"/>
              </a:spcBef>
              <a:defRPr sz="1300">
                <a:latin typeface="TIMES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2700" y="9388475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08" tIns="47504" rIns="95008" bIns="47504" numCol="1" anchor="b" anchorCtr="0" compatLnSpc="1">
            <a:prstTxWarp prst="textNoShape">
              <a:avLst/>
            </a:prstTxWarp>
          </a:bodyPr>
          <a:lstStyle>
            <a:lvl1pPr algn="r" defTabSz="949325">
              <a:spcBef>
                <a:spcPct val="0"/>
              </a:spcBef>
              <a:defRPr sz="13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5919935F-F061-4AB3-8972-5BA8BFFDEE1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462279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A253A80-2D19-4618-88FA-415D4CE122C2}" type="slidenum">
              <a:rPr lang="de-DE" altLang="de-DE" sz="1300" smtClean="0">
                <a:latin typeface="TIMES" panose="02020603050405020304" pitchFamily="18" charset="0"/>
              </a:rPr>
              <a:pPr/>
              <a:t>1</a:t>
            </a:fld>
            <a:endParaRPr lang="de-DE" altLang="de-DE" sz="1300" smtClean="0">
              <a:latin typeface="TIMES" panose="02020603050405020304" pitchFamily="18" charset="0"/>
            </a:endParaRPr>
          </a:p>
        </p:txBody>
      </p:sp>
      <p:sp>
        <p:nvSpPr>
          <p:cNvPr id="1024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01700" y="739775"/>
            <a:ext cx="4943475" cy="3708400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104937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3869FA3-F0ED-41AF-B674-43DC84937D77}" type="slidenum">
              <a:rPr lang="de-DE" altLang="de-DE" sz="1300" smtClean="0">
                <a:latin typeface="TIMES" panose="02020603050405020304" pitchFamily="18" charset="0"/>
              </a:rPr>
              <a:pPr/>
              <a:t>28</a:t>
            </a:fld>
            <a:endParaRPr lang="de-DE" altLang="de-DE" sz="1300" smtClean="0">
              <a:latin typeface="TIMES" panose="02020603050405020304" pitchFamily="18" charset="0"/>
            </a:endParaRPr>
          </a:p>
        </p:txBody>
      </p:sp>
      <p:sp>
        <p:nvSpPr>
          <p:cNvPr id="471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223926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280BF3-437F-4EC7-86CE-CEA58E50D018}" type="slidenum">
              <a:rPr lang="de-DE" altLang="de-DE" sz="1300" smtClean="0">
                <a:latin typeface="TIMES" panose="02020603050405020304" pitchFamily="18" charset="0"/>
              </a:rPr>
              <a:pPr/>
              <a:t>33</a:t>
            </a:fld>
            <a:endParaRPr lang="de-DE" altLang="de-DE" sz="1300" smtClean="0">
              <a:latin typeface="TIMES" panose="02020603050405020304" pitchFamily="18" charset="0"/>
            </a:endParaRPr>
          </a:p>
        </p:txBody>
      </p:sp>
      <p:sp>
        <p:nvSpPr>
          <p:cNvPr id="532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b="1" smtClean="0"/>
              <a:t>Notation:</a:t>
            </a:r>
            <a:r>
              <a:rPr lang="de-DE" altLang="de-DE" smtClean="0"/>
              <a:t> </a:t>
            </a:r>
          </a:p>
          <a:p>
            <a:r>
              <a:rPr lang="de-DE" altLang="de-DE" smtClean="0"/>
              <a:t>Rechtecke: Messbare Grössen, Ventilsymbole: beeinflussende Raten, Zusätzliche Variable: Kreise. Zusammengesetzte Rechtecke: Zeitverzögerungen.</a:t>
            </a:r>
          </a:p>
          <a:p>
            <a:r>
              <a:rPr lang="de-DE" altLang="de-DE" smtClean="0"/>
              <a:t>1: </a:t>
            </a:r>
            <a:r>
              <a:rPr lang="de-DE" altLang="de-DE" b="1" smtClean="0"/>
              <a:t>Rohstoffe</a:t>
            </a:r>
            <a:r>
              <a:rPr lang="de-DE" altLang="de-DE" smtClean="0"/>
              <a:t> ....94: Industrieproduktion</a:t>
            </a:r>
          </a:p>
          <a:p>
            <a:r>
              <a:rPr lang="de-DE" altLang="de-DE" smtClean="0"/>
              <a:t>43: </a:t>
            </a:r>
            <a:r>
              <a:rPr lang="de-DE" altLang="de-DE" b="1" smtClean="0"/>
              <a:t>Gesamtbevölkerung</a:t>
            </a:r>
            <a:r>
              <a:rPr lang="de-DE" altLang="de-DE" smtClean="0"/>
              <a:t> mit 46:Geburten,  45:Alter 0-15, 44:Alter 16-45, 42:Alter45, 41: Todesfälle, 84: Lebenserwartung</a:t>
            </a:r>
          </a:p>
          <a:p>
            <a:r>
              <a:rPr lang="de-DE" altLang="de-DE" smtClean="0"/>
              <a:t>58: </a:t>
            </a:r>
            <a:r>
              <a:rPr lang="de-DE" altLang="de-DE" b="1" smtClean="0"/>
              <a:t>Kapital</a:t>
            </a:r>
            <a:r>
              <a:rPr lang="de-DE" altLang="de-DE" smtClean="0"/>
              <a:t>,  Landwirtsch. Kapital</a:t>
            </a:r>
          </a:p>
          <a:p>
            <a:r>
              <a:rPr lang="de-DE" altLang="de-DE" smtClean="0"/>
              <a:t>69: </a:t>
            </a:r>
            <a:r>
              <a:rPr lang="de-DE" altLang="de-DE" b="1" smtClean="0"/>
              <a:t>Land</a:t>
            </a:r>
            <a:r>
              <a:rPr lang="de-DE" altLang="de-DE" smtClean="0"/>
              <a:t>....73 Nahrung</a:t>
            </a:r>
          </a:p>
          <a:p>
            <a:r>
              <a:rPr lang="de-DE" altLang="de-DE" smtClean="0"/>
              <a:t>36: </a:t>
            </a:r>
            <a:r>
              <a:rPr lang="de-DE" altLang="de-DE" b="1" smtClean="0"/>
              <a:t>Umweltverschmutzung</a:t>
            </a:r>
          </a:p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540982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C6C8949-7C36-4910-BDE3-3D716BF4093B}" type="slidenum">
              <a:rPr lang="de-DE" altLang="de-DE" sz="1300" smtClean="0">
                <a:latin typeface="TIMES" panose="02020603050405020304" pitchFamily="18" charset="0"/>
              </a:rPr>
              <a:pPr/>
              <a:t>34</a:t>
            </a:fld>
            <a:endParaRPr lang="de-DE" altLang="de-DE" sz="1300" smtClean="0">
              <a:latin typeface="TIMES" panose="02020603050405020304" pitchFamily="18" charset="0"/>
            </a:endParaRPr>
          </a:p>
        </p:txBody>
      </p:sp>
      <p:sp>
        <p:nvSpPr>
          <p:cNvPr id="552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b="1" smtClean="0"/>
              <a:t>Notation:</a:t>
            </a:r>
            <a:r>
              <a:rPr lang="de-DE" altLang="de-DE" smtClean="0"/>
              <a:t> </a:t>
            </a:r>
          </a:p>
          <a:p>
            <a:r>
              <a:rPr lang="de-DE" altLang="de-DE" smtClean="0"/>
              <a:t>D = Death Todesfälle pro 1000 Einwohner</a:t>
            </a:r>
          </a:p>
          <a:p>
            <a:r>
              <a:rPr lang="de-DE" altLang="de-DE" smtClean="0"/>
              <a:t>B = Birth Geburten pro 1000 Einwohner</a:t>
            </a:r>
          </a:p>
          <a:p>
            <a:r>
              <a:rPr lang="de-DE" altLang="de-DE" smtClean="0"/>
              <a:t>S = Dienstleistungen Dollar pro Kopf und Jahr</a:t>
            </a:r>
          </a:p>
          <a:p>
            <a:endParaRPr lang="de-DE" altLang="de-DE" smtClean="0"/>
          </a:p>
          <a:p>
            <a:r>
              <a:rPr lang="de-DE" altLang="de-DE" smtClean="0"/>
              <a:t>-.-.-  nicht regen. Rohstoffe, im Jahr 1900 = 100%</a:t>
            </a:r>
          </a:p>
          <a:p>
            <a:r>
              <a:rPr lang="de-DE" altLang="de-DE" smtClean="0"/>
              <a:t>....... Umweltverschmutzung , 1970 = 1</a:t>
            </a:r>
          </a:p>
          <a:p>
            <a:r>
              <a:rPr lang="de-DE" altLang="de-DE" smtClean="0"/>
              <a:t>____ Nahrung pro Kopf, [Kg Getreide pro Kopf und Jahr]</a:t>
            </a:r>
          </a:p>
          <a:p>
            <a:r>
              <a:rPr lang="de-DE" altLang="de-DE" smtClean="0"/>
              <a:t>- - -  industr. Gesamtprod. pro Kopf [$ pro Kopf und Jahr]</a:t>
            </a:r>
          </a:p>
          <a:p>
            <a:r>
              <a:rPr lang="de-DE" altLang="de-DE" sz="1800" b="1" smtClean="0"/>
              <a:t>-----</a:t>
            </a:r>
            <a:r>
              <a:rPr lang="de-DE" altLang="de-DE" smtClean="0"/>
              <a:t> Bevölkerung absolut</a:t>
            </a:r>
          </a:p>
          <a:p>
            <a:r>
              <a:rPr lang="de-DE" altLang="de-DE" smtClean="0"/>
              <a:t>Eingezeichnet sind die Verläufe bis 1970 durch bekannte Daten, danach durch Simulation.</a:t>
            </a:r>
          </a:p>
          <a:p>
            <a:r>
              <a:rPr lang="de-DE" altLang="de-DE" smtClean="0"/>
              <a:t>Die Grafiken zeigen das Zusammenbrechen der Bevölkerungsentwicklung durch Erschöpfung der Rohstoffvorräte.</a:t>
            </a:r>
          </a:p>
          <a:p>
            <a:r>
              <a:rPr lang="de-DE" altLang="de-DE" smtClean="0"/>
              <a:t>Auch doppelte Vorräte zögern dies nur hinaus, beheben das Problem aber nicht.</a:t>
            </a:r>
          </a:p>
        </p:txBody>
      </p:sp>
    </p:spTree>
    <p:extLst>
      <p:ext uri="{BB962C8B-B14F-4D97-AF65-F5344CB8AC3E}">
        <p14:creationId xmlns:p14="http://schemas.microsoft.com/office/powerpoint/2010/main" val="2416530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715D9F-5435-468A-B6C7-7B3320B76C41}" type="slidenum">
              <a:rPr lang="de-DE" altLang="de-DE" sz="1300" smtClean="0">
                <a:latin typeface="TIMES" panose="02020603050405020304" pitchFamily="18" charset="0"/>
              </a:rPr>
              <a:pPr/>
              <a:t>54</a:t>
            </a:fld>
            <a:endParaRPr lang="de-DE" altLang="de-DE" sz="1300" smtClean="0">
              <a:latin typeface="TIMES" panose="02020603050405020304" pitchFamily="18" charset="0"/>
            </a:endParaRPr>
          </a:p>
        </p:txBody>
      </p:sp>
      <p:sp>
        <p:nvSpPr>
          <p:cNvPr id="768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mtClean="0">
                <a:sym typeface="Symbol" panose="05050102010706020507" pitchFamily="18" charset="2"/>
              </a:rPr>
              <a:t> &lt;0:  c=-1, d=-2, a=0, b=1</a:t>
            </a:r>
          </a:p>
          <a:p>
            <a:pPr>
              <a:buFont typeface="Symbol" panose="05050102010706020507" pitchFamily="18" charset="2"/>
              <a:buNone/>
            </a:pPr>
            <a:r>
              <a:rPr lang="de-DE" altLang="de-DE" smtClean="0">
                <a:sym typeface="Symbol" panose="05050102010706020507" pitchFamily="18" charset="2"/>
              </a:rPr>
              <a:t> =0:  c=  0, d=0,  a=0, b=1</a:t>
            </a:r>
          </a:p>
          <a:p>
            <a:pPr>
              <a:buFont typeface="Symbol" panose="05050102010706020507" pitchFamily="18" charset="2"/>
              <a:buNone/>
            </a:pPr>
            <a:r>
              <a:rPr lang="de-DE" altLang="de-DE" smtClean="0">
                <a:sym typeface="Symbol" panose="05050102010706020507" pitchFamily="18" charset="2"/>
              </a:rPr>
              <a:t> &gt;0:  c=-1, d=2, a=0, b=1</a:t>
            </a:r>
          </a:p>
        </p:txBody>
      </p:sp>
    </p:spTree>
    <p:extLst>
      <p:ext uri="{BB962C8B-B14F-4D97-AF65-F5344CB8AC3E}">
        <p14:creationId xmlns:p14="http://schemas.microsoft.com/office/powerpoint/2010/main" val="3489884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71F7BB-F5BE-4EAB-B472-FA0E7E441D09}" type="slidenum">
              <a:rPr lang="de-DE" altLang="de-DE" sz="1300" smtClean="0">
                <a:latin typeface="TIMES" panose="02020603050405020304" pitchFamily="18" charset="0"/>
              </a:rPr>
              <a:pPr/>
              <a:t>55</a:t>
            </a:fld>
            <a:endParaRPr lang="de-DE" altLang="de-DE" sz="1300" smtClean="0">
              <a:latin typeface="TIMES" panose="02020603050405020304" pitchFamily="18" charset="0"/>
            </a:endParaRPr>
          </a:p>
        </p:txBody>
      </p:sp>
      <p:sp>
        <p:nvSpPr>
          <p:cNvPr id="788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mtClean="0">
                <a:sym typeface="Symbol" panose="05050102010706020507" pitchFamily="18" charset="2"/>
              </a:rPr>
              <a:t> &lt;0:  c=-1, d=-2, a=0, b=1</a:t>
            </a:r>
          </a:p>
          <a:p>
            <a:pPr>
              <a:buFont typeface="Symbol" panose="05050102010706020507" pitchFamily="18" charset="2"/>
              <a:buNone/>
            </a:pPr>
            <a:r>
              <a:rPr lang="de-DE" altLang="de-DE" smtClean="0">
                <a:sym typeface="Symbol" panose="05050102010706020507" pitchFamily="18" charset="2"/>
              </a:rPr>
              <a:t> =0:  c=  0, d=0,  a=0, b=1</a:t>
            </a:r>
          </a:p>
          <a:p>
            <a:pPr>
              <a:buFont typeface="Symbol" panose="05050102010706020507" pitchFamily="18" charset="2"/>
              <a:buNone/>
            </a:pPr>
            <a:r>
              <a:rPr lang="de-DE" altLang="de-DE" smtClean="0">
                <a:sym typeface="Symbol" panose="05050102010706020507" pitchFamily="18" charset="2"/>
              </a:rPr>
              <a:t> &gt;0:  c=-1, d=2, a=0, b=1</a:t>
            </a:r>
          </a:p>
        </p:txBody>
      </p:sp>
    </p:spTree>
    <p:extLst>
      <p:ext uri="{BB962C8B-B14F-4D97-AF65-F5344CB8AC3E}">
        <p14:creationId xmlns:p14="http://schemas.microsoft.com/office/powerpoint/2010/main" val="2641342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C07F93-4A3D-4842-83D0-947524C06910}" type="slidenum">
              <a:rPr lang="de-DE" altLang="de-DE" sz="1300" smtClean="0">
                <a:latin typeface="TIMES" panose="02020603050405020304" pitchFamily="18" charset="0"/>
              </a:rPr>
              <a:pPr/>
              <a:t>72</a:t>
            </a:fld>
            <a:endParaRPr lang="de-DE" altLang="de-DE" sz="1300" smtClean="0">
              <a:latin typeface="TIMES" panose="02020603050405020304" pitchFamily="18" charset="0"/>
            </a:endParaRPr>
          </a:p>
        </p:txBody>
      </p:sp>
      <p:sp>
        <p:nvSpPr>
          <p:cNvPr id="972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mtClean="0"/>
              <a:t>Bei der geringen Aktivator und starken Inhibitordiffusion formt sich im 2-dim ein Zustand, </a:t>
            </a:r>
          </a:p>
          <a:p>
            <a:r>
              <a:rPr lang="de-DE" altLang="de-DE" smtClean="0"/>
              <a:t>bei dem sowohl eine durch starke Inhibitordiffusion der Inhibitor in „leere“ Gebiete mit geringer Konzentration abfliessen kann,</a:t>
            </a:r>
          </a:p>
          <a:p>
            <a:r>
              <a:rPr lang="de-DE" altLang="de-DE" smtClean="0"/>
              <a:t>als auch benachbarte Gebiete durch hohe Aktivator-Konzentrationen autokatalytisch stimuliert werden.</a:t>
            </a:r>
          </a:p>
          <a:p>
            <a:r>
              <a:rPr lang="de-DE" altLang="de-DE" smtClean="0"/>
              <a:t>Ein ähnlicher Mechanismus kann bei der Bildung von Ast- oder Blattgabelung vermutet werden.</a:t>
            </a:r>
          </a:p>
        </p:txBody>
      </p:sp>
    </p:spTree>
    <p:extLst>
      <p:ext uri="{BB962C8B-B14F-4D97-AF65-F5344CB8AC3E}">
        <p14:creationId xmlns:p14="http://schemas.microsoft.com/office/powerpoint/2010/main" val="1210904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Y(t) ist die Beobachtung der</a:t>
            </a:r>
            <a:r>
              <a:rPr lang="de-DE" baseline="0" dirty="0" smtClean="0"/>
              <a:t> Realität zum Zeitpunkt t,</a:t>
            </a:r>
          </a:p>
          <a:p>
            <a:r>
              <a:rPr lang="cy-GB" sz="1200" b="0" dirty="0" smtClean="0">
                <a:sym typeface="Symbol" panose="05050102010706020507" pitchFamily="18" charset="2"/>
              </a:rPr>
              <a:t>Ŷ </a:t>
            </a:r>
            <a:r>
              <a:rPr lang="de-DE" baseline="0" dirty="0" smtClean="0"/>
              <a:t>die Schätzung der Modells, basierend auf seinen Parametern </a:t>
            </a:r>
            <a:r>
              <a:rPr lang="de-DE" sz="1200" b="0" dirty="0" smtClean="0">
                <a:sym typeface="Symbol" panose="05050102010706020507" pitchFamily="18" charset="2"/>
              </a:rPr>
              <a:t>.</a:t>
            </a:r>
          </a:p>
          <a:p>
            <a:r>
              <a:rPr lang="de-DE" dirty="0" smtClean="0"/>
              <a:t>Es wird angestrebt,</a:t>
            </a:r>
            <a:r>
              <a:rPr lang="de-DE" baseline="0" dirty="0" smtClean="0"/>
              <a:t> dass der Erwartungswert des Fehlers null wird.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19935F-F061-4AB3-8972-5BA8BFFDEE1A}" type="slidenum">
              <a:rPr lang="de-DE" altLang="de-DE" smtClean="0"/>
              <a:pPr>
                <a:defRPr/>
              </a:pPr>
              <a:t>83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49482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mtClean="0"/>
              <a:t>L = max. Likelihood des Modells = Wahrscheinlichkeit, dass der Output erscheint bei gegebenen Parametern und dem Input.</a:t>
            </a:r>
          </a:p>
          <a:p>
            <a:r>
              <a:rPr lang="de-DE" altLang="de-DE" smtClean="0"/>
              <a:t>AIC wird minimal, wenn wenige Parameter ex. und sehr gute Schätzung der Modell-Ausgabe vorliegt.</a:t>
            </a:r>
          </a:p>
          <a:p>
            <a:r>
              <a:rPr lang="de-DE" altLang="de-DE" smtClean="0"/>
              <a:t>BIC hat einen Korrekturterm für endliche Zahl </a:t>
            </a:r>
            <a:r>
              <a:rPr lang="de-DE" altLang="de-DE" i="1" smtClean="0"/>
              <a:t>n </a:t>
            </a:r>
            <a:r>
              <a:rPr lang="de-DE" altLang="de-DE" smtClean="0"/>
              <a:t>von samples.</a:t>
            </a:r>
          </a:p>
        </p:txBody>
      </p:sp>
      <p:sp>
        <p:nvSpPr>
          <p:cNvPr id="12390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C5F2F8D-CFC3-43F3-BF73-D524C4549A94}" type="slidenum">
              <a:rPr lang="de-DE" altLang="de-DE" sz="1300" smtClean="0">
                <a:latin typeface="TIMES" panose="02020603050405020304" pitchFamily="18" charset="0"/>
              </a:rPr>
              <a:pPr/>
              <a:t>85</a:t>
            </a:fld>
            <a:endParaRPr lang="de-DE" altLang="de-DE" sz="130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8411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smtClean="0"/>
              <a:t>Papierherstellung</a:t>
            </a:r>
          </a:p>
          <a:p>
            <a:r>
              <a:rPr lang="de-DE" dirty="0" smtClean="0"/>
              <a:t>X1= Papierbreizufluss</a:t>
            </a:r>
          </a:p>
          <a:p>
            <a:r>
              <a:rPr lang="de-DE" dirty="0" smtClean="0"/>
              <a:t>X2= Luftzufuhr</a:t>
            </a:r>
          </a:p>
          <a:p>
            <a:r>
              <a:rPr lang="de-DE" dirty="0" smtClean="0"/>
              <a:t>Y</a:t>
            </a:r>
            <a:r>
              <a:rPr lang="de-DE" baseline="0" dirty="0" smtClean="0"/>
              <a:t> = Papierbreite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19935F-F061-4AB3-8972-5BA8BFFDEE1A}" type="slidenum">
              <a:rPr lang="de-DE" altLang="de-DE" smtClean="0"/>
              <a:pPr>
                <a:defRPr/>
              </a:pPr>
              <a:t>87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608488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4E25984-3D62-48A4-9A50-2DC2F56D2C87}" type="slidenum">
              <a:rPr lang="de-DE" altLang="de-DE" sz="1300" smtClean="0">
                <a:latin typeface="TIMES" panose="02020603050405020304" pitchFamily="18" charset="0"/>
              </a:rPr>
              <a:pPr/>
              <a:t>88</a:t>
            </a:fld>
            <a:endParaRPr lang="de-DE" altLang="de-DE" sz="1300" smtClean="0">
              <a:latin typeface="TIMES" panose="02020603050405020304" pitchFamily="18" charset="0"/>
            </a:endParaRPr>
          </a:p>
        </p:txBody>
      </p:sp>
      <p:sp>
        <p:nvSpPr>
          <p:cNvPr id="1116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mtClean="0"/>
              <a:t>RWI = Rheinland-Westfälische Institut für Wirtschaftsforschung</a:t>
            </a:r>
          </a:p>
        </p:txBody>
      </p:sp>
    </p:spTree>
    <p:extLst>
      <p:ext uri="{BB962C8B-B14F-4D97-AF65-F5344CB8AC3E}">
        <p14:creationId xmlns:p14="http://schemas.microsoft.com/office/powerpoint/2010/main" val="1539628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A578DF4-F7C2-4DA6-9DD4-7D8C13CBFA93}" type="slidenum">
              <a:rPr lang="de-DE" altLang="de-DE" sz="1300" smtClean="0">
                <a:latin typeface="TIMES" panose="02020603050405020304" pitchFamily="18" charset="0"/>
              </a:rPr>
              <a:pPr/>
              <a:t>2</a:t>
            </a:fld>
            <a:endParaRPr lang="de-DE" altLang="de-DE" sz="130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0491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C06AC36-CE2C-4165-91ED-655915566BED}" type="slidenum">
              <a:rPr lang="de-DE" altLang="de-DE" sz="1300" smtClean="0">
                <a:latin typeface="TIMES" panose="02020603050405020304" pitchFamily="18" charset="0"/>
              </a:rPr>
              <a:pPr/>
              <a:t>89</a:t>
            </a:fld>
            <a:endParaRPr lang="de-DE" altLang="de-DE" sz="1300" smtClean="0">
              <a:latin typeface="TIMES" panose="02020603050405020304" pitchFamily="18" charset="0"/>
            </a:endParaRPr>
          </a:p>
        </p:txBody>
      </p:sp>
      <p:sp>
        <p:nvSpPr>
          <p:cNvPr id="1136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dirty="0" smtClean="0"/>
              <a:t>RWI = Rheinland-Westfälische Institut für Wirtschaftsforschung</a:t>
            </a:r>
          </a:p>
        </p:txBody>
      </p:sp>
    </p:spTree>
    <p:extLst>
      <p:ext uri="{BB962C8B-B14F-4D97-AF65-F5344CB8AC3E}">
        <p14:creationId xmlns:p14="http://schemas.microsoft.com/office/powerpoint/2010/main" val="3202720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8A71D1-6AD6-4EE6-BF72-469F57A2B366}" type="slidenum">
              <a:rPr lang="de-DE" altLang="de-DE" sz="1300" smtClean="0">
                <a:latin typeface="TIMES" panose="02020603050405020304" pitchFamily="18" charset="0"/>
              </a:rPr>
              <a:pPr/>
              <a:t>90</a:t>
            </a:fld>
            <a:endParaRPr lang="de-DE" altLang="de-DE" sz="1300" smtClean="0">
              <a:latin typeface="TIMES" panose="02020603050405020304" pitchFamily="18" charset="0"/>
            </a:endParaRPr>
          </a:p>
        </p:txBody>
      </p:sp>
      <p:sp>
        <p:nvSpPr>
          <p:cNvPr id="1157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mtClean="0"/>
              <a:t>RWI = Rheinland-Westfälische Institut für Wirtschaftsforschung</a:t>
            </a:r>
          </a:p>
        </p:txBody>
      </p:sp>
    </p:spTree>
    <p:extLst>
      <p:ext uri="{BB962C8B-B14F-4D97-AF65-F5344CB8AC3E}">
        <p14:creationId xmlns:p14="http://schemas.microsoft.com/office/powerpoint/2010/main" val="25656926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9438B5D-A15E-4DA2-BE67-CB537FC602F1}" type="slidenum">
              <a:rPr lang="de-DE" altLang="de-DE" sz="1300" smtClean="0">
                <a:latin typeface="TIMES" panose="02020603050405020304" pitchFamily="18" charset="0"/>
              </a:rPr>
              <a:pPr/>
              <a:t>91</a:t>
            </a:fld>
            <a:endParaRPr lang="de-DE" altLang="de-DE" sz="1300" smtClean="0">
              <a:latin typeface="TIMES" panose="02020603050405020304" pitchFamily="18" charset="0"/>
            </a:endParaRPr>
          </a:p>
        </p:txBody>
      </p:sp>
      <p:sp>
        <p:nvSpPr>
          <p:cNvPr id="1177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dirty="0" smtClean="0"/>
              <a:t>RWI = Rheinland-Westfälische Institut für Wirtschaftsforschung</a:t>
            </a:r>
          </a:p>
        </p:txBody>
      </p:sp>
    </p:spTree>
    <p:extLst>
      <p:ext uri="{BB962C8B-B14F-4D97-AF65-F5344CB8AC3E}">
        <p14:creationId xmlns:p14="http://schemas.microsoft.com/office/powerpoint/2010/main" val="2886003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63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0056DE-7F4F-4966-ACEA-01A9C4512B28}" type="slidenum">
              <a:rPr lang="de-DE" altLang="de-DE" sz="1300" smtClean="0">
                <a:latin typeface="TIMES" panose="02020603050405020304" pitchFamily="18" charset="0"/>
              </a:rPr>
              <a:pPr/>
              <a:t>5</a:t>
            </a:fld>
            <a:endParaRPr lang="de-DE" altLang="de-DE" sz="130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027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946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CD4A3D4-172E-4577-B779-4AA15EEEBB8E}" type="slidenum">
              <a:rPr lang="de-DE" altLang="de-DE" sz="1300" smtClean="0">
                <a:latin typeface="TIMES" panose="02020603050405020304" pitchFamily="18" charset="0"/>
              </a:rPr>
              <a:pPr/>
              <a:t>7</a:t>
            </a:fld>
            <a:endParaRPr lang="de-DE" altLang="de-DE" sz="130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207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4453A86-D04B-4C97-ACD0-16B4A724DD7D}" type="slidenum">
              <a:rPr lang="de-DE" altLang="de-DE" sz="1300" smtClean="0">
                <a:latin typeface="TIMES" panose="02020603050405020304" pitchFamily="18" charset="0"/>
              </a:rPr>
              <a:pPr/>
              <a:t>12</a:t>
            </a:fld>
            <a:endParaRPr lang="de-DE" altLang="de-DE" sz="1300" smtClean="0">
              <a:latin typeface="TIMES" panose="02020603050405020304" pitchFamily="18" charset="0"/>
            </a:endParaRPr>
          </a:p>
        </p:txBody>
      </p:sp>
      <p:sp>
        <p:nvSpPr>
          <p:cNvPr id="256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mtClean="0"/>
              <a:t>Die Zeilensumme und Spaltensumme werden mit den Absolutwerten gebildet, um die Aktivität zu messen.</a:t>
            </a:r>
          </a:p>
          <a:p>
            <a:r>
              <a:rPr lang="de-DE" altLang="de-DE" smtClean="0"/>
              <a:t>Man unterscheidet an beiden Enden der Skala </a:t>
            </a:r>
            <a:r>
              <a:rPr lang="de-DE" altLang="de-DE" b="1" smtClean="0"/>
              <a:t>aktive</a:t>
            </a:r>
            <a:r>
              <a:rPr lang="de-DE" altLang="de-DE" smtClean="0"/>
              <a:t> und </a:t>
            </a:r>
            <a:r>
              <a:rPr lang="de-DE" altLang="de-DE" b="1" smtClean="0"/>
              <a:t>passive</a:t>
            </a:r>
            <a:r>
              <a:rPr lang="de-DE" altLang="de-DE" smtClean="0"/>
              <a:t> Knoten,</a:t>
            </a:r>
          </a:p>
          <a:p>
            <a:r>
              <a:rPr lang="de-DE" altLang="de-DE" smtClean="0"/>
              <a:t>sowie </a:t>
            </a:r>
            <a:r>
              <a:rPr lang="de-DE" altLang="de-DE" b="1" smtClean="0"/>
              <a:t>kritische</a:t>
            </a:r>
            <a:r>
              <a:rPr lang="de-DE" altLang="de-DE" smtClean="0"/>
              <a:t> und </a:t>
            </a:r>
            <a:r>
              <a:rPr lang="de-DE" altLang="de-DE" b="1" smtClean="0"/>
              <a:t>puffernde</a:t>
            </a:r>
            <a:r>
              <a:rPr lang="de-DE" altLang="de-DE" smtClean="0"/>
              <a:t> Knoten.</a:t>
            </a:r>
          </a:p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718041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378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EDCBE35-F93B-4515-88D9-0B14CF989E66}" type="slidenum">
              <a:rPr lang="de-DE" altLang="de-DE" sz="1300" smtClean="0">
                <a:latin typeface="TIMES" panose="02020603050405020304" pitchFamily="18" charset="0"/>
              </a:rPr>
              <a:pPr/>
              <a:t>23</a:t>
            </a:fld>
            <a:endParaRPr lang="de-DE" altLang="de-DE" sz="130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155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C7FC8B6-3890-47CA-AFEE-4569816C8D14}" type="slidenum">
              <a:rPr lang="de-DE" altLang="de-DE" sz="1300" smtClean="0">
                <a:latin typeface="TIMES" panose="02020603050405020304" pitchFamily="18" charset="0"/>
              </a:rPr>
              <a:pPr/>
              <a:t>25</a:t>
            </a:fld>
            <a:endParaRPr lang="de-DE" altLang="de-DE" sz="1300" smtClean="0">
              <a:latin typeface="TIMES" panose="02020603050405020304" pitchFamily="18" charset="0"/>
            </a:endParaRPr>
          </a:p>
        </p:txBody>
      </p:sp>
      <p:sp>
        <p:nvSpPr>
          <p:cNvPr id="409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mtClean="0"/>
              <a:t>Ein Abbau wird wesentlich durch Wind, Wetter, Bakterien, Zerfall bewirkt. </a:t>
            </a:r>
          </a:p>
          <a:p>
            <a:r>
              <a:rPr lang="de-DE" altLang="de-DE" smtClean="0"/>
              <a:t>Dabei gibt es aber Grenzen: Ist die Belastung zu hoch, so wird weniger abgebaut.</a:t>
            </a:r>
          </a:p>
        </p:txBody>
      </p:sp>
    </p:spTree>
    <p:extLst>
      <p:ext uri="{BB962C8B-B14F-4D97-AF65-F5344CB8AC3E}">
        <p14:creationId xmlns:p14="http://schemas.microsoft.com/office/powerpoint/2010/main" val="1589066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6DA768B-B027-4FC9-A3C8-0384DB592275}" type="slidenum">
              <a:rPr lang="de-DE" altLang="de-DE" sz="1300" smtClean="0">
                <a:latin typeface="TIMES" panose="02020603050405020304" pitchFamily="18" charset="0"/>
              </a:rPr>
              <a:pPr/>
              <a:t>26</a:t>
            </a:fld>
            <a:endParaRPr lang="de-DE" altLang="de-DE" sz="1300" smtClean="0">
              <a:latin typeface="TIMES" panose="02020603050405020304" pitchFamily="18" charset="0"/>
            </a:endParaRPr>
          </a:p>
        </p:txBody>
      </p:sp>
      <p:sp>
        <p:nvSpPr>
          <p:cNvPr id="430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mtClean="0"/>
              <a:t>Ein Abbau wird wesentlich durch Wind, Wetter, Bakterien, Zerfall bewirkt. </a:t>
            </a:r>
          </a:p>
          <a:p>
            <a:r>
              <a:rPr lang="de-DE" altLang="de-DE" smtClean="0"/>
              <a:t>Dabei gibt es aber Grenzen: Ist die Belastung zu hoch, so wird weniger abgebaut.</a:t>
            </a:r>
          </a:p>
        </p:txBody>
      </p:sp>
    </p:spTree>
    <p:extLst>
      <p:ext uri="{BB962C8B-B14F-4D97-AF65-F5344CB8AC3E}">
        <p14:creationId xmlns:p14="http://schemas.microsoft.com/office/powerpoint/2010/main" val="1266216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9325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58E2B12-5DB3-4CDB-852F-D2D6E6E131BE}" type="slidenum">
              <a:rPr lang="de-DE" altLang="de-DE" sz="1300" smtClean="0">
                <a:latin typeface="TIMES" panose="02020603050405020304" pitchFamily="18" charset="0"/>
              </a:rPr>
              <a:pPr/>
              <a:t>27</a:t>
            </a:fld>
            <a:endParaRPr lang="de-DE" altLang="de-DE" sz="1300" smtClean="0">
              <a:latin typeface="TIMES" panose="02020603050405020304" pitchFamily="18" charset="0"/>
            </a:endParaRPr>
          </a:p>
        </p:txBody>
      </p:sp>
      <p:sp>
        <p:nvSpPr>
          <p:cNvPr id="450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mtClean="0"/>
              <a:t>Ein Abbau wird wesentlich durch Wind, Wetter, Bakterien, Zerfall bewirkt. </a:t>
            </a:r>
          </a:p>
          <a:p>
            <a:r>
              <a:rPr lang="de-DE" altLang="de-DE" smtClean="0"/>
              <a:t>Dabei gibt es aber Grenzen: Ist die Belastung zu hoch, so wird weniger abgebaut.</a:t>
            </a:r>
          </a:p>
        </p:txBody>
      </p:sp>
    </p:spTree>
    <p:extLst>
      <p:ext uri="{BB962C8B-B14F-4D97-AF65-F5344CB8AC3E}">
        <p14:creationId xmlns:p14="http://schemas.microsoft.com/office/powerpoint/2010/main" val="2051159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ckground3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600200"/>
          </a:xfrm>
        </p:spPr>
        <p:txBody>
          <a:bodyPr wrap="square" lIns="91440" anchor="ctr"/>
          <a:lstStyle>
            <a:lvl1pPr algn="ctr">
              <a:defRPr sz="4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3886200"/>
            <a:ext cx="6781800" cy="1981200"/>
          </a:xfrm>
        </p:spPr>
        <p:txBody>
          <a:bodyPr/>
          <a:lstStyle>
            <a:lvl1pPr algn="ctr">
              <a:buFontTx/>
              <a:buNone/>
              <a:defRPr sz="320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4950216"/>
      </p:ext>
    </p:extLst>
  </p:cSld>
  <p:clrMapOvr>
    <a:masterClrMapping/>
  </p:clrMapOvr>
  <p:transition spd="med">
    <p:pull dir="ru"/>
    <p:sndAc>
      <p:stSnd>
        <p:snd r:embed="rId1" name="Diaprojektor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R.Brause, Teil 3: Wissensbasierte Modellierung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 - 3-</a:t>
            </a:r>
            <a:fld id="{08389099-37AC-4942-9D62-0059C932A4E8}" type="slidenum">
              <a:rPr lang="de-DE" altLang="de-DE"/>
              <a:pPr>
                <a:defRPr/>
              </a:pPr>
              <a:t>‹Nr.›</a:t>
            </a:fld>
            <a:r>
              <a:rPr lang="de-DE" altLang="de-DE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461589192"/>
      </p:ext>
    </p:extLst>
  </p:cSld>
  <p:clrMapOvr>
    <a:masterClrMapping/>
  </p:clrMapOvr>
  <p:transition spd="med">
    <p:pull dir="ru"/>
    <p:sndAc>
      <p:stSnd>
        <p:snd r:embed="rId1" name="Diaprojektor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R.Brause, Teil 3: Wissensbasierte Modellierung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 - 3-</a:t>
            </a:r>
            <a:fld id="{19F63748-C4D3-4E1C-9D26-5CAB1F28181E}" type="slidenum">
              <a:rPr lang="de-DE" altLang="de-DE"/>
              <a:pPr>
                <a:defRPr/>
              </a:pPr>
              <a:t>‹Nr.›</a:t>
            </a:fld>
            <a:r>
              <a:rPr lang="de-DE" altLang="de-DE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045140335"/>
      </p:ext>
    </p:extLst>
  </p:cSld>
  <p:clrMapOvr>
    <a:masterClrMapping/>
  </p:clrMapOvr>
  <p:transition spd="med">
    <p:pull dir="ru"/>
    <p:sndAc>
      <p:stSnd>
        <p:snd r:embed="rId1" name="Diaprojektor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R.Brause, Teil 3: Wissensbasierte Modellierung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lang="de-DE" altLang="de-DE" sz="1000" b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t> - 3-</a:t>
            </a:r>
            <a:fld id="{1E2A4B81-F8AC-4BF8-8F3C-2980415C37CE}" type="slidenum">
              <a:rPr/>
              <a:pPr>
                <a:defRPr/>
              </a:pPr>
              <a:t>‹Nr.›</a:t>
            </a:fld>
            <a: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429493646"/>
      </p:ext>
    </p:extLst>
  </p:cSld>
  <p:clrMapOvr>
    <a:masterClrMapping/>
  </p:clrMapOvr>
  <p:transition spd="med">
    <p:pull dir="ru"/>
    <p:sndAc>
      <p:stSnd>
        <p:snd r:embed="rId1" name="Diaprojektor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6553200" cy="609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962400" cy="52085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00600" y="1295400"/>
            <a:ext cx="3962400" cy="52085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R.Brause, Teil 3: Wissensbasierte Modellierung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lang="de-DE" altLang="de-DE" sz="1000" b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t> - 3-</a:t>
            </a:r>
            <a:fld id="{A244C731-8AB8-4732-A583-E9839740E3FA}" type="slidenum">
              <a:rPr/>
              <a:pPr>
                <a:defRPr/>
              </a:pPr>
              <a:t>‹Nr.›</a:t>
            </a:fld>
            <a: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837373504"/>
      </p:ext>
    </p:extLst>
  </p:cSld>
  <p:clrMapOvr>
    <a:masterClrMapping/>
  </p:clrMapOvr>
  <p:transition spd="med">
    <p:pull dir="ru"/>
    <p:sndAc>
      <p:stSnd>
        <p:snd r:embed="rId1" name="Diaprojektor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33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5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defRPr/>
            </a:pPr>
            <a:endParaRPr lang="de-DE" altLang="de-DE" sz="2800" smtClean="0">
              <a:latin typeface="Arial Black" panose="020B0A04020102020204" pitchFamily="34" charset="0"/>
            </a:endParaRPr>
          </a:p>
        </p:txBody>
      </p:sp>
      <p:sp>
        <p:nvSpPr>
          <p:cNvPr id="1026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8077200" cy="520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  Mastertextformat bearbeiten</a:t>
            </a:r>
          </a:p>
          <a:p>
            <a:pPr lvl="1"/>
            <a:r>
              <a:rPr lang="de-DE" altLang="de-DE" smtClean="0"/>
              <a:t>Zweite Ebene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655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Mastertitelformat bearbeiten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553200"/>
            <a:ext cx="3429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b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de-DE"/>
              <a:t>R.Brause, Teil 3: Wissensbasierte Modellierung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43800" y="6553200"/>
            <a:ext cx="10668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800"/>
            </a:lvl1pPr>
          </a:lstStyle>
          <a:p>
            <a:pPr>
              <a:defRPr/>
            </a:pPr>
            <a:r>
              <a:rPr lang="de-DE" altLang="de-DE"/>
              <a:t> </a:t>
            </a:r>
            <a:r>
              <a:rPr lang="de-DE" altLang="de-DE">
                <a:solidFill>
                  <a:schemeClr val="bg1"/>
                </a:solidFill>
              </a:rPr>
              <a:t>- 3-</a:t>
            </a:r>
            <a:fld id="{C6CBFF8C-FD7F-4E58-8104-20EBBD6AFB29}" type="slidenum">
              <a:rPr lang="de-DE" altLang="de-DE">
                <a:solidFill>
                  <a:schemeClr val="bg1"/>
                </a:solidFill>
              </a:rPr>
              <a:pPr>
                <a:defRPr/>
              </a:pPr>
              <a:t>‹Nr.›</a:t>
            </a:fld>
            <a:r>
              <a:rPr lang="de-DE" altLang="de-DE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1031" name="Line 39"/>
          <p:cNvSpPr>
            <a:spLocks noChangeShapeType="1"/>
          </p:cNvSpPr>
          <p:nvPr/>
        </p:nvSpPr>
        <p:spPr bwMode="auto">
          <a:xfrm>
            <a:off x="684213" y="1044575"/>
            <a:ext cx="8459787" cy="0"/>
          </a:xfrm>
          <a:prstGeom prst="line">
            <a:avLst/>
          </a:prstGeom>
          <a:noFill/>
          <a:ln w="5715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032" name="Picture 40" descr="Goethe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0"/>
            <a:ext cx="16764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</p:sldLayoutIdLst>
  <p:transition spd="med">
    <p:pull dir="ru"/>
    <p:sndAc>
      <p:stSnd>
        <p:snd r:embed="rId7" name="Diaprojektor"/>
      </p:stSnd>
    </p:sndAc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58F"/>
          </a:solidFill>
          <a:latin typeface="Arial Black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58F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58F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58F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58F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58F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58F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58F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58F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SzPct val="130000"/>
        <a:buBlip>
          <a:blip r:embed="rId9"/>
        </a:buBlip>
        <a:defRPr lang="de-DE" altLang="de-DE" sz="2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622300" indent="-193675" algn="l" rtl="0" eaLnBrk="0" fontAlgn="base" hangingPunct="0">
        <a:spcBef>
          <a:spcPct val="0"/>
        </a:spcBef>
        <a:spcAft>
          <a:spcPct val="0"/>
        </a:spcAft>
        <a:buClr>
          <a:srgbClr val="0066CC"/>
        </a:buClr>
        <a:buFont typeface="Wingdings" panose="05000000000000000000" pitchFamily="2" charset="2"/>
        <a:buChar char="§"/>
        <a:defRPr lang="de-DE" altLang="de-DE"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TIMES" pitchFamily="18" charset="0"/>
        </a:defRPr>
      </a:lvl3pPr>
      <a:lvl4pPr marL="1698625" indent="-228600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TIMES" pitchFamily="18" charset="0"/>
        </a:defRPr>
      </a:lvl4pPr>
      <a:lvl5pPr marL="2117725" indent="-228600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TIMES" pitchFamily="18" charset="0"/>
        </a:defRPr>
      </a:lvl5pPr>
      <a:lvl6pPr marL="2574925" indent="-228600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§"/>
        <a:defRPr>
          <a:solidFill>
            <a:schemeClr val="tx1"/>
          </a:solidFill>
          <a:latin typeface="TIMES" pitchFamily="18" charset="0"/>
        </a:defRPr>
      </a:lvl6pPr>
      <a:lvl7pPr marL="3032125" indent="-228600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§"/>
        <a:defRPr>
          <a:solidFill>
            <a:schemeClr val="tx1"/>
          </a:solidFill>
          <a:latin typeface="TIMES" pitchFamily="18" charset="0"/>
        </a:defRPr>
      </a:lvl7pPr>
      <a:lvl8pPr marL="3489325" indent="-228600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§"/>
        <a:defRPr>
          <a:solidFill>
            <a:schemeClr val="tx1"/>
          </a:solidFill>
          <a:latin typeface="TIMES" pitchFamily="18" charset="0"/>
        </a:defRPr>
      </a:lvl8pPr>
      <a:lvl9pPr marL="3946525" indent="-228600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buChar char="§"/>
        <a:defRPr>
          <a:solidFill>
            <a:schemeClr val="tx1"/>
          </a:solidFill>
          <a:latin typeface="TIMES" pitchFamily="18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5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image" Target="../media/image8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9.bin"/><Relationship Id="rId12" Type="http://schemas.openxmlformats.org/officeDocument/2006/relationships/image" Target="../media/image14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3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10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5.wmf"/><Relationship Id="rId10" Type="http://schemas.openxmlformats.org/officeDocument/2006/relationships/image" Target="../media/image17.wmf"/><Relationship Id="rId4" Type="http://schemas.openxmlformats.org/officeDocument/2006/relationships/oleObject" Target="../embeddings/oleObject12.bin"/><Relationship Id="rId9" Type="http://schemas.openxmlformats.org/officeDocument/2006/relationships/oleObject" Target="../embeddings/oleObject1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8.wmf"/><Relationship Id="rId10" Type="http://schemas.openxmlformats.org/officeDocument/2006/relationships/image" Target="../media/image20.wmf"/><Relationship Id="rId4" Type="http://schemas.openxmlformats.org/officeDocument/2006/relationships/oleObject" Target="../embeddings/oleObject15.bin"/><Relationship Id="rId9" Type="http://schemas.openxmlformats.org/officeDocument/2006/relationships/oleObject" Target="../embeddings/oleObject17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24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1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23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2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2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2.png"/><Relationship Id="rId10" Type="http://schemas.openxmlformats.org/officeDocument/2006/relationships/image" Target="../media/image29.wmf"/><Relationship Id="rId4" Type="http://schemas.openxmlformats.org/officeDocument/2006/relationships/audio" Target="../media/audio1.wav"/><Relationship Id="rId9" Type="http://schemas.openxmlformats.org/officeDocument/2006/relationships/oleObject" Target="../embeddings/oleObject27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32.wmf"/><Relationship Id="rId5" Type="http://schemas.openxmlformats.org/officeDocument/2006/relationships/image" Target="../media/image2.png"/><Relationship Id="rId10" Type="http://schemas.openxmlformats.org/officeDocument/2006/relationships/oleObject" Target="../embeddings/oleObject30.bin"/><Relationship Id="rId4" Type="http://schemas.openxmlformats.org/officeDocument/2006/relationships/audio" Target="../media/audio1.wav"/><Relationship Id="rId9" Type="http://schemas.openxmlformats.org/officeDocument/2006/relationships/image" Target="../media/image31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2.png"/><Relationship Id="rId7" Type="http://schemas.openxmlformats.org/officeDocument/2006/relationships/image" Target="../media/image37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Relationship Id="rId9" Type="http://schemas.openxmlformats.org/officeDocument/2006/relationships/image" Target="../media/image39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2.png"/><Relationship Id="rId9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.png"/><Relationship Id="rId5" Type="http://schemas.openxmlformats.org/officeDocument/2006/relationships/image" Target="../media/image49.wmf"/><Relationship Id="rId4" Type="http://schemas.openxmlformats.org/officeDocument/2006/relationships/oleObject" Target="../embeddings/oleObject36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41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6.emf"/><Relationship Id="rId12" Type="http://schemas.openxmlformats.org/officeDocument/2006/relationships/image" Target="../media/image61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55.wmf"/><Relationship Id="rId11" Type="http://schemas.openxmlformats.org/officeDocument/2006/relationships/image" Target="../media/image60.emf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59.wmf"/><Relationship Id="rId4" Type="http://schemas.openxmlformats.org/officeDocument/2006/relationships/image" Target="../media/image2.png"/><Relationship Id="rId9" Type="http://schemas.openxmlformats.org/officeDocument/2006/relationships/image" Target="../media/image58.wm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3.wmf"/><Relationship Id="rId12" Type="http://schemas.openxmlformats.org/officeDocument/2006/relationships/image" Target="../media/image68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.png"/><Relationship Id="rId11" Type="http://schemas.openxmlformats.org/officeDocument/2006/relationships/image" Target="../media/image67.wmf"/><Relationship Id="rId5" Type="http://schemas.openxmlformats.org/officeDocument/2006/relationships/image" Target="../media/image62.wmf"/><Relationship Id="rId10" Type="http://schemas.openxmlformats.org/officeDocument/2006/relationships/image" Target="../media/image66.wmf"/><Relationship Id="rId4" Type="http://schemas.openxmlformats.org/officeDocument/2006/relationships/oleObject" Target="../embeddings/oleObject43.bin"/><Relationship Id="rId9" Type="http://schemas.openxmlformats.org/officeDocument/2006/relationships/image" Target="../media/image65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77.e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80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4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81.emf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83.e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48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gif"/><Relationship Id="rId5" Type="http://schemas.openxmlformats.org/officeDocument/2006/relationships/image" Target="../media/image86.jpeg"/><Relationship Id="rId4" Type="http://schemas.openxmlformats.org/officeDocument/2006/relationships/image" Target="../media/image8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92.png"/><Relationship Id="rId4" Type="http://schemas.openxmlformats.org/officeDocument/2006/relationships/image" Target="../media/image91.gi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gif"/><Relationship Id="rId5" Type="http://schemas.openxmlformats.org/officeDocument/2006/relationships/image" Target="../media/image94.gif"/><Relationship Id="rId4" Type="http://schemas.openxmlformats.org/officeDocument/2006/relationships/image" Target="../media/image9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2.png"/><Relationship Id="rId5" Type="http://schemas.openxmlformats.org/officeDocument/2006/relationships/image" Target="../media/image97.wmf"/><Relationship Id="rId4" Type="http://schemas.openxmlformats.org/officeDocument/2006/relationships/oleObject" Target="../embeddings/oleObject50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2.png"/><Relationship Id="rId4" Type="http://schemas.openxmlformats.org/officeDocument/2006/relationships/image" Target="../media/image100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gi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2.png"/><Relationship Id="rId4" Type="http://schemas.openxmlformats.org/officeDocument/2006/relationships/image" Target="../media/image106.w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w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2.w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2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6750" y="1838325"/>
            <a:ext cx="7772400" cy="3190875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de-DE" altLang="de-DE" sz="4800" smtClean="0"/>
              <a:t>Adaptive Modellierung </a:t>
            </a:r>
            <a:br>
              <a:rPr lang="de-DE" altLang="de-DE" sz="4800" smtClean="0"/>
            </a:br>
            <a:r>
              <a:rPr lang="de-DE" altLang="de-DE" sz="4800" smtClean="0"/>
              <a:t>und Simulation</a:t>
            </a:r>
            <a:r>
              <a:rPr lang="de-DE" altLang="de-DE" sz="3600" smtClean="0"/>
              <a:t/>
            </a:r>
            <a:br>
              <a:rPr lang="de-DE" altLang="de-DE" sz="3600" smtClean="0"/>
            </a:br>
            <a:r>
              <a:rPr lang="de-DE" altLang="de-DE" sz="3600" smtClean="0"/>
              <a:t/>
            </a:r>
            <a:br>
              <a:rPr lang="de-DE" altLang="de-DE" sz="3600" smtClean="0"/>
            </a:br>
            <a:r>
              <a:rPr lang="de-DE" altLang="de-DE" sz="3600" smtClean="0">
                <a:solidFill>
                  <a:srgbClr val="0070C0"/>
                </a:solidFill>
              </a:rPr>
              <a:t>Kapitel 3: </a:t>
            </a:r>
            <a:br>
              <a:rPr lang="de-DE" altLang="de-DE" sz="3600" smtClean="0">
                <a:solidFill>
                  <a:srgbClr val="0070C0"/>
                </a:solidFill>
              </a:rPr>
            </a:br>
            <a:r>
              <a:rPr lang="de-DE" altLang="de-DE" sz="3600" smtClean="0">
                <a:solidFill>
                  <a:srgbClr val="0070C0"/>
                </a:solidFill>
              </a:rPr>
              <a:t>Wissensbasierte </a:t>
            </a:r>
            <a:br>
              <a:rPr lang="de-DE" altLang="de-DE" sz="3600" smtClean="0">
                <a:solidFill>
                  <a:srgbClr val="0070C0"/>
                </a:solidFill>
              </a:rPr>
            </a:br>
            <a:r>
              <a:rPr lang="de-DE" altLang="de-DE" sz="3600" smtClean="0">
                <a:solidFill>
                  <a:srgbClr val="0070C0"/>
                </a:solidFill>
              </a:rPr>
              <a:t>Modellierung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62050" y="5426075"/>
            <a:ext cx="6781800" cy="1143000"/>
          </a:xfrm>
        </p:spPr>
        <p:txBody>
          <a:bodyPr/>
          <a:lstStyle/>
          <a:p>
            <a:pPr marL="0" indent="0"/>
            <a:r>
              <a:rPr smtClean="0"/>
              <a:t>Rüdiger Brause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Modellierung - Systemdiagramm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77200" cy="5013325"/>
          </a:xfrm>
        </p:spPr>
        <p:txBody>
          <a:bodyPr/>
          <a:lstStyle/>
          <a:p>
            <a:pPr marL="0" indent="0"/>
            <a:r>
              <a:rPr smtClean="0"/>
              <a:t>Vorarbeiten:</a:t>
            </a:r>
          </a:p>
          <a:p>
            <a:pPr marL="533400" lvl="1" indent="-342900">
              <a:lnSpc>
                <a:spcPct val="150000"/>
              </a:lnSpc>
            </a:pPr>
            <a:r>
              <a:rPr smtClean="0"/>
              <a:t>Unwirksame Knoten entfernen</a:t>
            </a:r>
          </a:p>
          <a:p>
            <a:pPr marL="533400" lvl="1" indent="-342900">
              <a:buFont typeface="Wingdings" panose="05000000000000000000" pitchFamily="2" charset="2"/>
              <a:buNone/>
            </a:pPr>
            <a:r>
              <a:rPr smtClean="0"/>
              <a:t>	z.B. „Resignation“ hat keine Senke</a:t>
            </a:r>
            <a:endParaRPr smtClean="0">
              <a:sym typeface="Wingdings" panose="05000000000000000000" pitchFamily="2" charset="2"/>
            </a:endParaRPr>
          </a:p>
          <a:p>
            <a:pPr marL="533400" lvl="1" indent="-342900">
              <a:lnSpc>
                <a:spcPct val="190000"/>
              </a:lnSpc>
            </a:pPr>
            <a:r>
              <a:rPr smtClean="0">
                <a:sym typeface="Wingdings" panose="05000000000000000000" pitchFamily="2" charset="2"/>
              </a:rPr>
              <a:t>Nicht beeinflussbarer Kontext kann weggelassen werden </a:t>
            </a:r>
          </a:p>
          <a:p>
            <a:pPr marL="533400" lvl="1" indent="-3429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smtClean="0">
                <a:sym typeface="Wingdings" panose="05000000000000000000" pitchFamily="2" charset="2"/>
              </a:rPr>
              <a:t>	z.B. die Quelle „Katastrophe“</a:t>
            </a:r>
          </a:p>
          <a:p>
            <a:pPr marL="533400" lvl="1" indent="-342900">
              <a:lnSpc>
                <a:spcPct val="90000"/>
              </a:lnSpc>
              <a:buFont typeface="Wingdings" panose="05000000000000000000" pitchFamily="2" charset="2"/>
              <a:buNone/>
            </a:pPr>
            <a:endParaRPr smtClean="0">
              <a:sym typeface="Wingdings" panose="05000000000000000000" pitchFamily="2" charset="2"/>
            </a:endParaRPr>
          </a:p>
          <a:p>
            <a:pPr marL="533400" lvl="1" indent="-342900">
              <a:lnSpc>
                <a:spcPct val="95000"/>
              </a:lnSpc>
            </a:pPr>
            <a:r>
              <a:rPr smtClean="0">
                <a:sym typeface="Wingdings" panose="05000000000000000000" pitchFamily="2" charset="2"/>
              </a:rPr>
              <a:t>Übergangsknoten (</a:t>
            </a:r>
            <a:r>
              <a:rPr b="1" smtClean="0">
                <a:sym typeface="Wingdings" panose="05000000000000000000" pitchFamily="2" charset="2"/>
              </a:rPr>
              <a:t>Unkritisches Element</a:t>
            </a:r>
            <a:r>
              <a:rPr smtClean="0">
                <a:sym typeface="Wingdings" panose="05000000000000000000" pitchFamily="2" charset="2"/>
              </a:rPr>
              <a:t>) kann weggelassen werden, wenn die Wirkung mit Folgeknoten zusammengefasst werden kann, z.B. (</a:t>
            </a:r>
            <a:r>
              <a:rPr i="1" smtClean="0">
                <a:sym typeface="Wingdings" panose="05000000000000000000" pitchFamily="2" charset="2"/>
              </a:rPr>
              <a:t>Gesell. Kosten, Gesell.Aktion) </a:t>
            </a:r>
            <a:r>
              <a:rPr smtClean="0">
                <a:sym typeface="Wingdings" panose="05000000000000000000" pitchFamily="2" charset="2"/>
              </a:rPr>
              <a:t>sowie</a:t>
            </a:r>
            <a:r>
              <a:rPr i="1" smtClean="0">
                <a:sym typeface="Wingdings" panose="05000000000000000000" pitchFamily="2" charset="2"/>
              </a:rPr>
              <a:t> (Konsum, Versorgung)</a:t>
            </a:r>
          </a:p>
          <a:p>
            <a:pPr marL="533400" lvl="1" indent="-342900">
              <a:lnSpc>
                <a:spcPct val="145000"/>
              </a:lnSpc>
            </a:pPr>
            <a:r>
              <a:rPr smtClean="0">
                <a:sym typeface="Wingdings" panose="05000000000000000000" pitchFamily="2" charset="2"/>
              </a:rPr>
              <a:t>Wirkungen werden mit </a:t>
            </a:r>
            <a:r>
              <a:rPr b="1" smtClean="0">
                <a:sym typeface="Wingdings" panose="05000000000000000000" pitchFamily="2" charset="2"/>
              </a:rPr>
              <a:t>Gewichten</a:t>
            </a:r>
            <a:r>
              <a:rPr smtClean="0">
                <a:sym typeface="Wingdings" panose="05000000000000000000" pitchFamily="2" charset="2"/>
              </a:rPr>
              <a:t> versehen</a:t>
            </a:r>
          </a:p>
          <a:p>
            <a:pPr marL="533400" lvl="1" indent="-342900">
              <a:lnSpc>
                <a:spcPct val="145000"/>
              </a:lnSpc>
              <a:buFont typeface="Wingdings" panose="05000000000000000000" pitchFamily="2" charset="2"/>
              <a:buChar char="Ü"/>
            </a:pPr>
            <a:r>
              <a:rPr sz="2400" b="1" smtClean="0">
                <a:sym typeface="Wingdings" panose="05000000000000000000" pitchFamily="2" charset="2"/>
              </a:rPr>
              <a:t>Gewichteter und gerichteter Graph.</a:t>
            </a:r>
          </a:p>
          <a:p>
            <a:pPr marL="533400" lvl="1" indent="-342900">
              <a:lnSpc>
                <a:spcPct val="145000"/>
              </a:lnSpc>
              <a:buFont typeface="Wingdings" panose="05000000000000000000" pitchFamily="2" charset="2"/>
              <a:buChar char="Ü"/>
            </a:pPr>
            <a:r>
              <a:rPr sz="2400" b="1" smtClean="0">
                <a:sym typeface="Wingdings" panose="05000000000000000000" pitchFamily="2" charset="2"/>
              </a:rPr>
              <a:t>Adjazenzmatrix = Systemmatrix</a:t>
            </a:r>
          </a:p>
        </p:txBody>
      </p:sp>
      <p:sp>
        <p:nvSpPr>
          <p:cNvPr id="22532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3C961C86-BD97-453C-AFB5-4A4CFECE0AB4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10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22533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Modellierung mit Systemgraphen</a:t>
            </a:r>
          </a:p>
        </p:txBody>
      </p:sp>
      <p:graphicFrame>
        <p:nvGraphicFramePr>
          <p:cNvPr id="23555" name="Object 4"/>
          <p:cNvGraphicFramePr>
            <a:graphicFrameLocks noChangeAspect="1"/>
          </p:cNvGraphicFramePr>
          <p:nvPr/>
        </p:nvGraphicFramePr>
        <p:xfrm>
          <a:off x="0" y="1989138"/>
          <a:ext cx="5292725" cy="278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7" r:id="rId4" imgW="3296412" imgH="1723644" progId="Word.Picture.8">
                  <p:embed/>
                </p:oleObj>
              </mc:Choice>
              <mc:Fallback>
                <p:oleObj r:id="rId4" imgW="3296412" imgH="1723644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89138"/>
                        <a:ext cx="5292725" cy="2789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685800" y="1295400"/>
            <a:ext cx="403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6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</a:pPr>
            <a:r>
              <a:rPr lang="de-DE" altLang="de-DE" sz="2800" b="0">
                <a:solidFill>
                  <a:srgbClr val="003399"/>
                </a:solidFill>
                <a:latin typeface="Arial Black" panose="020B0A04020102020204" pitchFamily="34" charset="0"/>
              </a:rPr>
              <a:t> </a:t>
            </a:r>
            <a:r>
              <a:rPr lang="de-DE" altLang="de-DE" b="0">
                <a:solidFill>
                  <a:srgbClr val="003399"/>
                </a:solidFill>
              </a:rPr>
              <a:t>Das </a:t>
            </a:r>
            <a:r>
              <a:rPr lang="de-DE" altLang="de-DE">
                <a:solidFill>
                  <a:srgbClr val="003399"/>
                </a:solidFill>
              </a:rPr>
              <a:t>Wirkdiagramm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410200" y="1295400"/>
            <a:ext cx="3429000" cy="2879725"/>
            <a:chOff x="3408" y="816"/>
            <a:chExt cx="2160" cy="1814"/>
          </a:xfrm>
        </p:grpSpPr>
        <p:graphicFrame>
          <p:nvGraphicFramePr>
            <p:cNvPr id="23561" name="Object 7"/>
            <p:cNvGraphicFramePr>
              <a:graphicFrameLocks noChangeAspect="1"/>
            </p:cNvGraphicFramePr>
            <p:nvPr/>
          </p:nvGraphicFramePr>
          <p:xfrm>
            <a:off x="3648" y="1440"/>
            <a:ext cx="1920" cy="11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88" r:id="rId7" imgW="1629156" imgH="1013460" progId="Word.Picture.8">
                    <p:embed/>
                  </p:oleObj>
                </mc:Choice>
                <mc:Fallback>
                  <p:oleObj r:id="rId7" imgW="1629156" imgH="1013460" progId="Word.Picture.8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1440"/>
                          <a:ext cx="1920" cy="11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562" name="Text Box 9"/>
            <p:cNvSpPr txBox="1">
              <a:spLocks noChangeArrowheads="1"/>
            </p:cNvSpPr>
            <p:nvPr/>
          </p:nvSpPr>
          <p:spPr bwMode="auto">
            <a:xfrm>
              <a:off x="3408" y="816"/>
              <a:ext cx="206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SzPct val="130000"/>
                <a:buBlip>
                  <a:blip r:embed="rId6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</a:pPr>
              <a:r>
                <a:rPr lang="de-DE" altLang="de-DE" sz="2800" b="0">
                  <a:solidFill>
                    <a:srgbClr val="003399"/>
                  </a:solidFill>
                  <a:latin typeface="Arial Black" panose="020B0A04020102020204" pitchFamily="34" charset="0"/>
                </a:rPr>
                <a:t> </a:t>
              </a:r>
              <a:r>
                <a:rPr lang="de-DE" altLang="de-DE" b="0">
                  <a:solidFill>
                    <a:srgbClr val="003399"/>
                  </a:solidFill>
                </a:rPr>
                <a:t>Die </a:t>
              </a:r>
              <a:r>
                <a:rPr lang="de-DE" altLang="de-DE">
                  <a:solidFill>
                    <a:srgbClr val="003399"/>
                  </a:solidFill>
                </a:rPr>
                <a:t>Systemmatrix</a:t>
              </a:r>
            </a:p>
          </p:txBody>
        </p:sp>
        <p:sp>
          <p:nvSpPr>
            <p:cNvPr id="23563" name="Text Box 10"/>
            <p:cNvSpPr txBox="1">
              <a:spLocks noChangeArrowheads="1"/>
            </p:cNvSpPr>
            <p:nvPr/>
          </p:nvSpPr>
          <p:spPr bwMode="auto">
            <a:xfrm>
              <a:off x="3696" y="1207"/>
              <a:ext cx="181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SzPct val="130000"/>
                <a:buBlip>
                  <a:blip r:embed="rId6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1800" b="0"/>
                <a:t>Wirkung von</a:t>
              </a:r>
            </a:p>
          </p:txBody>
        </p:sp>
        <p:sp>
          <p:nvSpPr>
            <p:cNvPr id="23564" name="Text Box 11"/>
            <p:cNvSpPr txBox="1">
              <a:spLocks noChangeArrowheads="1"/>
            </p:cNvSpPr>
            <p:nvPr/>
          </p:nvSpPr>
          <p:spPr bwMode="auto">
            <a:xfrm rot="-5400000">
              <a:off x="2943" y="1870"/>
              <a:ext cx="119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SzPct val="130000"/>
                <a:buBlip>
                  <a:blip r:embed="rId6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1800" b="0"/>
                <a:t>Wirkung auf</a:t>
              </a:r>
            </a:p>
          </p:txBody>
        </p:sp>
      </p:grpSp>
      <p:sp>
        <p:nvSpPr>
          <p:cNvPr id="3081" name="Text Box 13"/>
          <p:cNvSpPr txBox="1">
            <a:spLocks noChangeArrowheads="1"/>
          </p:cNvSpPr>
          <p:nvPr/>
        </p:nvSpPr>
        <p:spPr bwMode="auto">
          <a:xfrm>
            <a:off x="755650" y="5013325"/>
            <a:ext cx="35274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Clr>
                <a:srgbClr val="FF5050"/>
              </a:buClr>
              <a:buFontTx/>
              <a:buChar char="•"/>
              <a:defRPr/>
            </a:pPr>
            <a:r>
              <a:rPr lang="de-DE" sz="2800" dirty="0">
                <a:latin typeface="+mj-lt"/>
              </a:rPr>
              <a:t> gerichteter Graph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rgbClr val="FF5050"/>
              </a:buClr>
              <a:buFontTx/>
              <a:buChar char="•"/>
              <a:defRPr/>
            </a:pPr>
            <a:r>
              <a:rPr lang="de-DE" sz="2800" dirty="0">
                <a:latin typeface="+mj-lt"/>
              </a:rPr>
              <a:t> gewichteter Graph</a:t>
            </a:r>
          </a:p>
        </p:txBody>
      </p:sp>
      <p:sp>
        <p:nvSpPr>
          <p:cNvPr id="23559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6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F53F596A-5550-4764-A6FF-7D223EE0F566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11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23560" name="Fußzeilenplatzhalt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6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8" name="Rectangle 6"/>
          <p:cNvSpPr>
            <a:spLocks noChangeArrowheads="1"/>
          </p:cNvSpPr>
          <p:nvPr/>
        </p:nvSpPr>
        <p:spPr bwMode="auto">
          <a:xfrm>
            <a:off x="4067175" y="2708275"/>
            <a:ext cx="3817938" cy="287338"/>
          </a:xfrm>
          <a:prstGeom prst="rect">
            <a:avLst/>
          </a:prstGeom>
          <a:solidFill>
            <a:srgbClr val="FFFF00">
              <a:alpha val="4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161799" name="Rectangle 7"/>
          <p:cNvSpPr>
            <a:spLocks noChangeArrowheads="1"/>
          </p:cNvSpPr>
          <p:nvPr/>
        </p:nvSpPr>
        <p:spPr bwMode="auto">
          <a:xfrm>
            <a:off x="5867400" y="1844675"/>
            <a:ext cx="504825" cy="2305050"/>
          </a:xfrm>
          <a:prstGeom prst="rect">
            <a:avLst/>
          </a:prstGeom>
          <a:solidFill>
            <a:srgbClr val="3366FF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Modellierung mit Systemgraphen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95400"/>
            <a:ext cx="6910388" cy="5013325"/>
          </a:xfrm>
        </p:spPr>
        <p:txBody>
          <a:bodyPr/>
          <a:lstStyle/>
          <a:p>
            <a:pPr marL="0" indent="0"/>
            <a:r>
              <a:rPr smtClean="0"/>
              <a:t>Wichtige Systemgrößen</a:t>
            </a:r>
          </a:p>
          <a:p>
            <a:pPr marL="0" indent="0"/>
            <a:endParaRPr smtClean="0"/>
          </a:p>
          <a:p>
            <a:pPr marL="0" indent="0">
              <a:buFontTx/>
              <a:buNone/>
            </a:pPr>
            <a:r>
              <a:rPr sz="2000" smtClean="0"/>
              <a:t>Aktive/passive Knoten, z.B. U:   </a:t>
            </a:r>
          </a:p>
          <a:p>
            <a:pPr marL="0" indent="0">
              <a:buFontTx/>
              <a:buNone/>
            </a:pPr>
            <a:r>
              <a:rPr sz="2000" smtClean="0"/>
              <a:t>	S</a:t>
            </a:r>
            <a:r>
              <a:rPr sz="2000" baseline="-25000" smtClean="0"/>
              <a:t>i</a:t>
            </a:r>
            <a:r>
              <a:rPr sz="2000" smtClean="0"/>
              <a:t> / Z</a:t>
            </a:r>
            <a:r>
              <a:rPr sz="2000" baseline="-25000" smtClean="0"/>
              <a:t>i </a:t>
            </a:r>
            <a:r>
              <a:rPr sz="2000" smtClean="0"/>
              <a:t>= max</a:t>
            </a:r>
          </a:p>
          <a:p>
            <a:pPr marL="0" indent="0">
              <a:buFontTx/>
              <a:buNone/>
            </a:pPr>
            <a:r>
              <a:rPr sz="2000" smtClean="0"/>
              <a:t>				</a:t>
            </a:r>
            <a:r>
              <a:rPr sz="2000" i="1" smtClean="0"/>
              <a:t>Z</a:t>
            </a:r>
            <a:r>
              <a:rPr sz="2000" i="1" baseline="-25000" smtClean="0"/>
              <a:t>i</a:t>
            </a:r>
          </a:p>
          <a:p>
            <a:pPr marL="0" indent="0">
              <a:buFontTx/>
              <a:buNone/>
            </a:pPr>
            <a:r>
              <a:rPr sz="2000" smtClean="0"/>
              <a:t>     = (0.1+1.1+0.3) /2 = 0.75</a:t>
            </a:r>
          </a:p>
          <a:p>
            <a:pPr marL="0" indent="0">
              <a:buFontTx/>
              <a:buNone/>
            </a:pPr>
            <a:endParaRPr sz="2000" smtClean="0"/>
          </a:p>
          <a:p>
            <a:pPr marL="0" indent="0">
              <a:lnSpc>
                <a:spcPct val="160000"/>
              </a:lnSpc>
              <a:buFontTx/>
              <a:buNone/>
            </a:pPr>
            <a:r>
              <a:rPr sz="2000" i="1" smtClean="0"/>
              <a:t>Aktivster Knoten = ?</a:t>
            </a:r>
            <a:r>
              <a:rPr sz="2000" smtClean="0"/>
              <a:t>			          </a:t>
            </a:r>
            <a:r>
              <a:rPr sz="2000" i="1" smtClean="0"/>
              <a:t>S</a:t>
            </a:r>
            <a:r>
              <a:rPr sz="2000" i="1" baseline="-25000" smtClean="0"/>
              <a:t>i</a:t>
            </a:r>
          </a:p>
          <a:p>
            <a:pPr marL="0" indent="0">
              <a:buFontTx/>
              <a:buNone/>
            </a:pPr>
            <a:endParaRPr sz="2000" i="1" smtClean="0"/>
          </a:p>
          <a:p>
            <a:pPr marL="0" indent="0">
              <a:buFontTx/>
              <a:buNone/>
            </a:pPr>
            <a:r>
              <a:rPr sz="2000" smtClean="0"/>
              <a:t>Kritische/puffernde Knoten: </a:t>
            </a:r>
          </a:p>
          <a:p>
            <a:pPr marL="0" indent="0">
              <a:buFontTx/>
              <a:buNone/>
            </a:pPr>
            <a:r>
              <a:rPr sz="2000" smtClean="0"/>
              <a:t>	beeinflussen viel, werden viel beeinflusst.</a:t>
            </a:r>
          </a:p>
          <a:p>
            <a:pPr marL="0" indent="0">
              <a:lnSpc>
                <a:spcPct val="120000"/>
              </a:lnSpc>
              <a:buFontTx/>
              <a:buNone/>
            </a:pPr>
            <a:r>
              <a:rPr sz="2000" smtClean="0"/>
              <a:t>	S</a:t>
            </a:r>
            <a:r>
              <a:rPr sz="2000" baseline="-25000" smtClean="0"/>
              <a:t>i</a:t>
            </a:r>
            <a:r>
              <a:rPr sz="2000" smtClean="0"/>
              <a:t> </a:t>
            </a:r>
            <a:r>
              <a:rPr sz="2000" smtClean="0">
                <a:sym typeface="Symbol" panose="05050102010706020507" pitchFamily="18" charset="2"/>
              </a:rPr>
              <a:t></a:t>
            </a:r>
            <a:r>
              <a:rPr sz="2000" smtClean="0"/>
              <a:t> Z</a:t>
            </a:r>
            <a:r>
              <a:rPr sz="2000" baseline="-25000" smtClean="0"/>
              <a:t>i </a:t>
            </a:r>
            <a:r>
              <a:rPr sz="2000" smtClean="0"/>
              <a:t>=</a:t>
            </a:r>
            <a:r>
              <a:rPr sz="2000" baseline="-25000" smtClean="0"/>
              <a:t> </a:t>
            </a:r>
            <a:r>
              <a:rPr sz="2000" smtClean="0"/>
              <a:t>max</a:t>
            </a:r>
          </a:p>
          <a:p>
            <a:pPr marL="0" indent="0">
              <a:lnSpc>
                <a:spcPct val="120000"/>
              </a:lnSpc>
              <a:buFontTx/>
              <a:buNone/>
            </a:pPr>
            <a:endParaRPr sz="2000" smtClean="0"/>
          </a:p>
        </p:txBody>
      </p:sp>
      <p:grpSp>
        <p:nvGrpSpPr>
          <p:cNvPr id="24582" name="Group 258"/>
          <p:cNvGrpSpPr>
            <a:grpSpLocks/>
          </p:cNvGrpSpPr>
          <p:nvPr/>
        </p:nvGrpSpPr>
        <p:grpSpPr bwMode="auto">
          <a:xfrm>
            <a:off x="4787900" y="1412875"/>
            <a:ext cx="2952750" cy="2413000"/>
            <a:chOff x="3016" y="890"/>
            <a:chExt cx="1860" cy="1520"/>
          </a:xfrm>
        </p:grpSpPr>
        <p:sp>
          <p:nvSpPr>
            <p:cNvPr id="24589" name="Text Box 8"/>
            <p:cNvSpPr txBox="1">
              <a:spLocks noChangeArrowheads="1"/>
            </p:cNvSpPr>
            <p:nvPr/>
          </p:nvSpPr>
          <p:spPr bwMode="auto">
            <a:xfrm>
              <a:off x="3152" y="890"/>
              <a:ext cx="15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 b="0"/>
                <a:t>Wirkung von </a:t>
              </a:r>
            </a:p>
          </p:txBody>
        </p:sp>
        <p:grpSp>
          <p:nvGrpSpPr>
            <p:cNvPr id="24590" name="Group 257"/>
            <p:cNvGrpSpPr>
              <a:grpSpLocks/>
            </p:cNvGrpSpPr>
            <p:nvPr/>
          </p:nvGrpSpPr>
          <p:grpSpPr bwMode="auto">
            <a:xfrm>
              <a:off x="3016" y="1253"/>
              <a:ext cx="1860" cy="1157"/>
              <a:chOff x="3016" y="1253"/>
              <a:chExt cx="1860" cy="1157"/>
            </a:xfrm>
          </p:grpSpPr>
          <p:sp>
            <p:nvSpPr>
              <p:cNvPr id="24591" name="AutoShape 10"/>
              <p:cNvSpPr>
                <a:spLocks noChangeAspect="1" noChangeArrowheads="1" noTextEdit="1"/>
              </p:cNvSpPr>
              <p:nvPr/>
            </p:nvSpPr>
            <p:spPr bwMode="auto">
              <a:xfrm>
                <a:off x="3016" y="1253"/>
                <a:ext cx="1860" cy="1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24592" name="Group 212"/>
              <p:cNvGrpSpPr>
                <a:grpSpLocks/>
              </p:cNvGrpSpPr>
              <p:nvPr/>
            </p:nvGrpSpPr>
            <p:grpSpPr bwMode="auto">
              <a:xfrm>
                <a:off x="3079" y="1253"/>
                <a:ext cx="1734" cy="1072"/>
                <a:chOff x="3079" y="1253"/>
                <a:chExt cx="1734" cy="1072"/>
              </a:xfrm>
            </p:grpSpPr>
            <p:sp>
              <p:nvSpPr>
                <p:cNvPr id="24637" name="Rectangle 12"/>
                <p:cNvSpPr>
                  <a:spLocks noChangeArrowheads="1"/>
                </p:cNvSpPr>
                <p:nvPr/>
              </p:nvSpPr>
              <p:spPr bwMode="auto">
                <a:xfrm>
                  <a:off x="3133" y="1260"/>
                  <a:ext cx="135" cy="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638" name="Rectangle 13"/>
                <p:cNvSpPr>
                  <a:spLocks noChangeArrowheads="1"/>
                </p:cNvSpPr>
                <p:nvPr/>
              </p:nvSpPr>
              <p:spPr bwMode="auto">
                <a:xfrm>
                  <a:off x="3200" y="1284"/>
                  <a:ext cx="49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00000"/>
                      </a:solidFill>
                    </a:rPr>
                    <a:t> 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639" name="Rectangle 14"/>
                <p:cNvSpPr>
                  <a:spLocks noChangeArrowheads="1"/>
                </p:cNvSpPr>
                <p:nvPr/>
              </p:nvSpPr>
              <p:spPr bwMode="auto">
                <a:xfrm>
                  <a:off x="3086" y="1260"/>
                  <a:ext cx="47" cy="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640" name="Rectangle 15"/>
                <p:cNvSpPr>
                  <a:spLocks noChangeArrowheads="1"/>
                </p:cNvSpPr>
                <p:nvPr/>
              </p:nvSpPr>
              <p:spPr bwMode="auto">
                <a:xfrm>
                  <a:off x="3268" y="1260"/>
                  <a:ext cx="47" cy="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641" name="Rectangle 16"/>
                <p:cNvSpPr>
                  <a:spLocks noChangeArrowheads="1"/>
                </p:cNvSpPr>
                <p:nvPr/>
              </p:nvSpPr>
              <p:spPr bwMode="auto">
                <a:xfrm>
                  <a:off x="3427" y="1284"/>
                  <a:ext cx="127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>
                      <a:solidFill>
                        <a:srgbClr val="010000"/>
                      </a:solidFill>
                    </a:rPr>
                    <a:t>B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642" name="Rectangle 17"/>
                <p:cNvSpPr>
                  <a:spLocks noChangeArrowheads="1"/>
                </p:cNvSpPr>
                <p:nvPr/>
              </p:nvSpPr>
              <p:spPr bwMode="auto">
                <a:xfrm>
                  <a:off x="3552" y="1284"/>
                  <a:ext cx="49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>
                      <a:solidFill>
                        <a:srgbClr val="010000"/>
                      </a:solidFill>
                    </a:rPr>
                    <a:t> 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643" name="Rectangle 18"/>
                <p:cNvSpPr>
                  <a:spLocks noChangeArrowheads="1"/>
                </p:cNvSpPr>
                <p:nvPr/>
              </p:nvSpPr>
              <p:spPr bwMode="auto">
                <a:xfrm>
                  <a:off x="3801" y="1284"/>
                  <a:ext cx="127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>
                      <a:solidFill>
                        <a:srgbClr val="010000"/>
                      </a:solidFill>
                    </a:rPr>
                    <a:t>U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644" name="Rectangle 19"/>
                <p:cNvSpPr>
                  <a:spLocks noChangeArrowheads="1"/>
                </p:cNvSpPr>
                <p:nvPr/>
              </p:nvSpPr>
              <p:spPr bwMode="auto">
                <a:xfrm>
                  <a:off x="3926" y="1284"/>
                  <a:ext cx="49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>
                      <a:solidFill>
                        <a:srgbClr val="010000"/>
                      </a:solidFill>
                    </a:rPr>
                    <a:t> 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645" name="Rectangle 20"/>
                <p:cNvSpPr>
                  <a:spLocks noChangeArrowheads="1"/>
                </p:cNvSpPr>
                <p:nvPr/>
              </p:nvSpPr>
              <p:spPr bwMode="auto">
                <a:xfrm>
                  <a:off x="4173" y="1284"/>
                  <a:ext cx="127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>
                      <a:solidFill>
                        <a:srgbClr val="010000"/>
                      </a:solidFill>
                    </a:rPr>
                    <a:t>K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646" name="Rectangle 21"/>
                <p:cNvSpPr>
                  <a:spLocks noChangeArrowheads="1"/>
                </p:cNvSpPr>
                <p:nvPr/>
              </p:nvSpPr>
              <p:spPr bwMode="auto">
                <a:xfrm>
                  <a:off x="4298" y="1284"/>
                  <a:ext cx="49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>
                      <a:solidFill>
                        <a:srgbClr val="010000"/>
                      </a:solidFill>
                    </a:rPr>
                    <a:t> 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647" name="Rectangle 22"/>
                <p:cNvSpPr>
                  <a:spLocks noChangeArrowheads="1"/>
                </p:cNvSpPr>
                <p:nvPr/>
              </p:nvSpPr>
              <p:spPr bwMode="auto">
                <a:xfrm>
                  <a:off x="4540" y="1284"/>
                  <a:ext cx="137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>
                      <a:solidFill>
                        <a:srgbClr val="010000"/>
                      </a:solidFill>
                    </a:rPr>
                    <a:t>G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648" name="Rectangle 23"/>
                <p:cNvSpPr>
                  <a:spLocks noChangeArrowheads="1"/>
                </p:cNvSpPr>
                <p:nvPr/>
              </p:nvSpPr>
              <p:spPr bwMode="auto">
                <a:xfrm>
                  <a:off x="4676" y="1284"/>
                  <a:ext cx="49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>
                      <a:solidFill>
                        <a:srgbClr val="010000"/>
                      </a:solidFill>
                    </a:rPr>
                    <a:t> 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649" name="Rectangle 24"/>
                <p:cNvSpPr>
                  <a:spLocks noChangeArrowheads="1"/>
                </p:cNvSpPr>
                <p:nvPr/>
              </p:nvSpPr>
              <p:spPr bwMode="auto">
                <a:xfrm>
                  <a:off x="3079" y="1253"/>
                  <a:ext cx="7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650" name="Line 25"/>
                <p:cNvSpPr>
                  <a:spLocks noChangeShapeType="1"/>
                </p:cNvSpPr>
                <p:nvPr/>
              </p:nvSpPr>
              <p:spPr bwMode="auto">
                <a:xfrm>
                  <a:off x="3079" y="1253"/>
                  <a:ext cx="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651" name="Line 26"/>
                <p:cNvSpPr>
                  <a:spLocks noChangeShapeType="1"/>
                </p:cNvSpPr>
                <p:nvPr/>
              </p:nvSpPr>
              <p:spPr bwMode="auto">
                <a:xfrm>
                  <a:off x="3079" y="1253"/>
                  <a:ext cx="1" cy="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652" name="Rectangle 27"/>
                <p:cNvSpPr>
                  <a:spLocks noChangeArrowheads="1"/>
                </p:cNvSpPr>
                <p:nvPr/>
              </p:nvSpPr>
              <p:spPr bwMode="auto">
                <a:xfrm>
                  <a:off x="3079" y="1253"/>
                  <a:ext cx="7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653" name="Line 28"/>
                <p:cNvSpPr>
                  <a:spLocks noChangeShapeType="1"/>
                </p:cNvSpPr>
                <p:nvPr/>
              </p:nvSpPr>
              <p:spPr bwMode="auto">
                <a:xfrm>
                  <a:off x="3079" y="1253"/>
                  <a:ext cx="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654" name="Line 29"/>
                <p:cNvSpPr>
                  <a:spLocks noChangeShapeType="1"/>
                </p:cNvSpPr>
                <p:nvPr/>
              </p:nvSpPr>
              <p:spPr bwMode="auto">
                <a:xfrm>
                  <a:off x="3079" y="1253"/>
                  <a:ext cx="1" cy="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655" name="Rectangle 30"/>
                <p:cNvSpPr>
                  <a:spLocks noChangeArrowheads="1"/>
                </p:cNvSpPr>
                <p:nvPr/>
              </p:nvSpPr>
              <p:spPr bwMode="auto">
                <a:xfrm>
                  <a:off x="3086" y="1253"/>
                  <a:ext cx="229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656" name="Line 31"/>
                <p:cNvSpPr>
                  <a:spLocks noChangeShapeType="1"/>
                </p:cNvSpPr>
                <p:nvPr/>
              </p:nvSpPr>
              <p:spPr bwMode="auto">
                <a:xfrm>
                  <a:off x="3086" y="1253"/>
                  <a:ext cx="22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657" name="Rectangle 32"/>
                <p:cNvSpPr>
                  <a:spLocks noChangeArrowheads="1"/>
                </p:cNvSpPr>
                <p:nvPr/>
              </p:nvSpPr>
              <p:spPr bwMode="auto">
                <a:xfrm>
                  <a:off x="3315" y="1253"/>
                  <a:ext cx="7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658" name="Line 33"/>
                <p:cNvSpPr>
                  <a:spLocks noChangeShapeType="1"/>
                </p:cNvSpPr>
                <p:nvPr/>
              </p:nvSpPr>
              <p:spPr bwMode="auto">
                <a:xfrm>
                  <a:off x="3315" y="1253"/>
                  <a:ext cx="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659" name="Line 34"/>
                <p:cNvSpPr>
                  <a:spLocks noChangeShapeType="1"/>
                </p:cNvSpPr>
                <p:nvPr/>
              </p:nvSpPr>
              <p:spPr bwMode="auto">
                <a:xfrm>
                  <a:off x="3315" y="1253"/>
                  <a:ext cx="1" cy="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660" name="Rectangle 35"/>
                <p:cNvSpPr>
                  <a:spLocks noChangeArrowheads="1"/>
                </p:cNvSpPr>
                <p:nvPr/>
              </p:nvSpPr>
              <p:spPr bwMode="auto">
                <a:xfrm>
                  <a:off x="3322" y="1253"/>
                  <a:ext cx="338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661" name="Line 36"/>
                <p:cNvSpPr>
                  <a:spLocks noChangeShapeType="1"/>
                </p:cNvSpPr>
                <p:nvPr/>
              </p:nvSpPr>
              <p:spPr bwMode="auto">
                <a:xfrm>
                  <a:off x="3322" y="1253"/>
                  <a:ext cx="338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662" name="Rectangle 37"/>
                <p:cNvSpPr>
                  <a:spLocks noChangeArrowheads="1"/>
                </p:cNvSpPr>
                <p:nvPr/>
              </p:nvSpPr>
              <p:spPr bwMode="auto">
                <a:xfrm>
                  <a:off x="3660" y="1253"/>
                  <a:ext cx="7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663" name="Line 38"/>
                <p:cNvSpPr>
                  <a:spLocks noChangeShapeType="1"/>
                </p:cNvSpPr>
                <p:nvPr/>
              </p:nvSpPr>
              <p:spPr bwMode="auto">
                <a:xfrm>
                  <a:off x="3660" y="1253"/>
                  <a:ext cx="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664" name="Line 39"/>
                <p:cNvSpPr>
                  <a:spLocks noChangeShapeType="1"/>
                </p:cNvSpPr>
                <p:nvPr/>
              </p:nvSpPr>
              <p:spPr bwMode="auto">
                <a:xfrm>
                  <a:off x="3660" y="1253"/>
                  <a:ext cx="1" cy="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665" name="Rectangle 40"/>
                <p:cNvSpPr>
                  <a:spLocks noChangeArrowheads="1"/>
                </p:cNvSpPr>
                <p:nvPr/>
              </p:nvSpPr>
              <p:spPr bwMode="auto">
                <a:xfrm>
                  <a:off x="3667" y="1253"/>
                  <a:ext cx="395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666" name="Line 41"/>
                <p:cNvSpPr>
                  <a:spLocks noChangeShapeType="1"/>
                </p:cNvSpPr>
                <p:nvPr/>
              </p:nvSpPr>
              <p:spPr bwMode="auto">
                <a:xfrm>
                  <a:off x="3667" y="1253"/>
                  <a:ext cx="39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667" name="Rectangle 42"/>
                <p:cNvSpPr>
                  <a:spLocks noChangeArrowheads="1"/>
                </p:cNvSpPr>
                <p:nvPr/>
              </p:nvSpPr>
              <p:spPr bwMode="auto">
                <a:xfrm>
                  <a:off x="4062" y="1253"/>
                  <a:ext cx="7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668" name="Line 43"/>
                <p:cNvSpPr>
                  <a:spLocks noChangeShapeType="1"/>
                </p:cNvSpPr>
                <p:nvPr/>
              </p:nvSpPr>
              <p:spPr bwMode="auto">
                <a:xfrm>
                  <a:off x="4062" y="1253"/>
                  <a:ext cx="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669" name="Line 44"/>
                <p:cNvSpPr>
                  <a:spLocks noChangeShapeType="1"/>
                </p:cNvSpPr>
                <p:nvPr/>
              </p:nvSpPr>
              <p:spPr bwMode="auto">
                <a:xfrm>
                  <a:off x="4062" y="1253"/>
                  <a:ext cx="1" cy="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670" name="Rectangle 45"/>
                <p:cNvSpPr>
                  <a:spLocks noChangeArrowheads="1"/>
                </p:cNvSpPr>
                <p:nvPr/>
              </p:nvSpPr>
              <p:spPr bwMode="auto">
                <a:xfrm>
                  <a:off x="4069" y="1253"/>
                  <a:ext cx="335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671" name="Line 46"/>
                <p:cNvSpPr>
                  <a:spLocks noChangeShapeType="1"/>
                </p:cNvSpPr>
                <p:nvPr/>
              </p:nvSpPr>
              <p:spPr bwMode="auto">
                <a:xfrm>
                  <a:off x="4069" y="1253"/>
                  <a:ext cx="33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672" name="Rectangle 47"/>
                <p:cNvSpPr>
                  <a:spLocks noChangeArrowheads="1"/>
                </p:cNvSpPr>
                <p:nvPr/>
              </p:nvSpPr>
              <p:spPr bwMode="auto">
                <a:xfrm>
                  <a:off x="4404" y="1253"/>
                  <a:ext cx="7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673" name="Line 48"/>
                <p:cNvSpPr>
                  <a:spLocks noChangeShapeType="1"/>
                </p:cNvSpPr>
                <p:nvPr/>
              </p:nvSpPr>
              <p:spPr bwMode="auto">
                <a:xfrm>
                  <a:off x="4404" y="1253"/>
                  <a:ext cx="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674" name="Line 49"/>
                <p:cNvSpPr>
                  <a:spLocks noChangeShapeType="1"/>
                </p:cNvSpPr>
                <p:nvPr/>
              </p:nvSpPr>
              <p:spPr bwMode="auto">
                <a:xfrm>
                  <a:off x="4404" y="1253"/>
                  <a:ext cx="1" cy="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675" name="Rectangle 50"/>
                <p:cNvSpPr>
                  <a:spLocks noChangeArrowheads="1"/>
                </p:cNvSpPr>
                <p:nvPr/>
              </p:nvSpPr>
              <p:spPr bwMode="auto">
                <a:xfrm>
                  <a:off x="4411" y="1253"/>
                  <a:ext cx="395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676" name="Line 51"/>
                <p:cNvSpPr>
                  <a:spLocks noChangeShapeType="1"/>
                </p:cNvSpPr>
                <p:nvPr/>
              </p:nvSpPr>
              <p:spPr bwMode="auto">
                <a:xfrm>
                  <a:off x="4411" y="1253"/>
                  <a:ext cx="39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677" name="Rectangle 52"/>
                <p:cNvSpPr>
                  <a:spLocks noChangeArrowheads="1"/>
                </p:cNvSpPr>
                <p:nvPr/>
              </p:nvSpPr>
              <p:spPr bwMode="auto">
                <a:xfrm>
                  <a:off x="4806" y="1253"/>
                  <a:ext cx="7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678" name="Line 53"/>
                <p:cNvSpPr>
                  <a:spLocks noChangeShapeType="1"/>
                </p:cNvSpPr>
                <p:nvPr/>
              </p:nvSpPr>
              <p:spPr bwMode="auto">
                <a:xfrm>
                  <a:off x="4806" y="1253"/>
                  <a:ext cx="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679" name="Line 54"/>
                <p:cNvSpPr>
                  <a:spLocks noChangeShapeType="1"/>
                </p:cNvSpPr>
                <p:nvPr/>
              </p:nvSpPr>
              <p:spPr bwMode="auto">
                <a:xfrm>
                  <a:off x="4806" y="1253"/>
                  <a:ext cx="1" cy="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680" name="Rectangle 55"/>
                <p:cNvSpPr>
                  <a:spLocks noChangeArrowheads="1"/>
                </p:cNvSpPr>
                <p:nvPr/>
              </p:nvSpPr>
              <p:spPr bwMode="auto">
                <a:xfrm>
                  <a:off x="4806" y="1253"/>
                  <a:ext cx="7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681" name="Line 56"/>
                <p:cNvSpPr>
                  <a:spLocks noChangeShapeType="1"/>
                </p:cNvSpPr>
                <p:nvPr/>
              </p:nvSpPr>
              <p:spPr bwMode="auto">
                <a:xfrm>
                  <a:off x="4806" y="1253"/>
                  <a:ext cx="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682" name="Line 57"/>
                <p:cNvSpPr>
                  <a:spLocks noChangeShapeType="1"/>
                </p:cNvSpPr>
                <p:nvPr/>
              </p:nvSpPr>
              <p:spPr bwMode="auto">
                <a:xfrm>
                  <a:off x="4806" y="1253"/>
                  <a:ext cx="1" cy="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683" name="Rectangle 58"/>
                <p:cNvSpPr>
                  <a:spLocks noChangeArrowheads="1"/>
                </p:cNvSpPr>
                <p:nvPr/>
              </p:nvSpPr>
              <p:spPr bwMode="auto">
                <a:xfrm>
                  <a:off x="3079" y="1260"/>
                  <a:ext cx="7" cy="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684" name="Line 59"/>
                <p:cNvSpPr>
                  <a:spLocks noChangeShapeType="1"/>
                </p:cNvSpPr>
                <p:nvPr/>
              </p:nvSpPr>
              <p:spPr bwMode="auto">
                <a:xfrm>
                  <a:off x="3079" y="1260"/>
                  <a:ext cx="1" cy="20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685" name="Rectangle 60"/>
                <p:cNvSpPr>
                  <a:spLocks noChangeArrowheads="1"/>
                </p:cNvSpPr>
                <p:nvPr/>
              </p:nvSpPr>
              <p:spPr bwMode="auto">
                <a:xfrm>
                  <a:off x="3315" y="1260"/>
                  <a:ext cx="7" cy="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686" name="Line 61"/>
                <p:cNvSpPr>
                  <a:spLocks noChangeShapeType="1"/>
                </p:cNvSpPr>
                <p:nvPr/>
              </p:nvSpPr>
              <p:spPr bwMode="auto">
                <a:xfrm>
                  <a:off x="3315" y="1260"/>
                  <a:ext cx="1" cy="20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687" name="Rectangle 62"/>
                <p:cNvSpPr>
                  <a:spLocks noChangeArrowheads="1"/>
                </p:cNvSpPr>
                <p:nvPr/>
              </p:nvSpPr>
              <p:spPr bwMode="auto">
                <a:xfrm>
                  <a:off x="3660" y="1260"/>
                  <a:ext cx="7" cy="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688" name="Line 63"/>
                <p:cNvSpPr>
                  <a:spLocks noChangeShapeType="1"/>
                </p:cNvSpPr>
                <p:nvPr/>
              </p:nvSpPr>
              <p:spPr bwMode="auto">
                <a:xfrm>
                  <a:off x="3660" y="1260"/>
                  <a:ext cx="1" cy="20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689" name="Rectangle 64"/>
                <p:cNvSpPr>
                  <a:spLocks noChangeArrowheads="1"/>
                </p:cNvSpPr>
                <p:nvPr/>
              </p:nvSpPr>
              <p:spPr bwMode="auto">
                <a:xfrm>
                  <a:off x="4062" y="1260"/>
                  <a:ext cx="7" cy="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690" name="Line 65"/>
                <p:cNvSpPr>
                  <a:spLocks noChangeShapeType="1"/>
                </p:cNvSpPr>
                <p:nvPr/>
              </p:nvSpPr>
              <p:spPr bwMode="auto">
                <a:xfrm>
                  <a:off x="4062" y="1260"/>
                  <a:ext cx="1" cy="20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691" name="Rectangle 66"/>
                <p:cNvSpPr>
                  <a:spLocks noChangeArrowheads="1"/>
                </p:cNvSpPr>
                <p:nvPr/>
              </p:nvSpPr>
              <p:spPr bwMode="auto">
                <a:xfrm>
                  <a:off x="4404" y="1260"/>
                  <a:ext cx="7" cy="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692" name="Line 67"/>
                <p:cNvSpPr>
                  <a:spLocks noChangeShapeType="1"/>
                </p:cNvSpPr>
                <p:nvPr/>
              </p:nvSpPr>
              <p:spPr bwMode="auto">
                <a:xfrm>
                  <a:off x="4404" y="1260"/>
                  <a:ext cx="1" cy="20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693" name="Rectangle 68"/>
                <p:cNvSpPr>
                  <a:spLocks noChangeArrowheads="1"/>
                </p:cNvSpPr>
                <p:nvPr/>
              </p:nvSpPr>
              <p:spPr bwMode="auto">
                <a:xfrm>
                  <a:off x="4806" y="1260"/>
                  <a:ext cx="7" cy="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694" name="Line 69"/>
                <p:cNvSpPr>
                  <a:spLocks noChangeShapeType="1"/>
                </p:cNvSpPr>
                <p:nvPr/>
              </p:nvSpPr>
              <p:spPr bwMode="auto">
                <a:xfrm>
                  <a:off x="4806" y="1260"/>
                  <a:ext cx="1" cy="20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695" name="Rectangle 70"/>
                <p:cNvSpPr>
                  <a:spLocks noChangeArrowheads="1"/>
                </p:cNvSpPr>
                <p:nvPr/>
              </p:nvSpPr>
              <p:spPr bwMode="auto">
                <a:xfrm>
                  <a:off x="3133" y="1491"/>
                  <a:ext cx="127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>
                      <a:solidFill>
                        <a:srgbClr val="010000"/>
                      </a:solidFill>
                    </a:rPr>
                    <a:t>B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696" name="Rectangle 71"/>
                <p:cNvSpPr>
                  <a:spLocks noChangeArrowheads="1"/>
                </p:cNvSpPr>
                <p:nvPr/>
              </p:nvSpPr>
              <p:spPr bwMode="auto">
                <a:xfrm>
                  <a:off x="3258" y="1491"/>
                  <a:ext cx="49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>
                      <a:solidFill>
                        <a:srgbClr val="010000"/>
                      </a:solidFill>
                    </a:rPr>
                    <a:t> 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697" name="Rectangle 72"/>
                <p:cNvSpPr>
                  <a:spLocks noChangeArrowheads="1"/>
                </p:cNvSpPr>
                <p:nvPr/>
              </p:nvSpPr>
              <p:spPr bwMode="auto">
                <a:xfrm>
                  <a:off x="3369" y="1467"/>
                  <a:ext cx="242" cy="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698" name="Rectangle 73"/>
                <p:cNvSpPr>
                  <a:spLocks noChangeArrowheads="1"/>
                </p:cNvSpPr>
                <p:nvPr/>
              </p:nvSpPr>
              <p:spPr bwMode="auto">
                <a:xfrm>
                  <a:off x="3441" y="1491"/>
                  <a:ext cx="98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0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699" name="Rectangle 74"/>
                <p:cNvSpPr>
                  <a:spLocks noChangeArrowheads="1"/>
                </p:cNvSpPr>
                <p:nvPr/>
              </p:nvSpPr>
              <p:spPr bwMode="auto">
                <a:xfrm>
                  <a:off x="3538" y="1491"/>
                  <a:ext cx="49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 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00" name="Rectangle 75"/>
                <p:cNvSpPr>
                  <a:spLocks noChangeArrowheads="1"/>
                </p:cNvSpPr>
                <p:nvPr/>
              </p:nvSpPr>
              <p:spPr bwMode="auto">
                <a:xfrm>
                  <a:off x="3322" y="1467"/>
                  <a:ext cx="47" cy="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01" name="Rectangle 76"/>
                <p:cNvSpPr>
                  <a:spLocks noChangeArrowheads="1"/>
                </p:cNvSpPr>
                <p:nvPr/>
              </p:nvSpPr>
              <p:spPr bwMode="auto">
                <a:xfrm>
                  <a:off x="3611" y="1467"/>
                  <a:ext cx="47" cy="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02" name="Rectangle 77"/>
                <p:cNvSpPr>
                  <a:spLocks noChangeArrowheads="1"/>
                </p:cNvSpPr>
                <p:nvPr/>
              </p:nvSpPr>
              <p:spPr bwMode="auto">
                <a:xfrm>
                  <a:off x="3714" y="1491"/>
                  <a:ext cx="59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-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03" name="Rectangle 78"/>
                <p:cNvSpPr>
                  <a:spLocks noChangeArrowheads="1"/>
                </p:cNvSpPr>
                <p:nvPr/>
              </p:nvSpPr>
              <p:spPr bwMode="auto">
                <a:xfrm>
                  <a:off x="3771" y="1491"/>
                  <a:ext cx="245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0.1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04" name="Rectangle 79"/>
                <p:cNvSpPr>
                  <a:spLocks noChangeArrowheads="1"/>
                </p:cNvSpPr>
                <p:nvPr/>
              </p:nvSpPr>
              <p:spPr bwMode="auto">
                <a:xfrm>
                  <a:off x="4013" y="1491"/>
                  <a:ext cx="49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 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05" name="Rectangle 80"/>
                <p:cNvSpPr>
                  <a:spLocks noChangeArrowheads="1"/>
                </p:cNvSpPr>
                <p:nvPr/>
              </p:nvSpPr>
              <p:spPr bwMode="auto">
                <a:xfrm>
                  <a:off x="4116" y="1491"/>
                  <a:ext cx="245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0.3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06" name="Rectangle 81"/>
                <p:cNvSpPr>
                  <a:spLocks noChangeArrowheads="1"/>
                </p:cNvSpPr>
                <p:nvPr/>
              </p:nvSpPr>
              <p:spPr bwMode="auto">
                <a:xfrm>
                  <a:off x="4357" y="1491"/>
                  <a:ext cx="49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 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07" name="Rectangle 82"/>
                <p:cNvSpPr>
                  <a:spLocks noChangeArrowheads="1"/>
                </p:cNvSpPr>
                <p:nvPr/>
              </p:nvSpPr>
              <p:spPr bwMode="auto">
                <a:xfrm>
                  <a:off x="4458" y="1491"/>
                  <a:ext cx="59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-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08" name="Rectangle 83"/>
                <p:cNvSpPr>
                  <a:spLocks noChangeArrowheads="1"/>
                </p:cNvSpPr>
                <p:nvPr/>
              </p:nvSpPr>
              <p:spPr bwMode="auto">
                <a:xfrm>
                  <a:off x="4516" y="1491"/>
                  <a:ext cx="245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0.1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09" name="Rectangle 84"/>
                <p:cNvSpPr>
                  <a:spLocks noChangeArrowheads="1"/>
                </p:cNvSpPr>
                <p:nvPr/>
              </p:nvSpPr>
              <p:spPr bwMode="auto">
                <a:xfrm>
                  <a:off x="4758" y="1491"/>
                  <a:ext cx="49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 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10" name="Rectangle 85"/>
                <p:cNvSpPr>
                  <a:spLocks noChangeArrowheads="1"/>
                </p:cNvSpPr>
                <p:nvPr/>
              </p:nvSpPr>
              <p:spPr bwMode="auto">
                <a:xfrm>
                  <a:off x="3079" y="1460"/>
                  <a:ext cx="7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11" name="Line 86"/>
                <p:cNvSpPr>
                  <a:spLocks noChangeShapeType="1"/>
                </p:cNvSpPr>
                <p:nvPr/>
              </p:nvSpPr>
              <p:spPr bwMode="auto">
                <a:xfrm>
                  <a:off x="3079" y="1460"/>
                  <a:ext cx="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12" name="Line 87"/>
                <p:cNvSpPr>
                  <a:spLocks noChangeShapeType="1"/>
                </p:cNvSpPr>
                <p:nvPr/>
              </p:nvSpPr>
              <p:spPr bwMode="auto">
                <a:xfrm>
                  <a:off x="3079" y="1460"/>
                  <a:ext cx="1" cy="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13" name="Rectangle 88"/>
                <p:cNvSpPr>
                  <a:spLocks noChangeArrowheads="1"/>
                </p:cNvSpPr>
                <p:nvPr/>
              </p:nvSpPr>
              <p:spPr bwMode="auto">
                <a:xfrm>
                  <a:off x="3086" y="1460"/>
                  <a:ext cx="229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14" name="Line 89"/>
                <p:cNvSpPr>
                  <a:spLocks noChangeShapeType="1"/>
                </p:cNvSpPr>
                <p:nvPr/>
              </p:nvSpPr>
              <p:spPr bwMode="auto">
                <a:xfrm>
                  <a:off x="3086" y="1460"/>
                  <a:ext cx="22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15" name="Rectangle 90"/>
                <p:cNvSpPr>
                  <a:spLocks noChangeArrowheads="1"/>
                </p:cNvSpPr>
                <p:nvPr/>
              </p:nvSpPr>
              <p:spPr bwMode="auto">
                <a:xfrm>
                  <a:off x="3315" y="1460"/>
                  <a:ext cx="7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16" name="Line 91"/>
                <p:cNvSpPr>
                  <a:spLocks noChangeShapeType="1"/>
                </p:cNvSpPr>
                <p:nvPr/>
              </p:nvSpPr>
              <p:spPr bwMode="auto">
                <a:xfrm>
                  <a:off x="3315" y="1460"/>
                  <a:ext cx="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17" name="Line 92"/>
                <p:cNvSpPr>
                  <a:spLocks noChangeShapeType="1"/>
                </p:cNvSpPr>
                <p:nvPr/>
              </p:nvSpPr>
              <p:spPr bwMode="auto">
                <a:xfrm>
                  <a:off x="3315" y="1460"/>
                  <a:ext cx="1" cy="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18" name="Rectangle 93"/>
                <p:cNvSpPr>
                  <a:spLocks noChangeArrowheads="1"/>
                </p:cNvSpPr>
                <p:nvPr/>
              </p:nvSpPr>
              <p:spPr bwMode="auto">
                <a:xfrm>
                  <a:off x="3322" y="1460"/>
                  <a:ext cx="336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19" name="Line 94"/>
                <p:cNvSpPr>
                  <a:spLocks noChangeShapeType="1"/>
                </p:cNvSpPr>
                <p:nvPr/>
              </p:nvSpPr>
              <p:spPr bwMode="auto">
                <a:xfrm>
                  <a:off x="3322" y="1460"/>
                  <a:ext cx="336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20" name="Rectangle 95"/>
                <p:cNvSpPr>
                  <a:spLocks noChangeArrowheads="1"/>
                </p:cNvSpPr>
                <p:nvPr/>
              </p:nvSpPr>
              <p:spPr bwMode="auto">
                <a:xfrm>
                  <a:off x="3658" y="1460"/>
                  <a:ext cx="7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21" name="Line 96"/>
                <p:cNvSpPr>
                  <a:spLocks noChangeShapeType="1"/>
                </p:cNvSpPr>
                <p:nvPr/>
              </p:nvSpPr>
              <p:spPr bwMode="auto">
                <a:xfrm>
                  <a:off x="3658" y="1460"/>
                  <a:ext cx="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22" name="Line 97"/>
                <p:cNvSpPr>
                  <a:spLocks noChangeShapeType="1"/>
                </p:cNvSpPr>
                <p:nvPr/>
              </p:nvSpPr>
              <p:spPr bwMode="auto">
                <a:xfrm>
                  <a:off x="3658" y="1460"/>
                  <a:ext cx="1" cy="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23" name="Rectangle 98"/>
                <p:cNvSpPr>
                  <a:spLocks noChangeArrowheads="1"/>
                </p:cNvSpPr>
                <p:nvPr/>
              </p:nvSpPr>
              <p:spPr bwMode="auto">
                <a:xfrm>
                  <a:off x="3660" y="1460"/>
                  <a:ext cx="7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24" name="Line 99"/>
                <p:cNvSpPr>
                  <a:spLocks noChangeShapeType="1"/>
                </p:cNvSpPr>
                <p:nvPr/>
              </p:nvSpPr>
              <p:spPr bwMode="auto">
                <a:xfrm>
                  <a:off x="3660" y="1460"/>
                  <a:ext cx="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25" name="Line 100"/>
                <p:cNvSpPr>
                  <a:spLocks noChangeShapeType="1"/>
                </p:cNvSpPr>
                <p:nvPr/>
              </p:nvSpPr>
              <p:spPr bwMode="auto">
                <a:xfrm>
                  <a:off x="3660" y="1460"/>
                  <a:ext cx="1" cy="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26" name="Rectangle 101"/>
                <p:cNvSpPr>
                  <a:spLocks noChangeArrowheads="1"/>
                </p:cNvSpPr>
                <p:nvPr/>
              </p:nvSpPr>
              <p:spPr bwMode="auto">
                <a:xfrm>
                  <a:off x="3667" y="1460"/>
                  <a:ext cx="393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27" name="Line 102"/>
                <p:cNvSpPr>
                  <a:spLocks noChangeShapeType="1"/>
                </p:cNvSpPr>
                <p:nvPr/>
              </p:nvSpPr>
              <p:spPr bwMode="auto">
                <a:xfrm>
                  <a:off x="3667" y="1460"/>
                  <a:ext cx="39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28" name="Rectangle 103"/>
                <p:cNvSpPr>
                  <a:spLocks noChangeArrowheads="1"/>
                </p:cNvSpPr>
                <p:nvPr/>
              </p:nvSpPr>
              <p:spPr bwMode="auto">
                <a:xfrm>
                  <a:off x="4060" y="1460"/>
                  <a:ext cx="7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29" name="Line 104"/>
                <p:cNvSpPr>
                  <a:spLocks noChangeShapeType="1"/>
                </p:cNvSpPr>
                <p:nvPr/>
              </p:nvSpPr>
              <p:spPr bwMode="auto">
                <a:xfrm>
                  <a:off x="4060" y="1460"/>
                  <a:ext cx="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30" name="Line 105"/>
                <p:cNvSpPr>
                  <a:spLocks noChangeShapeType="1"/>
                </p:cNvSpPr>
                <p:nvPr/>
              </p:nvSpPr>
              <p:spPr bwMode="auto">
                <a:xfrm>
                  <a:off x="4060" y="1460"/>
                  <a:ext cx="1" cy="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31" name="Rectangle 106"/>
                <p:cNvSpPr>
                  <a:spLocks noChangeArrowheads="1"/>
                </p:cNvSpPr>
                <p:nvPr/>
              </p:nvSpPr>
              <p:spPr bwMode="auto">
                <a:xfrm>
                  <a:off x="4062" y="1460"/>
                  <a:ext cx="7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32" name="Line 107"/>
                <p:cNvSpPr>
                  <a:spLocks noChangeShapeType="1"/>
                </p:cNvSpPr>
                <p:nvPr/>
              </p:nvSpPr>
              <p:spPr bwMode="auto">
                <a:xfrm>
                  <a:off x="4062" y="1460"/>
                  <a:ext cx="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33" name="Line 108"/>
                <p:cNvSpPr>
                  <a:spLocks noChangeShapeType="1"/>
                </p:cNvSpPr>
                <p:nvPr/>
              </p:nvSpPr>
              <p:spPr bwMode="auto">
                <a:xfrm>
                  <a:off x="4062" y="1460"/>
                  <a:ext cx="1" cy="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34" name="Rectangle 109"/>
                <p:cNvSpPr>
                  <a:spLocks noChangeArrowheads="1"/>
                </p:cNvSpPr>
                <p:nvPr/>
              </p:nvSpPr>
              <p:spPr bwMode="auto">
                <a:xfrm>
                  <a:off x="4069" y="1460"/>
                  <a:ext cx="334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35" name="Line 110"/>
                <p:cNvSpPr>
                  <a:spLocks noChangeShapeType="1"/>
                </p:cNvSpPr>
                <p:nvPr/>
              </p:nvSpPr>
              <p:spPr bwMode="auto">
                <a:xfrm>
                  <a:off x="4069" y="1460"/>
                  <a:ext cx="33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36" name="Rectangle 111"/>
                <p:cNvSpPr>
                  <a:spLocks noChangeArrowheads="1"/>
                </p:cNvSpPr>
                <p:nvPr/>
              </p:nvSpPr>
              <p:spPr bwMode="auto">
                <a:xfrm>
                  <a:off x="4403" y="1460"/>
                  <a:ext cx="7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37" name="Line 112"/>
                <p:cNvSpPr>
                  <a:spLocks noChangeShapeType="1"/>
                </p:cNvSpPr>
                <p:nvPr/>
              </p:nvSpPr>
              <p:spPr bwMode="auto">
                <a:xfrm>
                  <a:off x="4403" y="1460"/>
                  <a:ext cx="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38" name="Line 113"/>
                <p:cNvSpPr>
                  <a:spLocks noChangeShapeType="1"/>
                </p:cNvSpPr>
                <p:nvPr/>
              </p:nvSpPr>
              <p:spPr bwMode="auto">
                <a:xfrm>
                  <a:off x="4403" y="1460"/>
                  <a:ext cx="1" cy="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39" name="Rectangle 114"/>
                <p:cNvSpPr>
                  <a:spLocks noChangeArrowheads="1"/>
                </p:cNvSpPr>
                <p:nvPr/>
              </p:nvSpPr>
              <p:spPr bwMode="auto">
                <a:xfrm>
                  <a:off x="4404" y="1460"/>
                  <a:ext cx="7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40" name="Line 115"/>
                <p:cNvSpPr>
                  <a:spLocks noChangeShapeType="1"/>
                </p:cNvSpPr>
                <p:nvPr/>
              </p:nvSpPr>
              <p:spPr bwMode="auto">
                <a:xfrm>
                  <a:off x="4404" y="1460"/>
                  <a:ext cx="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41" name="Line 116"/>
                <p:cNvSpPr>
                  <a:spLocks noChangeShapeType="1"/>
                </p:cNvSpPr>
                <p:nvPr/>
              </p:nvSpPr>
              <p:spPr bwMode="auto">
                <a:xfrm>
                  <a:off x="4404" y="1460"/>
                  <a:ext cx="1" cy="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42" name="Rectangle 117"/>
                <p:cNvSpPr>
                  <a:spLocks noChangeArrowheads="1"/>
                </p:cNvSpPr>
                <p:nvPr/>
              </p:nvSpPr>
              <p:spPr bwMode="auto">
                <a:xfrm>
                  <a:off x="4411" y="1460"/>
                  <a:ext cx="395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43" name="Line 118"/>
                <p:cNvSpPr>
                  <a:spLocks noChangeShapeType="1"/>
                </p:cNvSpPr>
                <p:nvPr/>
              </p:nvSpPr>
              <p:spPr bwMode="auto">
                <a:xfrm>
                  <a:off x="4411" y="1460"/>
                  <a:ext cx="39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44" name="Rectangle 119"/>
                <p:cNvSpPr>
                  <a:spLocks noChangeArrowheads="1"/>
                </p:cNvSpPr>
                <p:nvPr/>
              </p:nvSpPr>
              <p:spPr bwMode="auto">
                <a:xfrm>
                  <a:off x="4806" y="1460"/>
                  <a:ext cx="7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45" name="Line 120"/>
                <p:cNvSpPr>
                  <a:spLocks noChangeShapeType="1"/>
                </p:cNvSpPr>
                <p:nvPr/>
              </p:nvSpPr>
              <p:spPr bwMode="auto">
                <a:xfrm>
                  <a:off x="4806" y="1460"/>
                  <a:ext cx="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46" name="Line 121"/>
                <p:cNvSpPr>
                  <a:spLocks noChangeShapeType="1"/>
                </p:cNvSpPr>
                <p:nvPr/>
              </p:nvSpPr>
              <p:spPr bwMode="auto">
                <a:xfrm>
                  <a:off x="4806" y="1460"/>
                  <a:ext cx="1" cy="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47" name="Rectangle 122"/>
                <p:cNvSpPr>
                  <a:spLocks noChangeArrowheads="1"/>
                </p:cNvSpPr>
                <p:nvPr/>
              </p:nvSpPr>
              <p:spPr bwMode="auto">
                <a:xfrm>
                  <a:off x="3079" y="1467"/>
                  <a:ext cx="7" cy="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48" name="Line 123"/>
                <p:cNvSpPr>
                  <a:spLocks noChangeShapeType="1"/>
                </p:cNvSpPr>
                <p:nvPr/>
              </p:nvSpPr>
              <p:spPr bwMode="auto">
                <a:xfrm>
                  <a:off x="3079" y="1467"/>
                  <a:ext cx="1" cy="20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49" name="Rectangle 124"/>
                <p:cNvSpPr>
                  <a:spLocks noChangeArrowheads="1"/>
                </p:cNvSpPr>
                <p:nvPr/>
              </p:nvSpPr>
              <p:spPr bwMode="auto">
                <a:xfrm>
                  <a:off x="3315" y="1467"/>
                  <a:ext cx="7" cy="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50" name="Line 125"/>
                <p:cNvSpPr>
                  <a:spLocks noChangeShapeType="1"/>
                </p:cNvSpPr>
                <p:nvPr/>
              </p:nvSpPr>
              <p:spPr bwMode="auto">
                <a:xfrm>
                  <a:off x="3315" y="1467"/>
                  <a:ext cx="1" cy="20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51" name="Rectangle 126"/>
                <p:cNvSpPr>
                  <a:spLocks noChangeArrowheads="1"/>
                </p:cNvSpPr>
                <p:nvPr/>
              </p:nvSpPr>
              <p:spPr bwMode="auto">
                <a:xfrm>
                  <a:off x="4806" y="1467"/>
                  <a:ext cx="7" cy="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52" name="Line 127"/>
                <p:cNvSpPr>
                  <a:spLocks noChangeShapeType="1"/>
                </p:cNvSpPr>
                <p:nvPr/>
              </p:nvSpPr>
              <p:spPr bwMode="auto">
                <a:xfrm>
                  <a:off x="4806" y="1467"/>
                  <a:ext cx="1" cy="20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53" name="Rectangle 128"/>
                <p:cNvSpPr>
                  <a:spLocks noChangeArrowheads="1"/>
                </p:cNvSpPr>
                <p:nvPr/>
              </p:nvSpPr>
              <p:spPr bwMode="auto">
                <a:xfrm>
                  <a:off x="3133" y="1698"/>
                  <a:ext cx="127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>
                      <a:solidFill>
                        <a:srgbClr val="010000"/>
                      </a:solidFill>
                    </a:rPr>
                    <a:t>U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54" name="Rectangle 129"/>
                <p:cNvSpPr>
                  <a:spLocks noChangeArrowheads="1"/>
                </p:cNvSpPr>
                <p:nvPr/>
              </p:nvSpPr>
              <p:spPr bwMode="auto">
                <a:xfrm>
                  <a:off x="3258" y="1698"/>
                  <a:ext cx="49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>
                      <a:solidFill>
                        <a:srgbClr val="010000"/>
                      </a:solidFill>
                    </a:rPr>
                    <a:t> 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55" name="Rectangle 130"/>
                <p:cNvSpPr>
                  <a:spLocks noChangeArrowheads="1"/>
                </p:cNvSpPr>
                <p:nvPr/>
              </p:nvSpPr>
              <p:spPr bwMode="auto">
                <a:xfrm>
                  <a:off x="3369" y="1698"/>
                  <a:ext cx="245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1.0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56" name="Rectangle 131"/>
                <p:cNvSpPr>
                  <a:spLocks noChangeArrowheads="1"/>
                </p:cNvSpPr>
                <p:nvPr/>
              </p:nvSpPr>
              <p:spPr bwMode="auto">
                <a:xfrm>
                  <a:off x="3611" y="1698"/>
                  <a:ext cx="49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 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57" name="Rectangle 132"/>
                <p:cNvSpPr>
                  <a:spLocks noChangeArrowheads="1"/>
                </p:cNvSpPr>
                <p:nvPr/>
              </p:nvSpPr>
              <p:spPr bwMode="auto">
                <a:xfrm>
                  <a:off x="3714" y="1674"/>
                  <a:ext cx="301" cy="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58" name="Rectangle 133"/>
                <p:cNvSpPr>
                  <a:spLocks noChangeArrowheads="1"/>
                </p:cNvSpPr>
                <p:nvPr/>
              </p:nvSpPr>
              <p:spPr bwMode="auto">
                <a:xfrm>
                  <a:off x="3815" y="1698"/>
                  <a:ext cx="98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0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59" name="Rectangle 134"/>
                <p:cNvSpPr>
                  <a:spLocks noChangeArrowheads="1"/>
                </p:cNvSpPr>
                <p:nvPr/>
              </p:nvSpPr>
              <p:spPr bwMode="auto">
                <a:xfrm>
                  <a:off x="3912" y="1698"/>
                  <a:ext cx="49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 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60" name="Rectangle 135"/>
                <p:cNvSpPr>
                  <a:spLocks noChangeArrowheads="1"/>
                </p:cNvSpPr>
                <p:nvPr/>
              </p:nvSpPr>
              <p:spPr bwMode="auto">
                <a:xfrm>
                  <a:off x="3658" y="1674"/>
                  <a:ext cx="56" cy="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61" name="Rectangle 136"/>
                <p:cNvSpPr>
                  <a:spLocks noChangeArrowheads="1"/>
                </p:cNvSpPr>
                <p:nvPr/>
              </p:nvSpPr>
              <p:spPr bwMode="auto">
                <a:xfrm>
                  <a:off x="4015" y="1674"/>
                  <a:ext cx="45" cy="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62" name="Rectangle 137"/>
                <p:cNvSpPr>
                  <a:spLocks noChangeArrowheads="1"/>
                </p:cNvSpPr>
                <p:nvPr/>
              </p:nvSpPr>
              <p:spPr bwMode="auto">
                <a:xfrm>
                  <a:off x="4116" y="1698"/>
                  <a:ext cx="245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1.0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63" name="Rectangle 138"/>
                <p:cNvSpPr>
                  <a:spLocks noChangeArrowheads="1"/>
                </p:cNvSpPr>
                <p:nvPr/>
              </p:nvSpPr>
              <p:spPr bwMode="auto">
                <a:xfrm>
                  <a:off x="4357" y="1698"/>
                  <a:ext cx="49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 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64" name="Rectangle 139"/>
                <p:cNvSpPr>
                  <a:spLocks noChangeArrowheads="1"/>
                </p:cNvSpPr>
                <p:nvPr/>
              </p:nvSpPr>
              <p:spPr bwMode="auto">
                <a:xfrm>
                  <a:off x="4486" y="1698"/>
                  <a:ext cx="245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0.0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65" name="Rectangle 140"/>
                <p:cNvSpPr>
                  <a:spLocks noChangeArrowheads="1"/>
                </p:cNvSpPr>
                <p:nvPr/>
              </p:nvSpPr>
              <p:spPr bwMode="auto">
                <a:xfrm>
                  <a:off x="4730" y="1698"/>
                  <a:ext cx="49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 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66" name="Rectangle 141"/>
                <p:cNvSpPr>
                  <a:spLocks noChangeArrowheads="1"/>
                </p:cNvSpPr>
                <p:nvPr/>
              </p:nvSpPr>
              <p:spPr bwMode="auto">
                <a:xfrm>
                  <a:off x="3079" y="1667"/>
                  <a:ext cx="7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67" name="Line 142"/>
                <p:cNvSpPr>
                  <a:spLocks noChangeShapeType="1"/>
                </p:cNvSpPr>
                <p:nvPr/>
              </p:nvSpPr>
              <p:spPr bwMode="auto">
                <a:xfrm>
                  <a:off x="3079" y="1667"/>
                  <a:ext cx="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68" name="Line 143"/>
                <p:cNvSpPr>
                  <a:spLocks noChangeShapeType="1"/>
                </p:cNvSpPr>
                <p:nvPr/>
              </p:nvSpPr>
              <p:spPr bwMode="auto">
                <a:xfrm>
                  <a:off x="3079" y="1667"/>
                  <a:ext cx="1" cy="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69" name="Rectangle 144"/>
                <p:cNvSpPr>
                  <a:spLocks noChangeArrowheads="1"/>
                </p:cNvSpPr>
                <p:nvPr/>
              </p:nvSpPr>
              <p:spPr bwMode="auto">
                <a:xfrm>
                  <a:off x="3086" y="1667"/>
                  <a:ext cx="229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70" name="Line 145"/>
                <p:cNvSpPr>
                  <a:spLocks noChangeShapeType="1"/>
                </p:cNvSpPr>
                <p:nvPr/>
              </p:nvSpPr>
              <p:spPr bwMode="auto">
                <a:xfrm>
                  <a:off x="3086" y="1667"/>
                  <a:ext cx="22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71" name="Rectangle 146"/>
                <p:cNvSpPr>
                  <a:spLocks noChangeArrowheads="1"/>
                </p:cNvSpPr>
                <p:nvPr/>
              </p:nvSpPr>
              <p:spPr bwMode="auto">
                <a:xfrm>
                  <a:off x="3315" y="1667"/>
                  <a:ext cx="7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72" name="Line 147"/>
                <p:cNvSpPr>
                  <a:spLocks noChangeShapeType="1"/>
                </p:cNvSpPr>
                <p:nvPr/>
              </p:nvSpPr>
              <p:spPr bwMode="auto">
                <a:xfrm>
                  <a:off x="3315" y="1667"/>
                  <a:ext cx="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73" name="Line 148"/>
                <p:cNvSpPr>
                  <a:spLocks noChangeShapeType="1"/>
                </p:cNvSpPr>
                <p:nvPr/>
              </p:nvSpPr>
              <p:spPr bwMode="auto">
                <a:xfrm>
                  <a:off x="3315" y="1667"/>
                  <a:ext cx="1" cy="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74" name="Rectangle 149"/>
                <p:cNvSpPr>
                  <a:spLocks noChangeArrowheads="1"/>
                </p:cNvSpPr>
                <p:nvPr/>
              </p:nvSpPr>
              <p:spPr bwMode="auto">
                <a:xfrm>
                  <a:off x="3658" y="1667"/>
                  <a:ext cx="402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75" name="Rectangle 150"/>
                <p:cNvSpPr>
                  <a:spLocks noChangeArrowheads="1"/>
                </p:cNvSpPr>
                <p:nvPr/>
              </p:nvSpPr>
              <p:spPr bwMode="auto">
                <a:xfrm>
                  <a:off x="4806" y="1667"/>
                  <a:ext cx="7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76" name="Line 151"/>
                <p:cNvSpPr>
                  <a:spLocks noChangeShapeType="1"/>
                </p:cNvSpPr>
                <p:nvPr/>
              </p:nvSpPr>
              <p:spPr bwMode="auto">
                <a:xfrm>
                  <a:off x="4806" y="1667"/>
                  <a:ext cx="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77" name="Line 152"/>
                <p:cNvSpPr>
                  <a:spLocks noChangeShapeType="1"/>
                </p:cNvSpPr>
                <p:nvPr/>
              </p:nvSpPr>
              <p:spPr bwMode="auto">
                <a:xfrm>
                  <a:off x="4806" y="1667"/>
                  <a:ext cx="1" cy="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78" name="Rectangle 153"/>
                <p:cNvSpPr>
                  <a:spLocks noChangeArrowheads="1"/>
                </p:cNvSpPr>
                <p:nvPr/>
              </p:nvSpPr>
              <p:spPr bwMode="auto">
                <a:xfrm>
                  <a:off x="3079" y="1674"/>
                  <a:ext cx="7" cy="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79" name="Line 154"/>
                <p:cNvSpPr>
                  <a:spLocks noChangeShapeType="1"/>
                </p:cNvSpPr>
                <p:nvPr/>
              </p:nvSpPr>
              <p:spPr bwMode="auto">
                <a:xfrm>
                  <a:off x="3079" y="1674"/>
                  <a:ext cx="1" cy="20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80" name="Rectangle 155"/>
                <p:cNvSpPr>
                  <a:spLocks noChangeArrowheads="1"/>
                </p:cNvSpPr>
                <p:nvPr/>
              </p:nvSpPr>
              <p:spPr bwMode="auto">
                <a:xfrm>
                  <a:off x="3315" y="1674"/>
                  <a:ext cx="7" cy="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81" name="Line 156"/>
                <p:cNvSpPr>
                  <a:spLocks noChangeShapeType="1"/>
                </p:cNvSpPr>
                <p:nvPr/>
              </p:nvSpPr>
              <p:spPr bwMode="auto">
                <a:xfrm>
                  <a:off x="3315" y="1674"/>
                  <a:ext cx="1" cy="20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82" name="Rectangle 157"/>
                <p:cNvSpPr>
                  <a:spLocks noChangeArrowheads="1"/>
                </p:cNvSpPr>
                <p:nvPr/>
              </p:nvSpPr>
              <p:spPr bwMode="auto">
                <a:xfrm>
                  <a:off x="4806" y="1674"/>
                  <a:ext cx="7" cy="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83" name="Line 158"/>
                <p:cNvSpPr>
                  <a:spLocks noChangeShapeType="1"/>
                </p:cNvSpPr>
                <p:nvPr/>
              </p:nvSpPr>
              <p:spPr bwMode="auto">
                <a:xfrm>
                  <a:off x="4806" y="1674"/>
                  <a:ext cx="1" cy="20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784" name="Rectangle 159"/>
                <p:cNvSpPr>
                  <a:spLocks noChangeArrowheads="1"/>
                </p:cNvSpPr>
                <p:nvPr/>
              </p:nvSpPr>
              <p:spPr bwMode="auto">
                <a:xfrm>
                  <a:off x="3133" y="1905"/>
                  <a:ext cx="127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>
                      <a:solidFill>
                        <a:srgbClr val="010000"/>
                      </a:solidFill>
                    </a:rPr>
                    <a:t>K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85" name="Rectangle 160"/>
                <p:cNvSpPr>
                  <a:spLocks noChangeArrowheads="1"/>
                </p:cNvSpPr>
                <p:nvPr/>
              </p:nvSpPr>
              <p:spPr bwMode="auto">
                <a:xfrm>
                  <a:off x="3258" y="1905"/>
                  <a:ext cx="49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>
                      <a:solidFill>
                        <a:srgbClr val="010000"/>
                      </a:solidFill>
                    </a:rPr>
                    <a:t> 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86" name="Rectangle 161"/>
                <p:cNvSpPr>
                  <a:spLocks noChangeArrowheads="1"/>
                </p:cNvSpPr>
                <p:nvPr/>
              </p:nvSpPr>
              <p:spPr bwMode="auto">
                <a:xfrm>
                  <a:off x="3369" y="1905"/>
                  <a:ext cx="245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0.0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87" name="Rectangle 162"/>
                <p:cNvSpPr>
                  <a:spLocks noChangeArrowheads="1"/>
                </p:cNvSpPr>
                <p:nvPr/>
              </p:nvSpPr>
              <p:spPr bwMode="auto">
                <a:xfrm>
                  <a:off x="3611" y="1905"/>
                  <a:ext cx="49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 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88" name="Rectangle 163"/>
                <p:cNvSpPr>
                  <a:spLocks noChangeArrowheads="1"/>
                </p:cNvSpPr>
                <p:nvPr/>
              </p:nvSpPr>
              <p:spPr bwMode="auto">
                <a:xfrm>
                  <a:off x="3742" y="1905"/>
                  <a:ext cx="245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1.1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89" name="Rectangle 164"/>
                <p:cNvSpPr>
                  <a:spLocks noChangeArrowheads="1"/>
                </p:cNvSpPr>
                <p:nvPr/>
              </p:nvSpPr>
              <p:spPr bwMode="auto">
                <a:xfrm>
                  <a:off x="3985" y="1905"/>
                  <a:ext cx="49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 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90" name="Rectangle 165"/>
                <p:cNvSpPr>
                  <a:spLocks noChangeArrowheads="1"/>
                </p:cNvSpPr>
                <p:nvPr/>
              </p:nvSpPr>
              <p:spPr bwMode="auto">
                <a:xfrm>
                  <a:off x="4116" y="1881"/>
                  <a:ext cx="241" cy="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91" name="Rectangle 166"/>
                <p:cNvSpPr>
                  <a:spLocks noChangeArrowheads="1"/>
                </p:cNvSpPr>
                <p:nvPr/>
              </p:nvSpPr>
              <p:spPr bwMode="auto">
                <a:xfrm>
                  <a:off x="4187" y="1905"/>
                  <a:ext cx="98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0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92" name="Rectangle 167"/>
                <p:cNvSpPr>
                  <a:spLocks noChangeArrowheads="1"/>
                </p:cNvSpPr>
                <p:nvPr/>
              </p:nvSpPr>
              <p:spPr bwMode="auto">
                <a:xfrm>
                  <a:off x="4284" y="1905"/>
                  <a:ext cx="49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 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93" name="Rectangle 168"/>
                <p:cNvSpPr>
                  <a:spLocks noChangeArrowheads="1"/>
                </p:cNvSpPr>
                <p:nvPr/>
              </p:nvSpPr>
              <p:spPr bwMode="auto">
                <a:xfrm>
                  <a:off x="4060" y="1881"/>
                  <a:ext cx="56" cy="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94" name="Rectangle 169"/>
                <p:cNvSpPr>
                  <a:spLocks noChangeArrowheads="1"/>
                </p:cNvSpPr>
                <p:nvPr/>
              </p:nvSpPr>
              <p:spPr bwMode="auto">
                <a:xfrm>
                  <a:off x="4357" y="1881"/>
                  <a:ext cx="46" cy="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95" name="Rectangle 170"/>
                <p:cNvSpPr>
                  <a:spLocks noChangeArrowheads="1"/>
                </p:cNvSpPr>
                <p:nvPr/>
              </p:nvSpPr>
              <p:spPr bwMode="auto">
                <a:xfrm>
                  <a:off x="4458" y="1905"/>
                  <a:ext cx="59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-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96" name="Rectangle 171"/>
                <p:cNvSpPr>
                  <a:spLocks noChangeArrowheads="1"/>
                </p:cNvSpPr>
                <p:nvPr/>
              </p:nvSpPr>
              <p:spPr bwMode="auto">
                <a:xfrm>
                  <a:off x="4516" y="1905"/>
                  <a:ext cx="245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1.0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97" name="Rectangle 172"/>
                <p:cNvSpPr>
                  <a:spLocks noChangeArrowheads="1"/>
                </p:cNvSpPr>
                <p:nvPr/>
              </p:nvSpPr>
              <p:spPr bwMode="auto">
                <a:xfrm>
                  <a:off x="4758" y="1905"/>
                  <a:ext cx="49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 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798" name="Rectangle 173"/>
                <p:cNvSpPr>
                  <a:spLocks noChangeArrowheads="1"/>
                </p:cNvSpPr>
                <p:nvPr/>
              </p:nvSpPr>
              <p:spPr bwMode="auto">
                <a:xfrm>
                  <a:off x="3079" y="1874"/>
                  <a:ext cx="7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799" name="Line 174"/>
                <p:cNvSpPr>
                  <a:spLocks noChangeShapeType="1"/>
                </p:cNvSpPr>
                <p:nvPr/>
              </p:nvSpPr>
              <p:spPr bwMode="auto">
                <a:xfrm>
                  <a:off x="3079" y="1874"/>
                  <a:ext cx="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800" name="Line 175"/>
                <p:cNvSpPr>
                  <a:spLocks noChangeShapeType="1"/>
                </p:cNvSpPr>
                <p:nvPr/>
              </p:nvSpPr>
              <p:spPr bwMode="auto">
                <a:xfrm>
                  <a:off x="3079" y="1874"/>
                  <a:ext cx="1" cy="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801" name="Rectangle 176"/>
                <p:cNvSpPr>
                  <a:spLocks noChangeArrowheads="1"/>
                </p:cNvSpPr>
                <p:nvPr/>
              </p:nvSpPr>
              <p:spPr bwMode="auto">
                <a:xfrm>
                  <a:off x="3086" y="1874"/>
                  <a:ext cx="229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802" name="Line 177"/>
                <p:cNvSpPr>
                  <a:spLocks noChangeShapeType="1"/>
                </p:cNvSpPr>
                <p:nvPr/>
              </p:nvSpPr>
              <p:spPr bwMode="auto">
                <a:xfrm>
                  <a:off x="3086" y="1874"/>
                  <a:ext cx="22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803" name="Rectangle 178"/>
                <p:cNvSpPr>
                  <a:spLocks noChangeArrowheads="1"/>
                </p:cNvSpPr>
                <p:nvPr/>
              </p:nvSpPr>
              <p:spPr bwMode="auto">
                <a:xfrm>
                  <a:off x="3315" y="1874"/>
                  <a:ext cx="7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804" name="Line 179"/>
                <p:cNvSpPr>
                  <a:spLocks noChangeShapeType="1"/>
                </p:cNvSpPr>
                <p:nvPr/>
              </p:nvSpPr>
              <p:spPr bwMode="auto">
                <a:xfrm>
                  <a:off x="3315" y="1874"/>
                  <a:ext cx="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805" name="Line 180"/>
                <p:cNvSpPr>
                  <a:spLocks noChangeShapeType="1"/>
                </p:cNvSpPr>
                <p:nvPr/>
              </p:nvSpPr>
              <p:spPr bwMode="auto">
                <a:xfrm>
                  <a:off x="3315" y="1874"/>
                  <a:ext cx="1" cy="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806" name="Rectangle 181"/>
                <p:cNvSpPr>
                  <a:spLocks noChangeArrowheads="1"/>
                </p:cNvSpPr>
                <p:nvPr/>
              </p:nvSpPr>
              <p:spPr bwMode="auto">
                <a:xfrm>
                  <a:off x="4060" y="1874"/>
                  <a:ext cx="343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807" name="Rectangle 182"/>
                <p:cNvSpPr>
                  <a:spLocks noChangeArrowheads="1"/>
                </p:cNvSpPr>
                <p:nvPr/>
              </p:nvSpPr>
              <p:spPr bwMode="auto">
                <a:xfrm>
                  <a:off x="4806" y="1874"/>
                  <a:ext cx="7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808" name="Line 183"/>
                <p:cNvSpPr>
                  <a:spLocks noChangeShapeType="1"/>
                </p:cNvSpPr>
                <p:nvPr/>
              </p:nvSpPr>
              <p:spPr bwMode="auto">
                <a:xfrm>
                  <a:off x="4806" y="1874"/>
                  <a:ext cx="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809" name="Line 184"/>
                <p:cNvSpPr>
                  <a:spLocks noChangeShapeType="1"/>
                </p:cNvSpPr>
                <p:nvPr/>
              </p:nvSpPr>
              <p:spPr bwMode="auto">
                <a:xfrm>
                  <a:off x="4806" y="1874"/>
                  <a:ext cx="1" cy="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810" name="Rectangle 185"/>
                <p:cNvSpPr>
                  <a:spLocks noChangeArrowheads="1"/>
                </p:cNvSpPr>
                <p:nvPr/>
              </p:nvSpPr>
              <p:spPr bwMode="auto">
                <a:xfrm>
                  <a:off x="3079" y="1881"/>
                  <a:ext cx="7" cy="2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811" name="Line 186"/>
                <p:cNvSpPr>
                  <a:spLocks noChangeShapeType="1"/>
                </p:cNvSpPr>
                <p:nvPr/>
              </p:nvSpPr>
              <p:spPr bwMode="auto">
                <a:xfrm>
                  <a:off x="3079" y="1881"/>
                  <a:ext cx="1" cy="20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812" name="Rectangle 187"/>
                <p:cNvSpPr>
                  <a:spLocks noChangeArrowheads="1"/>
                </p:cNvSpPr>
                <p:nvPr/>
              </p:nvSpPr>
              <p:spPr bwMode="auto">
                <a:xfrm>
                  <a:off x="3315" y="1881"/>
                  <a:ext cx="7" cy="2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813" name="Line 188"/>
                <p:cNvSpPr>
                  <a:spLocks noChangeShapeType="1"/>
                </p:cNvSpPr>
                <p:nvPr/>
              </p:nvSpPr>
              <p:spPr bwMode="auto">
                <a:xfrm>
                  <a:off x="3315" y="1881"/>
                  <a:ext cx="1" cy="20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814" name="Rectangle 189"/>
                <p:cNvSpPr>
                  <a:spLocks noChangeArrowheads="1"/>
                </p:cNvSpPr>
                <p:nvPr/>
              </p:nvSpPr>
              <p:spPr bwMode="auto">
                <a:xfrm>
                  <a:off x="4806" y="1881"/>
                  <a:ext cx="7" cy="2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815" name="Line 190"/>
                <p:cNvSpPr>
                  <a:spLocks noChangeShapeType="1"/>
                </p:cNvSpPr>
                <p:nvPr/>
              </p:nvSpPr>
              <p:spPr bwMode="auto">
                <a:xfrm>
                  <a:off x="4806" y="1881"/>
                  <a:ext cx="1" cy="20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816" name="Rectangle 191"/>
                <p:cNvSpPr>
                  <a:spLocks noChangeArrowheads="1"/>
                </p:cNvSpPr>
                <p:nvPr/>
              </p:nvSpPr>
              <p:spPr bwMode="auto">
                <a:xfrm>
                  <a:off x="3133" y="2114"/>
                  <a:ext cx="137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>
                      <a:solidFill>
                        <a:srgbClr val="010000"/>
                      </a:solidFill>
                    </a:rPr>
                    <a:t>G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817" name="Rectangle 192"/>
                <p:cNvSpPr>
                  <a:spLocks noChangeArrowheads="1"/>
                </p:cNvSpPr>
                <p:nvPr/>
              </p:nvSpPr>
              <p:spPr bwMode="auto">
                <a:xfrm>
                  <a:off x="3268" y="2114"/>
                  <a:ext cx="49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>
                      <a:solidFill>
                        <a:srgbClr val="010000"/>
                      </a:solidFill>
                    </a:rPr>
                    <a:t> 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818" name="Rectangle 193"/>
                <p:cNvSpPr>
                  <a:spLocks noChangeArrowheads="1"/>
                </p:cNvSpPr>
                <p:nvPr/>
              </p:nvSpPr>
              <p:spPr bwMode="auto">
                <a:xfrm>
                  <a:off x="3369" y="2114"/>
                  <a:ext cx="245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0.0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819" name="Rectangle 194"/>
                <p:cNvSpPr>
                  <a:spLocks noChangeArrowheads="1"/>
                </p:cNvSpPr>
                <p:nvPr/>
              </p:nvSpPr>
              <p:spPr bwMode="auto">
                <a:xfrm>
                  <a:off x="3611" y="2114"/>
                  <a:ext cx="49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 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820" name="Rectangle 195"/>
                <p:cNvSpPr>
                  <a:spLocks noChangeArrowheads="1"/>
                </p:cNvSpPr>
                <p:nvPr/>
              </p:nvSpPr>
              <p:spPr bwMode="auto">
                <a:xfrm>
                  <a:off x="3801" y="2114"/>
                  <a:ext cx="127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C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821" name="Rectangle 196"/>
                <p:cNvSpPr>
                  <a:spLocks noChangeArrowheads="1"/>
                </p:cNvSpPr>
                <p:nvPr/>
              </p:nvSpPr>
              <p:spPr bwMode="auto">
                <a:xfrm>
                  <a:off x="3926" y="2114"/>
                  <a:ext cx="49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 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822" name="Rectangle 197"/>
                <p:cNvSpPr>
                  <a:spLocks noChangeArrowheads="1"/>
                </p:cNvSpPr>
                <p:nvPr/>
              </p:nvSpPr>
              <p:spPr bwMode="auto">
                <a:xfrm>
                  <a:off x="4116" y="2114"/>
                  <a:ext cx="245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0.0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823" name="Rectangle 198"/>
                <p:cNvSpPr>
                  <a:spLocks noChangeArrowheads="1"/>
                </p:cNvSpPr>
                <p:nvPr/>
              </p:nvSpPr>
              <p:spPr bwMode="auto">
                <a:xfrm>
                  <a:off x="4357" y="2114"/>
                  <a:ext cx="49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 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824" name="Rectangle 199"/>
                <p:cNvSpPr>
                  <a:spLocks noChangeArrowheads="1"/>
                </p:cNvSpPr>
                <p:nvPr/>
              </p:nvSpPr>
              <p:spPr bwMode="auto">
                <a:xfrm>
                  <a:off x="4458" y="2090"/>
                  <a:ext cx="301" cy="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825" name="Rectangle 200"/>
                <p:cNvSpPr>
                  <a:spLocks noChangeArrowheads="1"/>
                </p:cNvSpPr>
                <p:nvPr/>
              </p:nvSpPr>
              <p:spPr bwMode="auto">
                <a:xfrm>
                  <a:off x="4559" y="2114"/>
                  <a:ext cx="98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0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826" name="Rectangle 201"/>
                <p:cNvSpPr>
                  <a:spLocks noChangeArrowheads="1"/>
                </p:cNvSpPr>
                <p:nvPr/>
              </p:nvSpPr>
              <p:spPr bwMode="auto">
                <a:xfrm>
                  <a:off x="4657" y="2114"/>
                  <a:ext cx="49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200" b="0">
                      <a:solidFill>
                        <a:srgbClr val="010000"/>
                      </a:solidFill>
                    </a:rPr>
                    <a:t> 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24827" name="Rectangle 202"/>
                <p:cNvSpPr>
                  <a:spLocks noChangeArrowheads="1"/>
                </p:cNvSpPr>
                <p:nvPr/>
              </p:nvSpPr>
              <p:spPr bwMode="auto">
                <a:xfrm>
                  <a:off x="4403" y="2090"/>
                  <a:ext cx="55" cy="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828" name="Rectangle 203"/>
                <p:cNvSpPr>
                  <a:spLocks noChangeArrowheads="1"/>
                </p:cNvSpPr>
                <p:nvPr/>
              </p:nvSpPr>
              <p:spPr bwMode="auto">
                <a:xfrm>
                  <a:off x="4759" y="2090"/>
                  <a:ext cx="47" cy="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829" name="Rectangle 204"/>
                <p:cNvSpPr>
                  <a:spLocks noChangeArrowheads="1"/>
                </p:cNvSpPr>
                <p:nvPr/>
              </p:nvSpPr>
              <p:spPr bwMode="auto">
                <a:xfrm>
                  <a:off x="3079" y="2083"/>
                  <a:ext cx="7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830" name="Line 205"/>
                <p:cNvSpPr>
                  <a:spLocks noChangeShapeType="1"/>
                </p:cNvSpPr>
                <p:nvPr/>
              </p:nvSpPr>
              <p:spPr bwMode="auto">
                <a:xfrm>
                  <a:off x="3079" y="2083"/>
                  <a:ext cx="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831" name="Line 206"/>
                <p:cNvSpPr>
                  <a:spLocks noChangeShapeType="1"/>
                </p:cNvSpPr>
                <p:nvPr/>
              </p:nvSpPr>
              <p:spPr bwMode="auto">
                <a:xfrm>
                  <a:off x="3079" y="2083"/>
                  <a:ext cx="1" cy="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832" name="Rectangle 207"/>
                <p:cNvSpPr>
                  <a:spLocks noChangeArrowheads="1"/>
                </p:cNvSpPr>
                <p:nvPr/>
              </p:nvSpPr>
              <p:spPr bwMode="auto">
                <a:xfrm>
                  <a:off x="3086" y="2083"/>
                  <a:ext cx="229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833" name="Line 208"/>
                <p:cNvSpPr>
                  <a:spLocks noChangeShapeType="1"/>
                </p:cNvSpPr>
                <p:nvPr/>
              </p:nvSpPr>
              <p:spPr bwMode="auto">
                <a:xfrm>
                  <a:off x="3086" y="2083"/>
                  <a:ext cx="22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834" name="Rectangle 209"/>
                <p:cNvSpPr>
                  <a:spLocks noChangeArrowheads="1"/>
                </p:cNvSpPr>
                <p:nvPr/>
              </p:nvSpPr>
              <p:spPr bwMode="auto">
                <a:xfrm>
                  <a:off x="3315" y="2083"/>
                  <a:ext cx="7" cy="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buSzTx/>
                    <a:buFontTx/>
                    <a:buNone/>
                  </a:pPr>
                  <a:endParaRPr lang="de-DE" altLang="de-DE" sz="2000" b="0"/>
                </a:p>
              </p:txBody>
            </p:sp>
            <p:sp>
              <p:nvSpPr>
                <p:cNvPr id="24835" name="Line 210"/>
                <p:cNvSpPr>
                  <a:spLocks noChangeShapeType="1"/>
                </p:cNvSpPr>
                <p:nvPr/>
              </p:nvSpPr>
              <p:spPr bwMode="auto">
                <a:xfrm>
                  <a:off x="3315" y="2083"/>
                  <a:ext cx="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4836" name="Line 211"/>
                <p:cNvSpPr>
                  <a:spLocks noChangeShapeType="1"/>
                </p:cNvSpPr>
                <p:nvPr/>
              </p:nvSpPr>
              <p:spPr bwMode="auto">
                <a:xfrm>
                  <a:off x="3315" y="2083"/>
                  <a:ext cx="1" cy="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24593" name="Rectangle 213"/>
              <p:cNvSpPr>
                <a:spLocks noChangeArrowheads="1"/>
              </p:cNvSpPr>
              <p:nvPr/>
            </p:nvSpPr>
            <p:spPr bwMode="auto">
              <a:xfrm>
                <a:off x="4403" y="2083"/>
                <a:ext cx="403" cy="7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buSzPct val="130000"/>
                  <a:buBlip>
                    <a:blip r:embed="rId5"/>
                  </a:buBlip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endParaRPr lang="de-DE" altLang="de-DE" sz="2000" b="0"/>
              </a:p>
            </p:txBody>
          </p:sp>
          <p:sp>
            <p:nvSpPr>
              <p:cNvPr id="24594" name="Rectangle 214"/>
              <p:cNvSpPr>
                <a:spLocks noChangeArrowheads="1"/>
              </p:cNvSpPr>
              <p:nvPr/>
            </p:nvSpPr>
            <p:spPr bwMode="auto">
              <a:xfrm>
                <a:off x="4806" y="2083"/>
                <a:ext cx="7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buSzPct val="130000"/>
                  <a:buBlip>
                    <a:blip r:embed="rId5"/>
                  </a:buBlip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endParaRPr lang="de-DE" altLang="de-DE" sz="2000" b="0"/>
              </a:p>
            </p:txBody>
          </p:sp>
          <p:sp>
            <p:nvSpPr>
              <p:cNvPr id="24595" name="Line 215"/>
              <p:cNvSpPr>
                <a:spLocks noChangeShapeType="1"/>
              </p:cNvSpPr>
              <p:nvPr/>
            </p:nvSpPr>
            <p:spPr bwMode="auto">
              <a:xfrm>
                <a:off x="4806" y="2083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596" name="Line 216"/>
              <p:cNvSpPr>
                <a:spLocks noChangeShapeType="1"/>
              </p:cNvSpPr>
              <p:nvPr/>
            </p:nvSpPr>
            <p:spPr bwMode="auto">
              <a:xfrm>
                <a:off x="4806" y="2083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597" name="Rectangle 217"/>
              <p:cNvSpPr>
                <a:spLocks noChangeArrowheads="1"/>
              </p:cNvSpPr>
              <p:nvPr/>
            </p:nvSpPr>
            <p:spPr bwMode="auto">
              <a:xfrm>
                <a:off x="3079" y="2090"/>
                <a:ext cx="7" cy="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buSzPct val="130000"/>
                  <a:buBlip>
                    <a:blip r:embed="rId5"/>
                  </a:buBlip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endParaRPr lang="de-DE" altLang="de-DE" sz="2000" b="0"/>
              </a:p>
            </p:txBody>
          </p:sp>
          <p:sp>
            <p:nvSpPr>
              <p:cNvPr id="24598" name="Line 218"/>
              <p:cNvSpPr>
                <a:spLocks noChangeShapeType="1"/>
              </p:cNvSpPr>
              <p:nvPr/>
            </p:nvSpPr>
            <p:spPr bwMode="auto">
              <a:xfrm>
                <a:off x="3079" y="2090"/>
                <a:ext cx="1" cy="20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599" name="Rectangle 219"/>
              <p:cNvSpPr>
                <a:spLocks noChangeArrowheads="1"/>
              </p:cNvSpPr>
              <p:nvPr/>
            </p:nvSpPr>
            <p:spPr bwMode="auto">
              <a:xfrm>
                <a:off x="3079" y="2290"/>
                <a:ext cx="7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buSzPct val="130000"/>
                  <a:buBlip>
                    <a:blip r:embed="rId5"/>
                  </a:buBlip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endParaRPr lang="de-DE" altLang="de-DE" sz="2000" b="0"/>
              </a:p>
            </p:txBody>
          </p:sp>
          <p:sp>
            <p:nvSpPr>
              <p:cNvPr id="24600" name="Line 220"/>
              <p:cNvSpPr>
                <a:spLocks noChangeShapeType="1"/>
              </p:cNvSpPr>
              <p:nvPr/>
            </p:nvSpPr>
            <p:spPr bwMode="auto">
              <a:xfrm>
                <a:off x="3079" y="2290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601" name="Line 221"/>
              <p:cNvSpPr>
                <a:spLocks noChangeShapeType="1"/>
              </p:cNvSpPr>
              <p:nvPr/>
            </p:nvSpPr>
            <p:spPr bwMode="auto">
              <a:xfrm>
                <a:off x="3079" y="2290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602" name="Rectangle 222"/>
              <p:cNvSpPr>
                <a:spLocks noChangeArrowheads="1"/>
              </p:cNvSpPr>
              <p:nvPr/>
            </p:nvSpPr>
            <p:spPr bwMode="auto">
              <a:xfrm>
                <a:off x="3079" y="2290"/>
                <a:ext cx="7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buSzPct val="130000"/>
                  <a:buBlip>
                    <a:blip r:embed="rId5"/>
                  </a:buBlip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endParaRPr lang="de-DE" altLang="de-DE" sz="2000" b="0"/>
              </a:p>
            </p:txBody>
          </p:sp>
          <p:sp>
            <p:nvSpPr>
              <p:cNvPr id="24603" name="Line 223"/>
              <p:cNvSpPr>
                <a:spLocks noChangeShapeType="1"/>
              </p:cNvSpPr>
              <p:nvPr/>
            </p:nvSpPr>
            <p:spPr bwMode="auto">
              <a:xfrm>
                <a:off x="3079" y="2290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604" name="Line 224"/>
              <p:cNvSpPr>
                <a:spLocks noChangeShapeType="1"/>
              </p:cNvSpPr>
              <p:nvPr/>
            </p:nvSpPr>
            <p:spPr bwMode="auto">
              <a:xfrm>
                <a:off x="3079" y="2290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605" name="Rectangle 225"/>
              <p:cNvSpPr>
                <a:spLocks noChangeArrowheads="1"/>
              </p:cNvSpPr>
              <p:nvPr/>
            </p:nvSpPr>
            <p:spPr bwMode="auto">
              <a:xfrm>
                <a:off x="3086" y="2290"/>
                <a:ext cx="229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buSzPct val="130000"/>
                  <a:buBlip>
                    <a:blip r:embed="rId5"/>
                  </a:buBlip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endParaRPr lang="de-DE" altLang="de-DE" sz="2000" b="0"/>
              </a:p>
            </p:txBody>
          </p:sp>
          <p:sp>
            <p:nvSpPr>
              <p:cNvPr id="24606" name="Line 226"/>
              <p:cNvSpPr>
                <a:spLocks noChangeShapeType="1"/>
              </p:cNvSpPr>
              <p:nvPr/>
            </p:nvSpPr>
            <p:spPr bwMode="auto">
              <a:xfrm>
                <a:off x="3086" y="2290"/>
                <a:ext cx="22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607" name="Rectangle 227"/>
              <p:cNvSpPr>
                <a:spLocks noChangeArrowheads="1"/>
              </p:cNvSpPr>
              <p:nvPr/>
            </p:nvSpPr>
            <p:spPr bwMode="auto">
              <a:xfrm>
                <a:off x="3315" y="2090"/>
                <a:ext cx="7" cy="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buSzPct val="130000"/>
                  <a:buBlip>
                    <a:blip r:embed="rId5"/>
                  </a:buBlip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endParaRPr lang="de-DE" altLang="de-DE" sz="2000" b="0"/>
              </a:p>
            </p:txBody>
          </p:sp>
          <p:sp>
            <p:nvSpPr>
              <p:cNvPr id="24608" name="Line 228"/>
              <p:cNvSpPr>
                <a:spLocks noChangeShapeType="1"/>
              </p:cNvSpPr>
              <p:nvPr/>
            </p:nvSpPr>
            <p:spPr bwMode="auto">
              <a:xfrm>
                <a:off x="3315" y="2090"/>
                <a:ext cx="1" cy="20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609" name="Rectangle 229"/>
              <p:cNvSpPr>
                <a:spLocks noChangeArrowheads="1"/>
              </p:cNvSpPr>
              <p:nvPr/>
            </p:nvSpPr>
            <p:spPr bwMode="auto">
              <a:xfrm>
                <a:off x="3315" y="2290"/>
                <a:ext cx="7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buSzPct val="130000"/>
                  <a:buBlip>
                    <a:blip r:embed="rId5"/>
                  </a:buBlip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endParaRPr lang="de-DE" altLang="de-DE" sz="2000" b="0"/>
              </a:p>
            </p:txBody>
          </p:sp>
          <p:sp>
            <p:nvSpPr>
              <p:cNvPr id="24610" name="Line 230"/>
              <p:cNvSpPr>
                <a:spLocks noChangeShapeType="1"/>
              </p:cNvSpPr>
              <p:nvPr/>
            </p:nvSpPr>
            <p:spPr bwMode="auto">
              <a:xfrm>
                <a:off x="3315" y="2290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611" name="Line 231"/>
              <p:cNvSpPr>
                <a:spLocks noChangeShapeType="1"/>
              </p:cNvSpPr>
              <p:nvPr/>
            </p:nvSpPr>
            <p:spPr bwMode="auto">
              <a:xfrm>
                <a:off x="3315" y="2290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612" name="Rectangle 232"/>
              <p:cNvSpPr>
                <a:spLocks noChangeArrowheads="1"/>
              </p:cNvSpPr>
              <p:nvPr/>
            </p:nvSpPr>
            <p:spPr bwMode="auto">
              <a:xfrm>
                <a:off x="3322" y="2290"/>
                <a:ext cx="336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buSzPct val="130000"/>
                  <a:buBlip>
                    <a:blip r:embed="rId5"/>
                  </a:buBlip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endParaRPr lang="de-DE" altLang="de-DE" sz="2000" b="0"/>
              </a:p>
            </p:txBody>
          </p:sp>
          <p:sp>
            <p:nvSpPr>
              <p:cNvPr id="24613" name="Line 233"/>
              <p:cNvSpPr>
                <a:spLocks noChangeShapeType="1"/>
              </p:cNvSpPr>
              <p:nvPr/>
            </p:nvSpPr>
            <p:spPr bwMode="auto">
              <a:xfrm>
                <a:off x="3322" y="2290"/>
                <a:ext cx="33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614" name="Rectangle 234"/>
              <p:cNvSpPr>
                <a:spLocks noChangeArrowheads="1"/>
              </p:cNvSpPr>
              <p:nvPr/>
            </p:nvSpPr>
            <p:spPr bwMode="auto">
              <a:xfrm>
                <a:off x="3658" y="2290"/>
                <a:ext cx="7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buSzPct val="130000"/>
                  <a:buBlip>
                    <a:blip r:embed="rId5"/>
                  </a:buBlip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endParaRPr lang="de-DE" altLang="de-DE" sz="2000" b="0"/>
              </a:p>
            </p:txBody>
          </p:sp>
          <p:sp>
            <p:nvSpPr>
              <p:cNvPr id="24615" name="Line 235"/>
              <p:cNvSpPr>
                <a:spLocks noChangeShapeType="1"/>
              </p:cNvSpPr>
              <p:nvPr/>
            </p:nvSpPr>
            <p:spPr bwMode="auto">
              <a:xfrm>
                <a:off x="3658" y="2290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616" name="Line 236"/>
              <p:cNvSpPr>
                <a:spLocks noChangeShapeType="1"/>
              </p:cNvSpPr>
              <p:nvPr/>
            </p:nvSpPr>
            <p:spPr bwMode="auto">
              <a:xfrm>
                <a:off x="3658" y="2290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617" name="Rectangle 237"/>
              <p:cNvSpPr>
                <a:spLocks noChangeArrowheads="1"/>
              </p:cNvSpPr>
              <p:nvPr/>
            </p:nvSpPr>
            <p:spPr bwMode="auto">
              <a:xfrm>
                <a:off x="3665" y="2290"/>
                <a:ext cx="395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buSzPct val="130000"/>
                  <a:buBlip>
                    <a:blip r:embed="rId5"/>
                  </a:buBlip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endParaRPr lang="de-DE" altLang="de-DE" sz="2000" b="0"/>
              </a:p>
            </p:txBody>
          </p:sp>
          <p:sp>
            <p:nvSpPr>
              <p:cNvPr id="24618" name="Line 238"/>
              <p:cNvSpPr>
                <a:spLocks noChangeShapeType="1"/>
              </p:cNvSpPr>
              <p:nvPr/>
            </p:nvSpPr>
            <p:spPr bwMode="auto">
              <a:xfrm>
                <a:off x="3665" y="2290"/>
                <a:ext cx="395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619" name="Rectangle 239"/>
              <p:cNvSpPr>
                <a:spLocks noChangeArrowheads="1"/>
              </p:cNvSpPr>
              <p:nvPr/>
            </p:nvSpPr>
            <p:spPr bwMode="auto">
              <a:xfrm>
                <a:off x="4060" y="2290"/>
                <a:ext cx="7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buSzPct val="130000"/>
                  <a:buBlip>
                    <a:blip r:embed="rId5"/>
                  </a:buBlip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endParaRPr lang="de-DE" altLang="de-DE" sz="2000" b="0"/>
              </a:p>
            </p:txBody>
          </p:sp>
          <p:sp>
            <p:nvSpPr>
              <p:cNvPr id="24620" name="Line 240"/>
              <p:cNvSpPr>
                <a:spLocks noChangeShapeType="1"/>
              </p:cNvSpPr>
              <p:nvPr/>
            </p:nvSpPr>
            <p:spPr bwMode="auto">
              <a:xfrm>
                <a:off x="4060" y="2290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621" name="Line 241"/>
              <p:cNvSpPr>
                <a:spLocks noChangeShapeType="1"/>
              </p:cNvSpPr>
              <p:nvPr/>
            </p:nvSpPr>
            <p:spPr bwMode="auto">
              <a:xfrm>
                <a:off x="4060" y="2290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622" name="Rectangle 242"/>
              <p:cNvSpPr>
                <a:spLocks noChangeArrowheads="1"/>
              </p:cNvSpPr>
              <p:nvPr/>
            </p:nvSpPr>
            <p:spPr bwMode="auto">
              <a:xfrm>
                <a:off x="4067" y="2290"/>
                <a:ext cx="336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buSzPct val="130000"/>
                  <a:buBlip>
                    <a:blip r:embed="rId5"/>
                  </a:buBlip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endParaRPr lang="de-DE" altLang="de-DE" sz="2000" b="0"/>
              </a:p>
            </p:txBody>
          </p:sp>
          <p:sp>
            <p:nvSpPr>
              <p:cNvPr id="24623" name="Line 243"/>
              <p:cNvSpPr>
                <a:spLocks noChangeShapeType="1"/>
              </p:cNvSpPr>
              <p:nvPr/>
            </p:nvSpPr>
            <p:spPr bwMode="auto">
              <a:xfrm>
                <a:off x="4067" y="2290"/>
                <a:ext cx="33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624" name="Rectangle 244"/>
              <p:cNvSpPr>
                <a:spLocks noChangeArrowheads="1"/>
              </p:cNvSpPr>
              <p:nvPr/>
            </p:nvSpPr>
            <p:spPr bwMode="auto">
              <a:xfrm>
                <a:off x="4403" y="2290"/>
                <a:ext cx="7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buSzPct val="130000"/>
                  <a:buBlip>
                    <a:blip r:embed="rId5"/>
                  </a:buBlip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endParaRPr lang="de-DE" altLang="de-DE" sz="2000" b="0"/>
              </a:p>
            </p:txBody>
          </p:sp>
          <p:sp>
            <p:nvSpPr>
              <p:cNvPr id="24625" name="Line 245"/>
              <p:cNvSpPr>
                <a:spLocks noChangeShapeType="1"/>
              </p:cNvSpPr>
              <p:nvPr/>
            </p:nvSpPr>
            <p:spPr bwMode="auto">
              <a:xfrm>
                <a:off x="4403" y="2290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626" name="Line 246"/>
              <p:cNvSpPr>
                <a:spLocks noChangeShapeType="1"/>
              </p:cNvSpPr>
              <p:nvPr/>
            </p:nvSpPr>
            <p:spPr bwMode="auto">
              <a:xfrm>
                <a:off x="4403" y="2290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627" name="Rectangle 247"/>
              <p:cNvSpPr>
                <a:spLocks noChangeArrowheads="1"/>
              </p:cNvSpPr>
              <p:nvPr/>
            </p:nvSpPr>
            <p:spPr bwMode="auto">
              <a:xfrm>
                <a:off x="4410" y="2290"/>
                <a:ext cx="396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buSzPct val="130000"/>
                  <a:buBlip>
                    <a:blip r:embed="rId5"/>
                  </a:buBlip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endParaRPr lang="de-DE" altLang="de-DE" sz="2000" b="0"/>
              </a:p>
            </p:txBody>
          </p:sp>
          <p:sp>
            <p:nvSpPr>
              <p:cNvPr id="24628" name="Line 248"/>
              <p:cNvSpPr>
                <a:spLocks noChangeShapeType="1"/>
              </p:cNvSpPr>
              <p:nvPr/>
            </p:nvSpPr>
            <p:spPr bwMode="auto">
              <a:xfrm>
                <a:off x="4410" y="2290"/>
                <a:ext cx="39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629" name="Rectangle 249"/>
              <p:cNvSpPr>
                <a:spLocks noChangeArrowheads="1"/>
              </p:cNvSpPr>
              <p:nvPr/>
            </p:nvSpPr>
            <p:spPr bwMode="auto">
              <a:xfrm>
                <a:off x="4806" y="2090"/>
                <a:ext cx="7" cy="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buSzPct val="130000"/>
                  <a:buBlip>
                    <a:blip r:embed="rId5"/>
                  </a:buBlip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endParaRPr lang="de-DE" altLang="de-DE" sz="2000" b="0"/>
              </a:p>
            </p:txBody>
          </p:sp>
          <p:sp>
            <p:nvSpPr>
              <p:cNvPr id="24630" name="Line 250"/>
              <p:cNvSpPr>
                <a:spLocks noChangeShapeType="1"/>
              </p:cNvSpPr>
              <p:nvPr/>
            </p:nvSpPr>
            <p:spPr bwMode="auto">
              <a:xfrm>
                <a:off x="4806" y="2090"/>
                <a:ext cx="1" cy="20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631" name="Rectangle 251"/>
              <p:cNvSpPr>
                <a:spLocks noChangeArrowheads="1"/>
              </p:cNvSpPr>
              <p:nvPr/>
            </p:nvSpPr>
            <p:spPr bwMode="auto">
              <a:xfrm>
                <a:off x="4806" y="2290"/>
                <a:ext cx="7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buSzPct val="130000"/>
                  <a:buBlip>
                    <a:blip r:embed="rId5"/>
                  </a:buBlip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endParaRPr lang="de-DE" altLang="de-DE" sz="2000" b="0"/>
              </a:p>
            </p:txBody>
          </p:sp>
          <p:sp>
            <p:nvSpPr>
              <p:cNvPr id="24632" name="Line 252"/>
              <p:cNvSpPr>
                <a:spLocks noChangeShapeType="1"/>
              </p:cNvSpPr>
              <p:nvPr/>
            </p:nvSpPr>
            <p:spPr bwMode="auto">
              <a:xfrm>
                <a:off x="4806" y="2290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633" name="Line 253"/>
              <p:cNvSpPr>
                <a:spLocks noChangeShapeType="1"/>
              </p:cNvSpPr>
              <p:nvPr/>
            </p:nvSpPr>
            <p:spPr bwMode="auto">
              <a:xfrm>
                <a:off x="4806" y="2290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634" name="Rectangle 254"/>
              <p:cNvSpPr>
                <a:spLocks noChangeArrowheads="1"/>
              </p:cNvSpPr>
              <p:nvPr/>
            </p:nvSpPr>
            <p:spPr bwMode="auto">
              <a:xfrm>
                <a:off x="4806" y="2290"/>
                <a:ext cx="7" cy="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buSzPct val="130000"/>
                  <a:buBlip>
                    <a:blip r:embed="rId5"/>
                  </a:buBlip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SzTx/>
                  <a:buFontTx/>
                  <a:buNone/>
                </a:pPr>
                <a:endParaRPr lang="de-DE" altLang="de-DE" sz="2000" b="0"/>
              </a:p>
            </p:txBody>
          </p:sp>
          <p:sp>
            <p:nvSpPr>
              <p:cNvPr id="24635" name="Line 255"/>
              <p:cNvSpPr>
                <a:spLocks noChangeShapeType="1"/>
              </p:cNvSpPr>
              <p:nvPr/>
            </p:nvSpPr>
            <p:spPr bwMode="auto">
              <a:xfrm>
                <a:off x="4806" y="2290"/>
                <a:ext cx="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636" name="Line 256"/>
              <p:cNvSpPr>
                <a:spLocks noChangeShapeType="1"/>
              </p:cNvSpPr>
              <p:nvPr/>
            </p:nvSpPr>
            <p:spPr bwMode="auto">
              <a:xfrm>
                <a:off x="4806" y="2290"/>
                <a:ext cx="1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sp>
        <p:nvSpPr>
          <p:cNvPr id="24583" name="Rectangle 25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graphicFrame>
        <p:nvGraphicFramePr>
          <p:cNvPr id="24584" name="Object 257"/>
          <p:cNvGraphicFramePr>
            <a:graphicFrameLocks noChangeAspect="1"/>
          </p:cNvGraphicFramePr>
          <p:nvPr/>
        </p:nvGraphicFramePr>
        <p:xfrm>
          <a:off x="5762625" y="4029075"/>
          <a:ext cx="8382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59" name="Equation" r:id="rId6" imgW="419100" imgH="330200" progId="Equation.DSMT4">
                  <p:embed/>
                </p:oleObj>
              </mc:Choice>
              <mc:Fallback>
                <p:oleObj name="Equation" r:id="rId6" imgW="419100" imgH="330200" progId="Equation.DSMT4">
                  <p:embed/>
                  <p:pic>
                    <p:nvPicPr>
                      <p:cNvPr id="0" name="Object 2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2625" y="4029075"/>
                        <a:ext cx="8382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5" name="Rectangle 26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graphicFrame>
        <p:nvGraphicFramePr>
          <p:cNvPr id="24586" name="Object 259"/>
          <p:cNvGraphicFramePr>
            <a:graphicFrameLocks noChangeAspect="1"/>
          </p:cNvGraphicFramePr>
          <p:nvPr/>
        </p:nvGraphicFramePr>
        <p:xfrm>
          <a:off x="7905750" y="2581275"/>
          <a:ext cx="8286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60" name="Equation" r:id="rId8" imgW="406224" imgH="330057" progId="Equation.DSMT4">
                  <p:embed/>
                </p:oleObj>
              </mc:Choice>
              <mc:Fallback>
                <p:oleObj name="Equation" r:id="rId8" imgW="406224" imgH="330057" progId="Equation.DSMT4">
                  <p:embed/>
                  <p:pic>
                    <p:nvPicPr>
                      <p:cNvPr id="0" name="Object 2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5750" y="2581275"/>
                        <a:ext cx="828675" cy="67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7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</p:spPr>
        <p:txBody>
          <a:bodyPr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- 3-</a:t>
            </a:r>
            <a:fld id="{8965840E-A72D-4E46-B847-B87242807133}" type="slidenum"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pPr>
                <a:buSzTx/>
                <a:buFontTx/>
                <a:buNone/>
              </a:pPr>
              <a:t>12</a:t>
            </a:fld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</a:t>
            </a:r>
          </a:p>
        </p:txBody>
      </p:sp>
      <p:sp>
        <p:nvSpPr>
          <p:cNvPr id="24588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4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8" grpId="0" animBg="1" autoUpdateAnimBg="0"/>
      <p:bldP spid="161799" grpId="0" animBg="1" autoUpdateAnimBg="0"/>
      <p:bldP spid="161795" grpId="0" build="p" autoUpdateAnimBg="0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Modellierung mit Systemgraphen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989888" cy="3789363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smtClean="0"/>
              <a:t>Wirkungsarten </a:t>
            </a:r>
            <a:r>
              <a:rPr smtClean="0">
                <a:solidFill>
                  <a:srgbClr val="006699"/>
                </a:solidFill>
              </a:rPr>
              <a:t>t </a:t>
            </a:r>
            <a:r>
              <a:rPr smtClean="0">
                <a:solidFill>
                  <a:srgbClr val="006699"/>
                </a:solidFill>
                <a:sym typeface="Wingdings" panose="05000000000000000000" pitchFamily="2" charset="2"/>
              </a:rPr>
              <a:t></a:t>
            </a:r>
            <a:r>
              <a:rPr smtClean="0">
                <a:solidFill>
                  <a:srgbClr val="006699"/>
                </a:solidFill>
              </a:rPr>
              <a:t> t+1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smtClean="0"/>
          </a:p>
          <a:p>
            <a:pPr lvl="1">
              <a:lnSpc>
                <a:spcPct val="90000"/>
              </a:lnSpc>
            </a:pPr>
            <a:r>
              <a:rPr sz="2400" smtClean="0"/>
              <a:t> </a:t>
            </a:r>
            <a:r>
              <a:rPr sz="2400" b="1" smtClean="0"/>
              <a:t>Absolute</a:t>
            </a:r>
            <a:r>
              <a:rPr sz="2400" smtClean="0"/>
              <a:t> Veränderung</a:t>
            </a:r>
            <a:r>
              <a:rPr sz="2400" b="1" smtClean="0"/>
              <a:t>:</a:t>
            </a:r>
            <a:r>
              <a:rPr smtClean="0"/>
              <a:t> </a:t>
            </a:r>
          </a:p>
          <a:p>
            <a:pPr marL="0" indent="0">
              <a:lnSpc>
                <a:spcPct val="170000"/>
              </a:lnSpc>
              <a:buFontTx/>
              <a:buNone/>
            </a:pPr>
            <a:r>
              <a:rPr smtClean="0">
                <a:solidFill>
                  <a:srgbClr val="000000"/>
                </a:solidFill>
                <a:cs typeface="Times New Roman" panose="02020603050405020304" pitchFamily="18" charset="0"/>
              </a:rPr>
              <a:t>	</a:t>
            </a:r>
            <a:r>
              <a:rPr i="1" smtClean="0">
                <a:solidFill>
                  <a:srgbClr val="006699"/>
                </a:solidFill>
                <a:cs typeface="Times New Roman" panose="02020603050405020304" pitchFamily="18" charset="0"/>
              </a:rPr>
              <a:t>Zustandsdynamik</a:t>
            </a:r>
            <a:r>
              <a:rPr smtClean="0">
                <a:solidFill>
                  <a:srgbClr val="000000"/>
                </a:solidFill>
                <a:cs typeface="Times New Roman" panose="02020603050405020304" pitchFamily="18" charset="0"/>
              </a:rPr>
              <a:t>     </a:t>
            </a:r>
            <a:r>
              <a:rPr b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b="0" baseline="-300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000" b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(t+1) </a:t>
            </a:r>
            <a:r>
              <a:rPr b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z</a:t>
            </a:r>
            <a:r>
              <a:rPr b="0" baseline="-300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000" b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(t) </a:t>
            </a:r>
            <a:r>
              <a:rPr sz="2000" b="0" baseline="-300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smtClean="0"/>
              <a:t> 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smtClean="0"/>
          </a:p>
          <a:p>
            <a:pPr marL="0" indent="0">
              <a:lnSpc>
                <a:spcPct val="90000"/>
              </a:lnSpc>
              <a:buFontTx/>
              <a:buNone/>
            </a:pPr>
            <a:endParaRPr smtClean="0"/>
          </a:p>
          <a:p>
            <a:pPr lvl="1">
              <a:lnSpc>
                <a:spcPct val="90000"/>
              </a:lnSpc>
            </a:pPr>
            <a:r>
              <a:rPr sz="2400" b="1" smtClean="0"/>
              <a:t>Relative</a:t>
            </a:r>
            <a:r>
              <a:rPr sz="2400" smtClean="0"/>
              <a:t> Veränderung</a:t>
            </a:r>
            <a:r>
              <a:rPr sz="2400" b="1" smtClean="0"/>
              <a:t>:</a:t>
            </a:r>
          </a:p>
          <a:p>
            <a:pPr marL="0" indent="0">
              <a:lnSpc>
                <a:spcPct val="120000"/>
              </a:lnSpc>
              <a:buFontTx/>
              <a:buNone/>
            </a:pPr>
            <a:r>
              <a:rPr smtClean="0">
                <a:solidFill>
                  <a:srgbClr val="000000"/>
                </a:solidFill>
                <a:cs typeface="Times New Roman" panose="02020603050405020304" pitchFamily="18" charset="0"/>
              </a:rPr>
              <a:t>	</a:t>
            </a:r>
            <a:r>
              <a:rPr i="1" smtClean="0">
                <a:solidFill>
                  <a:srgbClr val="006699"/>
                </a:solidFill>
                <a:cs typeface="Times New Roman" panose="02020603050405020304" pitchFamily="18" charset="0"/>
              </a:rPr>
              <a:t>Pulsfortpflanzung</a:t>
            </a:r>
            <a:r>
              <a:rPr sz="2800" smtClean="0"/>
              <a:t>     </a:t>
            </a:r>
            <a:r>
              <a:rPr b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b="0" baseline="-300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000" b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(t+1) </a:t>
            </a:r>
            <a:r>
              <a:rPr b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z</a:t>
            </a:r>
            <a:r>
              <a:rPr b="0" baseline="-300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000" b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(t)</a:t>
            </a:r>
            <a:r>
              <a:rPr b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smtClean="0"/>
              <a:t> </a:t>
            </a:r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0" y="32623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graphicFrame>
        <p:nvGraphicFramePr>
          <p:cNvPr id="162820" name="Object 4"/>
          <p:cNvGraphicFramePr>
            <a:graphicFrameLocks noChangeAspect="1"/>
          </p:cNvGraphicFramePr>
          <p:nvPr/>
        </p:nvGraphicFramePr>
        <p:xfrm>
          <a:off x="6186488" y="2395538"/>
          <a:ext cx="2103437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7" name="Equation" r:id="rId5" imgW="875920" imgH="355446" progId="Equation.DSMT4">
                  <p:embed/>
                </p:oleObj>
              </mc:Choice>
              <mc:Fallback>
                <p:oleObj name="Equation" r:id="rId5" imgW="875920" imgH="355446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6488" y="2395538"/>
                        <a:ext cx="2103437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0" y="32623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graphicFrame>
        <p:nvGraphicFramePr>
          <p:cNvPr id="162822" name="Object 6"/>
          <p:cNvGraphicFramePr>
            <a:graphicFrameLocks noChangeAspect="1"/>
          </p:cNvGraphicFramePr>
          <p:nvPr/>
        </p:nvGraphicFramePr>
        <p:xfrm>
          <a:off x="6073775" y="3962400"/>
          <a:ext cx="221615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8" name="Equation" r:id="rId7" imgW="977476" imgH="355446" progId="Equation.DSMT4">
                  <p:embed/>
                </p:oleObj>
              </mc:Choice>
              <mc:Fallback>
                <p:oleObj name="Equation" r:id="rId7" imgW="977476" imgH="355446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3775" y="3962400"/>
                        <a:ext cx="2216150" cy="801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24" name="Text Box 8"/>
          <p:cNvSpPr txBox="1">
            <a:spLocks noChangeArrowheads="1"/>
          </p:cNvSpPr>
          <p:nvPr/>
        </p:nvSpPr>
        <p:spPr bwMode="auto">
          <a:xfrm>
            <a:off x="755650" y="5084763"/>
            <a:ext cx="77041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b="0"/>
              <a:t>Auswirkungen der Gewichte sind sehr verschieden, je nach Interpretation !</a:t>
            </a:r>
          </a:p>
        </p:txBody>
      </p:sp>
      <p:sp>
        <p:nvSpPr>
          <p:cNvPr id="26633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F068F707-02D1-491C-BEB9-1EAAA0D5AC03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13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26634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24" dur="2000" fill="hold"/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4" grpId="0"/>
      <p:bldP spid="16282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Modellierung mit Systemgraphen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95400"/>
            <a:ext cx="2230438" cy="3421063"/>
          </a:xfrm>
        </p:spPr>
        <p:txBody>
          <a:bodyPr/>
          <a:lstStyle/>
          <a:p>
            <a:pPr marL="0" indent="0"/>
            <a:r>
              <a:rPr sz="2000" smtClean="0"/>
              <a:t>Stabilität </a:t>
            </a:r>
          </a:p>
          <a:p>
            <a:pPr marL="0" indent="0">
              <a:buFontTx/>
              <a:buNone/>
            </a:pPr>
            <a:endParaRPr sz="2000" smtClean="0"/>
          </a:p>
          <a:p>
            <a:pPr marL="0" indent="0">
              <a:buFontTx/>
              <a:buNone/>
            </a:pPr>
            <a:r>
              <a:rPr sz="2000" smtClean="0"/>
              <a:t>Rückkopplung ?</a:t>
            </a:r>
          </a:p>
          <a:p>
            <a:pPr marL="0" indent="0">
              <a:lnSpc>
                <a:spcPct val="140000"/>
              </a:lnSpc>
              <a:buFontTx/>
              <a:buNone/>
            </a:pPr>
            <a:r>
              <a:rPr sz="1800" smtClean="0"/>
              <a:t>6 Zyklen möglich! </a:t>
            </a:r>
          </a:p>
          <a:p>
            <a:pPr marL="0" indent="0">
              <a:buFontTx/>
              <a:buNone/>
            </a:pPr>
            <a:endParaRPr sz="1800" smtClean="0"/>
          </a:p>
          <a:p>
            <a:pPr marL="0" indent="0">
              <a:buFontTx/>
              <a:buNone/>
            </a:pPr>
            <a:r>
              <a:rPr sz="1800" smtClean="0"/>
              <a:t>B,U,B</a:t>
            </a:r>
          </a:p>
          <a:p>
            <a:pPr marL="0" indent="0">
              <a:buFontTx/>
              <a:buNone/>
            </a:pPr>
            <a:r>
              <a:rPr sz="1800" smtClean="0"/>
              <a:t>B,U,G,B</a:t>
            </a:r>
          </a:p>
          <a:p>
            <a:pPr marL="0" indent="0">
              <a:buFontTx/>
              <a:buNone/>
            </a:pPr>
            <a:r>
              <a:rPr sz="1800" smtClean="0"/>
              <a:t>B,U,K,B</a:t>
            </a:r>
          </a:p>
          <a:p>
            <a:pPr marL="0" indent="0">
              <a:buFontTx/>
              <a:buNone/>
            </a:pPr>
            <a:r>
              <a:rPr sz="1800" smtClean="0"/>
              <a:t>B,U,G,K,B</a:t>
            </a:r>
          </a:p>
          <a:p>
            <a:pPr marL="0" indent="0">
              <a:buFontTx/>
              <a:buNone/>
            </a:pPr>
            <a:r>
              <a:rPr sz="1800" smtClean="0"/>
              <a:t>U,K,U</a:t>
            </a:r>
          </a:p>
          <a:p>
            <a:pPr marL="0" indent="0">
              <a:buFontTx/>
              <a:buNone/>
            </a:pPr>
            <a:r>
              <a:rPr sz="1800" smtClean="0"/>
              <a:t>U,G,K,U</a:t>
            </a:r>
          </a:p>
        </p:txBody>
      </p:sp>
      <p:sp>
        <p:nvSpPr>
          <p:cNvPr id="27652" name="Rectangle 28"/>
          <p:cNvSpPr>
            <a:spLocks noChangeArrowheads="1"/>
          </p:cNvSpPr>
          <p:nvPr/>
        </p:nvSpPr>
        <p:spPr bwMode="auto">
          <a:xfrm>
            <a:off x="7273925" y="3190875"/>
            <a:ext cx="1401763" cy="785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27653" name="Rectangle 9"/>
          <p:cNvSpPr>
            <a:spLocks noChangeArrowheads="1"/>
          </p:cNvSpPr>
          <p:nvPr/>
        </p:nvSpPr>
        <p:spPr bwMode="auto">
          <a:xfrm>
            <a:off x="3348038" y="1663700"/>
            <a:ext cx="603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9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654" name="Rectangle 10"/>
          <p:cNvSpPr>
            <a:spLocks noChangeArrowheads="1"/>
          </p:cNvSpPr>
          <p:nvPr/>
        </p:nvSpPr>
        <p:spPr bwMode="auto">
          <a:xfrm>
            <a:off x="3348038" y="1697038"/>
            <a:ext cx="1401762" cy="784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27655" name="Rectangle 11"/>
          <p:cNvSpPr>
            <a:spLocks noChangeArrowheads="1"/>
          </p:cNvSpPr>
          <p:nvPr/>
        </p:nvSpPr>
        <p:spPr bwMode="auto">
          <a:xfrm>
            <a:off x="3463925" y="1765300"/>
            <a:ext cx="228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500">
                <a:solidFill>
                  <a:srgbClr val="000000"/>
                </a:solidFill>
              </a:rPr>
              <a:t>B</a:t>
            </a:r>
            <a:endParaRPr lang="de-DE" altLang="de-DE" sz="3600" b="0">
              <a:latin typeface="Arial Black" panose="020B0A04020102020204" pitchFamily="34" charset="0"/>
            </a:endParaRPr>
          </a:p>
        </p:txBody>
      </p:sp>
      <p:sp>
        <p:nvSpPr>
          <p:cNvPr id="27656" name="Rectangle 12"/>
          <p:cNvSpPr>
            <a:spLocks noChangeArrowheads="1"/>
          </p:cNvSpPr>
          <p:nvPr/>
        </p:nvSpPr>
        <p:spPr bwMode="auto">
          <a:xfrm>
            <a:off x="3697288" y="1803400"/>
            <a:ext cx="7000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900" b="0">
                <a:solidFill>
                  <a:srgbClr val="000000"/>
                </a:solidFill>
              </a:rPr>
              <a:t>evölke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657" name="Rectangle 13"/>
          <p:cNvSpPr>
            <a:spLocks noChangeArrowheads="1"/>
          </p:cNvSpPr>
          <p:nvPr/>
        </p:nvSpPr>
        <p:spPr bwMode="auto">
          <a:xfrm>
            <a:off x="4411663" y="1803400"/>
            <a:ext cx="809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900" b="0">
                <a:solidFill>
                  <a:srgbClr val="000000"/>
                </a:solidFill>
              </a:rPr>
              <a:t>r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658" name="Rectangle 14"/>
          <p:cNvSpPr>
            <a:spLocks noChangeArrowheads="1"/>
          </p:cNvSpPr>
          <p:nvPr/>
        </p:nvSpPr>
        <p:spPr bwMode="auto">
          <a:xfrm>
            <a:off x="4492625" y="1803400"/>
            <a:ext cx="809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900" b="0">
                <a:solidFill>
                  <a:srgbClr val="000000"/>
                </a:solidFill>
              </a:rPr>
              <a:t>-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659" name="Rectangle 15"/>
          <p:cNvSpPr>
            <a:spLocks noChangeArrowheads="1"/>
          </p:cNvSpPr>
          <p:nvPr/>
        </p:nvSpPr>
        <p:spPr bwMode="auto">
          <a:xfrm>
            <a:off x="3552825" y="2087563"/>
            <a:ext cx="9699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900" b="0">
                <a:solidFill>
                  <a:srgbClr val="000000"/>
                </a:solidFill>
              </a:rPr>
              <a:t>ungszahl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660" name="Rectangle 16"/>
          <p:cNvSpPr>
            <a:spLocks noChangeArrowheads="1"/>
          </p:cNvSpPr>
          <p:nvPr/>
        </p:nvSpPr>
        <p:spPr bwMode="auto">
          <a:xfrm>
            <a:off x="4543425" y="2087563"/>
            <a:ext cx="666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9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661" name="Rectangle 17"/>
          <p:cNvSpPr>
            <a:spLocks noChangeArrowheads="1"/>
          </p:cNvSpPr>
          <p:nvPr/>
        </p:nvSpPr>
        <p:spPr bwMode="auto">
          <a:xfrm>
            <a:off x="5889625" y="1727200"/>
            <a:ext cx="1398588" cy="785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27662" name="Rectangle 18"/>
          <p:cNvSpPr>
            <a:spLocks noChangeArrowheads="1"/>
          </p:cNvSpPr>
          <p:nvPr/>
        </p:nvSpPr>
        <p:spPr bwMode="auto">
          <a:xfrm>
            <a:off x="6078538" y="1816100"/>
            <a:ext cx="228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500">
                <a:solidFill>
                  <a:srgbClr val="000000"/>
                </a:solidFill>
              </a:rPr>
              <a:t>U</a:t>
            </a:r>
            <a:endParaRPr lang="de-DE" altLang="de-DE" sz="3600" b="0">
              <a:latin typeface="Arial Black" panose="020B0A04020102020204" pitchFamily="34" charset="0"/>
            </a:endParaRPr>
          </a:p>
        </p:txBody>
      </p:sp>
      <p:sp>
        <p:nvSpPr>
          <p:cNvPr id="27663" name="Rectangle 19"/>
          <p:cNvSpPr>
            <a:spLocks noChangeArrowheads="1"/>
          </p:cNvSpPr>
          <p:nvPr/>
        </p:nvSpPr>
        <p:spPr bwMode="auto">
          <a:xfrm>
            <a:off x="6313488" y="1835150"/>
            <a:ext cx="631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900" b="0">
                <a:solidFill>
                  <a:srgbClr val="000000"/>
                </a:solidFill>
              </a:rPr>
              <a:t>mwelt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664" name="Rectangle 20"/>
          <p:cNvSpPr>
            <a:spLocks noChangeArrowheads="1"/>
          </p:cNvSpPr>
          <p:nvPr/>
        </p:nvSpPr>
        <p:spPr bwMode="auto">
          <a:xfrm>
            <a:off x="6956425" y="1835150"/>
            <a:ext cx="809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900" b="0">
                <a:solidFill>
                  <a:srgbClr val="000000"/>
                </a:solidFill>
              </a:rPr>
              <a:t>-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665" name="Rectangle 21"/>
          <p:cNvSpPr>
            <a:spLocks noChangeArrowheads="1"/>
          </p:cNvSpPr>
          <p:nvPr/>
        </p:nvSpPr>
        <p:spPr bwMode="auto">
          <a:xfrm>
            <a:off x="6049963" y="2119313"/>
            <a:ext cx="10509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900" b="0">
                <a:solidFill>
                  <a:srgbClr val="000000"/>
                </a:solidFill>
              </a:rPr>
              <a:t>belastung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666" name="Rectangle 22"/>
          <p:cNvSpPr>
            <a:spLocks noChangeArrowheads="1"/>
          </p:cNvSpPr>
          <p:nvPr/>
        </p:nvSpPr>
        <p:spPr bwMode="auto">
          <a:xfrm>
            <a:off x="7124700" y="2119313"/>
            <a:ext cx="666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9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667" name="Rectangle 23"/>
          <p:cNvSpPr>
            <a:spLocks noChangeArrowheads="1"/>
          </p:cNvSpPr>
          <p:nvPr/>
        </p:nvSpPr>
        <p:spPr bwMode="auto">
          <a:xfrm>
            <a:off x="4456113" y="3219450"/>
            <a:ext cx="1401762" cy="785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27668" name="Rectangle 24"/>
          <p:cNvSpPr>
            <a:spLocks noChangeArrowheads="1"/>
          </p:cNvSpPr>
          <p:nvPr/>
        </p:nvSpPr>
        <p:spPr bwMode="auto">
          <a:xfrm>
            <a:off x="4668838" y="3309938"/>
            <a:ext cx="228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500">
                <a:solidFill>
                  <a:srgbClr val="000000"/>
                </a:solidFill>
              </a:rPr>
              <a:t>K</a:t>
            </a:r>
            <a:endParaRPr lang="de-DE" altLang="de-DE" sz="3600" b="0">
              <a:latin typeface="Arial Black" panose="020B0A04020102020204" pitchFamily="34" charset="0"/>
            </a:endParaRPr>
          </a:p>
        </p:txBody>
      </p:sp>
      <p:sp>
        <p:nvSpPr>
          <p:cNvPr id="27669" name="Rectangle 25"/>
          <p:cNvSpPr>
            <a:spLocks noChangeArrowheads="1"/>
          </p:cNvSpPr>
          <p:nvPr/>
        </p:nvSpPr>
        <p:spPr bwMode="auto">
          <a:xfrm>
            <a:off x="4875213" y="3328988"/>
            <a:ext cx="7937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900" b="0">
                <a:solidFill>
                  <a:srgbClr val="000000"/>
                </a:solidFill>
              </a:rPr>
              <a:t>onsum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670" name="Rectangle 26"/>
          <p:cNvSpPr>
            <a:spLocks noChangeArrowheads="1"/>
          </p:cNvSpPr>
          <p:nvPr/>
        </p:nvSpPr>
        <p:spPr bwMode="auto">
          <a:xfrm>
            <a:off x="4687888" y="3611563"/>
            <a:ext cx="9144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900" b="0">
                <a:solidFill>
                  <a:srgbClr val="000000"/>
                </a:solidFill>
              </a:rPr>
              <a:t>pro Kopf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671" name="Rectangle 27"/>
          <p:cNvSpPr>
            <a:spLocks noChangeArrowheads="1"/>
          </p:cNvSpPr>
          <p:nvPr/>
        </p:nvSpPr>
        <p:spPr bwMode="auto">
          <a:xfrm>
            <a:off x="5624513" y="3611563"/>
            <a:ext cx="666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9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672" name="Rectangle 29"/>
          <p:cNvSpPr>
            <a:spLocks noChangeArrowheads="1"/>
          </p:cNvSpPr>
          <p:nvPr/>
        </p:nvSpPr>
        <p:spPr bwMode="auto">
          <a:xfrm>
            <a:off x="7513638" y="3260725"/>
            <a:ext cx="2476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500">
                <a:solidFill>
                  <a:srgbClr val="000000"/>
                </a:solidFill>
              </a:rPr>
              <a:t>G</a:t>
            </a:r>
            <a:endParaRPr lang="de-DE" altLang="de-DE" sz="3600" b="0">
              <a:latin typeface="Arial Black" panose="020B0A04020102020204" pitchFamily="34" charset="0"/>
            </a:endParaRPr>
          </a:p>
        </p:txBody>
      </p:sp>
      <p:sp>
        <p:nvSpPr>
          <p:cNvPr id="27673" name="Rectangle 30"/>
          <p:cNvSpPr>
            <a:spLocks noChangeArrowheads="1"/>
          </p:cNvSpPr>
          <p:nvPr/>
        </p:nvSpPr>
        <p:spPr bwMode="auto">
          <a:xfrm>
            <a:off x="7781925" y="3298825"/>
            <a:ext cx="631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900" b="0">
                <a:solidFill>
                  <a:srgbClr val="000000"/>
                </a:solidFill>
              </a:rPr>
              <a:t>esell.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674" name="Rectangle 31"/>
          <p:cNvSpPr>
            <a:spLocks noChangeArrowheads="1"/>
          </p:cNvSpPr>
          <p:nvPr/>
        </p:nvSpPr>
        <p:spPr bwMode="auto">
          <a:xfrm>
            <a:off x="7631113" y="3582988"/>
            <a:ext cx="67151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900" b="0">
                <a:solidFill>
                  <a:srgbClr val="000000"/>
                </a:solidFill>
              </a:rPr>
              <a:t>Aktion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675" name="Rectangle 32"/>
          <p:cNvSpPr>
            <a:spLocks noChangeArrowheads="1"/>
          </p:cNvSpPr>
          <p:nvPr/>
        </p:nvSpPr>
        <p:spPr bwMode="auto">
          <a:xfrm>
            <a:off x="8318500" y="3582988"/>
            <a:ext cx="666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9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676" name="Line 33"/>
          <p:cNvSpPr>
            <a:spLocks noChangeShapeType="1"/>
          </p:cNvSpPr>
          <p:nvPr/>
        </p:nvSpPr>
        <p:spPr bwMode="auto">
          <a:xfrm>
            <a:off x="4843463" y="2003425"/>
            <a:ext cx="874712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77" name="Freeform 34"/>
          <p:cNvSpPr>
            <a:spLocks/>
          </p:cNvSpPr>
          <p:nvPr/>
        </p:nvSpPr>
        <p:spPr bwMode="auto">
          <a:xfrm>
            <a:off x="5711825" y="1924050"/>
            <a:ext cx="163513" cy="160338"/>
          </a:xfrm>
          <a:custGeom>
            <a:avLst/>
            <a:gdLst>
              <a:gd name="T0" fmla="*/ 0 w 103"/>
              <a:gd name="T1" fmla="*/ 2147483646 h 101"/>
              <a:gd name="T2" fmla="*/ 2147483646 w 103"/>
              <a:gd name="T3" fmla="*/ 2147483646 h 101"/>
              <a:gd name="T4" fmla="*/ 0 w 103"/>
              <a:gd name="T5" fmla="*/ 0 h 101"/>
              <a:gd name="T6" fmla="*/ 0 w 103"/>
              <a:gd name="T7" fmla="*/ 2147483646 h 101"/>
              <a:gd name="T8" fmla="*/ 0 60000 65536"/>
              <a:gd name="T9" fmla="*/ 0 60000 65536"/>
              <a:gd name="T10" fmla="*/ 0 60000 65536"/>
              <a:gd name="T11" fmla="*/ 0 60000 65536"/>
              <a:gd name="T12" fmla="*/ 0 w 103"/>
              <a:gd name="T13" fmla="*/ 0 h 101"/>
              <a:gd name="T14" fmla="*/ 103 w 103"/>
              <a:gd name="T15" fmla="*/ 101 h 10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" h="101">
                <a:moveTo>
                  <a:pt x="0" y="101"/>
                </a:moveTo>
                <a:lnTo>
                  <a:pt x="103" y="50"/>
                </a:lnTo>
                <a:lnTo>
                  <a:pt x="0" y="0"/>
                </a:lnTo>
                <a:lnTo>
                  <a:pt x="0" y="10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27678" name="Group 38"/>
          <p:cNvGrpSpPr>
            <a:grpSpLocks/>
          </p:cNvGrpSpPr>
          <p:nvPr/>
        </p:nvGrpSpPr>
        <p:grpSpPr bwMode="auto">
          <a:xfrm>
            <a:off x="7305675" y="2451100"/>
            <a:ext cx="511175" cy="739775"/>
            <a:chOff x="4602" y="1544"/>
            <a:chExt cx="322" cy="466"/>
          </a:xfrm>
        </p:grpSpPr>
        <p:sp>
          <p:nvSpPr>
            <p:cNvPr id="27727" name="Line 36"/>
            <p:cNvSpPr>
              <a:spLocks noChangeShapeType="1"/>
            </p:cNvSpPr>
            <p:nvPr/>
          </p:nvSpPr>
          <p:spPr bwMode="auto">
            <a:xfrm>
              <a:off x="4602" y="1544"/>
              <a:ext cx="266" cy="38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728" name="Freeform 37"/>
            <p:cNvSpPr>
              <a:spLocks/>
            </p:cNvSpPr>
            <p:nvPr/>
          </p:nvSpPr>
          <p:spPr bwMode="auto">
            <a:xfrm>
              <a:off x="4823" y="1898"/>
              <a:ext cx="101" cy="112"/>
            </a:xfrm>
            <a:custGeom>
              <a:avLst/>
              <a:gdLst>
                <a:gd name="T0" fmla="*/ 0 w 101"/>
                <a:gd name="T1" fmla="*/ 57 h 112"/>
                <a:gd name="T2" fmla="*/ 101 w 101"/>
                <a:gd name="T3" fmla="*/ 112 h 112"/>
                <a:gd name="T4" fmla="*/ 83 w 101"/>
                <a:gd name="T5" fmla="*/ 0 h 112"/>
                <a:gd name="T6" fmla="*/ 0 w 101"/>
                <a:gd name="T7" fmla="*/ 57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"/>
                <a:gd name="T13" fmla="*/ 0 h 112"/>
                <a:gd name="T14" fmla="*/ 101 w 101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" h="112">
                  <a:moveTo>
                    <a:pt x="0" y="57"/>
                  </a:moveTo>
                  <a:lnTo>
                    <a:pt x="101" y="112"/>
                  </a:lnTo>
                  <a:lnTo>
                    <a:pt x="83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7679" name="Group 41"/>
          <p:cNvGrpSpPr>
            <a:grpSpLocks/>
          </p:cNvGrpSpPr>
          <p:nvPr/>
        </p:nvGrpSpPr>
        <p:grpSpPr bwMode="auto">
          <a:xfrm>
            <a:off x="5934075" y="3481388"/>
            <a:ext cx="1277938" cy="160337"/>
            <a:chOff x="3738" y="2193"/>
            <a:chExt cx="805" cy="101"/>
          </a:xfrm>
        </p:grpSpPr>
        <p:sp>
          <p:nvSpPr>
            <p:cNvPr id="27725" name="Line 39"/>
            <p:cNvSpPr>
              <a:spLocks noChangeShapeType="1"/>
            </p:cNvSpPr>
            <p:nvPr/>
          </p:nvSpPr>
          <p:spPr bwMode="auto">
            <a:xfrm flipH="1">
              <a:off x="3836" y="2243"/>
              <a:ext cx="707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726" name="Freeform 40"/>
            <p:cNvSpPr>
              <a:spLocks/>
            </p:cNvSpPr>
            <p:nvPr/>
          </p:nvSpPr>
          <p:spPr bwMode="auto">
            <a:xfrm>
              <a:off x="3738" y="2193"/>
              <a:ext cx="103" cy="101"/>
            </a:xfrm>
            <a:custGeom>
              <a:avLst/>
              <a:gdLst>
                <a:gd name="T0" fmla="*/ 103 w 103"/>
                <a:gd name="T1" fmla="*/ 0 h 101"/>
                <a:gd name="T2" fmla="*/ 0 w 103"/>
                <a:gd name="T3" fmla="*/ 50 h 101"/>
                <a:gd name="T4" fmla="*/ 103 w 103"/>
                <a:gd name="T5" fmla="*/ 101 h 101"/>
                <a:gd name="T6" fmla="*/ 103 w 103"/>
                <a:gd name="T7" fmla="*/ 0 h 1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"/>
                <a:gd name="T13" fmla="*/ 0 h 101"/>
                <a:gd name="T14" fmla="*/ 103 w 103"/>
                <a:gd name="T15" fmla="*/ 101 h 1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" h="101">
                  <a:moveTo>
                    <a:pt x="103" y="0"/>
                  </a:moveTo>
                  <a:lnTo>
                    <a:pt x="0" y="50"/>
                  </a:lnTo>
                  <a:lnTo>
                    <a:pt x="103" y="10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7680" name="Group 44"/>
          <p:cNvGrpSpPr>
            <a:grpSpLocks/>
          </p:cNvGrpSpPr>
          <p:nvPr/>
        </p:nvGrpSpPr>
        <p:grpSpPr bwMode="auto">
          <a:xfrm>
            <a:off x="5461000" y="2557463"/>
            <a:ext cx="704850" cy="574675"/>
            <a:chOff x="3440" y="1611"/>
            <a:chExt cx="444" cy="362"/>
          </a:xfrm>
        </p:grpSpPr>
        <p:sp>
          <p:nvSpPr>
            <p:cNvPr id="27723" name="Line 42"/>
            <p:cNvSpPr>
              <a:spLocks noChangeShapeType="1"/>
            </p:cNvSpPr>
            <p:nvPr/>
          </p:nvSpPr>
          <p:spPr bwMode="auto">
            <a:xfrm flipH="1">
              <a:off x="3515" y="1611"/>
              <a:ext cx="369" cy="299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724" name="Freeform 43"/>
            <p:cNvSpPr>
              <a:spLocks/>
            </p:cNvSpPr>
            <p:nvPr/>
          </p:nvSpPr>
          <p:spPr bwMode="auto">
            <a:xfrm>
              <a:off x="3440" y="1869"/>
              <a:ext cx="110" cy="104"/>
            </a:xfrm>
            <a:custGeom>
              <a:avLst/>
              <a:gdLst>
                <a:gd name="T0" fmla="*/ 47 w 110"/>
                <a:gd name="T1" fmla="*/ 0 h 104"/>
                <a:gd name="T2" fmla="*/ 0 w 110"/>
                <a:gd name="T3" fmla="*/ 104 h 104"/>
                <a:gd name="T4" fmla="*/ 110 w 110"/>
                <a:gd name="T5" fmla="*/ 79 h 104"/>
                <a:gd name="T6" fmla="*/ 47 w 110"/>
                <a:gd name="T7" fmla="*/ 0 h 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0"/>
                <a:gd name="T13" fmla="*/ 0 h 104"/>
                <a:gd name="T14" fmla="*/ 110 w 110"/>
                <a:gd name="T15" fmla="*/ 104 h 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0" h="104">
                  <a:moveTo>
                    <a:pt x="47" y="0"/>
                  </a:moveTo>
                  <a:lnTo>
                    <a:pt x="0" y="104"/>
                  </a:lnTo>
                  <a:lnTo>
                    <a:pt x="110" y="79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7681" name="Group 47"/>
          <p:cNvGrpSpPr>
            <a:grpSpLocks/>
          </p:cNvGrpSpPr>
          <p:nvPr/>
        </p:nvGrpSpPr>
        <p:grpSpPr bwMode="auto">
          <a:xfrm>
            <a:off x="3998913" y="2516188"/>
            <a:ext cx="581025" cy="765175"/>
            <a:chOff x="2519" y="1585"/>
            <a:chExt cx="366" cy="482"/>
          </a:xfrm>
        </p:grpSpPr>
        <p:sp>
          <p:nvSpPr>
            <p:cNvPr id="27721" name="Line 45"/>
            <p:cNvSpPr>
              <a:spLocks noChangeShapeType="1"/>
            </p:cNvSpPr>
            <p:nvPr/>
          </p:nvSpPr>
          <p:spPr bwMode="auto">
            <a:xfrm flipH="1" flipV="1">
              <a:off x="2574" y="1661"/>
              <a:ext cx="311" cy="40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722" name="Freeform 46"/>
            <p:cNvSpPr>
              <a:spLocks/>
            </p:cNvSpPr>
            <p:nvPr/>
          </p:nvSpPr>
          <p:spPr bwMode="auto">
            <a:xfrm>
              <a:off x="2519" y="1585"/>
              <a:ext cx="100" cy="111"/>
            </a:xfrm>
            <a:custGeom>
              <a:avLst/>
              <a:gdLst>
                <a:gd name="T0" fmla="*/ 100 w 100"/>
                <a:gd name="T1" fmla="*/ 49 h 111"/>
                <a:gd name="T2" fmla="*/ 0 w 100"/>
                <a:gd name="T3" fmla="*/ 0 h 111"/>
                <a:gd name="T4" fmla="*/ 20 w 100"/>
                <a:gd name="T5" fmla="*/ 111 h 111"/>
                <a:gd name="T6" fmla="*/ 100 w 100"/>
                <a:gd name="T7" fmla="*/ 49 h 1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0"/>
                <a:gd name="T13" fmla="*/ 0 h 111"/>
                <a:gd name="T14" fmla="*/ 100 w 100"/>
                <a:gd name="T15" fmla="*/ 111 h 1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0" h="111">
                  <a:moveTo>
                    <a:pt x="100" y="49"/>
                  </a:moveTo>
                  <a:lnTo>
                    <a:pt x="0" y="0"/>
                  </a:lnTo>
                  <a:lnTo>
                    <a:pt x="20" y="111"/>
                  </a:lnTo>
                  <a:lnTo>
                    <a:pt x="100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7682" name="Rectangle 48"/>
          <p:cNvSpPr>
            <a:spLocks noChangeArrowheads="1"/>
          </p:cNvSpPr>
          <p:nvPr/>
        </p:nvSpPr>
        <p:spPr bwMode="auto">
          <a:xfrm>
            <a:off x="5934075" y="2636838"/>
            <a:ext cx="741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27683" name="Rectangle 49"/>
          <p:cNvSpPr>
            <a:spLocks noChangeArrowheads="1"/>
          </p:cNvSpPr>
          <p:nvPr/>
        </p:nvSpPr>
        <p:spPr bwMode="auto">
          <a:xfrm>
            <a:off x="5964238" y="2670175"/>
            <a:ext cx="4381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900" b="0">
                <a:solidFill>
                  <a:srgbClr val="000000"/>
                </a:solidFill>
                <a:latin typeface="Times New Roman" panose="02020603050405020304" pitchFamily="18" charset="0"/>
              </a:rPr>
              <a:t>+1.1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684" name="Rectangle 50"/>
          <p:cNvSpPr>
            <a:spLocks noChangeArrowheads="1"/>
          </p:cNvSpPr>
          <p:nvPr/>
        </p:nvSpPr>
        <p:spPr bwMode="auto">
          <a:xfrm>
            <a:off x="6410325" y="2609850"/>
            <a:ext cx="82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6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685" name="Rectangle 51"/>
          <p:cNvSpPr>
            <a:spLocks noChangeArrowheads="1"/>
          </p:cNvSpPr>
          <p:nvPr/>
        </p:nvSpPr>
        <p:spPr bwMode="auto">
          <a:xfrm>
            <a:off x="5151438" y="2651125"/>
            <a:ext cx="6175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27686" name="Rectangle 52"/>
          <p:cNvSpPr>
            <a:spLocks noChangeArrowheads="1"/>
          </p:cNvSpPr>
          <p:nvPr/>
        </p:nvSpPr>
        <p:spPr bwMode="auto">
          <a:xfrm>
            <a:off x="5178425" y="2686050"/>
            <a:ext cx="2571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900" b="0">
                <a:solidFill>
                  <a:srgbClr val="000000"/>
                </a:solidFill>
                <a:latin typeface="Times New Roman" panose="02020603050405020304" pitchFamily="18" charset="0"/>
              </a:rPr>
              <a:t>+1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687" name="Rectangle 53"/>
          <p:cNvSpPr>
            <a:spLocks noChangeArrowheads="1"/>
          </p:cNvSpPr>
          <p:nvPr/>
        </p:nvSpPr>
        <p:spPr bwMode="auto">
          <a:xfrm>
            <a:off x="5438775" y="2624138"/>
            <a:ext cx="82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6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688" name="Rectangle 54"/>
          <p:cNvSpPr>
            <a:spLocks noChangeArrowheads="1"/>
          </p:cNvSpPr>
          <p:nvPr/>
        </p:nvSpPr>
        <p:spPr bwMode="auto">
          <a:xfrm>
            <a:off x="4241800" y="2636838"/>
            <a:ext cx="72707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27689" name="Rectangle 55"/>
          <p:cNvSpPr>
            <a:spLocks noChangeArrowheads="1"/>
          </p:cNvSpPr>
          <p:nvPr/>
        </p:nvSpPr>
        <p:spPr bwMode="auto">
          <a:xfrm>
            <a:off x="4268788" y="2670175"/>
            <a:ext cx="4381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900" b="0">
                <a:solidFill>
                  <a:srgbClr val="000000"/>
                </a:solidFill>
                <a:latin typeface="Times New Roman" panose="02020603050405020304" pitchFamily="18" charset="0"/>
              </a:rPr>
              <a:t>+0.3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690" name="Rectangle 56"/>
          <p:cNvSpPr>
            <a:spLocks noChangeArrowheads="1"/>
          </p:cNvSpPr>
          <p:nvPr/>
        </p:nvSpPr>
        <p:spPr bwMode="auto">
          <a:xfrm>
            <a:off x="4714875" y="2609850"/>
            <a:ext cx="82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6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691" name="Rectangle 57"/>
          <p:cNvSpPr>
            <a:spLocks noChangeArrowheads="1"/>
          </p:cNvSpPr>
          <p:nvPr/>
        </p:nvSpPr>
        <p:spPr bwMode="auto">
          <a:xfrm>
            <a:off x="7104063" y="2636838"/>
            <a:ext cx="650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7151" name="Rectangle 58"/>
          <p:cNvSpPr>
            <a:spLocks noChangeArrowheads="1"/>
          </p:cNvSpPr>
          <p:nvPr/>
        </p:nvSpPr>
        <p:spPr bwMode="auto">
          <a:xfrm>
            <a:off x="7134225" y="2670175"/>
            <a:ext cx="31432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de-DE" sz="1900" dirty="0">
                <a:solidFill>
                  <a:srgbClr val="000000"/>
                </a:solidFill>
                <a:latin typeface="Times New Roman" pitchFamily="18" charset="0"/>
              </a:rPr>
              <a:t>+</a:t>
            </a:r>
            <a:r>
              <a:rPr lang="de-DE" sz="1900" b="1" dirty="0">
                <a:solidFill>
                  <a:srgbClr val="FF0000"/>
                </a:solidFill>
                <a:latin typeface="+mj-lt"/>
              </a:rPr>
              <a:t>C</a:t>
            </a:r>
            <a:endParaRPr lang="de-DE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7693" name="Rectangle 59"/>
          <p:cNvSpPr>
            <a:spLocks noChangeArrowheads="1"/>
          </p:cNvSpPr>
          <p:nvPr/>
        </p:nvSpPr>
        <p:spPr bwMode="auto">
          <a:xfrm>
            <a:off x="7437438" y="2609850"/>
            <a:ext cx="82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6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694" name="Rectangle 60"/>
          <p:cNvSpPr>
            <a:spLocks noChangeArrowheads="1"/>
          </p:cNvSpPr>
          <p:nvPr/>
        </p:nvSpPr>
        <p:spPr bwMode="auto">
          <a:xfrm>
            <a:off x="5213350" y="1636713"/>
            <a:ext cx="5238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27695" name="Rectangle 61"/>
          <p:cNvSpPr>
            <a:spLocks noChangeArrowheads="1"/>
          </p:cNvSpPr>
          <p:nvPr/>
        </p:nvSpPr>
        <p:spPr bwMode="auto">
          <a:xfrm>
            <a:off x="5240338" y="1668463"/>
            <a:ext cx="2571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900" b="0">
                <a:solidFill>
                  <a:srgbClr val="000000"/>
                </a:solidFill>
                <a:latin typeface="Times New Roman" panose="02020603050405020304" pitchFamily="18" charset="0"/>
              </a:rPr>
              <a:t>+1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696" name="Rectangle 62"/>
          <p:cNvSpPr>
            <a:spLocks noChangeArrowheads="1"/>
          </p:cNvSpPr>
          <p:nvPr/>
        </p:nvSpPr>
        <p:spPr bwMode="auto">
          <a:xfrm>
            <a:off x="5500688" y="1668463"/>
            <a:ext cx="603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9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697" name="Rectangle 63"/>
          <p:cNvSpPr>
            <a:spLocks noChangeArrowheads="1"/>
          </p:cNvSpPr>
          <p:nvPr/>
        </p:nvSpPr>
        <p:spPr bwMode="auto">
          <a:xfrm>
            <a:off x="6299200" y="3306763"/>
            <a:ext cx="6032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27698" name="Rectangle 64"/>
          <p:cNvSpPr>
            <a:spLocks noChangeArrowheads="1"/>
          </p:cNvSpPr>
          <p:nvPr/>
        </p:nvSpPr>
        <p:spPr bwMode="auto">
          <a:xfrm>
            <a:off x="6326188" y="3340100"/>
            <a:ext cx="1206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900" b="0">
                <a:solidFill>
                  <a:srgbClr val="000000"/>
                </a:solidFill>
                <a:latin typeface="Times New Roman" panose="02020603050405020304" pitchFamily="18" charset="0"/>
              </a:rPr>
              <a:t>–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699" name="Rectangle 65"/>
          <p:cNvSpPr>
            <a:spLocks noChangeArrowheads="1"/>
          </p:cNvSpPr>
          <p:nvPr/>
        </p:nvSpPr>
        <p:spPr bwMode="auto">
          <a:xfrm>
            <a:off x="6448425" y="3340100"/>
            <a:ext cx="1206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900" b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700" name="Rectangle 66"/>
          <p:cNvSpPr>
            <a:spLocks noChangeArrowheads="1"/>
          </p:cNvSpPr>
          <p:nvPr/>
        </p:nvSpPr>
        <p:spPr bwMode="auto">
          <a:xfrm>
            <a:off x="6572250" y="3279775"/>
            <a:ext cx="82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6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701" name="Rectangle 67"/>
          <p:cNvSpPr>
            <a:spLocks noChangeArrowheads="1"/>
          </p:cNvSpPr>
          <p:nvPr/>
        </p:nvSpPr>
        <p:spPr bwMode="auto">
          <a:xfrm>
            <a:off x="4943475" y="2165350"/>
            <a:ext cx="6953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27702" name="Rectangle 68"/>
          <p:cNvSpPr>
            <a:spLocks noChangeArrowheads="1"/>
          </p:cNvSpPr>
          <p:nvPr/>
        </p:nvSpPr>
        <p:spPr bwMode="auto">
          <a:xfrm>
            <a:off x="4970463" y="2200275"/>
            <a:ext cx="1206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900" b="0">
                <a:solidFill>
                  <a:srgbClr val="000000"/>
                </a:solidFill>
                <a:latin typeface="Times New Roman" panose="02020603050405020304" pitchFamily="18" charset="0"/>
              </a:rPr>
              <a:t>–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703" name="Rectangle 69"/>
          <p:cNvSpPr>
            <a:spLocks noChangeArrowheads="1"/>
          </p:cNvSpPr>
          <p:nvPr/>
        </p:nvSpPr>
        <p:spPr bwMode="auto">
          <a:xfrm>
            <a:off x="5094288" y="2200275"/>
            <a:ext cx="3016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900" b="0">
                <a:solidFill>
                  <a:srgbClr val="000000"/>
                </a:solidFill>
                <a:latin typeface="Times New Roman" panose="02020603050405020304" pitchFamily="18" charset="0"/>
              </a:rPr>
              <a:t>0.1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704" name="Rectangle 70"/>
          <p:cNvSpPr>
            <a:spLocks noChangeArrowheads="1"/>
          </p:cNvSpPr>
          <p:nvPr/>
        </p:nvSpPr>
        <p:spPr bwMode="auto">
          <a:xfrm>
            <a:off x="5402263" y="2138363"/>
            <a:ext cx="82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6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grpSp>
        <p:nvGrpSpPr>
          <p:cNvPr id="27705" name="Group 73"/>
          <p:cNvGrpSpPr>
            <a:grpSpLocks/>
          </p:cNvGrpSpPr>
          <p:nvPr/>
        </p:nvGrpSpPr>
        <p:grpSpPr bwMode="auto">
          <a:xfrm>
            <a:off x="4789488" y="2079625"/>
            <a:ext cx="1030287" cy="160338"/>
            <a:chOff x="3012" y="1310"/>
            <a:chExt cx="649" cy="101"/>
          </a:xfrm>
        </p:grpSpPr>
        <p:sp>
          <p:nvSpPr>
            <p:cNvPr id="27719" name="Line 71"/>
            <p:cNvSpPr>
              <a:spLocks noChangeShapeType="1"/>
            </p:cNvSpPr>
            <p:nvPr/>
          </p:nvSpPr>
          <p:spPr bwMode="auto">
            <a:xfrm flipH="1">
              <a:off x="3110" y="1360"/>
              <a:ext cx="551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720" name="Freeform 72"/>
            <p:cNvSpPr>
              <a:spLocks/>
            </p:cNvSpPr>
            <p:nvPr/>
          </p:nvSpPr>
          <p:spPr bwMode="auto">
            <a:xfrm>
              <a:off x="3012" y="1310"/>
              <a:ext cx="102" cy="101"/>
            </a:xfrm>
            <a:custGeom>
              <a:avLst/>
              <a:gdLst>
                <a:gd name="T0" fmla="*/ 102 w 102"/>
                <a:gd name="T1" fmla="*/ 0 h 101"/>
                <a:gd name="T2" fmla="*/ 0 w 102"/>
                <a:gd name="T3" fmla="*/ 51 h 101"/>
                <a:gd name="T4" fmla="*/ 102 w 102"/>
                <a:gd name="T5" fmla="*/ 101 h 101"/>
                <a:gd name="T6" fmla="*/ 102 w 102"/>
                <a:gd name="T7" fmla="*/ 0 h 1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"/>
                <a:gd name="T13" fmla="*/ 0 h 101"/>
                <a:gd name="T14" fmla="*/ 102 w 102"/>
                <a:gd name="T15" fmla="*/ 101 h 1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" h="101">
                  <a:moveTo>
                    <a:pt x="102" y="0"/>
                  </a:moveTo>
                  <a:lnTo>
                    <a:pt x="0" y="51"/>
                  </a:lnTo>
                  <a:lnTo>
                    <a:pt x="102" y="10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7706" name="Group 76"/>
          <p:cNvGrpSpPr>
            <a:grpSpLocks/>
          </p:cNvGrpSpPr>
          <p:nvPr/>
        </p:nvGrpSpPr>
        <p:grpSpPr bwMode="auto">
          <a:xfrm>
            <a:off x="5103813" y="2544763"/>
            <a:ext cx="771525" cy="660400"/>
            <a:chOff x="3215" y="1603"/>
            <a:chExt cx="486" cy="416"/>
          </a:xfrm>
        </p:grpSpPr>
        <p:sp>
          <p:nvSpPr>
            <p:cNvPr id="27717" name="Line 74"/>
            <p:cNvSpPr>
              <a:spLocks noChangeShapeType="1"/>
            </p:cNvSpPr>
            <p:nvPr/>
          </p:nvSpPr>
          <p:spPr bwMode="auto">
            <a:xfrm flipV="1">
              <a:off x="3215" y="1664"/>
              <a:ext cx="411" cy="3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718" name="Freeform 75"/>
            <p:cNvSpPr>
              <a:spLocks/>
            </p:cNvSpPr>
            <p:nvPr/>
          </p:nvSpPr>
          <p:spPr bwMode="auto">
            <a:xfrm>
              <a:off x="3589" y="1603"/>
              <a:ext cx="112" cy="104"/>
            </a:xfrm>
            <a:custGeom>
              <a:avLst/>
              <a:gdLst>
                <a:gd name="T0" fmla="*/ 67 w 112"/>
                <a:gd name="T1" fmla="*/ 104 h 104"/>
                <a:gd name="T2" fmla="*/ 112 w 112"/>
                <a:gd name="T3" fmla="*/ 0 h 104"/>
                <a:gd name="T4" fmla="*/ 0 w 112"/>
                <a:gd name="T5" fmla="*/ 27 h 104"/>
                <a:gd name="T6" fmla="*/ 67 w 112"/>
                <a:gd name="T7" fmla="*/ 104 h 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2"/>
                <a:gd name="T13" fmla="*/ 0 h 104"/>
                <a:gd name="T14" fmla="*/ 112 w 112"/>
                <a:gd name="T15" fmla="*/ 104 h 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2" h="104">
                  <a:moveTo>
                    <a:pt x="67" y="104"/>
                  </a:moveTo>
                  <a:lnTo>
                    <a:pt x="112" y="0"/>
                  </a:lnTo>
                  <a:lnTo>
                    <a:pt x="0" y="27"/>
                  </a:lnTo>
                  <a:lnTo>
                    <a:pt x="67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7707" name="Group 79"/>
          <p:cNvGrpSpPr>
            <a:grpSpLocks/>
          </p:cNvGrpSpPr>
          <p:nvPr/>
        </p:nvGrpSpPr>
        <p:grpSpPr bwMode="auto">
          <a:xfrm>
            <a:off x="3683000" y="2490788"/>
            <a:ext cx="3514725" cy="1882775"/>
            <a:chOff x="2320" y="1569"/>
            <a:chExt cx="2214" cy="1186"/>
          </a:xfrm>
        </p:grpSpPr>
        <p:sp>
          <p:nvSpPr>
            <p:cNvPr id="27715" name="Freeform 77"/>
            <p:cNvSpPr>
              <a:spLocks/>
            </p:cNvSpPr>
            <p:nvPr/>
          </p:nvSpPr>
          <p:spPr bwMode="auto">
            <a:xfrm>
              <a:off x="2368" y="1667"/>
              <a:ext cx="2166" cy="1088"/>
            </a:xfrm>
            <a:custGeom>
              <a:avLst/>
              <a:gdLst>
                <a:gd name="T0" fmla="*/ 2166 w 2166"/>
                <a:gd name="T1" fmla="*/ 641 h 1088"/>
                <a:gd name="T2" fmla="*/ 2146 w 2166"/>
                <a:gd name="T3" fmla="*/ 647 h 1088"/>
                <a:gd name="T4" fmla="*/ 2123 w 2166"/>
                <a:gd name="T5" fmla="*/ 655 h 1088"/>
                <a:gd name="T6" fmla="*/ 2096 w 2166"/>
                <a:gd name="T7" fmla="*/ 664 h 1088"/>
                <a:gd name="T8" fmla="*/ 2068 w 2166"/>
                <a:gd name="T9" fmla="*/ 675 h 1088"/>
                <a:gd name="T10" fmla="*/ 2039 w 2166"/>
                <a:gd name="T11" fmla="*/ 686 h 1088"/>
                <a:gd name="T12" fmla="*/ 2005 w 2166"/>
                <a:gd name="T13" fmla="*/ 697 h 1088"/>
                <a:gd name="T14" fmla="*/ 1969 w 2166"/>
                <a:gd name="T15" fmla="*/ 709 h 1088"/>
                <a:gd name="T16" fmla="*/ 1932 w 2166"/>
                <a:gd name="T17" fmla="*/ 721 h 1088"/>
                <a:gd name="T18" fmla="*/ 1891 w 2166"/>
                <a:gd name="T19" fmla="*/ 734 h 1088"/>
                <a:gd name="T20" fmla="*/ 1850 w 2166"/>
                <a:gd name="T21" fmla="*/ 748 h 1088"/>
                <a:gd name="T22" fmla="*/ 1805 w 2166"/>
                <a:gd name="T23" fmla="*/ 762 h 1088"/>
                <a:gd name="T24" fmla="*/ 1758 w 2166"/>
                <a:gd name="T25" fmla="*/ 776 h 1088"/>
                <a:gd name="T26" fmla="*/ 1708 w 2166"/>
                <a:gd name="T27" fmla="*/ 788 h 1088"/>
                <a:gd name="T28" fmla="*/ 1657 w 2166"/>
                <a:gd name="T29" fmla="*/ 802 h 1088"/>
                <a:gd name="T30" fmla="*/ 1604 w 2166"/>
                <a:gd name="T31" fmla="*/ 816 h 1088"/>
                <a:gd name="T32" fmla="*/ 1549 w 2166"/>
                <a:gd name="T33" fmla="*/ 828 h 1088"/>
                <a:gd name="T34" fmla="*/ 1519 w 2166"/>
                <a:gd name="T35" fmla="*/ 835 h 1088"/>
                <a:gd name="T36" fmla="*/ 1490 w 2166"/>
                <a:gd name="T37" fmla="*/ 844 h 1088"/>
                <a:gd name="T38" fmla="*/ 1457 w 2166"/>
                <a:gd name="T39" fmla="*/ 853 h 1088"/>
                <a:gd name="T40" fmla="*/ 1423 w 2166"/>
                <a:gd name="T41" fmla="*/ 863 h 1088"/>
                <a:gd name="T42" fmla="*/ 1352 w 2166"/>
                <a:gd name="T43" fmla="*/ 886 h 1088"/>
                <a:gd name="T44" fmla="*/ 1274 w 2166"/>
                <a:gd name="T45" fmla="*/ 912 h 1088"/>
                <a:gd name="T46" fmla="*/ 1195 w 2166"/>
                <a:gd name="T47" fmla="*/ 939 h 1088"/>
                <a:gd name="T48" fmla="*/ 1113 w 2166"/>
                <a:gd name="T49" fmla="*/ 967 h 1088"/>
                <a:gd name="T50" fmla="*/ 1029 w 2166"/>
                <a:gd name="T51" fmla="*/ 995 h 1088"/>
                <a:gd name="T52" fmla="*/ 943 w 2166"/>
                <a:gd name="T53" fmla="*/ 1019 h 1088"/>
                <a:gd name="T54" fmla="*/ 860 w 2166"/>
                <a:gd name="T55" fmla="*/ 1043 h 1088"/>
                <a:gd name="T56" fmla="*/ 777 w 2166"/>
                <a:gd name="T57" fmla="*/ 1061 h 1088"/>
                <a:gd name="T58" fmla="*/ 697 w 2166"/>
                <a:gd name="T59" fmla="*/ 1077 h 1088"/>
                <a:gd name="T60" fmla="*/ 658 w 2166"/>
                <a:gd name="T61" fmla="*/ 1081 h 1088"/>
                <a:gd name="T62" fmla="*/ 619 w 2166"/>
                <a:gd name="T63" fmla="*/ 1086 h 1088"/>
                <a:gd name="T64" fmla="*/ 583 w 2166"/>
                <a:gd name="T65" fmla="*/ 1088 h 1088"/>
                <a:gd name="T66" fmla="*/ 548 w 2166"/>
                <a:gd name="T67" fmla="*/ 1088 h 1088"/>
                <a:gd name="T68" fmla="*/ 512 w 2166"/>
                <a:gd name="T69" fmla="*/ 1086 h 1088"/>
                <a:gd name="T70" fmla="*/ 480 w 2166"/>
                <a:gd name="T71" fmla="*/ 1083 h 1088"/>
                <a:gd name="T72" fmla="*/ 449 w 2166"/>
                <a:gd name="T73" fmla="*/ 1077 h 1088"/>
                <a:gd name="T74" fmla="*/ 419 w 2166"/>
                <a:gd name="T75" fmla="*/ 1067 h 1088"/>
                <a:gd name="T76" fmla="*/ 393 w 2166"/>
                <a:gd name="T77" fmla="*/ 1058 h 1088"/>
                <a:gd name="T78" fmla="*/ 366 w 2166"/>
                <a:gd name="T79" fmla="*/ 1044 h 1088"/>
                <a:gd name="T80" fmla="*/ 345 w 2166"/>
                <a:gd name="T81" fmla="*/ 1030 h 1088"/>
                <a:gd name="T82" fmla="*/ 324 w 2166"/>
                <a:gd name="T83" fmla="*/ 1013 h 1088"/>
                <a:gd name="T84" fmla="*/ 306 w 2166"/>
                <a:gd name="T85" fmla="*/ 995 h 1088"/>
                <a:gd name="T86" fmla="*/ 287 w 2166"/>
                <a:gd name="T87" fmla="*/ 973 h 1088"/>
                <a:gd name="T88" fmla="*/ 269 w 2166"/>
                <a:gd name="T89" fmla="*/ 950 h 1088"/>
                <a:gd name="T90" fmla="*/ 251 w 2166"/>
                <a:gd name="T91" fmla="*/ 923 h 1088"/>
                <a:gd name="T92" fmla="*/ 236 w 2166"/>
                <a:gd name="T93" fmla="*/ 895 h 1088"/>
                <a:gd name="T94" fmla="*/ 220 w 2166"/>
                <a:gd name="T95" fmla="*/ 866 h 1088"/>
                <a:gd name="T96" fmla="*/ 206 w 2166"/>
                <a:gd name="T97" fmla="*/ 835 h 1088"/>
                <a:gd name="T98" fmla="*/ 193 w 2166"/>
                <a:gd name="T99" fmla="*/ 802 h 1088"/>
                <a:gd name="T100" fmla="*/ 166 w 2166"/>
                <a:gd name="T101" fmla="*/ 734 h 1088"/>
                <a:gd name="T102" fmla="*/ 143 w 2166"/>
                <a:gd name="T103" fmla="*/ 661 h 1088"/>
                <a:gd name="T104" fmla="*/ 121 w 2166"/>
                <a:gd name="T105" fmla="*/ 585 h 1088"/>
                <a:gd name="T106" fmla="*/ 103 w 2166"/>
                <a:gd name="T107" fmla="*/ 506 h 1088"/>
                <a:gd name="T108" fmla="*/ 84 w 2166"/>
                <a:gd name="T109" fmla="*/ 427 h 1088"/>
                <a:gd name="T110" fmla="*/ 68 w 2166"/>
                <a:gd name="T111" fmla="*/ 349 h 1088"/>
                <a:gd name="T112" fmla="*/ 53 w 2166"/>
                <a:gd name="T113" fmla="*/ 271 h 1088"/>
                <a:gd name="T114" fmla="*/ 39 w 2166"/>
                <a:gd name="T115" fmla="*/ 197 h 1088"/>
                <a:gd name="T116" fmla="*/ 26 w 2166"/>
                <a:gd name="T117" fmla="*/ 126 h 1088"/>
                <a:gd name="T118" fmla="*/ 13 w 2166"/>
                <a:gd name="T119" fmla="*/ 60 h 1088"/>
                <a:gd name="T120" fmla="*/ 6 w 2166"/>
                <a:gd name="T121" fmla="*/ 29 h 1088"/>
                <a:gd name="T122" fmla="*/ 0 w 2166"/>
                <a:gd name="T123" fmla="*/ 0 h 10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66"/>
                <a:gd name="T187" fmla="*/ 0 h 1088"/>
                <a:gd name="T188" fmla="*/ 2166 w 2166"/>
                <a:gd name="T189" fmla="*/ 1088 h 108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66" h="1088">
                  <a:moveTo>
                    <a:pt x="2166" y="641"/>
                  </a:moveTo>
                  <a:lnTo>
                    <a:pt x="2146" y="647"/>
                  </a:lnTo>
                  <a:lnTo>
                    <a:pt x="2123" y="655"/>
                  </a:lnTo>
                  <a:lnTo>
                    <a:pt x="2096" y="664"/>
                  </a:lnTo>
                  <a:lnTo>
                    <a:pt x="2068" y="675"/>
                  </a:lnTo>
                  <a:lnTo>
                    <a:pt x="2039" y="686"/>
                  </a:lnTo>
                  <a:lnTo>
                    <a:pt x="2005" y="697"/>
                  </a:lnTo>
                  <a:lnTo>
                    <a:pt x="1969" y="709"/>
                  </a:lnTo>
                  <a:lnTo>
                    <a:pt x="1932" y="721"/>
                  </a:lnTo>
                  <a:lnTo>
                    <a:pt x="1891" y="734"/>
                  </a:lnTo>
                  <a:lnTo>
                    <a:pt x="1850" y="748"/>
                  </a:lnTo>
                  <a:lnTo>
                    <a:pt x="1805" y="762"/>
                  </a:lnTo>
                  <a:lnTo>
                    <a:pt x="1758" y="776"/>
                  </a:lnTo>
                  <a:lnTo>
                    <a:pt x="1708" y="788"/>
                  </a:lnTo>
                  <a:lnTo>
                    <a:pt x="1657" y="802"/>
                  </a:lnTo>
                  <a:lnTo>
                    <a:pt x="1604" y="816"/>
                  </a:lnTo>
                  <a:lnTo>
                    <a:pt x="1549" y="828"/>
                  </a:lnTo>
                  <a:lnTo>
                    <a:pt x="1519" y="835"/>
                  </a:lnTo>
                  <a:lnTo>
                    <a:pt x="1490" y="844"/>
                  </a:lnTo>
                  <a:lnTo>
                    <a:pt x="1457" y="853"/>
                  </a:lnTo>
                  <a:lnTo>
                    <a:pt x="1423" y="863"/>
                  </a:lnTo>
                  <a:lnTo>
                    <a:pt x="1352" y="886"/>
                  </a:lnTo>
                  <a:lnTo>
                    <a:pt x="1274" y="912"/>
                  </a:lnTo>
                  <a:lnTo>
                    <a:pt x="1195" y="939"/>
                  </a:lnTo>
                  <a:lnTo>
                    <a:pt x="1113" y="967"/>
                  </a:lnTo>
                  <a:lnTo>
                    <a:pt x="1029" y="995"/>
                  </a:lnTo>
                  <a:lnTo>
                    <a:pt x="943" y="1019"/>
                  </a:lnTo>
                  <a:lnTo>
                    <a:pt x="860" y="1043"/>
                  </a:lnTo>
                  <a:lnTo>
                    <a:pt x="777" y="1061"/>
                  </a:lnTo>
                  <a:lnTo>
                    <a:pt x="697" y="1077"/>
                  </a:lnTo>
                  <a:lnTo>
                    <a:pt x="658" y="1081"/>
                  </a:lnTo>
                  <a:lnTo>
                    <a:pt x="619" y="1086"/>
                  </a:lnTo>
                  <a:lnTo>
                    <a:pt x="583" y="1088"/>
                  </a:lnTo>
                  <a:lnTo>
                    <a:pt x="548" y="1088"/>
                  </a:lnTo>
                  <a:lnTo>
                    <a:pt x="512" y="1086"/>
                  </a:lnTo>
                  <a:lnTo>
                    <a:pt x="480" y="1083"/>
                  </a:lnTo>
                  <a:lnTo>
                    <a:pt x="449" y="1077"/>
                  </a:lnTo>
                  <a:lnTo>
                    <a:pt x="419" y="1067"/>
                  </a:lnTo>
                  <a:lnTo>
                    <a:pt x="393" y="1058"/>
                  </a:lnTo>
                  <a:lnTo>
                    <a:pt x="366" y="1044"/>
                  </a:lnTo>
                  <a:lnTo>
                    <a:pt x="345" y="1030"/>
                  </a:lnTo>
                  <a:lnTo>
                    <a:pt x="324" y="1013"/>
                  </a:lnTo>
                  <a:lnTo>
                    <a:pt x="306" y="995"/>
                  </a:lnTo>
                  <a:lnTo>
                    <a:pt x="287" y="973"/>
                  </a:lnTo>
                  <a:lnTo>
                    <a:pt x="269" y="950"/>
                  </a:lnTo>
                  <a:lnTo>
                    <a:pt x="251" y="923"/>
                  </a:lnTo>
                  <a:lnTo>
                    <a:pt x="236" y="895"/>
                  </a:lnTo>
                  <a:lnTo>
                    <a:pt x="220" y="866"/>
                  </a:lnTo>
                  <a:lnTo>
                    <a:pt x="206" y="835"/>
                  </a:lnTo>
                  <a:lnTo>
                    <a:pt x="193" y="802"/>
                  </a:lnTo>
                  <a:lnTo>
                    <a:pt x="166" y="734"/>
                  </a:lnTo>
                  <a:lnTo>
                    <a:pt x="143" y="661"/>
                  </a:lnTo>
                  <a:lnTo>
                    <a:pt x="121" y="585"/>
                  </a:lnTo>
                  <a:lnTo>
                    <a:pt x="103" y="506"/>
                  </a:lnTo>
                  <a:lnTo>
                    <a:pt x="84" y="427"/>
                  </a:lnTo>
                  <a:lnTo>
                    <a:pt x="68" y="349"/>
                  </a:lnTo>
                  <a:lnTo>
                    <a:pt x="53" y="271"/>
                  </a:lnTo>
                  <a:lnTo>
                    <a:pt x="39" y="197"/>
                  </a:lnTo>
                  <a:lnTo>
                    <a:pt x="26" y="126"/>
                  </a:lnTo>
                  <a:lnTo>
                    <a:pt x="13" y="60"/>
                  </a:lnTo>
                  <a:lnTo>
                    <a:pt x="6" y="29"/>
                  </a:lnTo>
                  <a:lnTo>
                    <a:pt x="0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716" name="Freeform 78"/>
            <p:cNvSpPr>
              <a:spLocks/>
            </p:cNvSpPr>
            <p:nvPr/>
          </p:nvSpPr>
          <p:spPr bwMode="auto">
            <a:xfrm>
              <a:off x="2320" y="1569"/>
              <a:ext cx="98" cy="112"/>
            </a:xfrm>
            <a:custGeom>
              <a:avLst/>
              <a:gdLst>
                <a:gd name="T0" fmla="*/ 98 w 98"/>
                <a:gd name="T1" fmla="*/ 87 h 112"/>
                <a:gd name="T2" fmla="*/ 22 w 98"/>
                <a:gd name="T3" fmla="*/ 0 h 112"/>
                <a:gd name="T4" fmla="*/ 0 w 98"/>
                <a:gd name="T5" fmla="*/ 112 h 112"/>
                <a:gd name="T6" fmla="*/ 98 w 98"/>
                <a:gd name="T7" fmla="*/ 87 h 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"/>
                <a:gd name="T13" fmla="*/ 0 h 112"/>
                <a:gd name="T14" fmla="*/ 98 w 98"/>
                <a:gd name="T15" fmla="*/ 112 h 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" h="112">
                  <a:moveTo>
                    <a:pt x="98" y="87"/>
                  </a:moveTo>
                  <a:lnTo>
                    <a:pt x="22" y="0"/>
                  </a:lnTo>
                  <a:lnTo>
                    <a:pt x="0" y="112"/>
                  </a:lnTo>
                  <a:lnTo>
                    <a:pt x="98" y="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7708" name="Rectangle 80"/>
          <p:cNvSpPr>
            <a:spLocks noChangeArrowheads="1"/>
          </p:cNvSpPr>
          <p:nvPr/>
        </p:nvSpPr>
        <p:spPr bwMode="auto">
          <a:xfrm>
            <a:off x="3465513" y="3643313"/>
            <a:ext cx="6810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27709" name="Rectangle 81"/>
          <p:cNvSpPr>
            <a:spLocks noChangeArrowheads="1"/>
          </p:cNvSpPr>
          <p:nvPr/>
        </p:nvSpPr>
        <p:spPr bwMode="auto">
          <a:xfrm>
            <a:off x="3494088" y="3678238"/>
            <a:ext cx="1206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900" b="0">
                <a:solidFill>
                  <a:srgbClr val="000000"/>
                </a:solidFill>
                <a:latin typeface="Times New Roman" panose="02020603050405020304" pitchFamily="18" charset="0"/>
              </a:rPr>
              <a:t>–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710" name="Rectangle 82"/>
          <p:cNvSpPr>
            <a:spLocks noChangeArrowheads="1"/>
          </p:cNvSpPr>
          <p:nvPr/>
        </p:nvSpPr>
        <p:spPr bwMode="auto">
          <a:xfrm>
            <a:off x="3616325" y="3678238"/>
            <a:ext cx="3016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900" b="0">
                <a:solidFill>
                  <a:srgbClr val="000000"/>
                </a:solidFill>
                <a:latin typeface="Times New Roman" panose="02020603050405020304" pitchFamily="18" charset="0"/>
              </a:rPr>
              <a:t>0.1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27711" name="Rectangle 83"/>
          <p:cNvSpPr>
            <a:spLocks noChangeArrowheads="1"/>
          </p:cNvSpPr>
          <p:nvPr/>
        </p:nvSpPr>
        <p:spPr bwMode="auto">
          <a:xfrm>
            <a:off x="3924300" y="3616325"/>
            <a:ext cx="82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6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83" name="Textfeld 82"/>
          <p:cNvSpPr txBox="1">
            <a:spLocks noChangeArrowheads="1"/>
          </p:cNvSpPr>
          <p:nvPr/>
        </p:nvSpPr>
        <p:spPr bwMode="auto">
          <a:xfrm>
            <a:off x="3070225" y="5295900"/>
            <a:ext cx="5448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Dynamik ist abhängig von Kontrollparameter </a:t>
            </a:r>
            <a:r>
              <a:rPr lang="de-DE" altLang="de-DE" sz="200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7713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- 3-</a:t>
            </a:r>
            <a:fld id="{AEAFB9CB-B526-429D-B298-DA02DEDE7F21}" type="slidenum"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pPr>
                <a:buSzTx/>
                <a:buFontTx/>
                <a:buNone/>
              </a:pPr>
              <a:t>14</a:t>
            </a:fld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</a:t>
            </a:r>
          </a:p>
        </p:txBody>
      </p:sp>
      <p:sp>
        <p:nvSpPr>
          <p:cNvPr id="27714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Das Mini-Weltsystem</a:t>
            </a: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684213" y="1125538"/>
            <a:ext cx="56864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</a:pPr>
            <a:r>
              <a:rPr lang="de-DE" altLang="de-DE" sz="2800" b="0">
                <a:solidFill>
                  <a:srgbClr val="003399"/>
                </a:solidFill>
                <a:latin typeface="Arial Black" panose="020B0A04020102020204" pitchFamily="34" charset="0"/>
              </a:rPr>
              <a:t> </a:t>
            </a:r>
            <a:r>
              <a:rPr lang="de-DE" altLang="de-DE" b="0">
                <a:solidFill>
                  <a:srgbClr val="003399"/>
                </a:solidFill>
              </a:rPr>
              <a:t>Systemverhalten Pulspropagierung</a:t>
            </a:r>
          </a:p>
        </p:txBody>
      </p:sp>
      <p:graphicFrame>
        <p:nvGraphicFramePr>
          <p:cNvPr id="149511" name="Object 7"/>
          <p:cNvGraphicFramePr>
            <a:graphicFrameLocks noChangeAspect="1"/>
          </p:cNvGraphicFramePr>
          <p:nvPr/>
        </p:nvGraphicFramePr>
        <p:xfrm>
          <a:off x="971550" y="1700213"/>
          <a:ext cx="3276600" cy="242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6" r:id="rId5" imgW="2523744" imgH="1810512" progId="Word.Picture.8">
                  <p:embed/>
                </p:oleObj>
              </mc:Choice>
              <mc:Fallback>
                <p:oleObj r:id="rId5" imgW="2523744" imgH="1810512" progId="Word.Pictur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3867"/>
                      <a:stretch>
                        <a:fillRect/>
                      </a:stretch>
                    </p:blipFill>
                    <p:spPr bwMode="auto">
                      <a:xfrm>
                        <a:off x="971550" y="1700213"/>
                        <a:ext cx="3276600" cy="242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13" name="Object 9"/>
          <p:cNvGraphicFramePr>
            <a:graphicFrameLocks noChangeAspect="1"/>
          </p:cNvGraphicFramePr>
          <p:nvPr/>
        </p:nvGraphicFramePr>
        <p:xfrm>
          <a:off x="4953000" y="1524000"/>
          <a:ext cx="3352800" cy="264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7" r:id="rId7" imgW="2534412" imgH="1828800" progId="Word.Picture.8">
                  <p:embed/>
                </p:oleObj>
              </mc:Choice>
              <mc:Fallback>
                <p:oleObj r:id="rId7" imgW="2534412" imgH="1828800" progId="Word.Picture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586" r="4562" b="2496"/>
                      <a:stretch>
                        <a:fillRect/>
                      </a:stretch>
                    </p:blipFill>
                    <p:spPr bwMode="auto">
                      <a:xfrm>
                        <a:off x="4953000" y="1524000"/>
                        <a:ext cx="3352800" cy="264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15" name="Object 11"/>
          <p:cNvGraphicFramePr>
            <a:graphicFrameLocks noChangeAspect="1"/>
          </p:cNvGraphicFramePr>
          <p:nvPr/>
        </p:nvGraphicFramePr>
        <p:xfrm>
          <a:off x="914400" y="4114800"/>
          <a:ext cx="3429000" cy="239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8" r:id="rId9" imgW="3133344" imgH="2363724" progId="Word.Picture.8">
                  <p:embed/>
                </p:oleObj>
              </mc:Choice>
              <mc:Fallback>
                <p:oleObj r:id="rId9" imgW="3133344" imgH="2363724" progId="Word.Picture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317" b="-4736"/>
                      <a:stretch>
                        <a:fillRect/>
                      </a:stretch>
                    </p:blipFill>
                    <p:spPr bwMode="auto">
                      <a:xfrm>
                        <a:off x="914400" y="4114800"/>
                        <a:ext cx="3429000" cy="2398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17" name="Object 13"/>
          <p:cNvGraphicFramePr>
            <a:graphicFrameLocks noChangeAspect="1"/>
          </p:cNvGraphicFramePr>
          <p:nvPr/>
        </p:nvGraphicFramePr>
        <p:xfrm>
          <a:off x="4953000" y="4114800"/>
          <a:ext cx="3276600" cy="245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9" r:id="rId11" imgW="2618232" imgH="1824228" progId="Word.Picture.8">
                  <p:embed/>
                </p:oleObj>
              </mc:Choice>
              <mc:Fallback>
                <p:oleObj r:id="rId11" imgW="2618232" imgH="1824228" progId="Word.Picture.8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64" r="2281"/>
                      <a:stretch>
                        <a:fillRect/>
                      </a:stretch>
                    </p:blipFill>
                    <p:spPr bwMode="auto">
                      <a:xfrm>
                        <a:off x="4953000" y="4114800"/>
                        <a:ext cx="3276600" cy="245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0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1E34C6FA-214A-4A03-871A-F812DB9FE037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15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28681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Das Mini-Weltsystem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smtClean="0"/>
              <a:t>Wann ist das System stabil ?</a:t>
            </a:r>
          </a:p>
          <a:p>
            <a:pPr marL="0" indent="0"/>
            <a:endParaRPr smtClean="0"/>
          </a:p>
          <a:p>
            <a:pPr marL="0" indent="0"/>
            <a:endParaRPr smtClean="0"/>
          </a:p>
          <a:p>
            <a:pPr marL="0" indent="0">
              <a:buFontTx/>
              <a:buNone/>
            </a:pPr>
            <a:r>
              <a:rPr sz="2800" smtClean="0">
                <a:solidFill>
                  <a:srgbClr val="C00000"/>
                </a:solidFill>
              </a:rPr>
              <a:t>Rechnung</a:t>
            </a:r>
            <a:r>
              <a:rPr sz="2800" smtClean="0"/>
              <a:t>:</a:t>
            </a:r>
            <a:r>
              <a:rPr smtClean="0"/>
              <a:t> </a:t>
            </a:r>
          </a:p>
          <a:p>
            <a:pPr marL="0" indent="0">
              <a:buFontTx/>
              <a:buNone/>
            </a:pPr>
            <a:r>
              <a:rPr smtClean="0"/>
              <a:t>	Pulsmodell, Zustandsmodell.</a:t>
            </a:r>
          </a:p>
        </p:txBody>
      </p:sp>
      <p:sp>
        <p:nvSpPr>
          <p:cNvPr id="29700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A7EBA7AB-F74C-4B40-91E1-ABC10192A76E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16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29701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Das Mini-Weltsystem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77200" cy="1701800"/>
          </a:xfrm>
        </p:spPr>
        <p:txBody>
          <a:bodyPr/>
          <a:lstStyle/>
          <a:p>
            <a:pPr marL="0" indent="0"/>
            <a:r>
              <a:rPr smtClean="0"/>
              <a:t>Wann ist das System stabil ?</a:t>
            </a:r>
          </a:p>
          <a:p>
            <a:pPr marL="0" indent="0"/>
            <a:endParaRPr smtClean="0"/>
          </a:p>
          <a:p>
            <a:pPr marL="0" indent="0"/>
            <a:r>
              <a:rPr sz="2800" smtClean="0"/>
              <a:t>Lösung:</a:t>
            </a:r>
            <a:r>
              <a:rPr smtClean="0"/>
              <a:t> </a:t>
            </a:r>
          </a:p>
          <a:p>
            <a:pPr marL="0" indent="0">
              <a:buFontTx/>
              <a:buNone/>
            </a:pPr>
            <a:r>
              <a:rPr smtClean="0"/>
              <a:t>	direkte Rückkopplung mit Exponentialfunktion.</a:t>
            </a:r>
          </a:p>
        </p:txBody>
      </p:sp>
      <p:graphicFrame>
        <p:nvGraphicFramePr>
          <p:cNvPr id="169989" name="Object 5"/>
          <p:cNvGraphicFramePr>
            <a:graphicFrameLocks noChangeAspect="1"/>
          </p:cNvGraphicFramePr>
          <p:nvPr/>
        </p:nvGraphicFramePr>
        <p:xfrm>
          <a:off x="827088" y="2924175"/>
          <a:ext cx="2643187" cy="266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6" name="Bild" r:id="rId4" imgW="1184988" imgH="1194318" progId="Word.Picture.8">
                  <p:embed/>
                </p:oleObj>
              </mc:Choice>
              <mc:Fallback>
                <p:oleObj name="Bild" r:id="rId4" imgW="1184988" imgH="1194318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924175"/>
                        <a:ext cx="2643187" cy="266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9988" name="Object 4"/>
          <p:cNvGraphicFramePr>
            <a:graphicFrameLocks noChangeAspect="1"/>
          </p:cNvGraphicFramePr>
          <p:nvPr/>
        </p:nvGraphicFramePr>
        <p:xfrm>
          <a:off x="6011863" y="2997200"/>
          <a:ext cx="2724150" cy="261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7" name="Bild" r:id="rId6" imgW="1719072" imgH="1644396" progId="Word.Picture.8">
                  <p:embed/>
                </p:oleObj>
              </mc:Choice>
              <mc:Fallback>
                <p:oleObj name="Bild" r:id="rId6" imgW="1719072" imgH="1644396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2997200"/>
                        <a:ext cx="2724150" cy="261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18875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8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4095750" y="3367088"/>
            <a:ext cx="9525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8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buSzTx/>
              <a:buFontTx/>
              <a:buNone/>
            </a:pPr>
            <a:r>
              <a:rPr lang="de-DE" altLang="de-DE" sz="1000" b="0">
                <a:latin typeface="TIMES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lang="de-DE" altLang="de-DE" b="0">
              <a:latin typeface="TIMES" panose="02020603050405020304" pitchFamily="18" charset="0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924300" y="3573463"/>
            <a:ext cx="1978025" cy="550862"/>
            <a:chOff x="3969" y="1888"/>
            <a:chExt cx="1246" cy="347"/>
          </a:xfrm>
        </p:grpSpPr>
        <p:sp>
          <p:nvSpPr>
            <p:cNvPr id="30731" name="Rectangle 12"/>
            <p:cNvSpPr>
              <a:spLocks noChangeArrowheads="1"/>
            </p:cNvSpPr>
            <p:nvPr/>
          </p:nvSpPr>
          <p:spPr bwMode="auto">
            <a:xfrm>
              <a:off x="3969" y="2009"/>
              <a:ext cx="95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buSzPct val="130000"/>
                <a:buBlip>
                  <a:blip r:embed="rId8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lnSpc>
                  <a:spcPct val="70000"/>
                </a:lnSpc>
                <a:buSzTx/>
                <a:buFontTx/>
                <a:buNone/>
              </a:pPr>
              <a:r>
                <a:rPr lang="de-DE" altLang="de-DE" b="0">
                  <a:latin typeface="Times New Roman" panose="02020603050405020304" pitchFamily="18" charset="0"/>
                </a:rPr>
                <a:t>z(t) = z(0)</a:t>
              </a:r>
              <a:r>
                <a:rPr lang="de-DE" altLang="de-DE" b="0"/>
                <a:t> </a:t>
              </a:r>
            </a:p>
          </p:txBody>
        </p:sp>
        <p:graphicFrame>
          <p:nvGraphicFramePr>
            <p:cNvPr id="30732" name="Object 15"/>
            <p:cNvGraphicFramePr>
              <a:graphicFrameLocks noChangeAspect="1"/>
            </p:cNvGraphicFramePr>
            <p:nvPr/>
          </p:nvGraphicFramePr>
          <p:xfrm>
            <a:off x="4830" y="1888"/>
            <a:ext cx="385" cy="3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8" name="Equation" r:id="rId9" imgW="215713" imgH="190335" progId="Equation.DSMT4">
                    <p:embed/>
                  </p:oleObj>
                </mc:Choice>
                <mc:Fallback>
                  <p:oleObj name="Equation" r:id="rId9" imgW="215713" imgH="190335" progId="Equation.DSMT4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30" y="1888"/>
                          <a:ext cx="385" cy="3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729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8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6835177C-E708-4EF8-B712-03976AB73F4E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17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30730" name="Fußzeilenplatzhalt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8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Das Mini-Weltsystem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77200" cy="4941888"/>
          </a:xfrm>
        </p:spPr>
        <p:txBody>
          <a:bodyPr/>
          <a:lstStyle/>
          <a:p>
            <a:pPr marL="361950" indent="-361950">
              <a:lnSpc>
                <a:spcPct val="140000"/>
              </a:lnSpc>
              <a:defRPr/>
            </a:pPr>
            <a:r>
              <a:rPr dirty="0"/>
              <a:t>Elimination von </a:t>
            </a:r>
            <a:r>
              <a:rPr dirty="0" err="1"/>
              <a:t>Hilfsgrössen</a:t>
            </a:r>
            <a:r>
              <a:rPr dirty="0"/>
              <a:t> ohne Gedächtnis</a:t>
            </a:r>
          </a:p>
          <a:p>
            <a:pPr marL="361950" indent="-361950">
              <a:lnSpc>
                <a:spcPct val="120000"/>
              </a:lnSpc>
              <a:buFontTx/>
              <a:buNone/>
              <a:defRPr/>
            </a:pPr>
            <a:r>
              <a:rPr dirty="0"/>
              <a:t>	</a:t>
            </a:r>
            <a:r>
              <a:rPr sz="2000" dirty="0"/>
              <a:t>Beispiel: G(t) = 0</a:t>
            </a:r>
          </a:p>
          <a:p>
            <a:pPr marL="361950" indent="-361950">
              <a:lnSpc>
                <a:spcPct val="260000"/>
              </a:lnSpc>
              <a:defRPr/>
            </a:pPr>
            <a:r>
              <a:rPr dirty="0"/>
              <a:t>Bildung der differentiellen Form</a:t>
            </a:r>
          </a:p>
          <a:p>
            <a:pPr marL="361950" indent="-361950">
              <a:buFontTx/>
              <a:buNone/>
              <a:defRPr/>
            </a:pPr>
            <a:r>
              <a:rPr dirty="0"/>
              <a:t>		</a:t>
            </a:r>
            <a:r>
              <a:rPr sz="2800" dirty="0">
                <a:solidFill>
                  <a:srgbClr val="000000"/>
                </a:solidFill>
                <a:cs typeface="Times New Roman" pitchFamily="18" charset="0"/>
              </a:rPr>
              <a:t>z</a:t>
            </a:r>
            <a:r>
              <a:rPr dirty="0">
                <a:solidFill>
                  <a:srgbClr val="000000"/>
                </a:solidFill>
                <a:cs typeface="Times New Roman" pitchFamily="18" charset="0"/>
              </a:rPr>
              <a:t>(t+1) </a:t>
            </a:r>
            <a:r>
              <a:rPr b="0" dirty="0">
                <a:solidFill>
                  <a:srgbClr val="000000"/>
                </a:solidFill>
                <a:cs typeface="Times New Roman" pitchFamily="18" charset="0"/>
              </a:rPr>
              <a:t>- </a:t>
            </a:r>
            <a:r>
              <a:rPr sz="2800" dirty="0">
                <a:solidFill>
                  <a:srgbClr val="000000"/>
                </a:solidFill>
                <a:cs typeface="Times New Roman" pitchFamily="18" charset="0"/>
              </a:rPr>
              <a:t>z</a:t>
            </a:r>
            <a:r>
              <a:rPr dirty="0">
                <a:solidFill>
                  <a:srgbClr val="000000"/>
                </a:solidFill>
                <a:cs typeface="Times New Roman" pitchFamily="18" charset="0"/>
              </a:rPr>
              <a:t>(t) =</a:t>
            </a:r>
            <a:r>
              <a:rPr sz="28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sz="2800" dirty="0" err="1">
                <a:solidFill>
                  <a:srgbClr val="000000"/>
                </a:solidFill>
                <a:cs typeface="Times New Roman" pitchFamily="18" charset="0"/>
              </a:rPr>
              <a:t>Az</a:t>
            </a:r>
            <a:r>
              <a:rPr sz="2800" dirty="0">
                <a:solidFill>
                  <a:srgbClr val="000000"/>
                </a:solidFill>
                <a:cs typeface="Times New Roman" pitchFamily="18" charset="0"/>
              </a:rPr>
              <a:t> ,     </a:t>
            </a:r>
            <a:r>
              <a:rPr sz="2800" b="0" dirty="0" err="1" smtClean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sz="2800" b="0" dirty="0" err="1" smtClean="0">
                <a:solidFill>
                  <a:srgbClr val="000000"/>
                </a:solidFill>
                <a:cs typeface="Times New Roman" pitchFamily="18" charset="0"/>
              </a:rPr>
              <a:t>t</a:t>
            </a:r>
            <a:r>
              <a:rPr sz="2800" b="0" dirty="0" smtClean="0">
                <a:solidFill>
                  <a:srgbClr val="000000"/>
                </a:solidFill>
                <a:cs typeface="Times New Roman" pitchFamily="18" charset="0"/>
              </a:rPr>
              <a:t> = 1</a:t>
            </a:r>
            <a:endParaRPr sz="2800" b="0" dirty="0">
              <a:solidFill>
                <a:srgbClr val="000000"/>
              </a:solidFill>
              <a:cs typeface="Times New Roman" pitchFamily="18" charset="0"/>
            </a:endParaRPr>
          </a:p>
          <a:p>
            <a:pPr marL="361950" indent="-361950">
              <a:buFontTx/>
              <a:buNone/>
              <a:defRPr/>
            </a:pPr>
            <a:r>
              <a:rPr sz="2800" dirty="0">
                <a:solidFill>
                  <a:srgbClr val="000000"/>
                </a:solidFill>
                <a:cs typeface="Times New Roman" pitchFamily="18" charset="0"/>
              </a:rPr>
              <a:t>		z‘</a:t>
            </a:r>
            <a:r>
              <a:rPr sz="2800" dirty="0">
                <a:solidFill>
                  <a:srgbClr val="000000"/>
                </a:solidFill>
                <a:cs typeface="Times New Roman" pitchFamily="18" charset="0"/>
                <a:sym typeface="Symbol"/>
              </a:rPr>
              <a:t> </a:t>
            </a:r>
            <a:r>
              <a:rPr sz="2800" dirty="0" err="1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sz="2800" dirty="0" err="1">
                <a:solidFill>
                  <a:srgbClr val="000000"/>
                </a:solidFill>
                <a:cs typeface="Times New Roman" pitchFamily="18" charset="0"/>
              </a:rPr>
              <a:t>z</a:t>
            </a:r>
            <a:r>
              <a:rPr sz="2800" dirty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/</a:t>
            </a:r>
            <a:r>
              <a:rPr sz="2800" dirty="0" err="1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sz="2800" dirty="0" err="1">
                <a:solidFill>
                  <a:srgbClr val="000000"/>
                </a:solidFill>
                <a:cs typeface="Times New Roman" pitchFamily="18" charset="0"/>
              </a:rPr>
              <a:t>t</a:t>
            </a:r>
            <a:r>
              <a:rPr sz="28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dirty="0">
                <a:solidFill>
                  <a:srgbClr val="000000"/>
                </a:solidFill>
                <a:cs typeface="Times New Roman" pitchFamily="18" charset="0"/>
              </a:rPr>
              <a:t>=</a:t>
            </a:r>
            <a:r>
              <a:rPr sz="28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sz="2800" dirty="0" err="1">
                <a:solidFill>
                  <a:srgbClr val="000000"/>
                </a:solidFill>
                <a:cs typeface="Times New Roman" pitchFamily="18" charset="0"/>
              </a:rPr>
              <a:t>Az</a:t>
            </a:r>
            <a:r>
              <a:rPr sz="2800" dirty="0">
                <a:solidFill>
                  <a:srgbClr val="000000"/>
                </a:solidFill>
                <a:cs typeface="Times New Roman" pitchFamily="18" charset="0"/>
              </a:rPr>
              <a:t>		</a:t>
            </a:r>
            <a:r>
              <a:rPr sz="2000" i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itchFamily="18" charset="0"/>
              </a:rPr>
              <a:t>kleine Zeitschritte</a:t>
            </a:r>
            <a:endParaRPr sz="2800" i="1" dirty="0">
              <a:solidFill>
                <a:schemeClr val="tx1">
                  <a:lumMod val="65000"/>
                  <a:lumOff val="35000"/>
                </a:schemeClr>
              </a:solidFill>
              <a:cs typeface="Times New Roman" pitchFamily="18" charset="0"/>
            </a:endParaRPr>
          </a:p>
          <a:p>
            <a:pPr marL="361950" indent="-361950">
              <a:buFontTx/>
              <a:buNone/>
              <a:defRPr/>
            </a:pPr>
            <a:r>
              <a:rPr dirty="0">
                <a:solidFill>
                  <a:srgbClr val="000000"/>
                </a:solidFill>
                <a:cs typeface="Times New Roman" pitchFamily="18" charset="0"/>
              </a:rPr>
              <a:t>	so dass</a:t>
            </a:r>
            <a:endParaRPr sz="2800" dirty="0">
              <a:solidFill>
                <a:srgbClr val="000000"/>
              </a:solidFill>
              <a:cs typeface="Times New Roman" pitchFamily="18" charset="0"/>
            </a:endParaRPr>
          </a:p>
          <a:p>
            <a:pPr marL="361950" indent="-361950">
              <a:buFontTx/>
              <a:buNone/>
              <a:defRPr/>
            </a:pPr>
            <a:r>
              <a:rPr sz="2800" dirty="0">
                <a:solidFill>
                  <a:srgbClr val="000000"/>
                </a:solidFill>
                <a:cs typeface="Times New Roman" pitchFamily="18" charset="0"/>
              </a:rPr>
              <a:t>		z</a:t>
            </a:r>
            <a:r>
              <a:rPr dirty="0">
                <a:solidFill>
                  <a:srgbClr val="000000"/>
                </a:solidFill>
                <a:cs typeface="Times New Roman" pitchFamily="18" charset="0"/>
              </a:rPr>
              <a:t>(t+1) = </a:t>
            </a:r>
            <a:r>
              <a:rPr sz="2800" dirty="0">
                <a:solidFill>
                  <a:srgbClr val="000000"/>
                </a:solidFill>
                <a:cs typeface="Times New Roman" pitchFamily="18" charset="0"/>
              </a:rPr>
              <a:t>z</a:t>
            </a:r>
            <a:r>
              <a:rPr dirty="0">
                <a:solidFill>
                  <a:srgbClr val="000000"/>
                </a:solidFill>
                <a:cs typeface="Times New Roman" pitchFamily="18" charset="0"/>
              </a:rPr>
              <a:t>(t) + </a:t>
            </a:r>
            <a:r>
              <a:rPr sz="2800" dirty="0" err="1">
                <a:solidFill>
                  <a:srgbClr val="000000"/>
                </a:solidFill>
                <a:cs typeface="Times New Roman" pitchFamily="18" charset="0"/>
              </a:rPr>
              <a:t>z‘</a:t>
            </a:r>
            <a:r>
              <a:rPr sz="2800" dirty="0" err="1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sz="2800" dirty="0" err="1">
                <a:solidFill>
                  <a:srgbClr val="000000"/>
                </a:solidFill>
                <a:cs typeface="Times New Roman" pitchFamily="18" charset="0"/>
              </a:rPr>
              <a:t>t</a:t>
            </a:r>
            <a:r>
              <a:rPr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Euler-</a:t>
            </a:r>
            <a:r>
              <a:rPr sz="20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Cauchy</a:t>
            </a:r>
            <a:r>
              <a:rPr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-Integration</a:t>
            </a:r>
            <a:endParaRPr sz="2000" i="1" dirty="0"/>
          </a:p>
          <a:p>
            <a:pPr marL="361950" indent="-361950">
              <a:lnSpc>
                <a:spcPct val="330000"/>
              </a:lnSpc>
              <a:defRPr/>
            </a:pPr>
            <a:r>
              <a:rPr dirty="0"/>
              <a:t>Visualisierung durch den Wirkgraphen mittels Blöcken</a:t>
            </a: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31749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748B19F2-8EE7-48F5-B49A-6104ECF5AE89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18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31750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Das Mini-Weltsystem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685800" y="1295400"/>
            <a:ext cx="60467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</a:pPr>
            <a:r>
              <a:rPr lang="de-DE" altLang="de-DE" sz="2800" b="0">
                <a:solidFill>
                  <a:srgbClr val="003399"/>
                </a:solidFill>
                <a:latin typeface="Arial Black" panose="020B0A04020102020204" pitchFamily="34" charset="0"/>
              </a:rPr>
              <a:t> </a:t>
            </a:r>
            <a:r>
              <a:rPr lang="de-DE" altLang="de-DE">
                <a:solidFill>
                  <a:srgbClr val="003399"/>
                </a:solidFill>
              </a:rPr>
              <a:t>Systemverhalten Pulsdynamik</a:t>
            </a:r>
          </a:p>
        </p:txBody>
      </p:sp>
      <p:grpSp>
        <p:nvGrpSpPr>
          <p:cNvPr id="32772" name="Group 11"/>
          <p:cNvGrpSpPr>
            <a:grpSpLocks noChangeAspect="1"/>
          </p:cNvGrpSpPr>
          <p:nvPr/>
        </p:nvGrpSpPr>
        <p:grpSpPr bwMode="auto">
          <a:xfrm>
            <a:off x="1557338" y="2133600"/>
            <a:ext cx="5537200" cy="2949575"/>
            <a:chOff x="973" y="1344"/>
            <a:chExt cx="3488" cy="1858"/>
          </a:xfrm>
        </p:grpSpPr>
        <p:sp>
          <p:nvSpPr>
            <p:cNvPr id="32775" name="AutoShape 10"/>
            <p:cNvSpPr>
              <a:spLocks noChangeAspect="1" noChangeArrowheads="1" noTextEdit="1"/>
            </p:cNvSpPr>
            <p:nvPr/>
          </p:nvSpPr>
          <p:spPr bwMode="auto">
            <a:xfrm>
              <a:off x="975" y="1344"/>
              <a:ext cx="3481" cy="1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776" name="Rectangle 12"/>
            <p:cNvSpPr>
              <a:spLocks noChangeArrowheads="1"/>
            </p:cNvSpPr>
            <p:nvPr/>
          </p:nvSpPr>
          <p:spPr bwMode="auto">
            <a:xfrm>
              <a:off x="975" y="1367"/>
              <a:ext cx="8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 </a:t>
              </a:r>
              <a:endParaRPr lang="de-DE" altLang="de-DE" sz="2000" b="0"/>
            </a:p>
          </p:txBody>
        </p:sp>
        <p:sp>
          <p:nvSpPr>
            <p:cNvPr id="32777" name="Rectangle 13"/>
            <p:cNvSpPr>
              <a:spLocks noChangeArrowheads="1"/>
            </p:cNvSpPr>
            <p:nvPr/>
          </p:nvSpPr>
          <p:spPr bwMode="auto">
            <a:xfrm>
              <a:off x="1056" y="1367"/>
              <a:ext cx="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000" b="0"/>
            </a:p>
          </p:txBody>
        </p:sp>
        <p:sp>
          <p:nvSpPr>
            <p:cNvPr id="32778" name="Rectangle 14"/>
            <p:cNvSpPr>
              <a:spLocks noChangeArrowheads="1"/>
            </p:cNvSpPr>
            <p:nvPr/>
          </p:nvSpPr>
          <p:spPr bwMode="auto">
            <a:xfrm>
              <a:off x="973" y="1737"/>
              <a:ext cx="993" cy="507"/>
            </a:xfrm>
            <a:prstGeom prst="rect">
              <a:avLst/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32779" name="Rectangle 15"/>
            <p:cNvSpPr>
              <a:spLocks noChangeArrowheads="1"/>
            </p:cNvSpPr>
            <p:nvPr/>
          </p:nvSpPr>
          <p:spPr bwMode="auto">
            <a:xfrm>
              <a:off x="1014" y="1927"/>
              <a:ext cx="1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>
                  <a:solidFill>
                    <a:srgbClr val="000000"/>
                  </a:solidFill>
                </a:rPr>
                <a:t>B</a:t>
              </a:r>
              <a:endParaRPr lang="de-DE" altLang="de-DE" sz="2000" b="0"/>
            </a:p>
          </p:txBody>
        </p:sp>
        <p:sp>
          <p:nvSpPr>
            <p:cNvPr id="32780" name="Rectangle 16"/>
            <p:cNvSpPr>
              <a:spLocks noChangeArrowheads="1"/>
            </p:cNvSpPr>
            <p:nvPr/>
          </p:nvSpPr>
          <p:spPr bwMode="auto">
            <a:xfrm>
              <a:off x="1130" y="1927"/>
              <a:ext cx="7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 b="0">
                  <a:solidFill>
                    <a:srgbClr val="000000"/>
                  </a:solidFill>
                </a:rPr>
                <a:t>evölkerung</a:t>
              </a:r>
              <a:endParaRPr lang="de-DE" altLang="de-DE" sz="2000" b="0"/>
            </a:p>
          </p:txBody>
        </p:sp>
        <p:sp>
          <p:nvSpPr>
            <p:cNvPr id="32781" name="Rectangle 17"/>
            <p:cNvSpPr>
              <a:spLocks noChangeArrowheads="1"/>
            </p:cNvSpPr>
            <p:nvPr/>
          </p:nvSpPr>
          <p:spPr bwMode="auto">
            <a:xfrm>
              <a:off x="1923" y="1927"/>
              <a:ext cx="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 b="0">
                  <a:solidFill>
                    <a:srgbClr val="000000"/>
                  </a:solidFill>
                </a:rPr>
                <a:t> </a:t>
              </a:r>
              <a:endParaRPr lang="de-DE" altLang="de-DE" sz="2000" b="0"/>
            </a:p>
          </p:txBody>
        </p:sp>
        <p:sp>
          <p:nvSpPr>
            <p:cNvPr id="32782" name="Rectangle 18"/>
            <p:cNvSpPr>
              <a:spLocks noChangeArrowheads="1"/>
            </p:cNvSpPr>
            <p:nvPr/>
          </p:nvSpPr>
          <p:spPr bwMode="auto">
            <a:xfrm>
              <a:off x="2790" y="1737"/>
              <a:ext cx="972" cy="507"/>
            </a:xfrm>
            <a:prstGeom prst="rect">
              <a:avLst/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32783" name="Rectangle 19"/>
            <p:cNvSpPr>
              <a:spLocks noChangeArrowheads="1"/>
            </p:cNvSpPr>
            <p:nvPr/>
          </p:nvSpPr>
          <p:spPr bwMode="auto">
            <a:xfrm>
              <a:off x="3006" y="1927"/>
              <a:ext cx="1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>
                  <a:solidFill>
                    <a:srgbClr val="000000"/>
                  </a:solidFill>
                </a:rPr>
                <a:t>U</a:t>
              </a:r>
              <a:endParaRPr lang="de-DE" altLang="de-DE" sz="2000" b="0"/>
            </a:p>
          </p:txBody>
        </p:sp>
        <p:sp>
          <p:nvSpPr>
            <p:cNvPr id="32784" name="Rectangle 20"/>
            <p:cNvSpPr>
              <a:spLocks noChangeArrowheads="1"/>
            </p:cNvSpPr>
            <p:nvPr/>
          </p:nvSpPr>
          <p:spPr bwMode="auto">
            <a:xfrm>
              <a:off x="3122" y="1927"/>
              <a:ext cx="41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 b="0">
                  <a:solidFill>
                    <a:srgbClr val="000000"/>
                  </a:solidFill>
                </a:rPr>
                <a:t>mwelt</a:t>
              </a:r>
              <a:endParaRPr lang="de-DE" altLang="de-DE" sz="2000" b="0"/>
            </a:p>
          </p:txBody>
        </p:sp>
        <p:sp>
          <p:nvSpPr>
            <p:cNvPr id="32785" name="Rectangle 21"/>
            <p:cNvSpPr>
              <a:spLocks noChangeArrowheads="1"/>
            </p:cNvSpPr>
            <p:nvPr/>
          </p:nvSpPr>
          <p:spPr bwMode="auto">
            <a:xfrm>
              <a:off x="3544" y="1927"/>
              <a:ext cx="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 b="0">
                  <a:solidFill>
                    <a:srgbClr val="000000"/>
                  </a:solidFill>
                </a:rPr>
                <a:t> </a:t>
              </a:r>
              <a:endParaRPr lang="de-DE" altLang="de-DE" sz="2000" b="0"/>
            </a:p>
          </p:txBody>
        </p:sp>
        <p:sp>
          <p:nvSpPr>
            <p:cNvPr id="32786" name="Rectangle 22"/>
            <p:cNvSpPr>
              <a:spLocks noChangeArrowheads="1"/>
            </p:cNvSpPr>
            <p:nvPr/>
          </p:nvSpPr>
          <p:spPr bwMode="auto">
            <a:xfrm>
              <a:off x="2840" y="2687"/>
              <a:ext cx="973" cy="505"/>
            </a:xfrm>
            <a:prstGeom prst="rect">
              <a:avLst/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32787" name="Rectangle 23"/>
            <p:cNvSpPr>
              <a:spLocks noChangeArrowheads="1"/>
            </p:cNvSpPr>
            <p:nvPr/>
          </p:nvSpPr>
          <p:spPr bwMode="auto">
            <a:xfrm>
              <a:off x="3025" y="2876"/>
              <a:ext cx="1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>
                  <a:solidFill>
                    <a:srgbClr val="000000"/>
                  </a:solidFill>
                </a:rPr>
                <a:t>K</a:t>
              </a:r>
              <a:endParaRPr lang="de-DE" altLang="de-DE" sz="2000" b="0"/>
            </a:p>
          </p:txBody>
        </p:sp>
        <p:sp>
          <p:nvSpPr>
            <p:cNvPr id="32788" name="Rectangle 24"/>
            <p:cNvSpPr>
              <a:spLocks noChangeArrowheads="1"/>
            </p:cNvSpPr>
            <p:nvPr/>
          </p:nvSpPr>
          <p:spPr bwMode="auto">
            <a:xfrm>
              <a:off x="3142" y="2876"/>
              <a:ext cx="48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 b="0">
                  <a:solidFill>
                    <a:srgbClr val="000000"/>
                  </a:solidFill>
                </a:rPr>
                <a:t>onsum</a:t>
              </a:r>
              <a:endParaRPr lang="de-DE" altLang="de-DE" sz="2000" b="0"/>
            </a:p>
          </p:txBody>
        </p:sp>
        <p:sp>
          <p:nvSpPr>
            <p:cNvPr id="32789" name="Rectangle 25"/>
            <p:cNvSpPr>
              <a:spLocks noChangeArrowheads="1"/>
            </p:cNvSpPr>
            <p:nvPr/>
          </p:nvSpPr>
          <p:spPr bwMode="auto">
            <a:xfrm>
              <a:off x="3628" y="2876"/>
              <a:ext cx="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 b="0">
                  <a:solidFill>
                    <a:srgbClr val="000000"/>
                  </a:solidFill>
                </a:rPr>
                <a:t> </a:t>
              </a:r>
              <a:endParaRPr lang="de-DE" altLang="de-DE" sz="2000" b="0"/>
            </a:p>
          </p:txBody>
        </p:sp>
        <p:grpSp>
          <p:nvGrpSpPr>
            <p:cNvPr id="32790" name="Group 28"/>
            <p:cNvGrpSpPr>
              <a:grpSpLocks/>
            </p:cNvGrpSpPr>
            <p:nvPr/>
          </p:nvGrpSpPr>
          <p:grpSpPr bwMode="auto">
            <a:xfrm>
              <a:off x="1459" y="2304"/>
              <a:ext cx="1382" cy="635"/>
              <a:chOff x="1459" y="2304"/>
              <a:chExt cx="1382" cy="635"/>
            </a:xfrm>
          </p:grpSpPr>
          <p:sp>
            <p:nvSpPr>
              <p:cNvPr id="32834" name="Freeform 26"/>
              <p:cNvSpPr>
                <a:spLocks/>
              </p:cNvSpPr>
              <p:nvPr/>
            </p:nvSpPr>
            <p:spPr bwMode="auto">
              <a:xfrm>
                <a:off x="1511" y="2405"/>
                <a:ext cx="1330" cy="534"/>
              </a:xfrm>
              <a:custGeom>
                <a:avLst/>
                <a:gdLst>
                  <a:gd name="T0" fmla="*/ 1330 w 1330"/>
                  <a:gd name="T1" fmla="*/ 534 h 534"/>
                  <a:gd name="T2" fmla="*/ 0 w 1330"/>
                  <a:gd name="T3" fmla="*/ 534 h 534"/>
                  <a:gd name="T4" fmla="*/ 0 w 1330"/>
                  <a:gd name="T5" fmla="*/ 0 h 534"/>
                  <a:gd name="T6" fmla="*/ 0 60000 65536"/>
                  <a:gd name="T7" fmla="*/ 0 60000 65536"/>
                  <a:gd name="T8" fmla="*/ 0 60000 65536"/>
                  <a:gd name="T9" fmla="*/ 0 w 1330"/>
                  <a:gd name="T10" fmla="*/ 0 h 534"/>
                  <a:gd name="T11" fmla="*/ 1330 w 1330"/>
                  <a:gd name="T12" fmla="*/ 534 h 53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0" h="534">
                    <a:moveTo>
                      <a:pt x="1330" y="534"/>
                    </a:moveTo>
                    <a:lnTo>
                      <a:pt x="0" y="534"/>
                    </a:lnTo>
                    <a:lnTo>
                      <a:pt x="0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835" name="Freeform 27"/>
              <p:cNvSpPr>
                <a:spLocks/>
              </p:cNvSpPr>
              <p:nvPr/>
            </p:nvSpPr>
            <p:spPr bwMode="auto">
              <a:xfrm>
                <a:off x="1459" y="2304"/>
                <a:ext cx="105" cy="106"/>
              </a:xfrm>
              <a:custGeom>
                <a:avLst/>
                <a:gdLst>
                  <a:gd name="T0" fmla="*/ 105 w 105"/>
                  <a:gd name="T1" fmla="*/ 106 h 106"/>
                  <a:gd name="T2" fmla="*/ 52 w 105"/>
                  <a:gd name="T3" fmla="*/ 0 h 106"/>
                  <a:gd name="T4" fmla="*/ 0 w 105"/>
                  <a:gd name="T5" fmla="*/ 106 h 106"/>
                  <a:gd name="T6" fmla="*/ 105 w 105"/>
                  <a:gd name="T7" fmla="*/ 106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5"/>
                  <a:gd name="T13" fmla="*/ 0 h 106"/>
                  <a:gd name="T14" fmla="*/ 105 w 105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5" h="106">
                    <a:moveTo>
                      <a:pt x="105" y="106"/>
                    </a:moveTo>
                    <a:lnTo>
                      <a:pt x="52" y="0"/>
                    </a:lnTo>
                    <a:lnTo>
                      <a:pt x="0" y="106"/>
                    </a:lnTo>
                    <a:lnTo>
                      <a:pt x="105" y="10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2791" name="Group 31"/>
            <p:cNvGrpSpPr>
              <a:grpSpLocks/>
            </p:cNvGrpSpPr>
            <p:nvPr/>
          </p:nvGrpSpPr>
          <p:grpSpPr bwMode="auto">
            <a:xfrm>
              <a:off x="1815" y="1413"/>
              <a:ext cx="1106" cy="324"/>
              <a:chOff x="1815" y="1413"/>
              <a:chExt cx="1106" cy="324"/>
            </a:xfrm>
          </p:grpSpPr>
          <p:sp>
            <p:nvSpPr>
              <p:cNvPr id="32832" name="Freeform 29"/>
              <p:cNvSpPr>
                <a:spLocks/>
              </p:cNvSpPr>
              <p:nvPr/>
            </p:nvSpPr>
            <p:spPr bwMode="auto">
              <a:xfrm>
                <a:off x="1884" y="1413"/>
                <a:ext cx="1037" cy="324"/>
              </a:xfrm>
              <a:custGeom>
                <a:avLst/>
                <a:gdLst>
                  <a:gd name="T0" fmla="*/ 1037 w 1037"/>
                  <a:gd name="T1" fmla="*/ 324 h 324"/>
                  <a:gd name="T2" fmla="*/ 1025 w 1037"/>
                  <a:gd name="T3" fmla="*/ 319 h 324"/>
                  <a:gd name="T4" fmla="*/ 1012 w 1037"/>
                  <a:gd name="T5" fmla="*/ 311 h 324"/>
                  <a:gd name="T6" fmla="*/ 980 w 1037"/>
                  <a:gd name="T7" fmla="*/ 295 h 324"/>
                  <a:gd name="T8" fmla="*/ 945 w 1037"/>
                  <a:gd name="T9" fmla="*/ 275 h 324"/>
                  <a:gd name="T10" fmla="*/ 904 w 1037"/>
                  <a:gd name="T11" fmla="*/ 251 h 324"/>
                  <a:gd name="T12" fmla="*/ 859 w 1037"/>
                  <a:gd name="T13" fmla="*/ 227 h 324"/>
                  <a:gd name="T14" fmla="*/ 811 w 1037"/>
                  <a:gd name="T15" fmla="*/ 199 h 324"/>
                  <a:gd name="T16" fmla="*/ 762 w 1037"/>
                  <a:gd name="T17" fmla="*/ 172 h 324"/>
                  <a:gd name="T18" fmla="*/ 710 w 1037"/>
                  <a:gd name="T19" fmla="*/ 144 h 324"/>
                  <a:gd name="T20" fmla="*/ 657 w 1037"/>
                  <a:gd name="T21" fmla="*/ 117 h 324"/>
                  <a:gd name="T22" fmla="*/ 605 w 1037"/>
                  <a:gd name="T23" fmla="*/ 91 h 324"/>
                  <a:gd name="T24" fmla="*/ 554 w 1037"/>
                  <a:gd name="T25" fmla="*/ 67 h 324"/>
                  <a:gd name="T26" fmla="*/ 504 w 1037"/>
                  <a:gd name="T27" fmla="*/ 46 h 324"/>
                  <a:gd name="T28" fmla="*/ 455 w 1037"/>
                  <a:gd name="T29" fmla="*/ 28 h 324"/>
                  <a:gd name="T30" fmla="*/ 412 w 1037"/>
                  <a:gd name="T31" fmla="*/ 13 h 324"/>
                  <a:gd name="T32" fmla="*/ 370 w 1037"/>
                  <a:gd name="T33" fmla="*/ 4 h 324"/>
                  <a:gd name="T34" fmla="*/ 333 w 1037"/>
                  <a:gd name="T35" fmla="*/ 0 h 324"/>
                  <a:gd name="T36" fmla="*/ 307 w 1037"/>
                  <a:gd name="T37" fmla="*/ 2 h 324"/>
                  <a:gd name="T38" fmla="*/ 283 w 1037"/>
                  <a:gd name="T39" fmla="*/ 5 h 324"/>
                  <a:gd name="T40" fmla="*/ 257 w 1037"/>
                  <a:gd name="T41" fmla="*/ 12 h 324"/>
                  <a:gd name="T42" fmla="*/ 234 w 1037"/>
                  <a:gd name="T43" fmla="*/ 21 h 324"/>
                  <a:gd name="T44" fmla="*/ 210 w 1037"/>
                  <a:gd name="T45" fmla="*/ 33 h 324"/>
                  <a:gd name="T46" fmla="*/ 189 w 1037"/>
                  <a:gd name="T47" fmla="*/ 46 h 324"/>
                  <a:gd name="T48" fmla="*/ 166 w 1037"/>
                  <a:gd name="T49" fmla="*/ 60 h 324"/>
                  <a:gd name="T50" fmla="*/ 145 w 1037"/>
                  <a:gd name="T51" fmla="*/ 76 h 324"/>
                  <a:gd name="T52" fmla="*/ 105 w 1037"/>
                  <a:gd name="T53" fmla="*/ 112 h 324"/>
                  <a:gd name="T54" fmla="*/ 68 w 1037"/>
                  <a:gd name="T55" fmla="*/ 151 h 324"/>
                  <a:gd name="T56" fmla="*/ 32 w 1037"/>
                  <a:gd name="T57" fmla="*/ 190 h 324"/>
                  <a:gd name="T58" fmla="*/ 0 w 1037"/>
                  <a:gd name="T59" fmla="*/ 227 h 32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037"/>
                  <a:gd name="T91" fmla="*/ 0 h 324"/>
                  <a:gd name="T92" fmla="*/ 1037 w 1037"/>
                  <a:gd name="T93" fmla="*/ 324 h 32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037" h="324">
                    <a:moveTo>
                      <a:pt x="1037" y="324"/>
                    </a:moveTo>
                    <a:lnTo>
                      <a:pt x="1025" y="319"/>
                    </a:lnTo>
                    <a:lnTo>
                      <a:pt x="1012" y="311"/>
                    </a:lnTo>
                    <a:lnTo>
                      <a:pt x="980" y="295"/>
                    </a:lnTo>
                    <a:lnTo>
                      <a:pt x="945" y="275"/>
                    </a:lnTo>
                    <a:lnTo>
                      <a:pt x="904" y="251"/>
                    </a:lnTo>
                    <a:lnTo>
                      <a:pt x="859" y="227"/>
                    </a:lnTo>
                    <a:lnTo>
                      <a:pt x="811" y="199"/>
                    </a:lnTo>
                    <a:lnTo>
                      <a:pt x="762" y="172"/>
                    </a:lnTo>
                    <a:lnTo>
                      <a:pt x="710" y="144"/>
                    </a:lnTo>
                    <a:lnTo>
                      <a:pt x="657" y="117"/>
                    </a:lnTo>
                    <a:lnTo>
                      <a:pt x="605" y="91"/>
                    </a:lnTo>
                    <a:lnTo>
                      <a:pt x="554" y="67"/>
                    </a:lnTo>
                    <a:lnTo>
                      <a:pt x="504" y="46"/>
                    </a:lnTo>
                    <a:lnTo>
                      <a:pt x="455" y="28"/>
                    </a:lnTo>
                    <a:lnTo>
                      <a:pt x="412" y="13"/>
                    </a:lnTo>
                    <a:lnTo>
                      <a:pt x="370" y="4"/>
                    </a:lnTo>
                    <a:lnTo>
                      <a:pt x="333" y="0"/>
                    </a:lnTo>
                    <a:lnTo>
                      <a:pt x="307" y="2"/>
                    </a:lnTo>
                    <a:lnTo>
                      <a:pt x="283" y="5"/>
                    </a:lnTo>
                    <a:lnTo>
                      <a:pt x="257" y="12"/>
                    </a:lnTo>
                    <a:lnTo>
                      <a:pt x="234" y="21"/>
                    </a:lnTo>
                    <a:lnTo>
                      <a:pt x="210" y="33"/>
                    </a:lnTo>
                    <a:lnTo>
                      <a:pt x="189" y="46"/>
                    </a:lnTo>
                    <a:lnTo>
                      <a:pt x="166" y="60"/>
                    </a:lnTo>
                    <a:lnTo>
                      <a:pt x="145" y="76"/>
                    </a:lnTo>
                    <a:lnTo>
                      <a:pt x="105" y="112"/>
                    </a:lnTo>
                    <a:lnTo>
                      <a:pt x="68" y="151"/>
                    </a:lnTo>
                    <a:lnTo>
                      <a:pt x="32" y="190"/>
                    </a:lnTo>
                    <a:lnTo>
                      <a:pt x="0" y="227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833" name="Freeform 30"/>
              <p:cNvSpPr>
                <a:spLocks/>
              </p:cNvSpPr>
              <p:nvPr/>
            </p:nvSpPr>
            <p:spPr bwMode="auto">
              <a:xfrm>
                <a:off x="1815" y="1603"/>
                <a:ext cx="111" cy="113"/>
              </a:xfrm>
              <a:custGeom>
                <a:avLst/>
                <a:gdLst>
                  <a:gd name="T0" fmla="*/ 35 w 111"/>
                  <a:gd name="T1" fmla="*/ 0 h 113"/>
                  <a:gd name="T2" fmla="*/ 0 w 111"/>
                  <a:gd name="T3" fmla="*/ 113 h 113"/>
                  <a:gd name="T4" fmla="*/ 111 w 111"/>
                  <a:gd name="T5" fmla="*/ 74 h 113"/>
                  <a:gd name="T6" fmla="*/ 35 w 111"/>
                  <a:gd name="T7" fmla="*/ 0 h 1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1"/>
                  <a:gd name="T13" fmla="*/ 0 h 113"/>
                  <a:gd name="T14" fmla="*/ 111 w 111"/>
                  <a:gd name="T15" fmla="*/ 113 h 1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1" h="113">
                    <a:moveTo>
                      <a:pt x="35" y="0"/>
                    </a:moveTo>
                    <a:lnTo>
                      <a:pt x="0" y="113"/>
                    </a:lnTo>
                    <a:lnTo>
                      <a:pt x="111" y="74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2792" name="Group 34"/>
            <p:cNvGrpSpPr>
              <a:grpSpLocks/>
            </p:cNvGrpSpPr>
            <p:nvPr/>
          </p:nvGrpSpPr>
          <p:grpSpPr bwMode="auto">
            <a:xfrm>
              <a:off x="3812" y="2162"/>
              <a:ext cx="392" cy="646"/>
              <a:chOff x="3812" y="2162"/>
              <a:chExt cx="392" cy="646"/>
            </a:xfrm>
          </p:grpSpPr>
          <p:sp>
            <p:nvSpPr>
              <p:cNvPr id="32830" name="Freeform 32"/>
              <p:cNvSpPr>
                <a:spLocks/>
              </p:cNvSpPr>
              <p:nvPr/>
            </p:nvSpPr>
            <p:spPr bwMode="auto">
              <a:xfrm>
                <a:off x="3812" y="2162"/>
                <a:ext cx="392" cy="591"/>
              </a:xfrm>
              <a:custGeom>
                <a:avLst/>
                <a:gdLst>
                  <a:gd name="T0" fmla="*/ 0 w 392"/>
                  <a:gd name="T1" fmla="*/ 0 h 591"/>
                  <a:gd name="T2" fmla="*/ 71 w 392"/>
                  <a:gd name="T3" fmla="*/ 43 h 591"/>
                  <a:gd name="T4" fmla="*/ 140 w 392"/>
                  <a:gd name="T5" fmla="*/ 87 h 591"/>
                  <a:gd name="T6" fmla="*/ 205 w 392"/>
                  <a:gd name="T7" fmla="*/ 130 h 591"/>
                  <a:gd name="T8" fmla="*/ 236 w 392"/>
                  <a:gd name="T9" fmla="*/ 151 h 591"/>
                  <a:gd name="T10" fmla="*/ 265 w 392"/>
                  <a:gd name="T11" fmla="*/ 172 h 591"/>
                  <a:gd name="T12" fmla="*/ 290 w 392"/>
                  <a:gd name="T13" fmla="*/ 195 h 591"/>
                  <a:gd name="T14" fmla="*/ 315 w 392"/>
                  <a:gd name="T15" fmla="*/ 216 h 591"/>
                  <a:gd name="T16" fmla="*/ 336 w 392"/>
                  <a:gd name="T17" fmla="*/ 237 h 591"/>
                  <a:gd name="T18" fmla="*/ 353 w 392"/>
                  <a:gd name="T19" fmla="*/ 258 h 591"/>
                  <a:gd name="T20" fmla="*/ 368 w 392"/>
                  <a:gd name="T21" fmla="*/ 279 h 591"/>
                  <a:gd name="T22" fmla="*/ 381 w 392"/>
                  <a:gd name="T23" fmla="*/ 300 h 591"/>
                  <a:gd name="T24" fmla="*/ 389 w 392"/>
                  <a:gd name="T25" fmla="*/ 319 h 591"/>
                  <a:gd name="T26" fmla="*/ 392 w 392"/>
                  <a:gd name="T27" fmla="*/ 340 h 591"/>
                  <a:gd name="T28" fmla="*/ 392 w 392"/>
                  <a:gd name="T29" fmla="*/ 357 h 591"/>
                  <a:gd name="T30" fmla="*/ 391 w 392"/>
                  <a:gd name="T31" fmla="*/ 373 h 591"/>
                  <a:gd name="T32" fmla="*/ 384 w 392"/>
                  <a:gd name="T33" fmla="*/ 389 h 591"/>
                  <a:gd name="T34" fmla="*/ 378 w 392"/>
                  <a:gd name="T35" fmla="*/ 405 h 591"/>
                  <a:gd name="T36" fmla="*/ 368 w 392"/>
                  <a:gd name="T37" fmla="*/ 421 h 591"/>
                  <a:gd name="T38" fmla="*/ 355 w 392"/>
                  <a:gd name="T39" fmla="*/ 436 h 591"/>
                  <a:gd name="T40" fmla="*/ 342 w 392"/>
                  <a:gd name="T41" fmla="*/ 452 h 591"/>
                  <a:gd name="T42" fmla="*/ 326 w 392"/>
                  <a:gd name="T43" fmla="*/ 468 h 591"/>
                  <a:gd name="T44" fmla="*/ 308 w 392"/>
                  <a:gd name="T45" fmla="*/ 483 h 591"/>
                  <a:gd name="T46" fmla="*/ 289 w 392"/>
                  <a:gd name="T47" fmla="*/ 499 h 591"/>
                  <a:gd name="T48" fmla="*/ 247 w 392"/>
                  <a:gd name="T49" fmla="*/ 529 h 591"/>
                  <a:gd name="T50" fmla="*/ 202 w 392"/>
                  <a:gd name="T51" fmla="*/ 560 h 591"/>
                  <a:gd name="T52" fmla="*/ 152 w 392"/>
                  <a:gd name="T53" fmla="*/ 591 h 59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92"/>
                  <a:gd name="T82" fmla="*/ 0 h 591"/>
                  <a:gd name="T83" fmla="*/ 392 w 392"/>
                  <a:gd name="T84" fmla="*/ 591 h 59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92" h="591">
                    <a:moveTo>
                      <a:pt x="0" y="0"/>
                    </a:moveTo>
                    <a:lnTo>
                      <a:pt x="71" y="43"/>
                    </a:lnTo>
                    <a:lnTo>
                      <a:pt x="140" y="87"/>
                    </a:lnTo>
                    <a:lnTo>
                      <a:pt x="205" y="130"/>
                    </a:lnTo>
                    <a:lnTo>
                      <a:pt x="236" y="151"/>
                    </a:lnTo>
                    <a:lnTo>
                      <a:pt x="265" y="172"/>
                    </a:lnTo>
                    <a:lnTo>
                      <a:pt x="290" y="195"/>
                    </a:lnTo>
                    <a:lnTo>
                      <a:pt x="315" y="216"/>
                    </a:lnTo>
                    <a:lnTo>
                      <a:pt x="336" y="237"/>
                    </a:lnTo>
                    <a:lnTo>
                      <a:pt x="353" y="258"/>
                    </a:lnTo>
                    <a:lnTo>
                      <a:pt x="368" y="279"/>
                    </a:lnTo>
                    <a:lnTo>
                      <a:pt x="381" y="300"/>
                    </a:lnTo>
                    <a:lnTo>
                      <a:pt x="389" y="319"/>
                    </a:lnTo>
                    <a:lnTo>
                      <a:pt x="392" y="340"/>
                    </a:lnTo>
                    <a:lnTo>
                      <a:pt x="392" y="357"/>
                    </a:lnTo>
                    <a:lnTo>
                      <a:pt x="391" y="373"/>
                    </a:lnTo>
                    <a:lnTo>
                      <a:pt x="384" y="389"/>
                    </a:lnTo>
                    <a:lnTo>
                      <a:pt x="378" y="405"/>
                    </a:lnTo>
                    <a:lnTo>
                      <a:pt x="368" y="421"/>
                    </a:lnTo>
                    <a:lnTo>
                      <a:pt x="355" y="436"/>
                    </a:lnTo>
                    <a:lnTo>
                      <a:pt x="342" y="452"/>
                    </a:lnTo>
                    <a:lnTo>
                      <a:pt x="326" y="468"/>
                    </a:lnTo>
                    <a:lnTo>
                      <a:pt x="308" y="483"/>
                    </a:lnTo>
                    <a:lnTo>
                      <a:pt x="289" y="499"/>
                    </a:lnTo>
                    <a:lnTo>
                      <a:pt x="247" y="529"/>
                    </a:lnTo>
                    <a:lnTo>
                      <a:pt x="202" y="560"/>
                    </a:lnTo>
                    <a:lnTo>
                      <a:pt x="152" y="591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831" name="Freeform 33"/>
              <p:cNvSpPr>
                <a:spLocks/>
              </p:cNvSpPr>
              <p:nvPr/>
            </p:nvSpPr>
            <p:spPr bwMode="auto">
              <a:xfrm>
                <a:off x="3875" y="2709"/>
                <a:ext cx="118" cy="99"/>
              </a:xfrm>
              <a:custGeom>
                <a:avLst/>
                <a:gdLst>
                  <a:gd name="T0" fmla="*/ 63 w 118"/>
                  <a:gd name="T1" fmla="*/ 0 h 99"/>
                  <a:gd name="T2" fmla="*/ 0 w 118"/>
                  <a:gd name="T3" fmla="*/ 99 h 99"/>
                  <a:gd name="T4" fmla="*/ 118 w 118"/>
                  <a:gd name="T5" fmla="*/ 91 h 99"/>
                  <a:gd name="T6" fmla="*/ 63 w 118"/>
                  <a:gd name="T7" fmla="*/ 0 h 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8"/>
                  <a:gd name="T13" fmla="*/ 0 h 99"/>
                  <a:gd name="T14" fmla="*/ 118 w 118"/>
                  <a:gd name="T15" fmla="*/ 99 h 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8" h="99">
                    <a:moveTo>
                      <a:pt x="63" y="0"/>
                    </a:moveTo>
                    <a:lnTo>
                      <a:pt x="0" y="99"/>
                    </a:lnTo>
                    <a:lnTo>
                      <a:pt x="118" y="91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32793" name="Rectangle 35"/>
            <p:cNvSpPr>
              <a:spLocks noChangeArrowheads="1"/>
            </p:cNvSpPr>
            <p:nvPr/>
          </p:nvSpPr>
          <p:spPr bwMode="auto">
            <a:xfrm>
              <a:off x="1568" y="2585"/>
              <a:ext cx="64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32794" name="Rectangle 36"/>
            <p:cNvSpPr>
              <a:spLocks noChangeArrowheads="1"/>
            </p:cNvSpPr>
            <p:nvPr/>
          </p:nvSpPr>
          <p:spPr bwMode="auto">
            <a:xfrm>
              <a:off x="1776" y="2607"/>
              <a:ext cx="22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>
                  <a:solidFill>
                    <a:srgbClr val="000000"/>
                  </a:solidFill>
                </a:rPr>
                <a:t>0,3</a:t>
              </a:r>
              <a:endParaRPr lang="de-DE" altLang="de-DE" sz="2000" b="0"/>
            </a:p>
          </p:txBody>
        </p:sp>
        <p:sp>
          <p:nvSpPr>
            <p:cNvPr id="32795" name="Rectangle 37"/>
            <p:cNvSpPr>
              <a:spLocks noChangeArrowheads="1"/>
            </p:cNvSpPr>
            <p:nvPr/>
          </p:nvSpPr>
          <p:spPr bwMode="auto">
            <a:xfrm>
              <a:off x="2002" y="2607"/>
              <a:ext cx="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 b="0">
                  <a:solidFill>
                    <a:srgbClr val="000000"/>
                  </a:solidFill>
                </a:rPr>
                <a:t> </a:t>
              </a:r>
              <a:endParaRPr lang="de-DE" altLang="de-DE" sz="2000" b="0"/>
            </a:p>
          </p:txBody>
        </p:sp>
        <p:sp>
          <p:nvSpPr>
            <p:cNvPr id="32796" name="Rectangle 38"/>
            <p:cNvSpPr>
              <a:spLocks noChangeArrowheads="1"/>
            </p:cNvSpPr>
            <p:nvPr/>
          </p:nvSpPr>
          <p:spPr bwMode="auto">
            <a:xfrm>
              <a:off x="2921" y="1350"/>
              <a:ext cx="65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32797" name="Rectangle 39"/>
            <p:cNvSpPr>
              <a:spLocks noChangeArrowheads="1"/>
            </p:cNvSpPr>
            <p:nvPr/>
          </p:nvSpPr>
          <p:spPr bwMode="auto">
            <a:xfrm>
              <a:off x="3005" y="1373"/>
              <a:ext cx="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>
                  <a:solidFill>
                    <a:srgbClr val="000000"/>
                  </a:solidFill>
                </a:rPr>
                <a:t>–</a:t>
              </a:r>
              <a:endParaRPr lang="de-DE" altLang="de-DE" sz="2000" b="0"/>
            </a:p>
          </p:txBody>
        </p:sp>
        <p:sp>
          <p:nvSpPr>
            <p:cNvPr id="32798" name="Rectangle 40"/>
            <p:cNvSpPr>
              <a:spLocks noChangeArrowheads="1"/>
            </p:cNvSpPr>
            <p:nvPr/>
          </p:nvSpPr>
          <p:spPr bwMode="auto">
            <a:xfrm>
              <a:off x="3095" y="1373"/>
              <a:ext cx="38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>
                  <a:solidFill>
                    <a:srgbClr val="000000"/>
                  </a:solidFill>
                </a:rPr>
                <a:t> 0,1C</a:t>
              </a:r>
              <a:endParaRPr lang="de-DE" altLang="de-DE" sz="2000" b="0"/>
            </a:p>
          </p:txBody>
        </p:sp>
        <p:sp>
          <p:nvSpPr>
            <p:cNvPr id="32799" name="Rectangle 41"/>
            <p:cNvSpPr>
              <a:spLocks noChangeArrowheads="1"/>
            </p:cNvSpPr>
            <p:nvPr/>
          </p:nvSpPr>
          <p:spPr bwMode="auto">
            <a:xfrm>
              <a:off x="3482" y="1373"/>
              <a:ext cx="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 b="0">
                  <a:solidFill>
                    <a:srgbClr val="000000"/>
                  </a:solidFill>
                </a:rPr>
                <a:t> </a:t>
              </a:r>
              <a:endParaRPr lang="de-DE" altLang="de-DE" sz="2000" b="0"/>
            </a:p>
          </p:txBody>
        </p:sp>
        <p:sp>
          <p:nvSpPr>
            <p:cNvPr id="32800" name="Rectangle 42"/>
            <p:cNvSpPr>
              <a:spLocks noChangeArrowheads="1"/>
            </p:cNvSpPr>
            <p:nvPr/>
          </p:nvSpPr>
          <p:spPr bwMode="auto">
            <a:xfrm>
              <a:off x="3812" y="2808"/>
              <a:ext cx="649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32801" name="Rectangle 43"/>
            <p:cNvSpPr>
              <a:spLocks noChangeArrowheads="1"/>
            </p:cNvSpPr>
            <p:nvPr/>
          </p:nvSpPr>
          <p:spPr bwMode="auto">
            <a:xfrm>
              <a:off x="4009" y="2830"/>
              <a:ext cx="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>
                  <a:solidFill>
                    <a:srgbClr val="000000"/>
                  </a:solidFill>
                </a:rPr>
                <a:t>–</a:t>
              </a:r>
              <a:endParaRPr lang="de-DE" altLang="de-DE" sz="2000" b="0"/>
            </a:p>
          </p:txBody>
        </p:sp>
        <p:sp>
          <p:nvSpPr>
            <p:cNvPr id="32802" name="Rectangle 44"/>
            <p:cNvSpPr>
              <a:spLocks noChangeArrowheads="1"/>
            </p:cNvSpPr>
            <p:nvPr/>
          </p:nvSpPr>
          <p:spPr bwMode="auto">
            <a:xfrm>
              <a:off x="4099" y="2830"/>
              <a:ext cx="1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>
                  <a:solidFill>
                    <a:srgbClr val="000000"/>
                  </a:solidFill>
                </a:rPr>
                <a:t> C</a:t>
              </a:r>
              <a:endParaRPr lang="de-DE" altLang="de-DE" sz="2000" b="0"/>
            </a:p>
          </p:txBody>
        </p:sp>
        <p:sp>
          <p:nvSpPr>
            <p:cNvPr id="32803" name="Rectangle 45"/>
            <p:cNvSpPr>
              <a:spLocks noChangeArrowheads="1"/>
            </p:cNvSpPr>
            <p:nvPr/>
          </p:nvSpPr>
          <p:spPr bwMode="auto">
            <a:xfrm>
              <a:off x="4261" y="2830"/>
              <a:ext cx="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 b="0">
                  <a:solidFill>
                    <a:srgbClr val="000000"/>
                  </a:solidFill>
                </a:rPr>
                <a:t> </a:t>
              </a:r>
              <a:endParaRPr lang="de-DE" altLang="de-DE" sz="2000" b="0"/>
            </a:p>
          </p:txBody>
        </p:sp>
        <p:grpSp>
          <p:nvGrpSpPr>
            <p:cNvPr id="32804" name="Group 48"/>
            <p:cNvGrpSpPr>
              <a:grpSpLocks/>
            </p:cNvGrpSpPr>
            <p:nvPr/>
          </p:nvGrpSpPr>
          <p:grpSpPr bwMode="auto">
            <a:xfrm>
              <a:off x="1995" y="2039"/>
              <a:ext cx="766" cy="105"/>
              <a:chOff x="1995" y="2039"/>
              <a:chExt cx="766" cy="105"/>
            </a:xfrm>
          </p:grpSpPr>
          <p:sp>
            <p:nvSpPr>
              <p:cNvPr id="32828" name="Line 46"/>
              <p:cNvSpPr>
                <a:spLocks noChangeShapeType="1"/>
              </p:cNvSpPr>
              <p:nvPr/>
            </p:nvSpPr>
            <p:spPr bwMode="auto">
              <a:xfrm>
                <a:off x="1995" y="2090"/>
                <a:ext cx="662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829" name="Freeform 47"/>
              <p:cNvSpPr>
                <a:spLocks/>
              </p:cNvSpPr>
              <p:nvPr/>
            </p:nvSpPr>
            <p:spPr bwMode="auto">
              <a:xfrm>
                <a:off x="2654" y="2039"/>
                <a:ext cx="107" cy="105"/>
              </a:xfrm>
              <a:custGeom>
                <a:avLst/>
                <a:gdLst>
                  <a:gd name="T0" fmla="*/ 0 w 107"/>
                  <a:gd name="T1" fmla="*/ 105 h 105"/>
                  <a:gd name="T2" fmla="*/ 107 w 107"/>
                  <a:gd name="T3" fmla="*/ 51 h 105"/>
                  <a:gd name="T4" fmla="*/ 0 w 107"/>
                  <a:gd name="T5" fmla="*/ 0 h 105"/>
                  <a:gd name="T6" fmla="*/ 0 w 107"/>
                  <a:gd name="T7" fmla="*/ 105 h 1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05"/>
                  <a:gd name="T14" fmla="*/ 107 w 107"/>
                  <a:gd name="T15" fmla="*/ 105 h 1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05">
                    <a:moveTo>
                      <a:pt x="0" y="105"/>
                    </a:moveTo>
                    <a:lnTo>
                      <a:pt x="107" y="51"/>
                    </a:lnTo>
                    <a:lnTo>
                      <a:pt x="0" y="0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2805" name="Group 51"/>
            <p:cNvGrpSpPr>
              <a:grpSpLocks/>
            </p:cNvGrpSpPr>
            <p:nvPr/>
          </p:nvGrpSpPr>
          <p:grpSpPr bwMode="auto">
            <a:xfrm>
              <a:off x="2024" y="1887"/>
              <a:ext cx="677" cy="105"/>
              <a:chOff x="2024" y="1887"/>
              <a:chExt cx="677" cy="105"/>
            </a:xfrm>
          </p:grpSpPr>
          <p:sp>
            <p:nvSpPr>
              <p:cNvPr id="32826" name="Line 49"/>
              <p:cNvSpPr>
                <a:spLocks noChangeShapeType="1"/>
              </p:cNvSpPr>
              <p:nvPr/>
            </p:nvSpPr>
            <p:spPr bwMode="auto">
              <a:xfrm flipH="1">
                <a:off x="2126" y="1939"/>
                <a:ext cx="575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827" name="Freeform 50"/>
              <p:cNvSpPr>
                <a:spLocks/>
              </p:cNvSpPr>
              <p:nvPr/>
            </p:nvSpPr>
            <p:spPr bwMode="auto">
              <a:xfrm>
                <a:off x="2024" y="1887"/>
                <a:ext cx="107" cy="105"/>
              </a:xfrm>
              <a:custGeom>
                <a:avLst/>
                <a:gdLst>
                  <a:gd name="T0" fmla="*/ 107 w 107"/>
                  <a:gd name="T1" fmla="*/ 0 h 105"/>
                  <a:gd name="T2" fmla="*/ 0 w 107"/>
                  <a:gd name="T3" fmla="*/ 52 h 105"/>
                  <a:gd name="T4" fmla="*/ 107 w 107"/>
                  <a:gd name="T5" fmla="*/ 105 h 105"/>
                  <a:gd name="T6" fmla="*/ 107 w 107"/>
                  <a:gd name="T7" fmla="*/ 0 h 1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05"/>
                  <a:gd name="T14" fmla="*/ 107 w 107"/>
                  <a:gd name="T15" fmla="*/ 105 h 1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05">
                    <a:moveTo>
                      <a:pt x="107" y="0"/>
                    </a:moveTo>
                    <a:lnTo>
                      <a:pt x="0" y="52"/>
                    </a:lnTo>
                    <a:lnTo>
                      <a:pt x="107" y="105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2806" name="Group 54"/>
            <p:cNvGrpSpPr>
              <a:grpSpLocks/>
            </p:cNvGrpSpPr>
            <p:nvPr/>
          </p:nvGrpSpPr>
          <p:grpSpPr bwMode="auto">
            <a:xfrm>
              <a:off x="3537" y="2252"/>
              <a:ext cx="105" cy="446"/>
              <a:chOff x="3537" y="2252"/>
              <a:chExt cx="105" cy="446"/>
            </a:xfrm>
          </p:grpSpPr>
          <p:sp>
            <p:nvSpPr>
              <p:cNvPr id="32824" name="Line 52"/>
              <p:cNvSpPr>
                <a:spLocks noChangeShapeType="1"/>
              </p:cNvSpPr>
              <p:nvPr/>
            </p:nvSpPr>
            <p:spPr bwMode="auto">
              <a:xfrm>
                <a:off x="3589" y="2252"/>
                <a:ext cx="1" cy="34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825" name="Freeform 53"/>
              <p:cNvSpPr>
                <a:spLocks/>
              </p:cNvSpPr>
              <p:nvPr/>
            </p:nvSpPr>
            <p:spPr bwMode="auto">
              <a:xfrm>
                <a:off x="3537" y="2591"/>
                <a:ext cx="105" cy="107"/>
              </a:xfrm>
              <a:custGeom>
                <a:avLst/>
                <a:gdLst>
                  <a:gd name="T0" fmla="*/ 0 w 105"/>
                  <a:gd name="T1" fmla="*/ 0 h 107"/>
                  <a:gd name="T2" fmla="*/ 54 w 105"/>
                  <a:gd name="T3" fmla="*/ 107 h 107"/>
                  <a:gd name="T4" fmla="*/ 105 w 105"/>
                  <a:gd name="T5" fmla="*/ 0 h 107"/>
                  <a:gd name="T6" fmla="*/ 0 w 105"/>
                  <a:gd name="T7" fmla="*/ 0 h 10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5"/>
                  <a:gd name="T13" fmla="*/ 0 h 107"/>
                  <a:gd name="T14" fmla="*/ 105 w 105"/>
                  <a:gd name="T15" fmla="*/ 107 h 10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5" h="107">
                    <a:moveTo>
                      <a:pt x="0" y="0"/>
                    </a:moveTo>
                    <a:lnTo>
                      <a:pt x="54" y="107"/>
                    </a:lnTo>
                    <a:lnTo>
                      <a:pt x="10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2807" name="Group 57"/>
            <p:cNvGrpSpPr>
              <a:grpSpLocks/>
            </p:cNvGrpSpPr>
            <p:nvPr/>
          </p:nvGrpSpPr>
          <p:grpSpPr bwMode="auto">
            <a:xfrm>
              <a:off x="2872" y="2242"/>
              <a:ext cx="105" cy="445"/>
              <a:chOff x="2872" y="2242"/>
              <a:chExt cx="105" cy="445"/>
            </a:xfrm>
          </p:grpSpPr>
          <p:sp>
            <p:nvSpPr>
              <p:cNvPr id="32822" name="Line 55"/>
              <p:cNvSpPr>
                <a:spLocks noChangeShapeType="1"/>
              </p:cNvSpPr>
              <p:nvPr/>
            </p:nvSpPr>
            <p:spPr bwMode="auto">
              <a:xfrm flipV="1">
                <a:off x="2924" y="2344"/>
                <a:ext cx="1" cy="34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823" name="Freeform 56"/>
              <p:cNvSpPr>
                <a:spLocks/>
              </p:cNvSpPr>
              <p:nvPr/>
            </p:nvSpPr>
            <p:spPr bwMode="auto">
              <a:xfrm>
                <a:off x="2872" y="2242"/>
                <a:ext cx="105" cy="107"/>
              </a:xfrm>
              <a:custGeom>
                <a:avLst/>
                <a:gdLst>
                  <a:gd name="T0" fmla="*/ 105 w 105"/>
                  <a:gd name="T1" fmla="*/ 107 h 107"/>
                  <a:gd name="T2" fmla="*/ 53 w 105"/>
                  <a:gd name="T3" fmla="*/ 0 h 107"/>
                  <a:gd name="T4" fmla="*/ 0 w 105"/>
                  <a:gd name="T5" fmla="*/ 107 h 107"/>
                  <a:gd name="T6" fmla="*/ 105 w 105"/>
                  <a:gd name="T7" fmla="*/ 107 h 10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5"/>
                  <a:gd name="T13" fmla="*/ 0 h 107"/>
                  <a:gd name="T14" fmla="*/ 105 w 105"/>
                  <a:gd name="T15" fmla="*/ 107 h 10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5" h="107">
                    <a:moveTo>
                      <a:pt x="105" y="107"/>
                    </a:moveTo>
                    <a:lnTo>
                      <a:pt x="53" y="0"/>
                    </a:lnTo>
                    <a:lnTo>
                      <a:pt x="0" y="107"/>
                    </a:lnTo>
                    <a:lnTo>
                      <a:pt x="105" y="1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32808" name="Rectangle 58"/>
            <p:cNvSpPr>
              <a:spLocks noChangeArrowheads="1"/>
            </p:cNvSpPr>
            <p:nvPr/>
          </p:nvSpPr>
          <p:spPr bwMode="auto">
            <a:xfrm>
              <a:off x="2033" y="1677"/>
              <a:ext cx="65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32809" name="Rectangle 59"/>
            <p:cNvSpPr>
              <a:spLocks noChangeArrowheads="1"/>
            </p:cNvSpPr>
            <p:nvPr/>
          </p:nvSpPr>
          <p:spPr bwMode="auto">
            <a:xfrm>
              <a:off x="2175" y="1699"/>
              <a:ext cx="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>
                  <a:solidFill>
                    <a:srgbClr val="000000"/>
                  </a:solidFill>
                </a:rPr>
                <a:t>–</a:t>
              </a:r>
              <a:endParaRPr lang="de-DE" altLang="de-DE" sz="2000" b="0"/>
            </a:p>
          </p:txBody>
        </p:sp>
        <p:sp>
          <p:nvSpPr>
            <p:cNvPr id="32810" name="Rectangle 60"/>
            <p:cNvSpPr>
              <a:spLocks noChangeArrowheads="1"/>
            </p:cNvSpPr>
            <p:nvPr/>
          </p:nvSpPr>
          <p:spPr bwMode="auto">
            <a:xfrm>
              <a:off x="2265" y="1699"/>
              <a:ext cx="26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>
                  <a:solidFill>
                    <a:srgbClr val="000000"/>
                  </a:solidFill>
                </a:rPr>
                <a:t> 0,1</a:t>
              </a:r>
              <a:endParaRPr lang="de-DE" altLang="de-DE" sz="2000" b="0"/>
            </a:p>
          </p:txBody>
        </p:sp>
        <p:sp>
          <p:nvSpPr>
            <p:cNvPr id="32811" name="Rectangle 61"/>
            <p:cNvSpPr>
              <a:spLocks noChangeArrowheads="1"/>
            </p:cNvSpPr>
            <p:nvPr/>
          </p:nvSpPr>
          <p:spPr bwMode="auto">
            <a:xfrm>
              <a:off x="2536" y="1699"/>
              <a:ext cx="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 b="0">
                  <a:solidFill>
                    <a:srgbClr val="000000"/>
                  </a:solidFill>
                </a:rPr>
                <a:t> </a:t>
              </a:r>
              <a:endParaRPr lang="de-DE" altLang="de-DE" sz="2000" b="0"/>
            </a:p>
          </p:txBody>
        </p:sp>
        <p:sp>
          <p:nvSpPr>
            <p:cNvPr id="32812" name="Rectangle 62"/>
            <p:cNvSpPr>
              <a:spLocks noChangeArrowheads="1"/>
            </p:cNvSpPr>
            <p:nvPr/>
          </p:nvSpPr>
          <p:spPr bwMode="auto">
            <a:xfrm>
              <a:off x="2031" y="2071"/>
              <a:ext cx="649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32813" name="Rectangle 63"/>
            <p:cNvSpPr>
              <a:spLocks noChangeArrowheads="1"/>
            </p:cNvSpPr>
            <p:nvPr/>
          </p:nvSpPr>
          <p:spPr bwMode="auto">
            <a:xfrm>
              <a:off x="2309" y="2094"/>
              <a:ext cx="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>
                  <a:solidFill>
                    <a:srgbClr val="000000"/>
                  </a:solidFill>
                </a:rPr>
                <a:t>1</a:t>
              </a:r>
              <a:endParaRPr lang="de-DE" altLang="de-DE" sz="2000" b="0"/>
            </a:p>
          </p:txBody>
        </p:sp>
        <p:sp>
          <p:nvSpPr>
            <p:cNvPr id="32814" name="Rectangle 64"/>
            <p:cNvSpPr>
              <a:spLocks noChangeArrowheads="1"/>
            </p:cNvSpPr>
            <p:nvPr/>
          </p:nvSpPr>
          <p:spPr bwMode="auto">
            <a:xfrm>
              <a:off x="2399" y="2094"/>
              <a:ext cx="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 b="0">
                  <a:solidFill>
                    <a:srgbClr val="000000"/>
                  </a:solidFill>
                </a:rPr>
                <a:t> </a:t>
              </a:r>
              <a:endParaRPr lang="de-DE" altLang="de-DE" sz="2000" b="0"/>
            </a:p>
          </p:txBody>
        </p:sp>
        <p:sp>
          <p:nvSpPr>
            <p:cNvPr id="32815" name="Rectangle 65"/>
            <p:cNvSpPr>
              <a:spLocks noChangeArrowheads="1"/>
            </p:cNvSpPr>
            <p:nvPr/>
          </p:nvSpPr>
          <p:spPr bwMode="auto">
            <a:xfrm>
              <a:off x="3597" y="2394"/>
              <a:ext cx="257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32816" name="Rectangle 66"/>
            <p:cNvSpPr>
              <a:spLocks noChangeArrowheads="1"/>
            </p:cNvSpPr>
            <p:nvPr/>
          </p:nvSpPr>
          <p:spPr bwMode="auto">
            <a:xfrm>
              <a:off x="3678" y="2417"/>
              <a:ext cx="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>
                  <a:solidFill>
                    <a:srgbClr val="000000"/>
                  </a:solidFill>
                </a:rPr>
                <a:t>1</a:t>
              </a:r>
              <a:endParaRPr lang="de-DE" altLang="de-DE" sz="2000" b="0"/>
            </a:p>
          </p:txBody>
        </p:sp>
        <p:sp>
          <p:nvSpPr>
            <p:cNvPr id="32817" name="Rectangle 67"/>
            <p:cNvSpPr>
              <a:spLocks noChangeArrowheads="1"/>
            </p:cNvSpPr>
            <p:nvPr/>
          </p:nvSpPr>
          <p:spPr bwMode="auto">
            <a:xfrm>
              <a:off x="3768" y="2417"/>
              <a:ext cx="1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>
                  <a:solidFill>
                    <a:srgbClr val="000000"/>
                  </a:solidFill>
                </a:rPr>
                <a:t>,1</a:t>
              </a:r>
              <a:endParaRPr lang="de-DE" altLang="de-DE" sz="2000"/>
            </a:p>
          </p:txBody>
        </p:sp>
        <p:sp>
          <p:nvSpPr>
            <p:cNvPr id="32818" name="Rectangle 68"/>
            <p:cNvSpPr>
              <a:spLocks noChangeArrowheads="1"/>
            </p:cNvSpPr>
            <p:nvPr/>
          </p:nvSpPr>
          <p:spPr bwMode="auto">
            <a:xfrm>
              <a:off x="2832" y="2383"/>
              <a:ext cx="57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32819" name="Rectangle 69"/>
            <p:cNvSpPr>
              <a:spLocks noChangeArrowheads="1"/>
            </p:cNvSpPr>
            <p:nvPr/>
          </p:nvSpPr>
          <p:spPr bwMode="auto">
            <a:xfrm>
              <a:off x="2938" y="2405"/>
              <a:ext cx="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32820" name="Rectangle 70"/>
            <p:cNvSpPr>
              <a:spLocks noChangeArrowheads="1"/>
            </p:cNvSpPr>
            <p:nvPr/>
          </p:nvSpPr>
          <p:spPr bwMode="auto">
            <a:xfrm>
              <a:off x="3029" y="2405"/>
              <a:ext cx="1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>
                  <a:solidFill>
                    <a:srgbClr val="000000"/>
                  </a:solidFill>
                </a:rPr>
                <a:t> 1</a:t>
              </a:r>
              <a:endParaRPr lang="de-DE" altLang="de-DE" sz="2000" b="0"/>
            </a:p>
          </p:txBody>
        </p:sp>
        <p:sp>
          <p:nvSpPr>
            <p:cNvPr id="32821" name="Rectangle 71"/>
            <p:cNvSpPr>
              <a:spLocks noChangeArrowheads="1"/>
            </p:cNvSpPr>
            <p:nvPr/>
          </p:nvSpPr>
          <p:spPr bwMode="auto">
            <a:xfrm>
              <a:off x="3300" y="2405"/>
              <a:ext cx="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 b="0">
                  <a:solidFill>
                    <a:srgbClr val="000000"/>
                  </a:solidFill>
                </a:rPr>
                <a:t> </a:t>
              </a:r>
              <a:endParaRPr lang="de-DE" altLang="de-DE" sz="2000" b="0"/>
            </a:p>
          </p:txBody>
        </p:sp>
      </p:grpSp>
      <p:sp>
        <p:nvSpPr>
          <p:cNvPr id="32773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84A61F64-DE57-4DF8-9B88-A1E0F3F4AFE7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19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32774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 idx="4294967295"/>
          </p:nvPr>
        </p:nvSpPr>
        <p:spPr>
          <a:xfrm>
            <a:off x="612775" y="4762500"/>
            <a:ext cx="8531225" cy="800100"/>
          </a:xfrm>
          <a:noFill/>
        </p:spPr>
        <p:txBody>
          <a:bodyPr wrap="square" lIns="91440" anchor="ctr"/>
          <a:lstStyle/>
          <a:p>
            <a:pPr marL="355600" indent="3175" eaLnBrk="1" hangingPunct="1">
              <a:lnSpc>
                <a:spcPct val="90000"/>
              </a:lnSpc>
            </a:pPr>
            <a:r>
              <a:rPr lang="de-DE" altLang="de-DE" sz="3800" smtClean="0">
                <a:solidFill>
                  <a:srgbClr val="BFBFBF"/>
                </a:solidFill>
                <a:cs typeface="Arial" panose="020B0604020202020204" pitchFamily="34" charset="0"/>
              </a:rPr>
              <a:t>Gleichgewichtssysteme</a:t>
            </a:r>
          </a:p>
        </p:txBody>
      </p:sp>
      <p:sp>
        <p:nvSpPr>
          <p:cNvPr id="11267" name="Titel 1"/>
          <p:cNvSpPr txBox="1">
            <a:spLocks/>
          </p:cNvSpPr>
          <p:nvPr/>
        </p:nvSpPr>
        <p:spPr bwMode="auto">
          <a:xfrm>
            <a:off x="714375" y="2428875"/>
            <a:ext cx="7772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de-DE" altLang="de-DE" sz="4000">
              <a:solidFill>
                <a:srgbClr val="BFBFBF"/>
              </a:solidFill>
              <a:cs typeface="Arial" panose="020B0604020202020204" pitchFamily="34" charset="0"/>
            </a:endParaRPr>
          </a:p>
        </p:txBody>
      </p:sp>
      <p:sp>
        <p:nvSpPr>
          <p:cNvPr id="11268" name="Titel 1"/>
          <p:cNvSpPr txBox="1">
            <a:spLocks/>
          </p:cNvSpPr>
          <p:nvPr/>
        </p:nvSpPr>
        <p:spPr bwMode="auto">
          <a:xfrm>
            <a:off x="614363" y="1152525"/>
            <a:ext cx="8529637" cy="820738"/>
          </a:xfrm>
          <a:prstGeom prst="rect">
            <a:avLst/>
          </a:prstGeom>
          <a:solidFill>
            <a:srgbClr val="FFCC6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kumimoji="1" lang="de-DE" altLang="de-DE" sz="4000">
                <a:latin typeface="Arial Black" panose="020B0A04020102020204" pitchFamily="34" charset="0"/>
                <a:cs typeface="Arial" panose="020B0604020202020204" pitchFamily="34" charset="0"/>
              </a:rPr>
              <a:t>Einführung</a:t>
            </a:r>
          </a:p>
        </p:txBody>
      </p:sp>
      <p:sp>
        <p:nvSpPr>
          <p:cNvPr id="11269" name="Titel 1"/>
          <p:cNvSpPr txBox="1">
            <a:spLocks/>
          </p:cNvSpPr>
          <p:nvPr/>
        </p:nvSpPr>
        <p:spPr bwMode="auto">
          <a:xfrm>
            <a:off x="719138" y="5143500"/>
            <a:ext cx="8424862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de-DE" altLang="de-DE" sz="4000">
              <a:solidFill>
                <a:srgbClr val="BFBFBF"/>
              </a:solidFill>
              <a:cs typeface="Arial" panose="020B0604020202020204" pitchFamily="34" charset="0"/>
            </a:endParaRPr>
          </a:p>
        </p:txBody>
      </p:sp>
      <p:sp>
        <p:nvSpPr>
          <p:cNvPr id="11270" name="Titel 1"/>
          <p:cNvSpPr>
            <a:spLocks/>
          </p:cNvSpPr>
          <p:nvPr/>
        </p:nvSpPr>
        <p:spPr bwMode="auto">
          <a:xfrm>
            <a:off x="623888" y="1979613"/>
            <a:ext cx="852011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sz="3800" b="0">
                <a:solidFill>
                  <a:srgbClr val="BFBFB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Module und Subsysteme</a:t>
            </a:r>
          </a:p>
        </p:txBody>
      </p:sp>
      <p:sp>
        <p:nvSpPr>
          <p:cNvPr id="11271" name="Titel 1"/>
          <p:cNvSpPr>
            <a:spLocks/>
          </p:cNvSpPr>
          <p:nvPr/>
        </p:nvSpPr>
        <p:spPr bwMode="auto">
          <a:xfrm>
            <a:off x="609600" y="5592763"/>
            <a:ext cx="84201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de-DE" altLang="de-DE" sz="3800" b="0">
                <a:solidFill>
                  <a:srgbClr val="BFBFB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Parameterschätzung</a:t>
            </a:r>
          </a:p>
        </p:txBody>
      </p:sp>
      <p:sp>
        <p:nvSpPr>
          <p:cNvPr id="11272" name="Titel 1"/>
          <p:cNvSpPr>
            <a:spLocks/>
          </p:cNvSpPr>
          <p:nvPr/>
        </p:nvSpPr>
        <p:spPr bwMode="auto">
          <a:xfrm>
            <a:off x="623888" y="2847975"/>
            <a:ext cx="852011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sz="3800" b="0">
                <a:solidFill>
                  <a:srgbClr val="BFBFB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Grundelemente</a:t>
            </a:r>
          </a:p>
        </p:txBody>
      </p:sp>
      <p:sp>
        <p:nvSpPr>
          <p:cNvPr id="11273" name="Titel 1"/>
          <p:cNvSpPr>
            <a:spLocks/>
          </p:cNvSpPr>
          <p:nvPr/>
        </p:nvSpPr>
        <p:spPr bwMode="auto">
          <a:xfrm>
            <a:off x="623888" y="3778250"/>
            <a:ext cx="8520112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sz="3800" b="0">
                <a:solidFill>
                  <a:srgbClr val="BFBFB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Nichtlineare Systeme</a:t>
            </a:r>
          </a:p>
        </p:txBody>
      </p:sp>
      <p:sp>
        <p:nvSpPr>
          <p:cNvPr id="11274" name="Textfeld 11"/>
          <p:cNvSpPr txBox="1">
            <a:spLocks noChangeArrowheads="1"/>
          </p:cNvSpPr>
          <p:nvPr/>
        </p:nvSpPr>
        <p:spPr bwMode="auto">
          <a:xfrm>
            <a:off x="479425" y="396875"/>
            <a:ext cx="689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3200" b="0">
                <a:solidFill>
                  <a:srgbClr val="C00000"/>
                </a:solidFill>
                <a:latin typeface="Arial Black" panose="020B0A04020102020204" pitchFamily="34" charset="0"/>
              </a:rPr>
              <a:t>Wissensbasierte Modellierung</a:t>
            </a:r>
          </a:p>
        </p:txBody>
      </p:sp>
      <p:sp>
        <p:nvSpPr>
          <p:cNvPr id="11275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- 3-</a:t>
            </a:r>
            <a:fld id="{539F135A-F75C-4F20-9501-FA98CA85F57C}" type="slidenum"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pPr>
                <a:buSzTx/>
                <a:buFontTx/>
                <a:buNone/>
              </a:pPr>
              <a:t>2</a:t>
            </a:fld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</a:t>
            </a:r>
          </a:p>
        </p:txBody>
      </p:sp>
      <p:sp>
        <p:nvSpPr>
          <p:cNvPr id="11276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Systemmodellierung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77200" cy="4797425"/>
          </a:xfrm>
        </p:spPr>
        <p:txBody>
          <a:bodyPr/>
          <a:lstStyle/>
          <a:p>
            <a:pPr marL="0" indent="0">
              <a:lnSpc>
                <a:spcPct val="150000"/>
              </a:lnSpc>
              <a:buFontTx/>
              <a:buNone/>
            </a:pPr>
            <a:r>
              <a:rPr sz="2000" smtClean="0"/>
              <a:t> </a:t>
            </a:r>
            <a:r>
              <a:rPr smtClean="0"/>
              <a:t>Simulation von Zustandsmodellen</a:t>
            </a:r>
          </a:p>
          <a:p>
            <a:pPr marL="0" indent="0">
              <a:lnSpc>
                <a:spcPct val="150000"/>
              </a:lnSpc>
            </a:pPr>
            <a:r>
              <a:rPr sz="2000" smtClean="0"/>
              <a:t>Gegeben: Differentialgleichungen.</a:t>
            </a:r>
          </a:p>
          <a:p>
            <a:pPr marL="0" indent="0">
              <a:lnSpc>
                <a:spcPct val="150000"/>
              </a:lnSpc>
            </a:pPr>
            <a:r>
              <a:rPr sz="2000" smtClean="0"/>
              <a:t> Gesucht:  zeitl.  Funktion zum Darstellen.</a:t>
            </a:r>
          </a:p>
          <a:p>
            <a:pPr marL="0" indent="0">
              <a:lnSpc>
                <a:spcPct val="150000"/>
              </a:lnSpc>
            </a:pPr>
            <a:r>
              <a:rPr sz="2000" smtClean="0"/>
              <a:t> Lösung:   numerische Integration</a:t>
            </a:r>
          </a:p>
          <a:p>
            <a:pPr marL="0" indent="0">
              <a:lnSpc>
                <a:spcPct val="220000"/>
              </a:lnSpc>
              <a:buFontTx/>
              <a:buNone/>
            </a:pPr>
            <a:r>
              <a:rPr sz="2000" smtClean="0"/>
              <a:t>	</a:t>
            </a:r>
            <a:r>
              <a:rPr sz="2000" b="0" i="1" smtClean="0"/>
              <a:t>Mittelwertsatz</a:t>
            </a:r>
            <a:r>
              <a:rPr sz="2000" b="0" smtClean="0"/>
              <a:t>: ex. t</a:t>
            </a:r>
            <a:r>
              <a:rPr sz="2000" b="0" baseline="-25000" smtClean="0"/>
              <a:t>0</a:t>
            </a:r>
            <a:r>
              <a:rPr sz="2000" b="0" smtClean="0"/>
              <a:t> mit		 = </a:t>
            </a:r>
          </a:p>
          <a:p>
            <a:pPr marL="0" indent="0">
              <a:lnSpc>
                <a:spcPct val="200000"/>
              </a:lnSpc>
              <a:buFontTx/>
              <a:buNone/>
            </a:pPr>
            <a:endParaRPr sz="1100" b="0" smtClean="0"/>
          </a:p>
          <a:p>
            <a:pPr marL="0" indent="0">
              <a:lnSpc>
                <a:spcPct val="200000"/>
              </a:lnSpc>
              <a:buFontTx/>
              <a:buNone/>
            </a:pPr>
            <a:r>
              <a:rPr sz="2000" b="0" smtClean="0"/>
              <a:t>	so dass	 </a:t>
            </a:r>
            <a:r>
              <a:rPr lang="fr-FR" sz="2000" b="0" smtClean="0"/>
              <a:t> </a:t>
            </a:r>
            <a:r>
              <a:rPr lang="fr-FR" sz="20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z(t+</a:t>
            </a:r>
            <a:r>
              <a:rPr lang="fr-FR" sz="2000" b="0" smtClean="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fr-FR" sz="20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t) </a:t>
            </a:r>
            <a:r>
              <a:rPr sz="2000" b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</a:t>
            </a:r>
            <a:r>
              <a:rPr lang="fr-FR" sz="20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 z(t) +</a:t>
            </a:r>
            <a:r>
              <a:rPr lang="fr-FR" sz="2000" b="0" smtClean="0"/>
              <a:t>          </a:t>
            </a:r>
            <a:r>
              <a:rPr lang="fr-FR" sz="2000" b="0" smtClean="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fr-FR" sz="20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t</a:t>
            </a:r>
            <a:r>
              <a:rPr lang="fr-FR" sz="2000" b="0" smtClean="0"/>
              <a:t>     </a:t>
            </a:r>
            <a:r>
              <a:rPr lang="fr-FR" sz="2000" i="1" smtClean="0">
                <a:solidFill>
                  <a:srgbClr val="0070C0"/>
                </a:solidFill>
              </a:rPr>
              <a:t>Euler-Cauchy-Integration</a:t>
            </a:r>
            <a:r>
              <a:rPr sz="2000" smtClean="0">
                <a:solidFill>
                  <a:srgbClr val="0070C0"/>
                </a:solidFill>
              </a:rPr>
              <a:t> </a:t>
            </a:r>
          </a:p>
          <a:p>
            <a:pPr marL="0" indent="0">
              <a:lnSpc>
                <a:spcPct val="150000"/>
              </a:lnSpc>
              <a:buFontTx/>
              <a:buNone/>
            </a:pPr>
            <a:endParaRPr sz="1800" smtClean="0"/>
          </a:p>
          <a:p>
            <a:pPr marL="0" indent="0">
              <a:lnSpc>
                <a:spcPct val="150000"/>
              </a:lnSpc>
              <a:buFontTx/>
              <a:buNone/>
            </a:pPr>
            <a:r>
              <a:rPr sz="2000" smtClean="0"/>
              <a:t>Also: 	</a:t>
            </a:r>
            <a:r>
              <a:rPr sz="2000" smtClean="0">
                <a:solidFill>
                  <a:srgbClr val="000000"/>
                </a:solidFill>
                <a:cs typeface="Times New Roman" panose="02020603050405020304" pitchFamily="18" charset="0"/>
              </a:rPr>
              <a:t>z(t+</a:t>
            </a:r>
            <a:r>
              <a:rPr lang="fr-FR" sz="2000" smtClean="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sz="2000" smtClean="0">
                <a:solidFill>
                  <a:srgbClr val="000000"/>
                </a:solidFill>
                <a:cs typeface="Times New Roman" panose="02020603050405020304" pitchFamily="18" charset="0"/>
              </a:rPr>
              <a:t>t) := z(t) + Az(t) </a:t>
            </a:r>
            <a:r>
              <a:rPr lang="fr-FR" sz="2000" smtClean="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sz="2000" smtClean="0">
                <a:solidFill>
                  <a:srgbClr val="000000"/>
                </a:solidFill>
                <a:cs typeface="Times New Roman" panose="02020603050405020304" pitchFamily="18" charset="0"/>
              </a:rPr>
              <a:t>t</a:t>
            </a:r>
            <a:r>
              <a:rPr sz="2000" smtClean="0"/>
              <a:t>      	</a:t>
            </a:r>
            <a:r>
              <a:rPr sz="2000" i="1" smtClean="0"/>
              <a:t>lineares System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489450" y="3352800"/>
            <a:ext cx="2749550" cy="787400"/>
            <a:chOff x="3356" y="2104"/>
            <a:chExt cx="1732" cy="496"/>
          </a:xfrm>
        </p:grpSpPr>
        <p:graphicFrame>
          <p:nvGraphicFramePr>
            <p:cNvPr id="33801" name="Object 5"/>
            <p:cNvGraphicFramePr>
              <a:graphicFrameLocks noChangeAspect="1"/>
            </p:cNvGraphicFramePr>
            <p:nvPr/>
          </p:nvGraphicFramePr>
          <p:xfrm>
            <a:off x="3356" y="2104"/>
            <a:ext cx="554" cy="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36" name="Equation" r:id="rId4" imgW="431613" imgH="393529" progId="Equation.DSMT4">
                    <p:embed/>
                  </p:oleObj>
                </mc:Choice>
                <mc:Fallback>
                  <p:oleObj name="Equation" r:id="rId4" imgW="431613" imgH="393529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6" y="2104"/>
                          <a:ext cx="554" cy="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802" name="Object 4"/>
            <p:cNvGraphicFramePr>
              <a:graphicFrameLocks noChangeAspect="1"/>
            </p:cNvGraphicFramePr>
            <p:nvPr/>
          </p:nvGraphicFramePr>
          <p:xfrm>
            <a:off x="4150" y="2145"/>
            <a:ext cx="938" cy="4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37" name="Equation" r:id="rId6" imgW="799753" imgH="355446" progId="Equation.DSMT4">
                    <p:embed/>
                  </p:oleObj>
                </mc:Choice>
                <mc:Fallback>
                  <p:oleObj name="Equation" r:id="rId6" imgW="799753" imgH="355446" progId="Equation.DSMT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50" y="2145"/>
                          <a:ext cx="938" cy="4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3797" name="Rectangle 9"/>
          <p:cNvSpPr>
            <a:spLocks noChangeArrowheads="1"/>
          </p:cNvSpPr>
          <p:nvPr/>
        </p:nvSpPr>
        <p:spPr bwMode="auto">
          <a:xfrm>
            <a:off x="0" y="3252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8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graphicFrame>
        <p:nvGraphicFramePr>
          <p:cNvPr id="171016" name="Object 8"/>
          <p:cNvGraphicFramePr>
            <a:graphicFrameLocks noChangeAspect="1"/>
          </p:cNvGraphicFramePr>
          <p:nvPr/>
        </p:nvGraphicFramePr>
        <p:xfrm>
          <a:off x="4368800" y="4292600"/>
          <a:ext cx="7112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8" name="Equation" r:id="rId9" imgW="330057" imgH="355446" progId="Equation.DSMT4">
                  <p:embed/>
                </p:oleObj>
              </mc:Choice>
              <mc:Fallback>
                <p:oleObj name="Equation" r:id="rId9" imgW="330057" imgH="355446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8800" y="4292600"/>
                        <a:ext cx="711200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9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8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69D7CE0C-E820-4D9C-A05D-B373D6C375D0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20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33800" name="Fußzeilenplatzhalt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8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Das Mini-Weltsystem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900113" y="1052513"/>
            <a:ext cx="60340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</a:pPr>
            <a:r>
              <a:rPr lang="de-DE" altLang="de-DE" sz="2800" b="0">
                <a:solidFill>
                  <a:srgbClr val="003399"/>
                </a:solidFill>
                <a:latin typeface="Arial Black" panose="020B0A04020102020204" pitchFamily="34" charset="0"/>
              </a:rPr>
              <a:t> </a:t>
            </a:r>
            <a:r>
              <a:rPr lang="de-DE" altLang="de-DE" b="0">
                <a:solidFill>
                  <a:srgbClr val="003399"/>
                </a:solidFill>
              </a:rPr>
              <a:t>Simulation Zustandsmodell</a:t>
            </a:r>
          </a:p>
        </p:txBody>
      </p:sp>
      <p:sp>
        <p:nvSpPr>
          <p:cNvPr id="34820" name="Rectangle 8"/>
          <p:cNvSpPr>
            <a:spLocks noChangeArrowheads="1"/>
          </p:cNvSpPr>
          <p:nvPr/>
        </p:nvSpPr>
        <p:spPr bwMode="auto">
          <a:xfrm>
            <a:off x="3543300" y="28289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graphicFrame>
        <p:nvGraphicFramePr>
          <p:cNvPr id="34821" name="Object 7"/>
          <p:cNvGraphicFramePr>
            <a:graphicFrameLocks noChangeAspect="1"/>
          </p:cNvGraphicFramePr>
          <p:nvPr/>
        </p:nvGraphicFramePr>
        <p:xfrm>
          <a:off x="371475" y="1571625"/>
          <a:ext cx="4391025" cy="2535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1" r:id="rId5" imgW="3429000" imgH="2275332" progId="Word.Picture.8">
                  <p:embed/>
                </p:oleObj>
              </mc:Choice>
              <mc:Fallback>
                <p:oleObj r:id="rId5" imgW="3429000" imgH="2275332" progId="Word.Pictur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048" t="2325" r="-375"/>
                      <a:stretch>
                        <a:fillRect/>
                      </a:stretch>
                    </p:blipFill>
                    <p:spPr bwMode="auto">
                      <a:xfrm>
                        <a:off x="371475" y="1571625"/>
                        <a:ext cx="4391025" cy="2535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2" name="Object 6"/>
          <p:cNvGraphicFramePr>
            <a:graphicFrameLocks noChangeAspect="1"/>
          </p:cNvGraphicFramePr>
          <p:nvPr/>
        </p:nvGraphicFramePr>
        <p:xfrm>
          <a:off x="4953000" y="1524000"/>
          <a:ext cx="3905250" cy="253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2" r:id="rId7" imgW="2887980" imgH="1644396" progId="Word.Picture.8">
                  <p:embed/>
                </p:oleObj>
              </mc:Choice>
              <mc:Fallback>
                <p:oleObj r:id="rId7" imgW="2887980" imgH="1644396" progId="Word.Pictur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048" t="2325" r="2203"/>
                      <a:stretch>
                        <a:fillRect/>
                      </a:stretch>
                    </p:blipFill>
                    <p:spPr bwMode="auto">
                      <a:xfrm>
                        <a:off x="4953000" y="1524000"/>
                        <a:ext cx="3905250" cy="253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3" name="Object 5"/>
          <p:cNvGraphicFramePr>
            <a:graphicFrameLocks noChangeAspect="1"/>
          </p:cNvGraphicFramePr>
          <p:nvPr/>
        </p:nvGraphicFramePr>
        <p:xfrm>
          <a:off x="685800" y="4038600"/>
          <a:ext cx="4114800" cy="237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3" r:id="rId9" imgW="2799588" imgH="1644396" progId="Word.Picture.8">
                  <p:embed/>
                </p:oleObj>
              </mc:Choice>
              <mc:Fallback>
                <p:oleObj r:id="rId9" imgW="2799588" imgH="1644396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048" t="2325" r="-172" b="6868"/>
                      <a:stretch>
                        <a:fillRect/>
                      </a:stretch>
                    </p:blipFill>
                    <p:spPr bwMode="auto">
                      <a:xfrm>
                        <a:off x="685800" y="4038600"/>
                        <a:ext cx="4114800" cy="237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4" name="Object 4"/>
          <p:cNvGraphicFramePr>
            <a:graphicFrameLocks noChangeAspect="1"/>
          </p:cNvGraphicFramePr>
          <p:nvPr/>
        </p:nvGraphicFramePr>
        <p:xfrm>
          <a:off x="4953000" y="4038600"/>
          <a:ext cx="3895725" cy="240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4" r:id="rId11" imgW="2887980" imgH="1644396" progId="Word.Picture.8">
                  <p:embed/>
                </p:oleObj>
              </mc:Choice>
              <mc:Fallback>
                <p:oleObj r:id="rId11" imgW="2887980" imgH="1644396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048" t="2325" r="2203" b="6868"/>
                      <a:stretch>
                        <a:fillRect/>
                      </a:stretch>
                    </p:blipFill>
                    <p:spPr bwMode="auto">
                      <a:xfrm>
                        <a:off x="4953000" y="4038600"/>
                        <a:ext cx="3895725" cy="240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5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5F5FE2A4-6BD2-46C6-AC42-B16585060070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21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34826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 idx="4294967295"/>
          </p:nvPr>
        </p:nvSpPr>
        <p:spPr>
          <a:xfrm>
            <a:off x="612775" y="4762500"/>
            <a:ext cx="8531225" cy="800100"/>
          </a:xfrm>
          <a:noFill/>
        </p:spPr>
        <p:txBody>
          <a:bodyPr wrap="square" lIns="91440" anchor="ctr"/>
          <a:lstStyle/>
          <a:p>
            <a:pPr marL="355600" indent="3175" eaLnBrk="1" hangingPunct="1">
              <a:lnSpc>
                <a:spcPct val="90000"/>
              </a:lnSpc>
            </a:pPr>
            <a:r>
              <a:rPr lang="de-DE" altLang="de-DE" sz="3800" smtClean="0">
                <a:solidFill>
                  <a:srgbClr val="BFBFBF"/>
                </a:solidFill>
                <a:cs typeface="Arial" panose="020B0604020202020204" pitchFamily="34" charset="0"/>
              </a:rPr>
              <a:t>Gleichgewichtssysteme</a:t>
            </a:r>
          </a:p>
        </p:txBody>
      </p:sp>
      <p:sp>
        <p:nvSpPr>
          <p:cNvPr id="35843" name="Titel 1"/>
          <p:cNvSpPr txBox="1">
            <a:spLocks/>
          </p:cNvSpPr>
          <p:nvPr/>
        </p:nvSpPr>
        <p:spPr bwMode="auto">
          <a:xfrm>
            <a:off x="714375" y="2428875"/>
            <a:ext cx="7772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de-DE" altLang="de-DE" sz="4000">
              <a:solidFill>
                <a:srgbClr val="BFBFBF"/>
              </a:solidFill>
              <a:cs typeface="Arial" panose="020B0604020202020204" pitchFamily="34" charset="0"/>
            </a:endParaRPr>
          </a:p>
        </p:txBody>
      </p:sp>
      <p:sp>
        <p:nvSpPr>
          <p:cNvPr id="35844" name="Titel 1"/>
          <p:cNvSpPr txBox="1">
            <a:spLocks/>
          </p:cNvSpPr>
          <p:nvPr/>
        </p:nvSpPr>
        <p:spPr bwMode="auto">
          <a:xfrm>
            <a:off x="614363" y="1152525"/>
            <a:ext cx="852963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sz="3800" b="0">
                <a:solidFill>
                  <a:srgbClr val="BFBFB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Einführung</a:t>
            </a:r>
          </a:p>
        </p:txBody>
      </p:sp>
      <p:sp>
        <p:nvSpPr>
          <p:cNvPr id="35845" name="Titel 1"/>
          <p:cNvSpPr txBox="1">
            <a:spLocks/>
          </p:cNvSpPr>
          <p:nvPr/>
        </p:nvSpPr>
        <p:spPr bwMode="auto">
          <a:xfrm>
            <a:off x="719138" y="5143500"/>
            <a:ext cx="8424862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de-DE" altLang="de-DE" sz="4000">
              <a:solidFill>
                <a:srgbClr val="BFBFBF"/>
              </a:solidFill>
              <a:cs typeface="Arial" panose="020B0604020202020204" pitchFamily="34" charset="0"/>
            </a:endParaRPr>
          </a:p>
        </p:txBody>
      </p:sp>
      <p:sp>
        <p:nvSpPr>
          <p:cNvPr id="35846" name="Titel 1"/>
          <p:cNvSpPr>
            <a:spLocks/>
          </p:cNvSpPr>
          <p:nvPr/>
        </p:nvSpPr>
        <p:spPr bwMode="auto">
          <a:xfrm>
            <a:off x="623888" y="1979613"/>
            <a:ext cx="8520112" cy="900112"/>
          </a:xfrm>
          <a:prstGeom prst="rect">
            <a:avLst/>
          </a:prstGeom>
          <a:solidFill>
            <a:srgbClr val="FFCC6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Tx/>
              <a:buFontTx/>
              <a:buNone/>
            </a:pPr>
            <a:r>
              <a:rPr kumimoji="1" lang="de-DE" altLang="de-DE" sz="4000">
                <a:latin typeface="Arial Black" panose="020B0A04020102020204" pitchFamily="34" charset="0"/>
                <a:cs typeface="Arial" panose="020B0604020202020204" pitchFamily="34" charset="0"/>
              </a:rPr>
              <a:t>Module und Subsysteme</a:t>
            </a:r>
          </a:p>
        </p:txBody>
      </p:sp>
      <p:sp>
        <p:nvSpPr>
          <p:cNvPr id="35847" name="Titel 1"/>
          <p:cNvSpPr>
            <a:spLocks/>
          </p:cNvSpPr>
          <p:nvPr/>
        </p:nvSpPr>
        <p:spPr bwMode="auto">
          <a:xfrm>
            <a:off x="609600" y="5592763"/>
            <a:ext cx="84201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de-DE" altLang="de-DE" sz="3800" b="0">
                <a:solidFill>
                  <a:srgbClr val="BFBFB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Parameterschätzung</a:t>
            </a:r>
          </a:p>
        </p:txBody>
      </p:sp>
      <p:sp>
        <p:nvSpPr>
          <p:cNvPr id="35848" name="Titel 1"/>
          <p:cNvSpPr>
            <a:spLocks/>
          </p:cNvSpPr>
          <p:nvPr/>
        </p:nvSpPr>
        <p:spPr bwMode="auto">
          <a:xfrm>
            <a:off x="623888" y="2847975"/>
            <a:ext cx="852011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sz="3800" b="0">
                <a:solidFill>
                  <a:srgbClr val="BFBFB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Grundelemente</a:t>
            </a:r>
          </a:p>
        </p:txBody>
      </p:sp>
      <p:sp>
        <p:nvSpPr>
          <p:cNvPr id="35849" name="Titel 1"/>
          <p:cNvSpPr>
            <a:spLocks/>
          </p:cNvSpPr>
          <p:nvPr/>
        </p:nvSpPr>
        <p:spPr bwMode="auto">
          <a:xfrm>
            <a:off x="623888" y="3778250"/>
            <a:ext cx="8520112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sz="3800" b="0">
                <a:solidFill>
                  <a:srgbClr val="BFBFB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Nichtlineare Systeme</a:t>
            </a:r>
          </a:p>
        </p:txBody>
      </p:sp>
      <p:sp>
        <p:nvSpPr>
          <p:cNvPr id="35850" name="Textfeld 11"/>
          <p:cNvSpPr txBox="1">
            <a:spLocks noChangeArrowheads="1"/>
          </p:cNvSpPr>
          <p:nvPr/>
        </p:nvSpPr>
        <p:spPr bwMode="auto">
          <a:xfrm>
            <a:off x="479425" y="396875"/>
            <a:ext cx="689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3200" b="0">
                <a:solidFill>
                  <a:srgbClr val="C00000"/>
                </a:solidFill>
                <a:latin typeface="Arial Black" panose="020B0A04020102020204" pitchFamily="34" charset="0"/>
              </a:rPr>
              <a:t>Wissensbasierte Modellierung</a:t>
            </a:r>
          </a:p>
        </p:txBody>
      </p:sp>
      <p:sp>
        <p:nvSpPr>
          <p:cNvPr id="35851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- 3-</a:t>
            </a:r>
            <a:fld id="{7E3286BB-2447-47CC-82C3-754C5D1D538E}" type="slidenum"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pPr>
                <a:buSzTx/>
                <a:buFontTx/>
                <a:buNone/>
              </a:pPr>
              <a:t>22</a:t>
            </a:fld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</a:t>
            </a:r>
          </a:p>
        </p:txBody>
      </p:sp>
      <p:sp>
        <p:nvSpPr>
          <p:cNvPr id="35852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42" name="Rectangle 10"/>
          <p:cNvSpPr>
            <a:spLocks noChangeArrowheads="1"/>
          </p:cNvSpPr>
          <p:nvPr/>
        </p:nvSpPr>
        <p:spPr bwMode="auto">
          <a:xfrm>
            <a:off x="4067175" y="4941888"/>
            <a:ext cx="1657350" cy="100806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3995738" y="3716338"/>
            <a:ext cx="1657350" cy="1008062"/>
          </a:xfrm>
          <a:prstGeom prst="rect">
            <a:avLst/>
          </a:prstGeom>
          <a:solidFill>
            <a:schemeClr val="accent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1835150" y="3716338"/>
            <a:ext cx="1657350" cy="100806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Modellierung: Erweitertes Weltmodell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95400"/>
            <a:ext cx="6694488" cy="1773238"/>
          </a:xfrm>
        </p:spPr>
        <p:txBody>
          <a:bodyPr/>
          <a:lstStyle/>
          <a:p>
            <a:pPr marL="266700" indent="-266700">
              <a:lnSpc>
                <a:spcPct val="130000"/>
              </a:lnSpc>
            </a:pPr>
            <a:r>
              <a:rPr smtClean="0"/>
              <a:t>Problem: Komplexes Gesamtsystem</a:t>
            </a:r>
          </a:p>
          <a:p>
            <a:pPr marL="266700" indent="-266700">
              <a:lnSpc>
                <a:spcPct val="170000"/>
              </a:lnSpc>
            </a:pPr>
            <a:r>
              <a:rPr smtClean="0"/>
              <a:t>Lösung: </a:t>
            </a:r>
          </a:p>
          <a:p>
            <a:pPr marL="627063" lvl="1" indent="-180975"/>
            <a:r>
              <a:rPr smtClean="0"/>
              <a:t>Unterteilung in Subsysteme</a:t>
            </a:r>
          </a:p>
          <a:p>
            <a:pPr marL="627063" lvl="1" indent="-180975"/>
            <a:r>
              <a:rPr smtClean="0"/>
              <a:t>Einzelmodellierung der Subsysteme</a:t>
            </a:r>
          </a:p>
        </p:txBody>
      </p:sp>
      <p:graphicFrame>
        <p:nvGraphicFramePr>
          <p:cNvPr id="36871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1979613" y="3429000"/>
          <a:ext cx="4321175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5" r:id="rId6" imgW="3285744" imgH="1752600" progId="Word.Picture.8">
                  <p:embed/>
                </p:oleObj>
              </mc:Choice>
              <mc:Fallback>
                <p:oleObj r:id="rId6" imgW="3285744" imgH="1752600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3429000"/>
                        <a:ext cx="4321175" cy="230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2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</p:spPr>
        <p:txBody>
          <a:bodyPr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- 3-</a:t>
            </a:r>
            <a:fld id="{DCF8B8DA-7E42-4EB4-968F-EDFC4857043C}" type="slidenum"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pPr>
                <a:buSzTx/>
                <a:buFontTx/>
                <a:buNone/>
              </a:pPr>
              <a:t>23</a:t>
            </a:fld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</a:t>
            </a:r>
          </a:p>
        </p:txBody>
      </p:sp>
      <p:sp>
        <p:nvSpPr>
          <p:cNvPr id="36873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4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42" grpId="0" animBg="1"/>
      <p:bldP spid="172041" grpId="0" animBg="1"/>
      <p:bldP spid="1720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Subsystem 1: Bevölkerungsentwicklung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77200" cy="1341438"/>
          </a:xfrm>
        </p:spPr>
        <p:txBody>
          <a:bodyPr/>
          <a:lstStyle/>
          <a:p>
            <a:pPr marL="0" indent="0"/>
            <a:r>
              <a:rPr smtClean="0"/>
              <a:t> Modellierung der Geburten und Sterbefälle</a:t>
            </a:r>
          </a:p>
          <a:p>
            <a:pPr marL="0" indent="0">
              <a:buFontTx/>
              <a:buNone/>
            </a:pPr>
            <a:endParaRPr smtClean="0"/>
          </a:p>
          <a:p>
            <a:pPr marL="0" indent="0">
              <a:buFontTx/>
              <a:buNone/>
            </a:pPr>
            <a:r>
              <a:rPr smtClean="0"/>
              <a:t>Geburten und Sterbefälle pro Jahr  ~ Bevölkerungsgröße</a:t>
            </a:r>
          </a:p>
        </p:txBody>
      </p:sp>
      <p:graphicFrame>
        <p:nvGraphicFramePr>
          <p:cNvPr id="38916" name="Object 4"/>
          <p:cNvGraphicFramePr>
            <a:graphicFrameLocks noChangeAspect="1"/>
          </p:cNvGraphicFramePr>
          <p:nvPr/>
        </p:nvGraphicFramePr>
        <p:xfrm>
          <a:off x="1644650" y="3068638"/>
          <a:ext cx="1593850" cy="309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2" name="Bild" r:id="rId4" imgW="896112" imgH="1723644" progId="Word.Picture.8">
                  <p:embed/>
                </p:oleObj>
              </mc:Choice>
              <mc:Fallback>
                <p:oleObj name="Bild" r:id="rId4" imgW="896112" imgH="1723644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4650" y="3068638"/>
                        <a:ext cx="1593850" cy="3097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7" name="Object 6"/>
          <p:cNvGraphicFramePr>
            <a:graphicFrameLocks noChangeAspect="1"/>
          </p:cNvGraphicFramePr>
          <p:nvPr/>
        </p:nvGraphicFramePr>
        <p:xfrm>
          <a:off x="4067175" y="3573463"/>
          <a:ext cx="2808288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3" name="Bild" r:id="rId6" imgW="1088136" imgH="743712" progId="Word.Picture.8">
                  <p:embed/>
                </p:oleObj>
              </mc:Choice>
              <mc:Fallback>
                <p:oleObj name="Bild" r:id="rId6" imgW="1088136" imgH="743712" progId="Word.Pictur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3573463"/>
                        <a:ext cx="2808288" cy="191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8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8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DCCF4893-5F34-4236-8C0A-3EADB31922F4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24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38919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8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Subsystem 2: Umweltbelastung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207375" cy="1773238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smtClean="0"/>
              <a:t> Modellierung des Abbaus über die Zeit</a:t>
            </a:r>
          </a:p>
          <a:p>
            <a:pPr marL="0" indent="0">
              <a:lnSpc>
                <a:spcPct val="40000"/>
              </a:lnSpc>
              <a:buFontTx/>
              <a:buNone/>
            </a:pPr>
            <a:endParaRPr smtClean="0"/>
          </a:p>
          <a:p>
            <a:pPr lvl="1">
              <a:lnSpc>
                <a:spcPct val="130000"/>
              </a:lnSpc>
            </a:pPr>
            <a:r>
              <a:rPr smtClean="0"/>
              <a:t>Abbau pro Zeit  ~ Umweltbelastungsgröße</a:t>
            </a:r>
          </a:p>
          <a:p>
            <a:pPr lvl="1">
              <a:lnSpc>
                <a:spcPct val="130000"/>
              </a:lnSpc>
            </a:pPr>
            <a:r>
              <a:rPr smtClean="0"/>
              <a:t>Konstante Belastungsvorgabe  S von außen</a:t>
            </a:r>
          </a:p>
          <a:p>
            <a:pPr lvl="1">
              <a:lnSpc>
                <a:spcPct val="130000"/>
              </a:lnSpc>
            </a:pPr>
            <a:r>
              <a:rPr smtClean="0"/>
              <a:t>System wird schlechter bei Überlast</a:t>
            </a:r>
          </a:p>
        </p:txBody>
      </p:sp>
      <p:grpSp>
        <p:nvGrpSpPr>
          <p:cNvPr id="2" name="Group 114"/>
          <p:cNvGrpSpPr>
            <a:grpSpLocks/>
          </p:cNvGrpSpPr>
          <p:nvPr/>
        </p:nvGrpSpPr>
        <p:grpSpPr bwMode="auto">
          <a:xfrm>
            <a:off x="1112838" y="3454400"/>
            <a:ext cx="2628900" cy="1125538"/>
            <a:chOff x="701" y="2176"/>
            <a:chExt cx="1656" cy="709"/>
          </a:xfrm>
        </p:grpSpPr>
        <p:sp>
          <p:nvSpPr>
            <p:cNvPr id="40013" name="Rectangle 10"/>
            <p:cNvSpPr>
              <a:spLocks noChangeArrowheads="1"/>
            </p:cNvSpPr>
            <p:nvPr/>
          </p:nvSpPr>
          <p:spPr bwMode="auto">
            <a:xfrm>
              <a:off x="701" y="2263"/>
              <a:ext cx="4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0014" name="Rectangle 11"/>
            <p:cNvSpPr>
              <a:spLocks noChangeArrowheads="1"/>
            </p:cNvSpPr>
            <p:nvPr/>
          </p:nvSpPr>
          <p:spPr bwMode="auto">
            <a:xfrm>
              <a:off x="745" y="2263"/>
              <a:ext cx="4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0015" name="Rectangle 12"/>
            <p:cNvSpPr>
              <a:spLocks noChangeArrowheads="1"/>
            </p:cNvSpPr>
            <p:nvPr/>
          </p:nvSpPr>
          <p:spPr bwMode="auto">
            <a:xfrm>
              <a:off x="1727" y="2466"/>
              <a:ext cx="4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0016" name="Rectangle 13"/>
            <p:cNvSpPr>
              <a:spLocks noChangeArrowheads="1"/>
            </p:cNvSpPr>
            <p:nvPr/>
          </p:nvSpPr>
          <p:spPr bwMode="auto">
            <a:xfrm>
              <a:off x="701" y="2666"/>
              <a:ext cx="100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</a:rPr>
                <a:t>                  U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0017" name="Rectangle 14"/>
            <p:cNvSpPr>
              <a:spLocks noChangeArrowheads="1"/>
            </p:cNvSpPr>
            <p:nvPr/>
          </p:nvSpPr>
          <p:spPr bwMode="auto">
            <a:xfrm>
              <a:off x="1698" y="2741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500" b="0">
                  <a:solidFill>
                    <a:srgbClr val="000000"/>
                  </a:solidFill>
                </a:rPr>
                <a:t>0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0018" name="Rectangle 15"/>
            <p:cNvSpPr>
              <a:spLocks noChangeArrowheads="1"/>
            </p:cNvSpPr>
            <p:nvPr/>
          </p:nvSpPr>
          <p:spPr bwMode="auto">
            <a:xfrm>
              <a:off x="1762" y="2666"/>
              <a:ext cx="4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0019" name="Freeform 27"/>
            <p:cNvSpPr>
              <a:spLocks/>
            </p:cNvSpPr>
            <p:nvPr/>
          </p:nvSpPr>
          <p:spPr bwMode="auto">
            <a:xfrm>
              <a:off x="746" y="2306"/>
              <a:ext cx="381" cy="322"/>
            </a:xfrm>
            <a:custGeom>
              <a:avLst/>
              <a:gdLst>
                <a:gd name="T0" fmla="*/ 96 w 381"/>
                <a:gd name="T1" fmla="*/ 0 h 322"/>
                <a:gd name="T2" fmla="*/ 0 w 381"/>
                <a:gd name="T3" fmla="*/ 160 h 322"/>
                <a:gd name="T4" fmla="*/ 96 w 381"/>
                <a:gd name="T5" fmla="*/ 322 h 322"/>
                <a:gd name="T6" fmla="*/ 286 w 381"/>
                <a:gd name="T7" fmla="*/ 322 h 322"/>
                <a:gd name="T8" fmla="*/ 381 w 381"/>
                <a:gd name="T9" fmla="*/ 160 h 322"/>
                <a:gd name="T10" fmla="*/ 286 w 381"/>
                <a:gd name="T11" fmla="*/ 0 h 322"/>
                <a:gd name="T12" fmla="*/ 96 w 381"/>
                <a:gd name="T13" fmla="*/ 0 h 3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1"/>
                <a:gd name="T22" fmla="*/ 0 h 322"/>
                <a:gd name="T23" fmla="*/ 381 w 381"/>
                <a:gd name="T24" fmla="*/ 322 h 3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1" h="322">
                  <a:moveTo>
                    <a:pt x="96" y="0"/>
                  </a:moveTo>
                  <a:lnTo>
                    <a:pt x="0" y="160"/>
                  </a:lnTo>
                  <a:lnTo>
                    <a:pt x="96" y="322"/>
                  </a:lnTo>
                  <a:lnTo>
                    <a:pt x="286" y="322"/>
                  </a:lnTo>
                  <a:lnTo>
                    <a:pt x="381" y="160"/>
                  </a:lnTo>
                  <a:lnTo>
                    <a:pt x="286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FF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20" name="Rectangle 28"/>
            <p:cNvSpPr>
              <a:spLocks noChangeArrowheads="1"/>
            </p:cNvSpPr>
            <p:nvPr/>
          </p:nvSpPr>
          <p:spPr bwMode="auto">
            <a:xfrm>
              <a:off x="893" y="2359"/>
              <a:ext cx="154" cy="2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40021" name="Rectangle 29"/>
            <p:cNvSpPr>
              <a:spLocks noChangeArrowheads="1"/>
            </p:cNvSpPr>
            <p:nvPr/>
          </p:nvSpPr>
          <p:spPr bwMode="auto">
            <a:xfrm>
              <a:off x="891" y="2364"/>
              <a:ext cx="117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</a:rPr>
                <a:t>S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0022" name="Rectangle 30"/>
            <p:cNvSpPr>
              <a:spLocks noChangeArrowheads="1"/>
            </p:cNvSpPr>
            <p:nvPr/>
          </p:nvSpPr>
          <p:spPr bwMode="auto">
            <a:xfrm>
              <a:off x="1007" y="2364"/>
              <a:ext cx="4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0023" name="Rectangle 31"/>
            <p:cNvSpPr>
              <a:spLocks noChangeArrowheads="1"/>
            </p:cNvSpPr>
            <p:nvPr/>
          </p:nvSpPr>
          <p:spPr bwMode="auto">
            <a:xfrm>
              <a:off x="1412" y="2341"/>
              <a:ext cx="326" cy="263"/>
            </a:xfrm>
            <a:prstGeom prst="rect">
              <a:avLst/>
            </a:prstGeom>
            <a:solidFill>
              <a:srgbClr val="FFFFFF"/>
            </a:solidFill>
            <a:ln w="269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40024" name="Rectangle 32"/>
            <p:cNvSpPr>
              <a:spLocks noChangeArrowheads="1"/>
            </p:cNvSpPr>
            <p:nvPr/>
          </p:nvSpPr>
          <p:spPr bwMode="auto">
            <a:xfrm>
              <a:off x="1510" y="2385"/>
              <a:ext cx="127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</a:rPr>
                <a:t>U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0025" name="Rectangle 33"/>
            <p:cNvSpPr>
              <a:spLocks noChangeArrowheads="1"/>
            </p:cNvSpPr>
            <p:nvPr/>
          </p:nvSpPr>
          <p:spPr bwMode="auto">
            <a:xfrm>
              <a:off x="1635" y="2385"/>
              <a:ext cx="4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0026" name="Rectangle 34"/>
            <p:cNvSpPr>
              <a:spLocks noChangeArrowheads="1"/>
            </p:cNvSpPr>
            <p:nvPr/>
          </p:nvSpPr>
          <p:spPr bwMode="auto">
            <a:xfrm>
              <a:off x="2118" y="2376"/>
              <a:ext cx="186" cy="1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40027" name="Rectangle 35"/>
            <p:cNvSpPr>
              <a:spLocks noChangeArrowheads="1"/>
            </p:cNvSpPr>
            <p:nvPr/>
          </p:nvSpPr>
          <p:spPr bwMode="auto">
            <a:xfrm>
              <a:off x="2160" y="2374"/>
              <a:ext cx="103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3300">
                  <a:solidFill>
                    <a:srgbClr val="000000"/>
                  </a:solidFill>
                </a:rPr>
                <a:t>*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0028" name="Rectangle 36"/>
            <p:cNvSpPr>
              <a:spLocks noChangeArrowheads="1"/>
            </p:cNvSpPr>
            <p:nvPr/>
          </p:nvSpPr>
          <p:spPr bwMode="auto">
            <a:xfrm>
              <a:off x="2261" y="2374"/>
              <a:ext cx="73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330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0029" name="Oval 37"/>
            <p:cNvSpPr>
              <a:spLocks noChangeArrowheads="1"/>
            </p:cNvSpPr>
            <p:nvPr/>
          </p:nvSpPr>
          <p:spPr bwMode="auto">
            <a:xfrm>
              <a:off x="2063" y="2298"/>
              <a:ext cx="294" cy="314"/>
            </a:xfrm>
            <a:prstGeom prst="ellips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grpSp>
          <p:nvGrpSpPr>
            <p:cNvPr id="40030" name="Group 40"/>
            <p:cNvGrpSpPr>
              <a:grpSpLocks/>
            </p:cNvGrpSpPr>
            <p:nvPr/>
          </p:nvGrpSpPr>
          <p:grpSpPr bwMode="auto">
            <a:xfrm>
              <a:off x="1764" y="2343"/>
              <a:ext cx="316" cy="113"/>
              <a:chOff x="1764" y="2343"/>
              <a:chExt cx="316" cy="113"/>
            </a:xfrm>
          </p:grpSpPr>
          <p:sp>
            <p:nvSpPr>
              <p:cNvPr id="40045" name="Line 38"/>
              <p:cNvSpPr>
                <a:spLocks noChangeShapeType="1"/>
              </p:cNvSpPr>
              <p:nvPr/>
            </p:nvSpPr>
            <p:spPr bwMode="auto">
              <a:xfrm>
                <a:off x="1764" y="2399"/>
                <a:ext cx="207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046" name="Freeform 39"/>
              <p:cNvSpPr>
                <a:spLocks/>
              </p:cNvSpPr>
              <p:nvPr/>
            </p:nvSpPr>
            <p:spPr bwMode="auto">
              <a:xfrm>
                <a:off x="1967" y="2343"/>
                <a:ext cx="113" cy="113"/>
              </a:xfrm>
              <a:custGeom>
                <a:avLst/>
                <a:gdLst>
                  <a:gd name="T0" fmla="*/ 0 w 113"/>
                  <a:gd name="T1" fmla="*/ 113 h 113"/>
                  <a:gd name="T2" fmla="*/ 113 w 113"/>
                  <a:gd name="T3" fmla="*/ 56 h 113"/>
                  <a:gd name="T4" fmla="*/ 0 w 113"/>
                  <a:gd name="T5" fmla="*/ 0 h 113"/>
                  <a:gd name="T6" fmla="*/ 0 w 113"/>
                  <a:gd name="T7" fmla="*/ 113 h 1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13"/>
                  <a:gd name="T14" fmla="*/ 113 w 113"/>
                  <a:gd name="T15" fmla="*/ 113 h 1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13">
                    <a:moveTo>
                      <a:pt x="0" y="113"/>
                    </a:moveTo>
                    <a:lnTo>
                      <a:pt x="113" y="56"/>
                    </a:lnTo>
                    <a:lnTo>
                      <a:pt x="0" y="0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40031" name="Group 43"/>
            <p:cNvGrpSpPr>
              <a:grpSpLocks/>
            </p:cNvGrpSpPr>
            <p:nvPr/>
          </p:nvGrpSpPr>
          <p:grpSpPr bwMode="auto">
            <a:xfrm>
              <a:off x="1146" y="2404"/>
              <a:ext cx="253" cy="113"/>
              <a:chOff x="1146" y="2404"/>
              <a:chExt cx="253" cy="113"/>
            </a:xfrm>
          </p:grpSpPr>
          <p:sp>
            <p:nvSpPr>
              <p:cNvPr id="40043" name="Line 41"/>
              <p:cNvSpPr>
                <a:spLocks noChangeShapeType="1"/>
              </p:cNvSpPr>
              <p:nvPr/>
            </p:nvSpPr>
            <p:spPr bwMode="auto">
              <a:xfrm>
                <a:off x="1146" y="2459"/>
                <a:ext cx="143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044" name="Freeform 42"/>
              <p:cNvSpPr>
                <a:spLocks/>
              </p:cNvSpPr>
              <p:nvPr/>
            </p:nvSpPr>
            <p:spPr bwMode="auto">
              <a:xfrm>
                <a:off x="1285" y="2404"/>
                <a:ext cx="114" cy="113"/>
              </a:xfrm>
              <a:custGeom>
                <a:avLst/>
                <a:gdLst>
                  <a:gd name="T0" fmla="*/ 0 w 114"/>
                  <a:gd name="T1" fmla="*/ 113 h 113"/>
                  <a:gd name="T2" fmla="*/ 114 w 114"/>
                  <a:gd name="T3" fmla="*/ 57 h 113"/>
                  <a:gd name="T4" fmla="*/ 0 w 114"/>
                  <a:gd name="T5" fmla="*/ 0 h 113"/>
                  <a:gd name="T6" fmla="*/ 0 w 114"/>
                  <a:gd name="T7" fmla="*/ 113 h 1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13"/>
                  <a:gd name="T14" fmla="*/ 114 w 114"/>
                  <a:gd name="T15" fmla="*/ 113 h 1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13">
                    <a:moveTo>
                      <a:pt x="0" y="113"/>
                    </a:moveTo>
                    <a:lnTo>
                      <a:pt x="114" y="57"/>
                    </a:lnTo>
                    <a:lnTo>
                      <a:pt x="0" y="0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40032" name="Group 46"/>
            <p:cNvGrpSpPr>
              <a:grpSpLocks/>
            </p:cNvGrpSpPr>
            <p:nvPr/>
          </p:nvGrpSpPr>
          <p:grpSpPr bwMode="auto">
            <a:xfrm>
              <a:off x="1757" y="2456"/>
              <a:ext cx="314" cy="113"/>
              <a:chOff x="1757" y="2456"/>
              <a:chExt cx="314" cy="113"/>
            </a:xfrm>
          </p:grpSpPr>
          <p:sp>
            <p:nvSpPr>
              <p:cNvPr id="40041" name="Line 44"/>
              <p:cNvSpPr>
                <a:spLocks noChangeShapeType="1"/>
              </p:cNvSpPr>
              <p:nvPr/>
            </p:nvSpPr>
            <p:spPr bwMode="auto">
              <a:xfrm flipH="1">
                <a:off x="1864" y="2512"/>
                <a:ext cx="207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042" name="Freeform 45"/>
              <p:cNvSpPr>
                <a:spLocks/>
              </p:cNvSpPr>
              <p:nvPr/>
            </p:nvSpPr>
            <p:spPr bwMode="auto">
              <a:xfrm>
                <a:off x="1757" y="2456"/>
                <a:ext cx="113" cy="113"/>
              </a:xfrm>
              <a:custGeom>
                <a:avLst/>
                <a:gdLst>
                  <a:gd name="T0" fmla="*/ 113 w 113"/>
                  <a:gd name="T1" fmla="*/ 0 h 113"/>
                  <a:gd name="T2" fmla="*/ 0 w 113"/>
                  <a:gd name="T3" fmla="*/ 57 h 113"/>
                  <a:gd name="T4" fmla="*/ 113 w 113"/>
                  <a:gd name="T5" fmla="*/ 113 h 113"/>
                  <a:gd name="T6" fmla="*/ 113 w 113"/>
                  <a:gd name="T7" fmla="*/ 0 h 1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13"/>
                  <a:gd name="T14" fmla="*/ 113 w 113"/>
                  <a:gd name="T15" fmla="*/ 113 h 1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13">
                    <a:moveTo>
                      <a:pt x="113" y="0"/>
                    </a:moveTo>
                    <a:lnTo>
                      <a:pt x="0" y="57"/>
                    </a:lnTo>
                    <a:lnTo>
                      <a:pt x="113" y="11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0033" name="Rectangle 47"/>
            <p:cNvSpPr>
              <a:spLocks noChangeArrowheads="1"/>
            </p:cNvSpPr>
            <p:nvPr/>
          </p:nvSpPr>
          <p:spPr bwMode="auto">
            <a:xfrm>
              <a:off x="1769" y="2176"/>
              <a:ext cx="236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40034" name="Rectangle 48"/>
            <p:cNvSpPr>
              <a:spLocks noChangeArrowheads="1"/>
            </p:cNvSpPr>
            <p:nvPr/>
          </p:nvSpPr>
          <p:spPr bwMode="auto">
            <a:xfrm>
              <a:off x="1798" y="2181"/>
              <a:ext cx="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800" b="0">
                  <a:solidFill>
                    <a:srgbClr val="000000"/>
                  </a:solidFill>
                </a:rPr>
                <a:t>C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0035" name="Rectangle 49"/>
            <p:cNvSpPr>
              <a:spLocks noChangeArrowheads="1"/>
            </p:cNvSpPr>
            <p:nvPr/>
          </p:nvSpPr>
          <p:spPr bwMode="auto">
            <a:xfrm>
              <a:off x="1903" y="2247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200" b="0">
                  <a:solidFill>
                    <a:srgbClr val="000000"/>
                  </a:solidFill>
                </a:rPr>
                <a:t>U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0036" name="Rectangle 50"/>
            <p:cNvSpPr>
              <a:spLocks noChangeArrowheads="1"/>
            </p:cNvSpPr>
            <p:nvPr/>
          </p:nvSpPr>
          <p:spPr bwMode="auto">
            <a:xfrm>
              <a:off x="1971" y="2247"/>
              <a:ext cx="2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200" b="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0037" name="Rectangle 51"/>
            <p:cNvSpPr>
              <a:spLocks noChangeArrowheads="1"/>
            </p:cNvSpPr>
            <p:nvPr/>
          </p:nvSpPr>
          <p:spPr bwMode="auto">
            <a:xfrm>
              <a:off x="1788" y="2515"/>
              <a:ext cx="235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40038" name="Rectangle 52"/>
            <p:cNvSpPr>
              <a:spLocks noChangeArrowheads="1"/>
            </p:cNvSpPr>
            <p:nvPr/>
          </p:nvSpPr>
          <p:spPr bwMode="auto">
            <a:xfrm>
              <a:off x="1824" y="2520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800" b="0">
                  <a:solidFill>
                    <a:srgbClr val="000000"/>
                  </a:solidFill>
                </a:rPr>
                <a:t>–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0039" name="Rectangle 53"/>
            <p:cNvSpPr>
              <a:spLocks noChangeArrowheads="1"/>
            </p:cNvSpPr>
            <p:nvPr/>
          </p:nvSpPr>
          <p:spPr bwMode="auto">
            <a:xfrm>
              <a:off x="1904" y="2520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800" b="0">
                  <a:solidFill>
                    <a:srgbClr val="000000"/>
                  </a:solidFill>
                </a:rPr>
                <a:t>1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0040" name="Rectangle 54"/>
            <p:cNvSpPr>
              <a:spLocks noChangeArrowheads="1"/>
            </p:cNvSpPr>
            <p:nvPr/>
          </p:nvSpPr>
          <p:spPr bwMode="auto">
            <a:xfrm>
              <a:off x="1984" y="2586"/>
              <a:ext cx="2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200" b="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6" name="Group 115"/>
          <p:cNvGrpSpPr>
            <a:grpSpLocks/>
          </p:cNvGrpSpPr>
          <p:nvPr/>
        </p:nvGrpSpPr>
        <p:grpSpPr bwMode="auto">
          <a:xfrm>
            <a:off x="4716463" y="3643313"/>
            <a:ext cx="2978150" cy="601662"/>
            <a:chOff x="2971" y="2295"/>
            <a:chExt cx="1876" cy="379"/>
          </a:xfrm>
        </p:grpSpPr>
        <p:grpSp>
          <p:nvGrpSpPr>
            <p:cNvPr id="40003" name="Group 92"/>
            <p:cNvGrpSpPr>
              <a:grpSpLocks/>
            </p:cNvGrpSpPr>
            <p:nvPr/>
          </p:nvGrpSpPr>
          <p:grpSpPr bwMode="auto">
            <a:xfrm>
              <a:off x="2971" y="2295"/>
              <a:ext cx="199" cy="379"/>
              <a:chOff x="2971" y="2295"/>
              <a:chExt cx="199" cy="379"/>
            </a:xfrm>
          </p:grpSpPr>
          <p:sp>
            <p:nvSpPr>
              <p:cNvPr id="40010" name="Line 89"/>
              <p:cNvSpPr>
                <a:spLocks noChangeShapeType="1"/>
              </p:cNvSpPr>
              <p:nvPr/>
            </p:nvSpPr>
            <p:spPr bwMode="auto">
              <a:xfrm>
                <a:off x="2971" y="2480"/>
                <a:ext cx="199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011" name="Rectangle 90"/>
              <p:cNvSpPr>
                <a:spLocks noChangeArrowheads="1"/>
              </p:cNvSpPr>
              <p:nvPr/>
            </p:nvSpPr>
            <p:spPr bwMode="auto">
              <a:xfrm>
                <a:off x="3012" y="2501"/>
                <a:ext cx="11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buSzPct val="130000"/>
                  <a:buBlip>
                    <a:blip r:embed="rId4"/>
                  </a:buBlip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buSzTx/>
                  <a:buFontTx/>
                  <a:buNone/>
                </a:pPr>
                <a:r>
                  <a:rPr lang="de-DE" altLang="de-DE" sz="1800" b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dt</a:t>
                </a:r>
                <a:endParaRPr lang="de-DE" altLang="de-DE" sz="2800" b="0">
                  <a:latin typeface="Arial Black" panose="020B0A04020102020204" pitchFamily="34" charset="0"/>
                </a:endParaRPr>
              </a:p>
            </p:txBody>
          </p:sp>
          <p:sp>
            <p:nvSpPr>
              <p:cNvPr id="40012" name="Rectangle 91"/>
              <p:cNvSpPr>
                <a:spLocks noChangeArrowheads="1"/>
              </p:cNvSpPr>
              <p:nvPr/>
            </p:nvSpPr>
            <p:spPr bwMode="auto">
              <a:xfrm>
                <a:off x="2981" y="2295"/>
                <a:ext cx="1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buSzPct val="130000"/>
                  <a:buBlip>
                    <a:blip r:embed="rId4"/>
                  </a:buBlip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buSzTx/>
                  <a:buFontTx/>
                  <a:buNone/>
                </a:pPr>
                <a:r>
                  <a:rPr lang="de-DE" altLang="de-DE" sz="1800" b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dU</a:t>
                </a:r>
                <a:endParaRPr lang="de-DE" altLang="de-DE" sz="2800" b="0"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40004" name="Rectangle 93"/>
            <p:cNvSpPr>
              <a:spLocks noChangeArrowheads="1"/>
            </p:cNvSpPr>
            <p:nvPr/>
          </p:nvSpPr>
          <p:spPr bwMode="auto">
            <a:xfrm>
              <a:off x="3202" y="2359"/>
              <a:ext cx="241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= S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0005" name="Rectangle 94"/>
            <p:cNvSpPr>
              <a:spLocks noChangeArrowheads="1"/>
            </p:cNvSpPr>
            <p:nvPr/>
          </p:nvSpPr>
          <p:spPr bwMode="auto">
            <a:xfrm>
              <a:off x="3440" y="2359"/>
              <a:ext cx="8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–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0006" name="Rectangle 95"/>
            <p:cNvSpPr>
              <a:spLocks noChangeArrowheads="1"/>
            </p:cNvSpPr>
            <p:nvPr/>
          </p:nvSpPr>
          <p:spPr bwMode="auto">
            <a:xfrm>
              <a:off x="3527" y="2359"/>
              <a:ext cx="117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C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0007" name="Rectangle 96"/>
            <p:cNvSpPr>
              <a:spLocks noChangeArrowheads="1"/>
            </p:cNvSpPr>
            <p:nvPr/>
          </p:nvSpPr>
          <p:spPr bwMode="auto">
            <a:xfrm>
              <a:off x="3643" y="2433"/>
              <a:ext cx="8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5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0008" name="Rectangle 97"/>
            <p:cNvSpPr>
              <a:spLocks noChangeArrowheads="1"/>
            </p:cNvSpPr>
            <p:nvPr/>
          </p:nvSpPr>
          <p:spPr bwMode="auto">
            <a:xfrm>
              <a:off x="3727" y="2359"/>
              <a:ext cx="1091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U   bei U &lt; U*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0009" name="Rectangle 98"/>
            <p:cNvSpPr>
              <a:spLocks noChangeArrowheads="1"/>
            </p:cNvSpPr>
            <p:nvPr/>
          </p:nvSpPr>
          <p:spPr bwMode="auto">
            <a:xfrm>
              <a:off x="4803" y="2359"/>
              <a:ext cx="4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8" name="Group 116"/>
          <p:cNvGrpSpPr>
            <a:grpSpLocks/>
          </p:cNvGrpSpPr>
          <p:nvPr/>
        </p:nvGrpSpPr>
        <p:grpSpPr bwMode="auto">
          <a:xfrm>
            <a:off x="1116013" y="4462463"/>
            <a:ext cx="6518275" cy="1704975"/>
            <a:chOff x="703" y="2811"/>
            <a:chExt cx="4106" cy="1074"/>
          </a:xfrm>
        </p:grpSpPr>
        <p:sp>
          <p:nvSpPr>
            <p:cNvPr id="39945" name="Rectangle 16"/>
            <p:cNvSpPr>
              <a:spLocks noChangeArrowheads="1"/>
            </p:cNvSpPr>
            <p:nvPr/>
          </p:nvSpPr>
          <p:spPr bwMode="auto">
            <a:xfrm>
              <a:off x="703" y="2866"/>
              <a:ext cx="4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46" name="Rectangle 17"/>
            <p:cNvSpPr>
              <a:spLocks noChangeArrowheads="1"/>
            </p:cNvSpPr>
            <p:nvPr/>
          </p:nvSpPr>
          <p:spPr bwMode="auto">
            <a:xfrm>
              <a:off x="2240" y="3066"/>
              <a:ext cx="4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47" name="Rectangle 18"/>
            <p:cNvSpPr>
              <a:spLocks noChangeArrowheads="1"/>
            </p:cNvSpPr>
            <p:nvPr/>
          </p:nvSpPr>
          <p:spPr bwMode="auto">
            <a:xfrm>
              <a:off x="2289" y="3066"/>
              <a:ext cx="4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48" name="Rectangle 19"/>
            <p:cNvSpPr>
              <a:spLocks noChangeArrowheads="1"/>
            </p:cNvSpPr>
            <p:nvPr/>
          </p:nvSpPr>
          <p:spPr bwMode="auto">
            <a:xfrm>
              <a:off x="2753" y="3066"/>
              <a:ext cx="4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49" name="Rectangle 20"/>
            <p:cNvSpPr>
              <a:spLocks noChangeArrowheads="1"/>
            </p:cNvSpPr>
            <p:nvPr/>
          </p:nvSpPr>
          <p:spPr bwMode="auto">
            <a:xfrm>
              <a:off x="2802" y="3066"/>
              <a:ext cx="4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50" name="Rectangle 21"/>
            <p:cNvSpPr>
              <a:spLocks noChangeArrowheads="1"/>
            </p:cNvSpPr>
            <p:nvPr/>
          </p:nvSpPr>
          <p:spPr bwMode="auto">
            <a:xfrm>
              <a:off x="3266" y="3066"/>
              <a:ext cx="4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51" name="Rectangle 22"/>
            <p:cNvSpPr>
              <a:spLocks noChangeArrowheads="1"/>
            </p:cNvSpPr>
            <p:nvPr/>
          </p:nvSpPr>
          <p:spPr bwMode="auto">
            <a:xfrm>
              <a:off x="2240" y="3266"/>
              <a:ext cx="4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52" name="Rectangle 23"/>
            <p:cNvSpPr>
              <a:spLocks noChangeArrowheads="1"/>
            </p:cNvSpPr>
            <p:nvPr/>
          </p:nvSpPr>
          <p:spPr bwMode="auto">
            <a:xfrm>
              <a:off x="2240" y="3466"/>
              <a:ext cx="4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53" name="Rectangle 24"/>
            <p:cNvSpPr>
              <a:spLocks noChangeArrowheads="1"/>
            </p:cNvSpPr>
            <p:nvPr/>
          </p:nvSpPr>
          <p:spPr bwMode="auto">
            <a:xfrm>
              <a:off x="1214" y="3666"/>
              <a:ext cx="51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</a:rPr>
                <a:t>        U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54" name="Rectangle 25"/>
            <p:cNvSpPr>
              <a:spLocks noChangeArrowheads="1"/>
            </p:cNvSpPr>
            <p:nvPr/>
          </p:nvSpPr>
          <p:spPr bwMode="auto">
            <a:xfrm>
              <a:off x="1727" y="3741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500" b="0">
                  <a:solidFill>
                    <a:srgbClr val="000000"/>
                  </a:solidFill>
                </a:rPr>
                <a:t>0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55" name="Rectangle 26"/>
            <p:cNvSpPr>
              <a:spLocks noChangeArrowheads="1"/>
            </p:cNvSpPr>
            <p:nvPr/>
          </p:nvSpPr>
          <p:spPr bwMode="auto">
            <a:xfrm>
              <a:off x="1791" y="3666"/>
              <a:ext cx="4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56" name="Freeform 55"/>
            <p:cNvSpPr>
              <a:spLocks/>
            </p:cNvSpPr>
            <p:nvPr/>
          </p:nvSpPr>
          <p:spPr bwMode="auto">
            <a:xfrm>
              <a:off x="771" y="3306"/>
              <a:ext cx="381" cy="322"/>
            </a:xfrm>
            <a:custGeom>
              <a:avLst/>
              <a:gdLst>
                <a:gd name="T0" fmla="*/ 95 w 381"/>
                <a:gd name="T1" fmla="*/ 0 h 322"/>
                <a:gd name="T2" fmla="*/ 0 w 381"/>
                <a:gd name="T3" fmla="*/ 160 h 322"/>
                <a:gd name="T4" fmla="*/ 95 w 381"/>
                <a:gd name="T5" fmla="*/ 322 h 322"/>
                <a:gd name="T6" fmla="*/ 287 w 381"/>
                <a:gd name="T7" fmla="*/ 322 h 322"/>
                <a:gd name="T8" fmla="*/ 381 w 381"/>
                <a:gd name="T9" fmla="*/ 160 h 322"/>
                <a:gd name="T10" fmla="*/ 287 w 381"/>
                <a:gd name="T11" fmla="*/ 0 h 322"/>
                <a:gd name="T12" fmla="*/ 95 w 381"/>
                <a:gd name="T13" fmla="*/ 0 h 3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1"/>
                <a:gd name="T22" fmla="*/ 0 h 322"/>
                <a:gd name="T23" fmla="*/ 381 w 381"/>
                <a:gd name="T24" fmla="*/ 322 h 3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1" h="322">
                  <a:moveTo>
                    <a:pt x="95" y="0"/>
                  </a:moveTo>
                  <a:lnTo>
                    <a:pt x="0" y="160"/>
                  </a:lnTo>
                  <a:lnTo>
                    <a:pt x="95" y="322"/>
                  </a:lnTo>
                  <a:lnTo>
                    <a:pt x="287" y="322"/>
                  </a:lnTo>
                  <a:lnTo>
                    <a:pt x="381" y="160"/>
                  </a:lnTo>
                  <a:lnTo>
                    <a:pt x="287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9957" name="Rectangle 56"/>
            <p:cNvSpPr>
              <a:spLocks noChangeArrowheads="1"/>
            </p:cNvSpPr>
            <p:nvPr/>
          </p:nvSpPr>
          <p:spPr bwMode="auto">
            <a:xfrm>
              <a:off x="917" y="3358"/>
              <a:ext cx="155" cy="2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39958" name="Rectangle 57"/>
            <p:cNvSpPr>
              <a:spLocks noChangeArrowheads="1"/>
            </p:cNvSpPr>
            <p:nvPr/>
          </p:nvSpPr>
          <p:spPr bwMode="auto">
            <a:xfrm>
              <a:off x="915" y="3364"/>
              <a:ext cx="117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</a:rPr>
                <a:t>S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59" name="Rectangle 58"/>
            <p:cNvSpPr>
              <a:spLocks noChangeArrowheads="1"/>
            </p:cNvSpPr>
            <p:nvPr/>
          </p:nvSpPr>
          <p:spPr bwMode="auto">
            <a:xfrm>
              <a:off x="1032" y="3364"/>
              <a:ext cx="4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60" name="Rectangle 59"/>
            <p:cNvSpPr>
              <a:spLocks noChangeArrowheads="1"/>
            </p:cNvSpPr>
            <p:nvPr/>
          </p:nvSpPr>
          <p:spPr bwMode="auto">
            <a:xfrm>
              <a:off x="1437" y="3341"/>
              <a:ext cx="325" cy="263"/>
            </a:xfrm>
            <a:prstGeom prst="rect">
              <a:avLst/>
            </a:prstGeom>
            <a:solidFill>
              <a:srgbClr val="FFFFFF"/>
            </a:solidFill>
            <a:ln w="269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39961" name="Rectangle 60"/>
            <p:cNvSpPr>
              <a:spLocks noChangeArrowheads="1"/>
            </p:cNvSpPr>
            <p:nvPr/>
          </p:nvSpPr>
          <p:spPr bwMode="auto">
            <a:xfrm>
              <a:off x="1534" y="3385"/>
              <a:ext cx="127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</a:rPr>
                <a:t>U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62" name="Rectangle 61"/>
            <p:cNvSpPr>
              <a:spLocks noChangeArrowheads="1"/>
            </p:cNvSpPr>
            <p:nvPr/>
          </p:nvSpPr>
          <p:spPr bwMode="auto">
            <a:xfrm>
              <a:off x="1659" y="3385"/>
              <a:ext cx="4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63" name="Rectangle 62"/>
            <p:cNvSpPr>
              <a:spLocks noChangeArrowheads="1"/>
            </p:cNvSpPr>
            <p:nvPr/>
          </p:nvSpPr>
          <p:spPr bwMode="auto">
            <a:xfrm>
              <a:off x="2143" y="3376"/>
              <a:ext cx="186" cy="1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39964" name="Rectangle 63"/>
            <p:cNvSpPr>
              <a:spLocks noChangeArrowheads="1"/>
            </p:cNvSpPr>
            <p:nvPr/>
          </p:nvSpPr>
          <p:spPr bwMode="auto">
            <a:xfrm>
              <a:off x="2184" y="3374"/>
              <a:ext cx="103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3300">
                  <a:solidFill>
                    <a:srgbClr val="000000"/>
                  </a:solidFill>
                </a:rPr>
                <a:t>*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65" name="Rectangle 64"/>
            <p:cNvSpPr>
              <a:spLocks noChangeArrowheads="1"/>
            </p:cNvSpPr>
            <p:nvPr/>
          </p:nvSpPr>
          <p:spPr bwMode="auto">
            <a:xfrm>
              <a:off x="2285" y="3374"/>
              <a:ext cx="73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330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66" name="Oval 65"/>
            <p:cNvSpPr>
              <a:spLocks noChangeArrowheads="1"/>
            </p:cNvSpPr>
            <p:nvPr/>
          </p:nvSpPr>
          <p:spPr bwMode="auto">
            <a:xfrm>
              <a:off x="2087" y="3298"/>
              <a:ext cx="294" cy="314"/>
            </a:xfrm>
            <a:prstGeom prst="ellips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grpSp>
          <p:nvGrpSpPr>
            <p:cNvPr id="39967" name="Group 68"/>
            <p:cNvGrpSpPr>
              <a:grpSpLocks/>
            </p:cNvGrpSpPr>
            <p:nvPr/>
          </p:nvGrpSpPr>
          <p:grpSpPr bwMode="auto">
            <a:xfrm>
              <a:off x="2174" y="3132"/>
              <a:ext cx="113" cy="174"/>
              <a:chOff x="2174" y="3132"/>
              <a:chExt cx="113" cy="174"/>
            </a:xfrm>
          </p:grpSpPr>
          <p:sp>
            <p:nvSpPr>
              <p:cNvPr id="40001" name="Line 66"/>
              <p:cNvSpPr>
                <a:spLocks noChangeShapeType="1"/>
              </p:cNvSpPr>
              <p:nvPr/>
            </p:nvSpPr>
            <p:spPr bwMode="auto">
              <a:xfrm>
                <a:off x="2230" y="3132"/>
                <a:ext cx="1" cy="6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002" name="Freeform 67"/>
              <p:cNvSpPr>
                <a:spLocks/>
              </p:cNvSpPr>
              <p:nvPr/>
            </p:nvSpPr>
            <p:spPr bwMode="auto">
              <a:xfrm>
                <a:off x="2174" y="3193"/>
                <a:ext cx="113" cy="113"/>
              </a:xfrm>
              <a:custGeom>
                <a:avLst/>
                <a:gdLst>
                  <a:gd name="T0" fmla="*/ 0 w 113"/>
                  <a:gd name="T1" fmla="*/ 0 h 113"/>
                  <a:gd name="T2" fmla="*/ 56 w 113"/>
                  <a:gd name="T3" fmla="*/ 113 h 113"/>
                  <a:gd name="T4" fmla="*/ 113 w 113"/>
                  <a:gd name="T5" fmla="*/ 0 h 113"/>
                  <a:gd name="T6" fmla="*/ 0 w 113"/>
                  <a:gd name="T7" fmla="*/ 0 h 1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13"/>
                  <a:gd name="T14" fmla="*/ 113 w 113"/>
                  <a:gd name="T15" fmla="*/ 113 h 1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13">
                    <a:moveTo>
                      <a:pt x="0" y="0"/>
                    </a:moveTo>
                    <a:lnTo>
                      <a:pt x="56" y="113"/>
                    </a:lnTo>
                    <a:lnTo>
                      <a:pt x="1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9968" name="Group 71"/>
            <p:cNvGrpSpPr>
              <a:grpSpLocks/>
            </p:cNvGrpSpPr>
            <p:nvPr/>
          </p:nvGrpSpPr>
          <p:grpSpPr bwMode="auto">
            <a:xfrm>
              <a:off x="1171" y="3404"/>
              <a:ext cx="252" cy="113"/>
              <a:chOff x="1171" y="3404"/>
              <a:chExt cx="252" cy="113"/>
            </a:xfrm>
          </p:grpSpPr>
          <p:sp>
            <p:nvSpPr>
              <p:cNvPr id="39999" name="Line 69"/>
              <p:cNvSpPr>
                <a:spLocks noChangeShapeType="1"/>
              </p:cNvSpPr>
              <p:nvPr/>
            </p:nvSpPr>
            <p:spPr bwMode="auto">
              <a:xfrm>
                <a:off x="1171" y="3459"/>
                <a:ext cx="142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000" name="Freeform 70"/>
              <p:cNvSpPr>
                <a:spLocks/>
              </p:cNvSpPr>
              <p:nvPr/>
            </p:nvSpPr>
            <p:spPr bwMode="auto">
              <a:xfrm>
                <a:off x="1310" y="3404"/>
                <a:ext cx="113" cy="113"/>
              </a:xfrm>
              <a:custGeom>
                <a:avLst/>
                <a:gdLst>
                  <a:gd name="T0" fmla="*/ 0 w 113"/>
                  <a:gd name="T1" fmla="*/ 113 h 113"/>
                  <a:gd name="T2" fmla="*/ 113 w 113"/>
                  <a:gd name="T3" fmla="*/ 55 h 113"/>
                  <a:gd name="T4" fmla="*/ 0 w 113"/>
                  <a:gd name="T5" fmla="*/ 0 h 113"/>
                  <a:gd name="T6" fmla="*/ 0 w 113"/>
                  <a:gd name="T7" fmla="*/ 113 h 1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13"/>
                  <a:gd name="T14" fmla="*/ 113 w 113"/>
                  <a:gd name="T15" fmla="*/ 113 h 1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13">
                    <a:moveTo>
                      <a:pt x="0" y="113"/>
                    </a:moveTo>
                    <a:lnTo>
                      <a:pt x="113" y="55"/>
                    </a:lnTo>
                    <a:lnTo>
                      <a:pt x="0" y="0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9969" name="Group 74"/>
            <p:cNvGrpSpPr>
              <a:grpSpLocks/>
            </p:cNvGrpSpPr>
            <p:nvPr/>
          </p:nvGrpSpPr>
          <p:grpSpPr bwMode="auto">
            <a:xfrm>
              <a:off x="1788" y="3482"/>
              <a:ext cx="316" cy="113"/>
              <a:chOff x="1788" y="3482"/>
              <a:chExt cx="316" cy="113"/>
            </a:xfrm>
          </p:grpSpPr>
          <p:sp>
            <p:nvSpPr>
              <p:cNvPr id="39997" name="Line 72"/>
              <p:cNvSpPr>
                <a:spLocks noChangeShapeType="1"/>
              </p:cNvSpPr>
              <p:nvPr/>
            </p:nvSpPr>
            <p:spPr bwMode="auto">
              <a:xfrm flipH="1">
                <a:off x="1898" y="3538"/>
                <a:ext cx="206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998" name="Freeform 73"/>
              <p:cNvSpPr>
                <a:spLocks/>
              </p:cNvSpPr>
              <p:nvPr/>
            </p:nvSpPr>
            <p:spPr bwMode="auto">
              <a:xfrm>
                <a:off x="1788" y="3482"/>
                <a:ext cx="115" cy="113"/>
              </a:xfrm>
              <a:custGeom>
                <a:avLst/>
                <a:gdLst>
                  <a:gd name="T0" fmla="*/ 115 w 115"/>
                  <a:gd name="T1" fmla="*/ 0 h 113"/>
                  <a:gd name="T2" fmla="*/ 0 w 115"/>
                  <a:gd name="T3" fmla="*/ 57 h 113"/>
                  <a:gd name="T4" fmla="*/ 115 w 115"/>
                  <a:gd name="T5" fmla="*/ 113 h 113"/>
                  <a:gd name="T6" fmla="*/ 115 w 115"/>
                  <a:gd name="T7" fmla="*/ 0 h 1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113"/>
                  <a:gd name="T14" fmla="*/ 115 w 115"/>
                  <a:gd name="T15" fmla="*/ 113 h 1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113">
                    <a:moveTo>
                      <a:pt x="115" y="0"/>
                    </a:moveTo>
                    <a:lnTo>
                      <a:pt x="0" y="57"/>
                    </a:lnTo>
                    <a:lnTo>
                      <a:pt x="115" y="113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39970" name="Rectangle 75"/>
            <p:cNvSpPr>
              <a:spLocks noChangeArrowheads="1"/>
            </p:cNvSpPr>
            <p:nvPr/>
          </p:nvSpPr>
          <p:spPr bwMode="auto">
            <a:xfrm>
              <a:off x="1964" y="3080"/>
              <a:ext cx="22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39971" name="Rectangle 76"/>
            <p:cNvSpPr>
              <a:spLocks noChangeArrowheads="1"/>
            </p:cNvSpPr>
            <p:nvPr/>
          </p:nvSpPr>
          <p:spPr bwMode="auto">
            <a:xfrm>
              <a:off x="1990" y="3084"/>
              <a:ext cx="1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800" b="0">
                  <a:solidFill>
                    <a:srgbClr val="000000"/>
                  </a:solidFill>
                </a:rPr>
                <a:t>C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72" name="Rectangle 77"/>
            <p:cNvSpPr>
              <a:spLocks noChangeArrowheads="1"/>
            </p:cNvSpPr>
            <p:nvPr/>
          </p:nvSpPr>
          <p:spPr bwMode="auto">
            <a:xfrm>
              <a:off x="2094" y="3150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200" b="0">
                  <a:solidFill>
                    <a:srgbClr val="000000"/>
                  </a:solidFill>
                </a:rPr>
                <a:t>U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73" name="Rectangle 78"/>
            <p:cNvSpPr>
              <a:spLocks noChangeArrowheads="1"/>
            </p:cNvSpPr>
            <p:nvPr/>
          </p:nvSpPr>
          <p:spPr bwMode="auto">
            <a:xfrm>
              <a:off x="2162" y="3150"/>
              <a:ext cx="2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200" b="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74" name="Rectangle 79"/>
            <p:cNvSpPr>
              <a:spLocks noChangeArrowheads="1"/>
            </p:cNvSpPr>
            <p:nvPr/>
          </p:nvSpPr>
          <p:spPr bwMode="auto">
            <a:xfrm>
              <a:off x="1885" y="3524"/>
              <a:ext cx="235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39975" name="Rectangle 80"/>
            <p:cNvSpPr>
              <a:spLocks noChangeArrowheads="1"/>
            </p:cNvSpPr>
            <p:nvPr/>
          </p:nvSpPr>
          <p:spPr bwMode="auto">
            <a:xfrm>
              <a:off x="1922" y="3529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800" b="0">
                  <a:solidFill>
                    <a:srgbClr val="000000"/>
                  </a:solidFill>
                </a:rPr>
                <a:t>–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76" name="Rectangle 81"/>
            <p:cNvSpPr>
              <a:spLocks noChangeArrowheads="1"/>
            </p:cNvSpPr>
            <p:nvPr/>
          </p:nvSpPr>
          <p:spPr bwMode="auto">
            <a:xfrm>
              <a:off x="2002" y="3529"/>
              <a:ext cx="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800" b="0">
                  <a:solidFill>
                    <a:srgbClr val="000000"/>
                  </a:solidFill>
                </a:rPr>
                <a:t>1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77" name="Rectangle 82"/>
            <p:cNvSpPr>
              <a:spLocks noChangeArrowheads="1"/>
            </p:cNvSpPr>
            <p:nvPr/>
          </p:nvSpPr>
          <p:spPr bwMode="auto">
            <a:xfrm>
              <a:off x="2082" y="3595"/>
              <a:ext cx="2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200" b="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78" name="Freeform 83"/>
            <p:cNvSpPr>
              <a:spLocks/>
            </p:cNvSpPr>
            <p:nvPr/>
          </p:nvSpPr>
          <p:spPr bwMode="auto">
            <a:xfrm>
              <a:off x="2019" y="2811"/>
              <a:ext cx="423" cy="321"/>
            </a:xfrm>
            <a:custGeom>
              <a:avLst/>
              <a:gdLst>
                <a:gd name="T0" fmla="*/ 106 w 423"/>
                <a:gd name="T1" fmla="*/ 0 h 321"/>
                <a:gd name="T2" fmla="*/ 0 w 423"/>
                <a:gd name="T3" fmla="*/ 161 h 321"/>
                <a:gd name="T4" fmla="*/ 106 w 423"/>
                <a:gd name="T5" fmla="*/ 321 h 321"/>
                <a:gd name="T6" fmla="*/ 317 w 423"/>
                <a:gd name="T7" fmla="*/ 321 h 321"/>
                <a:gd name="T8" fmla="*/ 423 w 423"/>
                <a:gd name="T9" fmla="*/ 161 h 321"/>
                <a:gd name="T10" fmla="*/ 317 w 423"/>
                <a:gd name="T11" fmla="*/ 0 h 321"/>
                <a:gd name="T12" fmla="*/ 106 w 423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3"/>
                <a:gd name="T22" fmla="*/ 0 h 321"/>
                <a:gd name="T23" fmla="*/ 423 w 423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3" h="321">
                  <a:moveTo>
                    <a:pt x="106" y="0"/>
                  </a:moveTo>
                  <a:lnTo>
                    <a:pt x="0" y="161"/>
                  </a:lnTo>
                  <a:lnTo>
                    <a:pt x="106" y="321"/>
                  </a:lnTo>
                  <a:lnTo>
                    <a:pt x="317" y="321"/>
                  </a:lnTo>
                  <a:lnTo>
                    <a:pt x="423" y="161"/>
                  </a:lnTo>
                  <a:lnTo>
                    <a:pt x="317" y="0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FFFFF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9979" name="Rectangle 84"/>
            <p:cNvSpPr>
              <a:spLocks noChangeArrowheads="1"/>
            </p:cNvSpPr>
            <p:nvPr/>
          </p:nvSpPr>
          <p:spPr bwMode="auto">
            <a:xfrm>
              <a:off x="2127" y="2863"/>
              <a:ext cx="224" cy="2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39980" name="Rectangle 85"/>
            <p:cNvSpPr>
              <a:spLocks noChangeArrowheads="1"/>
            </p:cNvSpPr>
            <p:nvPr/>
          </p:nvSpPr>
          <p:spPr bwMode="auto">
            <a:xfrm>
              <a:off x="2127" y="2894"/>
              <a:ext cx="127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</a:rPr>
                <a:t>U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81" name="Rectangle 86"/>
            <p:cNvSpPr>
              <a:spLocks noChangeArrowheads="1"/>
            </p:cNvSpPr>
            <p:nvPr/>
          </p:nvSpPr>
          <p:spPr bwMode="auto">
            <a:xfrm>
              <a:off x="2252" y="2868"/>
              <a:ext cx="7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500" b="0">
                  <a:solidFill>
                    <a:srgbClr val="000000"/>
                  </a:solidFill>
                </a:rPr>
                <a:t>*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82" name="Rectangle 87"/>
            <p:cNvSpPr>
              <a:spLocks noChangeArrowheads="1"/>
            </p:cNvSpPr>
            <p:nvPr/>
          </p:nvSpPr>
          <p:spPr bwMode="auto">
            <a:xfrm>
              <a:off x="2332" y="2868"/>
              <a:ext cx="5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500" b="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83" name="Rectangle 100"/>
            <p:cNvSpPr>
              <a:spLocks noChangeArrowheads="1"/>
            </p:cNvSpPr>
            <p:nvPr/>
          </p:nvSpPr>
          <p:spPr bwMode="auto">
            <a:xfrm>
              <a:off x="2941" y="2875"/>
              <a:ext cx="4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grpSp>
          <p:nvGrpSpPr>
            <p:cNvPr id="39984" name="Group 104"/>
            <p:cNvGrpSpPr>
              <a:grpSpLocks/>
            </p:cNvGrpSpPr>
            <p:nvPr/>
          </p:nvGrpSpPr>
          <p:grpSpPr bwMode="auto">
            <a:xfrm>
              <a:off x="2971" y="3097"/>
              <a:ext cx="199" cy="380"/>
              <a:chOff x="2971" y="3097"/>
              <a:chExt cx="199" cy="380"/>
            </a:xfrm>
          </p:grpSpPr>
          <p:sp>
            <p:nvSpPr>
              <p:cNvPr id="39994" name="Line 101"/>
              <p:cNvSpPr>
                <a:spLocks noChangeShapeType="1"/>
              </p:cNvSpPr>
              <p:nvPr/>
            </p:nvSpPr>
            <p:spPr bwMode="auto">
              <a:xfrm>
                <a:off x="2971" y="3283"/>
                <a:ext cx="199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995" name="Rectangle 102"/>
              <p:cNvSpPr>
                <a:spLocks noChangeArrowheads="1"/>
              </p:cNvSpPr>
              <p:nvPr/>
            </p:nvSpPr>
            <p:spPr bwMode="auto">
              <a:xfrm>
                <a:off x="3012" y="3304"/>
                <a:ext cx="11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buSzPct val="130000"/>
                  <a:buBlip>
                    <a:blip r:embed="rId4"/>
                  </a:buBlip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buSzTx/>
                  <a:buFontTx/>
                  <a:buNone/>
                </a:pPr>
                <a:r>
                  <a:rPr lang="de-DE" altLang="de-DE" sz="1800" b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dt</a:t>
                </a:r>
                <a:endParaRPr lang="de-DE" altLang="de-DE" sz="2800" b="0">
                  <a:latin typeface="Arial Black" panose="020B0A04020102020204" pitchFamily="34" charset="0"/>
                </a:endParaRPr>
              </a:p>
            </p:txBody>
          </p:sp>
          <p:sp>
            <p:nvSpPr>
              <p:cNvPr id="39996" name="Rectangle 103"/>
              <p:cNvSpPr>
                <a:spLocks noChangeArrowheads="1"/>
              </p:cNvSpPr>
              <p:nvPr/>
            </p:nvSpPr>
            <p:spPr bwMode="auto">
              <a:xfrm>
                <a:off x="2981" y="3097"/>
                <a:ext cx="1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buSzPct val="130000"/>
                  <a:buBlip>
                    <a:blip r:embed="rId4"/>
                  </a:buBlip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66CC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>
                  <a:buSzTx/>
                  <a:buFontTx/>
                  <a:buNone/>
                </a:pPr>
                <a:r>
                  <a:rPr lang="de-DE" altLang="de-DE" sz="1800" b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dU</a:t>
                </a:r>
                <a:endParaRPr lang="de-DE" altLang="de-DE" sz="2800" b="0"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39985" name="Rectangle 105"/>
            <p:cNvSpPr>
              <a:spLocks noChangeArrowheads="1"/>
            </p:cNvSpPr>
            <p:nvPr/>
          </p:nvSpPr>
          <p:spPr bwMode="auto">
            <a:xfrm>
              <a:off x="3202" y="3162"/>
              <a:ext cx="241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= S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86" name="Rectangle 106"/>
            <p:cNvSpPr>
              <a:spLocks noChangeArrowheads="1"/>
            </p:cNvSpPr>
            <p:nvPr/>
          </p:nvSpPr>
          <p:spPr bwMode="auto">
            <a:xfrm>
              <a:off x="3440" y="3162"/>
              <a:ext cx="8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–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87" name="Rectangle 107"/>
            <p:cNvSpPr>
              <a:spLocks noChangeArrowheads="1"/>
            </p:cNvSpPr>
            <p:nvPr/>
          </p:nvSpPr>
          <p:spPr bwMode="auto">
            <a:xfrm>
              <a:off x="3527" y="3162"/>
              <a:ext cx="117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C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88" name="Rectangle 108"/>
            <p:cNvSpPr>
              <a:spLocks noChangeArrowheads="1"/>
            </p:cNvSpPr>
            <p:nvPr/>
          </p:nvSpPr>
          <p:spPr bwMode="auto">
            <a:xfrm>
              <a:off x="3643" y="3237"/>
              <a:ext cx="8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5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89" name="Rectangle 109"/>
            <p:cNvSpPr>
              <a:spLocks noChangeArrowheads="1"/>
            </p:cNvSpPr>
            <p:nvPr/>
          </p:nvSpPr>
          <p:spPr bwMode="auto">
            <a:xfrm>
              <a:off x="3727" y="3162"/>
              <a:ext cx="69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U*       U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90" name="Rectangle 110"/>
            <p:cNvSpPr>
              <a:spLocks noChangeArrowheads="1"/>
            </p:cNvSpPr>
            <p:nvPr/>
          </p:nvSpPr>
          <p:spPr bwMode="auto">
            <a:xfrm>
              <a:off x="4412" y="3162"/>
              <a:ext cx="9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&gt;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91" name="Rectangle 111"/>
            <p:cNvSpPr>
              <a:spLocks noChangeArrowheads="1"/>
            </p:cNvSpPr>
            <p:nvPr/>
          </p:nvSpPr>
          <p:spPr bwMode="auto">
            <a:xfrm>
              <a:off x="4412" y="3338"/>
              <a:ext cx="97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39992" name="Rectangle 112"/>
            <p:cNvSpPr>
              <a:spLocks noChangeArrowheads="1"/>
            </p:cNvSpPr>
            <p:nvPr/>
          </p:nvSpPr>
          <p:spPr bwMode="auto">
            <a:xfrm>
              <a:off x="4509" y="3162"/>
              <a:ext cx="25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U*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39993" name="Rectangle 113"/>
            <p:cNvSpPr>
              <a:spLocks noChangeArrowheads="1"/>
            </p:cNvSpPr>
            <p:nvPr/>
          </p:nvSpPr>
          <p:spPr bwMode="auto">
            <a:xfrm>
              <a:off x="4765" y="3162"/>
              <a:ext cx="4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</p:grpSp>
      <p:sp>
        <p:nvSpPr>
          <p:cNvPr id="39943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2E398548-9FC8-462B-B31F-69DEFD93B8B3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25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39944" name="Fußzeilenplatzhalt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Subsystem 2: Umweltbelastung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207375" cy="1125538"/>
          </a:xfrm>
        </p:spPr>
        <p:txBody>
          <a:bodyPr/>
          <a:lstStyle/>
          <a:p>
            <a:pPr marL="0" indent="0"/>
            <a:r>
              <a:rPr smtClean="0"/>
              <a:t> Visualisierung der Entscheidung</a:t>
            </a:r>
          </a:p>
          <a:p>
            <a:pPr marL="0" indent="0">
              <a:lnSpc>
                <a:spcPct val="40000"/>
              </a:lnSpc>
              <a:buFontTx/>
              <a:buNone/>
            </a:pPr>
            <a:endParaRPr smtClean="0"/>
          </a:p>
          <a:p>
            <a:pPr lvl="1">
              <a:lnSpc>
                <a:spcPct val="130000"/>
              </a:lnSpc>
            </a:pPr>
            <a:r>
              <a:rPr smtClean="0"/>
              <a:t>Definition eines Umschaltelements</a:t>
            </a:r>
          </a:p>
        </p:txBody>
      </p:sp>
      <p:sp>
        <p:nvSpPr>
          <p:cNvPr id="41988" name="Rectangle 7"/>
          <p:cNvSpPr>
            <a:spLocks noChangeArrowheads="1"/>
          </p:cNvSpPr>
          <p:nvPr/>
        </p:nvSpPr>
        <p:spPr bwMode="auto">
          <a:xfrm>
            <a:off x="0" y="2671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grpSp>
        <p:nvGrpSpPr>
          <p:cNvPr id="41989" name="Group 32"/>
          <p:cNvGrpSpPr>
            <a:grpSpLocks/>
          </p:cNvGrpSpPr>
          <p:nvPr/>
        </p:nvGrpSpPr>
        <p:grpSpPr bwMode="auto">
          <a:xfrm>
            <a:off x="3297238" y="4468813"/>
            <a:ext cx="128587" cy="661987"/>
            <a:chOff x="2077" y="2815"/>
            <a:chExt cx="81" cy="417"/>
          </a:xfrm>
        </p:grpSpPr>
        <p:sp>
          <p:nvSpPr>
            <p:cNvPr id="42017" name="Line 30"/>
            <p:cNvSpPr>
              <a:spLocks noChangeShapeType="1"/>
            </p:cNvSpPr>
            <p:nvPr/>
          </p:nvSpPr>
          <p:spPr bwMode="auto">
            <a:xfrm>
              <a:off x="2117" y="2815"/>
              <a:ext cx="1" cy="295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2018" name="Freeform 31"/>
            <p:cNvSpPr>
              <a:spLocks/>
            </p:cNvSpPr>
            <p:nvPr/>
          </p:nvSpPr>
          <p:spPr bwMode="auto">
            <a:xfrm>
              <a:off x="2077" y="3106"/>
              <a:ext cx="81" cy="126"/>
            </a:xfrm>
            <a:custGeom>
              <a:avLst/>
              <a:gdLst>
                <a:gd name="T0" fmla="*/ 0 w 81"/>
                <a:gd name="T1" fmla="*/ 0 h 126"/>
                <a:gd name="T2" fmla="*/ 41 w 81"/>
                <a:gd name="T3" fmla="*/ 126 h 126"/>
                <a:gd name="T4" fmla="*/ 81 w 81"/>
                <a:gd name="T5" fmla="*/ 0 h 126"/>
                <a:gd name="T6" fmla="*/ 0 w 81"/>
                <a:gd name="T7" fmla="*/ 0 h 1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1"/>
                <a:gd name="T13" fmla="*/ 0 h 126"/>
                <a:gd name="T14" fmla="*/ 81 w 81"/>
                <a:gd name="T15" fmla="*/ 126 h 1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1" h="126">
                  <a:moveTo>
                    <a:pt x="0" y="0"/>
                  </a:moveTo>
                  <a:lnTo>
                    <a:pt x="41" y="126"/>
                  </a:lnTo>
                  <a:lnTo>
                    <a:pt x="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1990" name="Rectangle 36"/>
          <p:cNvSpPr>
            <a:spLocks noChangeArrowheads="1"/>
          </p:cNvSpPr>
          <p:nvPr/>
        </p:nvSpPr>
        <p:spPr bwMode="auto">
          <a:xfrm>
            <a:off x="2676525" y="3700463"/>
            <a:ext cx="390525" cy="3571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1991" name="Rectangle 39"/>
          <p:cNvSpPr>
            <a:spLocks noChangeArrowheads="1"/>
          </p:cNvSpPr>
          <p:nvPr/>
        </p:nvSpPr>
        <p:spPr bwMode="auto">
          <a:xfrm>
            <a:off x="3727450" y="3681413"/>
            <a:ext cx="357188" cy="3762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1992" name="Rectangle 41"/>
          <p:cNvSpPr>
            <a:spLocks noChangeArrowheads="1"/>
          </p:cNvSpPr>
          <p:nvPr/>
        </p:nvSpPr>
        <p:spPr bwMode="auto">
          <a:xfrm>
            <a:off x="3727450" y="3968750"/>
            <a:ext cx="160338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1993" name="Rectangle 96"/>
          <p:cNvSpPr>
            <a:spLocks noChangeArrowheads="1"/>
          </p:cNvSpPr>
          <p:nvPr/>
        </p:nvSpPr>
        <p:spPr bwMode="auto">
          <a:xfrm>
            <a:off x="3182938" y="2894013"/>
            <a:ext cx="304800" cy="285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1994" name="Rectangle 97"/>
          <p:cNvSpPr>
            <a:spLocks noChangeArrowheads="1"/>
          </p:cNvSpPr>
          <p:nvPr/>
        </p:nvSpPr>
        <p:spPr bwMode="auto">
          <a:xfrm>
            <a:off x="3276600" y="2852738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3000" b="0">
                <a:solidFill>
                  <a:srgbClr val="000000"/>
                </a:solidFill>
              </a:rPr>
              <a:t>c</a:t>
            </a:r>
            <a:endParaRPr lang="de-DE" altLang="de-DE" b="0">
              <a:latin typeface="Arial Black" panose="020B0A04020102020204" pitchFamily="34" charset="0"/>
            </a:endParaRPr>
          </a:p>
        </p:txBody>
      </p:sp>
      <p:sp>
        <p:nvSpPr>
          <p:cNvPr id="41995" name="Rectangle 98"/>
          <p:cNvSpPr>
            <a:spLocks noChangeArrowheads="1"/>
          </p:cNvSpPr>
          <p:nvPr/>
        </p:nvSpPr>
        <p:spPr bwMode="auto">
          <a:xfrm>
            <a:off x="3459163" y="2819400"/>
            <a:ext cx="1206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34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1996" name="Freeform 23"/>
          <p:cNvSpPr>
            <a:spLocks/>
          </p:cNvSpPr>
          <p:nvPr/>
        </p:nvSpPr>
        <p:spPr bwMode="auto">
          <a:xfrm>
            <a:off x="2835275" y="3832225"/>
            <a:ext cx="1085850" cy="604838"/>
          </a:xfrm>
          <a:custGeom>
            <a:avLst/>
            <a:gdLst>
              <a:gd name="T0" fmla="*/ 2147483646 w 684"/>
              <a:gd name="T1" fmla="*/ 0 h 381"/>
              <a:gd name="T2" fmla="*/ 0 w 684"/>
              <a:gd name="T3" fmla="*/ 2147483646 h 381"/>
              <a:gd name="T4" fmla="*/ 2147483646 w 684"/>
              <a:gd name="T5" fmla="*/ 2147483646 h 381"/>
              <a:gd name="T6" fmla="*/ 2147483646 w 684"/>
              <a:gd name="T7" fmla="*/ 2147483646 h 381"/>
              <a:gd name="T8" fmla="*/ 2147483646 w 684"/>
              <a:gd name="T9" fmla="*/ 0 h 3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4"/>
              <a:gd name="T16" fmla="*/ 0 h 381"/>
              <a:gd name="T17" fmla="*/ 684 w 684"/>
              <a:gd name="T18" fmla="*/ 381 h 3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4" h="381">
                <a:moveTo>
                  <a:pt x="343" y="0"/>
                </a:moveTo>
                <a:lnTo>
                  <a:pt x="0" y="191"/>
                </a:lnTo>
                <a:lnTo>
                  <a:pt x="343" y="381"/>
                </a:lnTo>
                <a:lnTo>
                  <a:pt x="684" y="191"/>
                </a:lnTo>
                <a:lnTo>
                  <a:pt x="343" y="0"/>
                </a:lnTo>
                <a:close/>
              </a:path>
            </a:pathLst>
          </a:custGeom>
          <a:solidFill>
            <a:srgbClr val="FFFFFF"/>
          </a:solidFill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41997" name="Group 29"/>
          <p:cNvGrpSpPr>
            <a:grpSpLocks/>
          </p:cNvGrpSpPr>
          <p:nvPr/>
        </p:nvGrpSpPr>
        <p:grpSpPr bwMode="auto">
          <a:xfrm>
            <a:off x="3967163" y="4068763"/>
            <a:ext cx="482600" cy="128587"/>
            <a:chOff x="2499" y="2563"/>
            <a:chExt cx="304" cy="81"/>
          </a:xfrm>
        </p:grpSpPr>
        <p:sp>
          <p:nvSpPr>
            <p:cNvPr id="42015" name="Line 27"/>
            <p:cNvSpPr>
              <a:spLocks noChangeShapeType="1"/>
            </p:cNvSpPr>
            <p:nvPr/>
          </p:nvSpPr>
          <p:spPr bwMode="auto">
            <a:xfrm flipH="1">
              <a:off x="2619" y="2603"/>
              <a:ext cx="184" cy="1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2016" name="Freeform 28"/>
            <p:cNvSpPr>
              <a:spLocks/>
            </p:cNvSpPr>
            <p:nvPr/>
          </p:nvSpPr>
          <p:spPr bwMode="auto">
            <a:xfrm>
              <a:off x="2499" y="2563"/>
              <a:ext cx="126" cy="81"/>
            </a:xfrm>
            <a:custGeom>
              <a:avLst/>
              <a:gdLst>
                <a:gd name="T0" fmla="*/ 126 w 126"/>
                <a:gd name="T1" fmla="*/ 0 h 81"/>
                <a:gd name="T2" fmla="*/ 0 w 126"/>
                <a:gd name="T3" fmla="*/ 40 h 81"/>
                <a:gd name="T4" fmla="*/ 126 w 126"/>
                <a:gd name="T5" fmla="*/ 81 h 81"/>
                <a:gd name="T6" fmla="*/ 126 w 126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"/>
                <a:gd name="T13" fmla="*/ 0 h 81"/>
                <a:gd name="T14" fmla="*/ 126 w 126"/>
                <a:gd name="T15" fmla="*/ 81 h 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" h="81">
                  <a:moveTo>
                    <a:pt x="126" y="0"/>
                  </a:moveTo>
                  <a:lnTo>
                    <a:pt x="0" y="40"/>
                  </a:lnTo>
                  <a:lnTo>
                    <a:pt x="126" y="81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1998" name="Group 35"/>
          <p:cNvGrpSpPr>
            <a:grpSpLocks/>
          </p:cNvGrpSpPr>
          <p:nvPr/>
        </p:nvGrpSpPr>
        <p:grpSpPr bwMode="auto">
          <a:xfrm>
            <a:off x="3289300" y="3309938"/>
            <a:ext cx="128588" cy="536575"/>
            <a:chOff x="2072" y="2085"/>
            <a:chExt cx="81" cy="338"/>
          </a:xfrm>
        </p:grpSpPr>
        <p:sp>
          <p:nvSpPr>
            <p:cNvPr id="42013" name="Line 33"/>
            <p:cNvSpPr>
              <a:spLocks noChangeShapeType="1"/>
            </p:cNvSpPr>
            <p:nvPr/>
          </p:nvSpPr>
          <p:spPr bwMode="auto">
            <a:xfrm>
              <a:off x="2111" y="2085"/>
              <a:ext cx="1" cy="216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2014" name="Freeform 34"/>
            <p:cNvSpPr>
              <a:spLocks/>
            </p:cNvSpPr>
            <p:nvPr/>
          </p:nvSpPr>
          <p:spPr bwMode="auto">
            <a:xfrm>
              <a:off x="2072" y="2297"/>
              <a:ext cx="81" cy="126"/>
            </a:xfrm>
            <a:custGeom>
              <a:avLst/>
              <a:gdLst>
                <a:gd name="T0" fmla="*/ 0 w 81"/>
                <a:gd name="T1" fmla="*/ 0 h 126"/>
                <a:gd name="T2" fmla="*/ 39 w 81"/>
                <a:gd name="T3" fmla="*/ 126 h 126"/>
                <a:gd name="T4" fmla="*/ 81 w 81"/>
                <a:gd name="T5" fmla="*/ 0 h 126"/>
                <a:gd name="T6" fmla="*/ 0 w 81"/>
                <a:gd name="T7" fmla="*/ 0 h 1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1"/>
                <a:gd name="T13" fmla="*/ 0 h 126"/>
                <a:gd name="T14" fmla="*/ 81 w 81"/>
                <a:gd name="T15" fmla="*/ 126 h 1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1" h="126">
                  <a:moveTo>
                    <a:pt x="0" y="0"/>
                  </a:moveTo>
                  <a:lnTo>
                    <a:pt x="39" y="126"/>
                  </a:lnTo>
                  <a:lnTo>
                    <a:pt x="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1999" name="Group 116"/>
          <p:cNvGrpSpPr>
            <a:grpSpLocks/>
          </p:cNvGrpSpPr>
          <p:nvPr/>
        </p:nvGrpSpPr>
        <p:grpSpPr bwMode="auto">
          <a:xfrm>
            <a:off x="2676525" y="3721100"/>
            <a:ext cx="1357313" cy="371475"/>
            <a:chOff x="1686" y="2344"/>
            <a:chExt cx="855" cy="234"/>
          </a:xfrm>
        </p:grpSpPr>
        <p:sp>
          <p:nvSpPr>
            <p:cNvPr id="42009" name="Rectangle 37"/>
            <p:cNvSpPr>
              <a:spLocks noChangeArrowheads="1"/>
            </p:cNvSpPr>
            <p:nvPr/>
          </p:nvSpPr>
          <p:spPr bwMode="auto">
            <a:xfrm>
              <a:off x="1686" y="2357"/>
              <a:ext cx="196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&lt;0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2010" name="Rectangle 40"/>
            <p:cNvSpPr>
              <a:spLocks noChangeArrowheads="1"/>
            </p:cNvSpPr>
            <p:nvPr/>
          </p:nvSpPr>
          <p:spPr bwMode="auto">
            <a:xfrm>
              <a:off x="2348" y="2344"/>
              <a:ext cx="104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&gt;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2011" name="Rectangle 42"/>
            <p:cNvSpPr>
              <a:spLocks noChangeArrowheads="1"/>
            </p:cNvSpPr>
            <p:nvPr/>
          </p:nvSpPr>
          <p:spPr bwMode="auto">
            <a:xfrm>
              <a:off x="2449" y="2344"/>
              <a:ext cx="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0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2012" name="Freeform 26"/>
            <p:cNvSpPr>
              <a:spLocks/>
            </p:cNvSpPr>
            <p:nvPr/>
          </p:nvSpPr>
          <p:spPr bwMode="auto">
            <a:xfrm>
              <a:off x="2011" y="2416"/>
              <a:ext cx="240" cy="72"/>
            </a:xfrm>
            <a:custGeom>
              <a:avLst/>
              <a:gdLst>
                <a:gd name="T0" fmla="*/ 0 w 240"/>
                <a:gd name="T1" fmla="*/ 72 h 72"/>
                <a:gd name="T2" fmla="*/ 240 w 240"/>
                <a:gd name="T3" fmla="*/ 72 h 72"/>
                <a:gd name="T4" fmla="*/ 118 w 240"/>
                <a:gd name="T5" fmla="*/ 0 h 72"/>
                <a:gd name="T6" fmla="*/ 0 w 240"/>
                <a:gd name="T7" fmla="*/ 72 h 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72"/>
                <a:gd name="T14" fmla="*/ 240 w 240"/>
                <a:gd name="T15" fmla="*/ 72 h 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72">
                  <a:moveTo>
                    <a:pt x="0" y="72"/>
                  </a:moveTo>
                  <a:lnTo>
                    <a:pt x="240" y="72"/>
                  </a:lnTo>
                  <a:lnTo>
                    <a:pt x="118" y="0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2000" name="Text Box 118"/>
          <p:cNvSpPr txBox="1">
            <a:spLocks noChangeArrowheads="1"/>
          </p:cNvSpPr>
          <p:nvPr/>
        </p:nvSpPr>
        <p:spPr bwMode="auto">
          <a:xfrm>
            <a:off x="4500563" y="3860800"/>
            <a:ext cx="43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800" b="0"/>
              <a:t>b</a:t>
            </a:r>
          </a:p>
        </p:txBody>
      </p:sp>
      <p:sp>
        <p:nvSpPr>
          <p:cNvPr id="42001" name="Text Box 119"/>
          <p:cNvSpPr txBox="1">
            <a:spLocks noChangeArrowheads="1"/>
          </p:cNvSpPr>
          <p:nvPr/>
        </p:nvSpPr>
        <p:spPr bwMode="auto">
          <a:xfrm>
            <a:off x="1979613" y="3860800"/>
            <a:ext cx="2889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800" b="0"/>
              <a:t>a</a:t>
            </a:r>
          </a:p>
        </p:txBody>
      </p:sp>
      <p:grpSp>
        <p:nvGrpSpPr>
          <p:cNvPr id="42002" name="Group 120"/>
          <p:cNvGrpSpPr>
            <a:grpSpLocks/>
          </p:cNvGrpSpPr>
          <p:nvPr/>
        </p:nvGrpSpPr>
        <p:grpSpPr bwMode="auto">
          <a:xfrm flipH="1">
            <a:off x="2339975" y="4076700"/>
            <a:ext cx="482600" cy="128588"/>
            <a:chOff x="2499" y="2563"/>
            <a:chExt cx="304" cy="81"/>
          </a:xfrm>
        </p:grpSpPr>
        <p:sp>
          <p:nvSpPr>
            <p:cNvPr id="42007" name="Line 121"/>
            <p:cNvSpPr>
              <a:spLocks noChangeShapeType="1"/>
            </p:cNvSpPr>
            <p:nvPr/>
          </p:nvSpPr>
          <p:spPr bwMode="auto">
            <a:xfrm flipH="1">
              <a:off x="2619" y="2603"/>
              <a:ext cx="184" cy="1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2008" name="Freeform 122"/>
            <p:cNvSpPr>
              <a:spLocks/>
            </p:cNvSpPr>
            <p:nvPr/>
          </p:nvSpPr>
          <p:spPr bwMode="auto">
            <a:xfrm>
              <a:off x="2499" y="2563"/>
              <a:ext cx="126" cy="81"/>
            </a:xfrm>
            <a:custGeom>
              <a:avLst/>
              <a:gdLst>
                <a:gd name="T0" fmla="*/ 126 w 126"/>
                <a:gd name="T1" fmla="*/ 0 h 81"/>
                <a:gd name="T2" fmla="*/ 0 w 126"/>
                <a:gd name="T3" fmla="*/ 40 h 81"/>
                <a:gd name="T4" fmla="*/ 126 w 126"/>
                <a:gd name="T5" fmla="*/ 81 h 81"/>
                <a:gd name="T6" fmla="*/ 126 w 126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"/>
                <a:gd name="T13" fmla="*/ 0 h 81"/>
                <a:gd name="T14" fmla="*/ 126 w 126"/>
                <a:gd name="T15" fmla="*/ 81 h 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" h="81">
                  <a:moveTo>
                    <a:pt x="126" y="0"/>
                  </a:moveTo>
                  <a:lnTo>
                    <a:pt x="0" y="40"/>
                  </a:lnTo>
                  <a:lnTo>
                    <a:pt x="126" y="81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2003" name="Text Box 139"/>
          <p:cNvSpPr txBox="1">
            <a:spLocks noChangeArrowheads="1"/>
          </p:cNvSpPr>
          <p:nvPr/>
        </p:nvSpPr>
        <p:spPr bwMode="auto">
          <a:xfrm>
            <a:off x="5364163" y="3068638"/>
            <a:ext cx="360045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SzTx/>
              <a:buFontTx/>
              <a:buNone/>
            </a:pPr>
            <a:r>
              <a:rPr lang="de-DE" altLang="de-DE" sz="2800" b="0"/>
              <a:t>If c &lt; 0  THEN   z := a</a:t>
            </a:r>
          </a:p>
          <a:p>
            <a:pPr algn="r">
              <a:lnSpc>
                <a:spcPct val="4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sz="2800" b="0"/>
              <a:t>ELSE   z := b</a:t>
            </a:r>
          </a:p>
        </p:txBody>
      </p:sp>
      <p:sp>
        <p:nvSpPr>
          <p:cNvPr id="42004" name="Text Box 140"/>
          <p:cNvSpPr txBox="1">
            <a:spLocks noChangeArrowheads="1"/>
          </p:cNvSpPr>
          <p:nvPr/>
        </p:nvSpPr>
        <p:spPr bwMode="auto">
          <a:xfrm>
            <a:off x="3203575" y="3860800"/>
            <a:ext cx="43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800" b="0"/>
              <a:t>z</a:t>
            </a:r>
          </a:p>
        </p:txBody>
      </p:sp>
      <p:sp>
        <p:nvSpPr>
          <p:cNvPr id="42005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F1DDC6B1-7BA0-4FFA-A187-32DFC0960C89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26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42006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Subsystem 2: Umweltbelastung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207375" cy="1125538"/>
          </a:xfrm>
        </p:spPr>
        <p:txBody>
          <a:bodyPr/>
          <a:lstStyle/>
          <a:p>
            <a:pPr marL="0" indent="0"/>
            <a:r>
              <a:rPr smtClean="0"/>
              <a:t> Visualisierung der Entscheidung</a:t>
            </a:r>
          </a:p>
          <a:p>
            <a:pPr marL="0" indent="0">
              <a:lnSpc>
                <a:spcPct val="40000"/>
              </a:lnSpc>
              <a:buFontTx/>
              <a:buNone/>
            </a:pPr>
            <a:endParaRPr smtClean="0"/>
          </a:p>
          <a:p>
            <a:pPr lvl="1">
              <a:lnSpc>
                <a:spcPct val="130000"/>
              </a:lnSpc>
            </a:pPr>
            <a:r>
              <a:rPr smtClean="0"/>
              <a:t>Benutzung eines Umschaltelements</a:t>
            </a:r>
          </a:p>
        </p:txBody>
      </p:sp>
      <p:grpSp>
        <p:nvGrpSpPr>
          <p:cNvPr id="2" name="Group 97"/>
          <p:cNvGrpSpPr>
            <a:grpSpLocks/>
          </p:cNvGrpSpPr>
          <p:nvPr/>
        </p:nvGrpSpPr>
        <p:grpSpPr bwMode="auto">
          <a:xfrm>
            <a:off x="950913" y="2636838"/>
            <a:ext cx="4116387" cy="3344862"/>
            <a:chOff x="599" y="1661"/>
            <a:chExt cx="2593" cy="2107"/>
          </a:xfrm>
        </p:grpSpPr>
        <p:sp>
          <p:nvSpPr>
            <p:cNvPr id="44047" name="Rectangle 5"/>
            <p:cNvSpPr>
              <a:spLocks noChangeArrowheads="1"/>
            </p:cNvSpPr>
            <p:nvPr/>
          </p:nvSpPr>
          <p:spPr bwMode="auto">
            <a:xfrm>
              <a:off x="1415" y="3547"/>
              <a:ext cx="179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U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4048" name="Rectangle 6"/>
            <p:cNvSpPr>
              <a:spLocks noChangeArrowheads="1"/>
            </p:cNvSpPr>
            <p:nvPr/>
          </p:nvSpPr>
          <p:spPr bwMode="auto">
            <a:xfrm>
              <a:off x="1589" y="3613"/>
              <a:ext cx="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5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0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4049" name="Rectangle 7"/>
            <p:cNvSpPr>
              <a:spLocks noChangeArrowheads="1"/>
            </p:cNvSpPr>
            <p:nvPr/>
          </p:nvSpPr>
          <p:spPr bwMode="auto">
            <a:xfrm>
              <a:off x="1650" y="3547"/>
              <a:ext cx="46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grpSp>
          <p:nvGrpSpPr>
            <p:cNvPr id="44050" name="Group 8"/>
            <p:cNvGrpSpPr>
              <a:grpSpLocks/>
            </p:cNvGrpSpPr>
            <p:nvPr/>
          </p:nvGrpSpPr>
          <p:grpSpPr bwMode="auto">
            <a:xfrm>
              <a:off x="2077" y="2815"/>
              <a:ext cx="81" cy="417"/>
              <a:chOff x="2077" y="2815"/>
              <a:chExt cx="81" cy="417"/>
            </a:xfrm>
          </p:grpSpPr>
          <p:sp>
            <p:nvSpPr>
              <p:cNvPr id="44135" name="Line 9"/>
              <p:cNvSpPr>
                <a:spLocks noChangeShapeType="1"/>
              </p:cNvSpPr>
              <p:nvPr/>
            </p:nvSpPr>
            <p:spPr bwMode="auto">
              <a:xfrm>
                <a:off x="2117" y="2815"/>
                <a:ext cx="1" cy="295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136" name="Freeform 10"/>
              <p:cNvSpPr>
                <a:spLocks/>
              </p:cNvSpPr>
              <p:nvPr/>
            </p:nvSpPr>
            <p:spPr bwMode="auto">
              <a:xfrm>
                <a:off x="2077" y="3106"/>
                <a:ext cx="81" cy="126"/>
              </a:xfrm>
              <a:custGeom>
                <a:avLst/>
                <a:gdLst>
                  <a:gd name="T0" fmla="*/ 0 w 81"/>
                  <a:gd name="T1" fmla="*/ 0 h 126"/>
                  <a:gd name="T2" fmla="*/ 41 w 81"/>
                  <a:gd name="T3" fmla="*/ 126 h 126"/>
                  <a:gd name="T4" fmla="*/ 81 w 81"/>
                  <a:gd name="T5" fmla="*/ 0 h 126"/>
                  <a:gd name="T6" fmla="*/ 0 w 81"/>
                  <a:gd name="T7" fmla="*/ 0 h 12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1"/>
                  <a:gd name="T13" fmla="*/ 0 h 126"/>
                  <a:gd name="T14" fmla="*/ 81 w 81"/>
                  <a:gd name="T15" fmla="*/ 126 h 12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1" h="126">
                    <a:moveTo>
                      <a:pt x="0" y="0"/>
                    </a:moveTo>
                    <a:lnTo>
                      <a:pt x="41" y="126"/>
                    </a:lnTo>
                    <a:lnTo>
                      <a:pt x="8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4051" name="Rectangle 11"/>
            <p:cNvSpPr>
              <a:spLocks noChangeArrowheads="1"/>
            </p:cNvSpPr>
            <p:nvPr/>
          </p:nvSpPr>
          <p:spPr bwMode="auto">
            <a:xfrm>
              <a:off x="1686" y="2331"/>
              <a:ext cx="246" cy="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44052" name="Rectangle 12"/>
            <p:cNvSpPr>
              <a:spLocks noChangeArrowheads="1"/>
            </p:cNvSpPr>
            <p:nvPr/>
          </p:nvSpPr>
          <p:spPr bwMode="auto">
            <a:xfrm>
              <a:off x="2348" y="2319"/>
              <a:ext cx="225" cy="2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44053" name="Rectangle 13"/>
            <p:cNvSpPr>
              <a:spLocks noChangeArrowheads="1"/>
            </p:cNvSpPr>
            <p:nvPr/>
          </p:nvSpPr>
          <p:spPr bwMode="auto">
            <a:xfrm>
              <a:off x="2348" y="2500"/>
              <a:ext cx="101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44054" name="Freeform 14"/>
            <p:cNvSpPr>
              <a:spLocks/>
            </p:cNvSpPr>
            <p:nvPr/>
          </p:nvSpPr>
          <p:spPr bwMode="auto">
            <a:xfrm>
              <a:off x="633" y="3255"/>
              <a:ext cx="394" cy="333"/>
            </a:xfrm>
            <a:custGeom>
              <a:avLst/>
              <a:gdLst>
                <a:gd name="T0" fmla="*/ 99 w 394"/>
                <a:gd name="T1" fmla="*/ 0 h 333"/>
                <a:gd name="T2" fmla="*/ 0 w 394"/>
                <a:gd name="T3" fmla="*/ 168 h 333"/>
                <a:gd name="T4" fmla="*/ 99 w 394"/>
                <a:gd name="T5" fmla="*/ 333 h 333"/>
                <a:gd name="T6" fmla="*/ 295 w 394"/>
                <a:gd name="T7" fmla="*/ 333 h 333"/>
                <a:gd name="T8" fmla="*/ 394 w 394"/>
                <a:gd name="T9" fmla="*/ 168 h 333"/>
                <a:gd name="T10" fmla="*/ 295 w 394"/>
                <a:gd name="T11" fmla="*/ 0 h 333"/>
                <a:gd name="T12" fmla="*/ 99 w 394"/>
                <a:gd name="T13" fmla="*/ 0 h 3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4"/>
                <a:gd name="T22" fmla="*/ 0 h 333"/>
                <a:gd name="T23" fmla="*/ 394 w 394"/>
                <a:gd name="T24" fmla="*/ 333 h 3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4" h="333">
                  <a:moveTo>
                    <a:pt x="99" y="0"/>
                  </a:moveTo>
                  <a:lnTo>
                    <a:pt x="0" y="168"/>
                  </a:lnTo>
                  <a:lnTo>
                    <a:pt x="99" y="333"/>
                  </a:lnTo>
                  <a:lnTo>
                    <a:pt x="295" y="333"/>
                  </a:lnTo>
                  <a:lnTo>
                    <a:pt x="394" y="168"/>
                  </a:lnTo>
                  <a:lnTo>
                    <a:pt x="295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055" name="Rectangle 15"/>
            <p:cNvSpPr>
              <a:spLocks noChangeArrowheads="1"/>
            </p:cNvSpPr>
            <p:nvPr/>
          </p:nvSpPr>
          <p:spPr bwMode="auto">
            <a:xfrm>
              <a:off x="784" y="3311"/>
              <a:ext cx="160" cy="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44056" name="Rectangle 16"/>
            <p:cNvSpPr>
              <a:spLocks noChangeArrowheads="1"/>
            </p:cNvSpPr>
            <p:nvPr/>
          </p:nvSpPr>
          <p:spPr bwMode="auto">
            <a:xfrm>
              <a:off x="784" y="3336"/>
              <a:ext cx="123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300" b="0">
                  <a:solidFill>
                    <a:srgbClr val="000000"/>
                  </a:solidFill>
                </a:rPr>
                <a:t>S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4057" name="Rectangle 17"/>
            <p:cNvSpPr>
              <a:spLocks noChangeArrowheads="1"/>
            </p:cNvSpPr>
            <p:nvPr/>
          </p:nvSpPr>
          <p:spPr bwMode="auto">
            <a:xfrm>
              <a:off x="905" y="3336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300" b="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4058" name="Rectangle 18"/>
            <p:cNvSpPr>
              <a:spLocks noChangeArrowheads="1"/>
            </p:cNvSpPr>
            <p:nvPr/>
          </p:nvSpPr>
          <p:spPr bwMode="auto">
            <a:xfrm>
              <a:off x="1321" y="3293"/>
              <a:ext cx="336" cy="272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44059" name="Rectangle 19"/>
            <p:cNvSpPr>
              <a:spLocks noChangeArrowheads="1"/>
            </p:cNvSpPr>
            <p:nvPr/>
          </p:nvSpPr>
          <p:spPr bwMode="auto">
            <a:xfrm>
              <a:off x="1423" y="3358"/>
              <a:ext cx="133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300" b="0">
                  <a:solidFill>
                    <a:srgbClr val="000000"/>
                  </a:solidFill>
                </a:rPr>
                <a:t>U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4060" name="Rectangle 20"/>
            <p:cNvSpPr>
              <a:spLocks noChangeArrowheads="1"/>
            </p:cNvSpPr>
            <p:nvPr/>
          </p:nvSpPr>
          <p:spPr bwMode="auto">
            <a:xfrm>
              <a:off x="1553" y="3358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300" b="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4061" name="Rectangle 21"/>
            <p:cNvSpPr>
              <a:spLocks noChangeArrowheads="1"/>
            </p:cNvSpPr>
            <p:nvPr/>
          </p:nvSpPr>
          <p:spPr bwMode="auto">
            <a:xfrm>
              <a:off x="2050" y="3329"/>
              <a:ext cx="192" cy="1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44062" name="Rectangle 22"/>
            <p:cNvSpPr>
              <a:spLocks noChangeArrowheads="1"/>
            </p:cNvSpPr>
            <p:nvPr/>
          </p:nvSpPr>
          <p:spPr bwMode="auto">
            <a:xfrm>
              <a:off x="2093" y="3369"/>
              <a:ext cx="10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3400" b="0">
                  <a:solidFill>
                    <a:srgbClr val="000000"/>
                  </a:solidFill>
                </a:rPr>
                <a:t>*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4063" name="Oval 23"/>
            <p:cNvSpPr>
              <a:spLocks noChangeArrowheads="1"/>
            </p:cNvSpPr>
            <p:nvPr/>
          </p:nvSpPr>
          <p:spPr bwMode="auto">
            <a:xfrm>
              <a:off x="1993" y="3248"/>
              <a:ext cx="303" cy="326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grpSp>
          <p:nvGrpSpPr>
            <p:cNvPr id="44064" name="Group 24"/>
            <p:cNvGrpSpPr>
              <a:grpSpLocks/>
            </p:cNvGrpSpPr>
            <p:nvPr/>
          </p:nvGrpSpPr>
          <p:grpSpPr bwMode="auto">
            <a:xfrm>
              <a:off x="1680" y="3266"/>
              <a:ext cx="316" cy="117"/>
              <a:chOff x="1680" y="3266"/>
              <a:chExt cx="316" cy="117"/>
            </a:xfrm>
          </p:grpSpPr>
          <p:sp>
            <p:nvSpPr>
              <p:cNvPr id="44133" name="Line 25"/>
              <p:cNvSpPr>
                <a:spLocks noChangeShapeType="1"/>
              </p:cNvSpPr>
              <p:nvPr/>
            </p:nvSpPr>
            <p:spPr bwMode="auto">
              <a:xfrm>
                <a:off x="1680" y="3324"/>
                <a:ext cx="201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134" name="Freeform 26"/>
              <p:cNvSpPr>
                <a:spLocks/>
              </p:cNvSpPr>
              <p:nvPr/>
            </p:nvSpPr>
            <p:spPr bwMode="auto">
              <a:xfrm>
                <a:off x="1878" y="3266"/>
                <a:ext cx="118" cy="117"/>
              </a:xfrm>
              <a:custGeom>
                <a:avLst/>
                <a:gdLst>
                  <a:gd name="T0" fmla="*/ 0 w 118"/>
                  <a:gd name="T1" fmla="*/ 117 h 117"/>
                  <a:gd name="T2" fmla="*/ 118 w 118"/>
                  <a:gd name="T3" fmla="*/ 59 h 117"/>
                  <a:gd name="T4" fmla="*/ 0 w 118"/>
                  <a:gd name="T5" fmla="*/ 0 h 117"/>
                  <a:gd name="T6" fmla="*/ 0 w 118"/>
                  <a:gd name="T7" fmla="*/ 117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8"/>
                  <a:gd name="T13" fmla="*/ 0 h 117"/>
                  <a:gd name="T14" fmla="*/ 118 w 118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8" h="117">
                    <a:moveTo>
                      <a:pt x="0" y="117"/>
                    </a:moveTo>
                    <a:lnTo>
                      <a:pt x="118" y="59"/>
                    </a:lnTo>
                    <a:lnTo>
                      <a:pt x="0" y="0"/>
                    </a:lnTo>
                    <a:lnTo>
                      <a:pt x="0" y="1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44065" name="Group 27"/>
            <p:cNvGrpSpPr>
              <a:grpSpLocks/>
            </p:cNvGrpSpPr>
            <p:nvPr/>
          </p:nvGrpSpPr>
          <p:grpSpPr bwMode="auto">
            <a:xfrm>
              <a:off x="1046" y="3356"/>
              <a:ext cx="261" cy="117"/>
              <a:chOff x="1046" y="3356"/>
              <a:chExt cx="261" cy="117"/>
            </a:xfrm>
          </p:grpSpPr>
          <p:sp>
            <p:nvSpPr>
              <p:cNvPr id="44131" name="Line 28"/>
              <p:cNvSpPr>
                <a:spLocks noChangeShapeType="1"/>
              </p:cNvSpPr>
              <p:nvPr/>
            </p:nvSpPr>
            <p:spPr bwMode="auto">
              <a:xfrm>
                <a:off x="1046" y="3414"/>
                <a:ext cx="148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132" name="Freeform 29"/>
              <p:cNvSpPr>
                <a:spLocks/>
              </p:cNvSpPr>
              <p:nvPr/>
            </p:nvSpPr>
            <p:spPr bwMode="auto">
              <a:xfrm>
                <a:off x="1190" y="3356"/>
                <a:ext cx="117" cy="117"/>
              </a:xfrm>
              <a:custGeom>
                <a:avLst/>
                <a:gdLst>
                  <a:gd name="T0" fmla="*/ 0 w 117"/>
                  <a:gd name="T1" fmla="*/ 117 h 117"/>
                  <a:gd name="T2" fmla="*/ 117 w 117"/>
                  <a:gd name="T3" fmla="*/ 59 h 117"/>
                  <a:gd name="T4" fmla="*/ 0 w 117"/>
                  <a:gd name="T5" fmla="*/ 0 h 117"/>
                  <a:gd name="T6" fmla="*/ 0 w 117"/>
                  <a:gd name="T7" fmla="*/ 117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7"/>
                  <a:gd name="T13" fmla="*/ 0 h 117"/>
                  <a:gd name="T14" fmla="*/ 117 w 11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7" h="117">
                    <a:moveTo>
                      <a:pt x="0" y="117"/>
                    </a:moveTo>
                    <a:lnTo>
                      <a:pt x="117" y="59"/>
                    </a:lnTo>
                    <a:lnTo>
                      <a:pt x="0" y="0"/>
                    </a:lnTo>
                    <a:lnTo>
                      <a:pt x="0" y="1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44066" name="Group 30"/>
            <p:cNvGrpSpPr>
              <a:grpSpLocks/>
            </p:cNvGrpSpPr>
            <p:nvPr/>
          </p:nvGrpSpPr>
          <p:grpSpPr bwMode="auto">
            <a:xfrm>
              <a:off x="1684" y="3437"/>
              <a:ext cx="327" cy="117"/>
              <a:chOff x="1684" y="3437"/>
              <a:chExt cx="327" cy="117"/>
            </a:xfrm>
          </p:grpSpPr>
          <p:sp>
            <p:nvSpPr>
              <p:cNvPr id="44129" name="Line 31"/>
              <p:cNvSpPr>
                <a:spLocks noChangeShapeType="1"/>
              </p:cNvSpPr>
              <p:nvPr/>
            </p:nvSpPr>
            <p:spPr bwMode="auto">
              <a:xfrm flipH="1">
                <a:off x="1797" y="3494"/>
                <a:ext cx="214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130" name="Freeform 32"/>
              <p:cNvSpPr>
                <a:spLocks/>
              </p:cNvSpPr>
              <p:nvPr/>
            </p:nvSpPr>
            <p:spPr bwMode="auto">
              <a:xfrm>
                <a:off x="1684" y="3437"/>
                <a:ext cx="118" cy="117"/>
              </a:xfrm>
              <a:custGeom>
                <a:avLst/>
                <a:gdLst>
                  <a:gd name="T0" fmla="*/ 118 w 118"/>
                  <a:gd name="T1" fmla="*/ 0 h 117"/>
                  <a:gd name="T2" fmla="*/ 0 w 118"/>
                  <a:gd name="T3" fmla="*/ 57 h 117"/>
                  <a:gd name="T4" fmla="*/ 118 w 118"/>
                  <a:gd name="T5" fmla="*/ 117 h 117"/>
                  <a:gd name="T6" fmla="*/ 118 w 118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8"/>
                  <a:gd name="T13" fmla="*/ 0 h 117"/>
                  <a:gd name="T14" fmla="*/ 118 w 118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8" h="117">
                    <a:moveTo>
                      <a:pt x="118" y="0"/>
                    </a:moveTo>
                    <a:lnTo>
                      <a:pt x="0" y="57"/>
                    </a:lnTo>
                    <a:lnTo>
                      <a:pt x="118" y="117"/>
                    </a:ln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4067" name="Rectangle 33"/>
            <p:cNvSpPr>
              <a:spLocks noChangeArrowheads="1"/>
            </p:cNvSpPr>
            <p:nvPr/>
          </p:nvSpPr>
          <p:spPr bwMode="auto">
            <a:xfrm>
              <a:off x="1687" y="3090"/>
              <a:ext cx="234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44068" name="Rectangle 34"/>
            <p:cNvSpPr>
              <a:spLocks noChangeArrowheads="1"/>
            </p:cNvSpPr>
            <p:nvPr/>
          </p:nvSpPr>
          <p:spPr bwMode="auto">
            <a:xfrm>
              <a:off x="1714" y="3115"/>
              <a:ext cx="11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900" b="0">
                  <a:solidFill>
                    <a:srgbClr val="000000"/>
                  </a:solidFill>
                </a:rPr>
                <a:t>C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4069" name="Rectangle 35"/>
            <p:cNvSpPr>
              <a:spLocks noChangeArrowheads="1"/>
            </p:cNvSpPr>
            <p:nvPr/>
          </p:nvSpPr>
          <p:spPr bwMode="auto">
            <a:xfrm>
              <a:off x="1822" y="3178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200" b="0">
                  <a:solidFill>
                    <a:srgbClr val="000000"/>
                  </a:solidFill>
                </a:rPr>
                <a:t>U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4070" name="Rectangle 36"/>
            <p:cNvSpPr>
              <a:spLocks noChangeArrowheads="1"/>
            </p:cNvSpPr>
            <p:nvPr/>
          </p:nvSpPr>
          <p:spPr bwMode="auto">
            <a:xfrm>
              <a:off x="1892" y="3178"/>
              <a:ext cx="2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200" b="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4071" name="Rectangle 37"/>
            <p:cNvSpPr>
              <a:spLocks noChangeArrowheads="1"/>
            </p:cNvSpPr>
            <p:nvPr/>
          </p:nvSpPr>
          <p:spPr bwMode="auto">
            <a:xfrm>
              <a:off x="1784" y="3482"/>
              <a:ext cx="24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44072" name="Rectangle 38"/>
            <p:cNvSpPr>
              <a:spLocks noChangeArrowheads="1"/>
            </p:cNvSpPr>
            <p:nvPr/>
          </p:nvSpPr>
          <p:spPr bwMode="auto">
            <a:xfrm>
              <a:off x="1822" y="3507"/>
              <a:ext cx="85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900" b="0">
                  <a:solidFill>
                    <a:srgbClr val="000000"/>
                  </a:solidFill>
                </a:rPr>
                <a:t>–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4073" name="Rectangle 39"/>
            <p:cNvSpPr>
              <a:spLocks noChangeArrowheads="1"/>
            </p:cNvSpPr>
            <p:nvPr/>
          </p:nvSpPr>
          <p:spPr bwMode="auto">
            <a:xfrm>
              <a:off x="1905" y="3507"/>
              <a:ext cx="85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900" b="0">
                  <a:solidFill>
                    <a:srgbClr val="000000"/>
                  </a:solidFill>
                </a:rPr>
                <a:t>1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4074" name="Freeform 40"/>
            <p:cNvSpPr>
              <a:spLocks/>
            </p:cNvSpPr>
            <p:nvPr/>
          </p:nvSpPr>
          <p:spPr bwMode="auto">
            <a:xfrm>
              <a:off x="2799" y="2414"/>
              <a:ext cx="393" cy="333"/>
            </a:xfrm>
            <a:custGeom>
              <a:avLst/>
              <a:gdLst>
                <a:gd name="T0" fmla="*/ 99 w 393"/>
                <a:gd name="T1" fmla="*/ 0 h 333"/>
                <a:gd name="T2" fmla="*/ 0 w 393"/>
                <a:gd name="T3" fmla="*/ 166 h 333"/>
                <a:gd name="T4" fmla="*/ 99 w 393"/>
                <a:gd name="T5" fmla="*/ 333 h 333"/>
                <a:gd name="T6" fmla="*/ 296 w 393"/>
                <a:gd name="T7" fmla="*/ 333 h 333"/>
                <a:gd name="T8" fmla="*/ 393 w 393"/>
                <a:gd name="T9" fmla="*/ 166 h 333"/>
                <a:gd name="T10" fmla="*/ 296 w 393"/>
                <a:gd name="T11" fmla="*/ 0 h 333"/>
                <a:gd name="T12" fmla="*/ 99 w 393"/>
                <a:gd name="T13" fmla="*/ 0 h 3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3"/>
                <a:gd name="T22" fmla="*/ 0 h 333"/>
                <a:gd name="T23" fmla="*/ 393 w 393"/>
                <a:gd name="T24" fmla="*/ 333 h 3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3" h="333">
                  <a:moveTo>
                    <a:pt x="99" y="0"/>
                  </a:moveTo>
                  <a:lnTo>
                    <a:pt x="0" y="166"/>
                  </a:lnTo>
                  <a:lnTo>
                    <a:pt x="99" y="333"/>
                  </a:lnTo>
                  <a:lnTo>
                    <a:pt x="296" y="333"/>
                  </a:lnTo>
                  <a:lnTo>
                    <a:pt x="393" y="166"/>
                  </a:lnTo>
                  <a:lnTo>
                    <a:pt x="296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075" name="Rectangle 41"/>
            <p:cNvSpPr>
              <a:spLocks noChangeArrowheads="1"/>
            </p:cNvSpPr>
            <p:nvPr/>
          </p:nvSpPr>
          <p:spPr bwMode="auto">
            <a:xfrm>
              <a:off x="2950" y="2468"/>
              <a:ext cx="160" cy="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44076" name="Rectangle 42"/>
            <p:cNvSpPr>
              <a:spLocks noChangeArrowheads="1"/>
            </p:cNvSpPr>
            <p:nvPr/>
          </p:nvSpPr>
          <p:spPr bwMode="auto">
            <a:xfrm>
              <a:off x="2950" y="2493"/>
              <a:ext cx="10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300" b="0">
                  <a:solidFill>
                    <a:srgbClr val="000000"/>
                  </a:solidFill>
                </a:rPr>
                <a:t>1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4077" name="Rectangle 43"/>
            <p:cNvSpPr>
              <a:spLocks noChangeArrowheads="1"/>
            </p:cNvSpPr>
            <p:nvPr/>
          </p:nvSpPr>
          <p:spPr bwMode="auto">
            <a:xfrm>
              <a:off x="3050" y="2493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300" b="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4078" name="Freeform 44"/>
            <p:cNvSpPr>
              <a:spLocks/>
            </p:cNvSpPr>
            <p:nvPr/>
          </p:nvSpPr>
          <p:spPr bwMode="auto">
            <a:xfrm>
              <a:off x="2799" y="1728"/>
              <a:ext cx="393" cy="332"/>
            </a:xfrm>
            <a:custGeom>
              <a:avLst/>
              <a:gdLst>
                <a:gd name="T0" fmla="*/ 99 w 393"/>
                <a:gd name="T1" fmla="*/ 0 h 332"/>
                <a:gd name="T2" fmla="*/ 0 w 393"/>
                <a:gd name="T3" fmla="*/ 167 h 332"/>
                <a:gd name="T4" fmla="*/ 99 w 393"/>
                <a:gd name="T5" fmla="*/ 332 h 332"/>
                <a:gd name="T6" fmla="*/ 296 w 393"/>
                <a:gd name="T7" fmla="*/ 332 h 332"/>
                <a:gd name="T8" fmla="*/ 393 w 393"/>
                <a:gd name="T9" fmla="*/ 167 h 332"/>
                <a:gd name="T10" fmla="*/ 296 w 393"/>
                <a:gd name="T11" fmla="*/ 0 h 332"/>
                <a:gd name="T12" fmla="*/ 99 w 393"/>
                <a:gd name="T13" fmla="*/ 0 h 3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3"/>
                <a:gd name="T22" fmla="*/ 0 h 332"/>
                <a:gd name="T23" fmla="*/ 393 w 393"/>
                <a:gd name="T24" fmla="*/ 332 h 3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3" h="332">
                  <a:moveTo>
                    <a:pt x="99" y="0"/>
                  </a:moveTo>
                  <a:lnTo>
                    <a:pt x="0" y="167"/>
                  </a:lnTo>
                  <a:lnTo>
                    <a:pt x="99" y="332"/>
                  </a:lnTo>
                  <a:lnTo>
                    <a:pt x="296" y="332"/>
                  </a:lnTo>
                  <a:lnTo>
                    <a:pt x="393" y="167"/>
                  </a:lnTo>
                  <a:lnTo>
                    <a:pt x="296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079" name="Rectangle 45"/>
            <p:cNvSpPr>
              <a:spLocks noChangeArrowheads="1"/>
            </p:cNvSpPr>
            <p:nvPr/>
          </p:nvSpPr>
          <p:spPr bwMode="auto">
            <a:xfrm>
              <a:off x="2950" y="1783"/>
              <a:ext cx="160" cy="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44080" name="Rectangle 46"/>
            <p:cNvSpPr>
              <a:spLocks noChangeArrowheads="1"/>
            </p:cNvSpPr>
            <p:nvPr/>
          </p:nvSpPr>
          <p:spPr bwMode="auto">
            <a:xfrm>
              <a:off x="2950" y="1808"/>
              <a:ext cx="10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300" b="0">
                  <a:solidFill>
                    <a:srgbClr val="000000"/>
                  </a:solidFill>
                </a:rPr>
                <a:t>1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4081" name="Rectangle 47"/>
            <p:cNvSpPr>
              <a:spLocks noChangeArrowheads="1"/>
            </p:cNvSpPr>
            <p:nvPr/>
          </p:nvSpPr>
          <p:spPr bwMode="auto">
            <a:xfrm>
              <a:off x="3050" y="1808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300" b="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4082" name="Rectangle 48"/>
            <p:cNvSpPr>
              <a:spLocks noChangeArrowheads="1"/>
            </p:cNvSpPr>
            <p:nvPr/>
          </p:nvSpPr>
          <p:spPr bwMode="auto">
            <a:xfrm>
              <a:off x="2359" y="1668"/>
              <a:ext cx="224" cy="2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44083" name="Rectangle 49"/>
            <p:cNvSpPr>
              <a:spLocks noChangeArrowheads="1"/>
            </p:cNvSpPr>
            <p:nvPr/>
          </p:nvSpPr>
          <p:spPr bwMode="auto">
            <a:xfrm>
              <a:off x="2381" y="1661"/>
              <a:ext cx="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–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4084" name="Rectangle 50"/>
            <p:cNvSpPr>
              <a:spLocks noChangeArrowheads="1"/>
            </p:cNvSpPr>
            <p:nvPr/>
          </p:nvSpPr>
          <p:spPr bwMode="auto">
            <a:xfrm>
              <a:off x="2472" y="1661"/>
              <a:ext cx="68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1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4085" name="Freeform 53"/>
            <p:cNvSpPr>
              <a:spLocks/>
            </p:cNvSpPr>
            <p:nvPr/>
          </p:nvSpPr>
          <p:spPr bwMode="auto">
            <a:xfrm>
              <a:off x="599" y="2414"/>
              <a:ext cx="451" cy="333"/>
            </a:xfrm>
            <a:custGeom>
              <a:avLst/>
              <a:gdLst>
                <a:gd name="T0" fmla="*/ 113 w 451"/>
                <a:gd name="T1" fmla="*/ 0 h 333"/>
                <a:gd name="T2" fmla="*/ 0 w 451"/>
                <a:gd name="T3" fmla="*/ 166 h 333"/>
                <a:gd name="T4" fmla="*/ 113 w 451"/>
                <a:gd name="T5" fmla="*/ 333 h 333"/>
                <a:gd name="T6" fmla="*/ 338 w 451"/>
                <a:gd name="T7" fmla="*/ 333 h 333"/>
                <a:gd name="T8" fmla="*/ 451 w 451"/>
                <a:gd name="T9" fmla="*/ 166 h 333"/>
                <a:gd name="T10" fmla="*/ 338 w 451"/>
                <a:gd name="T11" fmla="*/ 0 h 333"/>
                <a:gd name="T12" fmla="*/ 113 w 451"/>
                <a:gd name="T13" fmla="*/ 0 h 3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1"/>
                <a:gd name="T22" fmla="*/ 0 h 333"/>
                <a:gd name="T23" fmla="*/ 451 w 451"/>
                <a:gd name="T24" fmla="*/ 333 h 3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1" h="333">
                  <a:moveTo>
                    <a:pt x="113" y="0"/>
                  </a:moveTo>
                  <a:lnTo>
                    <a:pt x="0" y="166"/>
                  </a:lnTo>
                  <a:lnTo>
                    <a:pt x="113" y="333"/>
                  </a:lnTo>
                  <a:lnTo>
                    <a:pt x="338" y="333"/>
                  </a:lnTo>
                  <a:lnTo>
                    <a:pt x="451" y="166"/>
                  </a:lnTo>
                  <a:lnTo>
                    <a:pt x="338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FFFFFF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086" name="Rectangle 54"/>
            <p:cNvSpPr>
              <a:spLocks noChangeArrowheads="1"/>
            </p:cNvSpPr>
            <p:nvPr/>
          </p:nvSpPr>
          <p:spPr bwMode="auto">
            <a:xfrm>
              <a:off x="750" y="2502"/>
              <a:ext cx="205" cy="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44087" name="Rectangle 55"/>
            <p:cNvSpPr>
              <a:spLocks noChangeArrowheads="1"/>
            </p:cNvSpPr>
            <p:nvPr/>
          </p:nvSpPr>
          <p:spPr bwMode="auto">
            <a:xfrm>
              <a:off x="750" y="2527"/>
              <a:ext cx="205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300" b="0">
                  <a:solidFill>
                    <a:srgbClr val="000000"/>
                  </a:solidFill>
                </a:rPr>
                <a:t>U*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4088" name="Rectangle 56"/>
            <p:cNvSpPr>
              <a:spLocks noChangeArrowheads="1"/>
            </p:cNvSpPr>
            <p:nvPr/>
          </p:nvSpPr>
          <p:spPr bwMode="auto">
            <a:xfrm>
              <a:off x="949" y="2527"/>
              <a:ext cx="5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300" b="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grpSp>
          <p:nvGrpSpPr>
            <p:cNvPr id="44089" name="Group 57"/>
            <p:cNvGrpSpPr>
              <a:grpSpLocks/>
            </p:cNvGrpSpPr>
            <p:nvPr/>
          </p:nvGrpSpPr>
          <p:grpSpPr bwMode="auto">
            <a:xfrm>
              <a:off x="1046" y="2536"/>
              <a:ext cx="250" cy="117"/>
              <a:chOff x="1046" y="2536"/>
              <a:chExt cx="250" cy="117"/>
            </a:xfrm>
          </p:grpSpPr>
          <p:sp>
            <p:nvSpPr>
              <p:cNvPr id="44127" name="Line 58"/>
              <p:cNvSpPr>
                <a:spLocks noChangeShapeType="1"/>
              </p:cNvSpPr>
              <p:nvPr/>
            </p:nvSpPr>
            <p:spPr bwMode="auto">
              <a:xfrm>
                <a:off x="1046" y="2594"/>
                <a:ext cx="137" cy="1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128" name="Freeform 59"/>
              <p:cNvSpPr>
                <a:spLocks/>
              </p:cNvSpPr>
              <p:nvPr/>
            </p:nvSpPr>
            <p:spPr bwMode="auto">
              <a:xfrm>
                <a:off x="1179" y="2536"/>
                <a:ext cx="117" cy="117"/>
              </a:xfrm>
              <a:custGeom>
                <a:avLst/>
                <a:gdLst>
                  <a:gd name="T0" fmla="*/ 0 w 117"/>
                  <a:gd name="T1" fmla="*/ 117 h 117"/>
                  <a:gd name="T2" fmla="*/ 117 w 117"/>
                  <a:gd name="T3" fmla="*/ 60 h 117"/>
                  <a:gd name="T4" fmla="*/ 0 w 117"/>
                  <a:gd name="T5" fmla="*/ 0 h 117"/>
                  <a:gd name="T6" fmla="*/ 0 w 117"/>
                  <a:gd name="T7" fmla="*/ 117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7"/>
                  <a:gd name="T13" fmla="*/ 0 h 117"/>
                  <a:gd name="T14" fmla="*/ 117 w 11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7" h="117">
                    <a:moveTo>
                      <a:pt x="0" y="117"/>
                    </a:moveTo>
                    <a:lnTo>
                      <a:pt x="117" y="60"/>
                    </a:lnTo>
                    <a:lnTo>
                      <a:pt x="0" y="0"/>
                    </a:lnTo>
                    <a:lnTo>
                      <a:pt x="0" y="1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4090" name="Rectangle 60"/>
            <p:cNvSpPr>
              <a:spLocks noChangeArrowheads="1"/>
            </p:cNvSpPr>
            <p:nvPr/>
          </p:nvSpPr>
          <p:spPr bwMode="auto">
            <a:xfrm>
              <a:off x="1366" y="2531"/>
              <a:ext cx="192" cy="1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44091" name="Rectangle 61"/>
            <p:cNvSpPr>
              <a:spLocks noChangeArrowheads="1"/>
            </p:cNvSpPr>
            <p:nvPr/>
          </p:nvSpPr>
          <p:spPr bwMode="auto">
            <a:xfrm>
              <a:off x="1409" y="2571"/>
              <a:ext cx="10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3400" b="0">
                  <a:solidFill>
                    <a:srgbClr val="000000"/>
                  </a:solidFill>
                </a:rPr>
                <a:t>*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4092" name="Rectangle 62"/>
            <p:cNvSpPr>
              <a:spLocks noChangeArrowheads="1"/>
            </p:cNvSpPr>
            <p:nvPr/>
          </p:nvSpPr>
          <p:spPr bwMode="auto">
            <a:xfrm>
              <a:off x="1513" y="2571"/>
              <a:ext cx="7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3400" b="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4093" name="Oval 63"/>
            <p:cNvSpPr>
              <a:spLocks noChangeArrowheads="1"/>
            </p:cNvSpPr>
            <p:nvPr/>
          </p:nvSpPr>
          <p:spPr bwMode="auto">
            <a:xfrm>
              <a:off x="1309" y="2450"/>
              <a:ext cx="301" cy="325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44094" name="Rectangle 64"/>
            <p:cNvSpPr>
              <a:spLocks noChangeArrowheads="1"/>
            </p:cNvSpPr>
            <p:nvPr/>
          </p:nvSpPr>
          <p:spPr bwMode="auto">
            <a:xfrm>
              <a:off x="2005" y="1823"/>
              <a:ext cx="192" cy="1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44095" name="Rectangle 65"/>
            <p:cNvSpPr>
              <a:spLocks noChangeArrowheads="1"/>
            </p:cNvSpPr>
            <p:nvPr/>
          </p:nvSpPr>
          <p:spPr bwMode="auto">
            <a:xfrm>
              <a:off x="2021" y="1776"/>
              <a:ext cx="159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3400" b="0">
                  <a:solidFill>
                    <a:srgbClr val="000000"/>
                  </a:solidFill>
                </a:rPr>
                <a:t>+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4096" name="Rectangle 66"/>
            <p:cNvSpPr>
              <a:spLocks noChangeArrowheads="1"/>
            </p:cNvSpPr>
            <p:nvPr/>
          </p:nvSpPr>
          <p:spPr bwMode="auto">
            <a:xfrm>
              <a:off x="2179" y="1776"/>
              <a:ext cx="7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3400" b="0">
                  <a:solidFill>
                    <a:srgbClr val="000000"/>
                  </a:solidFill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4097" name="Oval 67"/>
            <p:cNvSpPr>
              <a:spLocks noChangeArrowheads="1"/>
            </p:cNvSpPr>
            <p:nvPr/>
          </p:nvSpPr>
          <p:spPr bwMode="auto">
            <a:xfrm>
              <a:off x="1948" y="1742"/>
              <a:ext cx="303" cy="325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grpSp>
          <p:nvGrpSpPr>
            <p:cNvPr id="44098" name="Group 68"/>
            <p:cNvGrpSpPr>
              <a:grpSpLocks/>
            </p:cNvGrpSpPr>
            <p:nvPr/>
          </p:nvGrpSpPr>
          <p:grpSpPr bwMode="auto">
            <a:xfrm>
              <a:off x="1415" y="2775"/>
              <a:ext cx="116" cy="515"/>
              <a:chOff x="1415" y="2775"/>
              <a:chExt cx="116" cy="515"/>
            </a:xfrm>
          </p:grpSpPr>
          <p:sp>
            <p:nvSpPr>
              <p:cNvPr id="44125" name="Line 69"/>
              <p:cNvSpPr>
                <a:spLocks noChangeShapeType="1"/>
              </p:cNvSpPr>
              <p:nvPr/>
            </p:nvSpPr>
            <p:spPr bwMode="auto">
              <a:xfrm flipV="1">
                <a:off x="1472" y="2887"/>
                <a:ext cx="1" cy="403"/>
              </a:xfrm>
              <a:prstGeom prst="line">
                <a:avLst/>
              </a:pr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126" name="Freeform 70"/>
              <p:cNvSpPr>
                <a:spLocks/>
              </p:cNvSpPr>
              <p:nvPr/>
            </p:nvSpPr>
            <p:spPr bwMode="auto">
              <a:xfrm>
                <a:off x="1415" y="2775"/>
                <a:ext cx="116" cy="117"/>
              </a:xfrm>
              <a:custGeom>
                <a:avLst/>
                <a:gdLst>
                  <a:gd name="T0" fmla="*/ 116 w 116"/>
                  <a:gd name="T1" fmla="*/ 117 h 117"/>
                  <a:gd name="T2" fmla="*/ 57 w 116"/>
                  <a:gd name="T3" fmla="*/ 0 h 117"/>
                  <a:gd name="T4" fmla="*/ 0 w 116"/>
                  <a:gd name="T5" fmla="*/ 117 h 117"/>
                  <a:gd name="T6" fmla="*/ 116 w 116"/>
                  <a:gd name="T7" fmla="*/ 117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6"/>
                  <a:gd name="T13" fmla="*/ 0 h 117"/>
                  <a:gd name="T14" fmla="*/ 116 w 116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6" h="117">
                    <a:moveTo>
                      <a:pt x="116" y="117"/>
                    </a:moveTo>
                    <a:lnTo>
                      <a:pt x="57" y="0"/>
                    </a:lnTo>
                    <a:lnTo>
                      <a:pt x="0" y="117"/>
                    </a:lnTo>
                    <a:lnTo>
                      <a:pt x="116" y="1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44099" name="Group 71"/>
            <p:cNvGrpSpPr>
              <a:grpSpLocks/>
            </p:cNvGrpSpPr>
            <p:nvPr/>
          </p:nvGrpSpPr>
          <p:grpSpPr bwMode="auto">
            <a:xfrm>
              <a:off x="1468" y="1880"/>
              <a:ext cx="464" cy="545"/>
              <a:chOff x="1468" y="1880"/>
              <a:chExt cx="464" cy="545"/>
            </a:xfrm>
          </p:grpSpPr>
          <p:sp>
            <p:nvSpPr>
              <p:cNvPr id="44123" name="Freeform 72"/>
              <p:cNvSpPr>
                <a:spLocks/>
              </p:cNvSpPr>
              <p:nvPr/>
            </p:nvSpPr>
            <p:spPr bwMode="auto">
              <a:xfrm>
                <a:off x="1468" y="1934"/>
                <a:ext cx="352" cy="491"/>
              </a:xfrm>
              <a:custGeom>
                <a:avLst/>
                <a:gdLst>
                  <a:gd name="T0" fmla="*/ 0 w 352"/>
                  <a:gd name="T1" fmla="*/ 491 h 491"/>
                  <a:gd name="T2" fmla="*/ 4 w 352"/>
                  <a:gd name="T3" fmla="*/ 477 h 491"/>
                  <a:gd name="T4" fmla="*/ 6 w 352"/>
                  <a:gd name="T5" fmla="*/ 460 h 491"/>
                  <a:gd name="T6" fmla="*/ 8 w 352"/>
                  <a:gd name="T7" fmla="*/ 439 h 491"/>
                  <a:gd name="T8" fmla="*/ 11 w 352"/>
                  <a:gd name="T9" fmla="*/ 417 h 491"/>
                  <a:gd name="T10" fmla="*/ 13 w 352"/>
                  <a:gd name="T11" fmla="*/ 392 h 491"/>
                  <a:gd name="T12" fmla="*/ 17 w 352"/>
                  <a:gd name="T13" fmla="*/ 365 h 491"/>
                  <a:gd name="T14" fmla="*/ 24 w 352"/>
                  <a:gd name="T15" fmla="*/ 308 h 491"/>
                  <a:gd name="T16" fmla="*/ 35 w 352"/>
                  <a:gd name="T17" fmla="*/ 250 h 491"/>
                  <a:gd name="T18" fmla="*/ 49 w 352"/>
                  <a:gd name="T19" fmla="*/ 196 h 491"/>
                  <a:gd name="T20" fmla="*/ 58 w 352"/>
                  <a:gd name="T21" fmla="*/ 171 h 491"/>
                  <a:gd name="T22" fmla="*/ 69 w 352"/>
                  <a:gd name="T23" fmla="*/ 148 h 491"/>
                  <a:gd name="T24" fmla="*/ 79 w 352"/>
                  <a:gd name="T25" fmla="*/ 126 h 491"/>
                  <a:gd name="T26" fmla="*/ 94 w 352"/>
                  <a:gd name="T27" fmla="*/ 108 h 491"/>
                  <a:gd name="T28" fmla="*/ 115 w 352"/>
                  <a:gd name="T29" fmla="*/ 88 h 491"/>
                  <a:gd name="T30" fmla="*/ 142 w 352"/>
                  <a:gd name="T31" fmla="*/ 70 h 491"/>
                  <a:gd name="T32" fmla="*/ 173 w 352"/>
                  <a:gd name="T33" fmla="*/ 54 h 491"/>
                  <a:gd name="T34" fmla="*/ 207 w 352"/>
                  <a:gd name="T35" fmla="*/ 42 h 491"/>
                  <a:gd name="T36" fmla="*/ 243 w 352"/>
                  <a:gd name="T37" fmla="*/ 29 h 491"/>
                  <a:gd name="T38" fmla="*/ 280 w 352"/>
                  <a:gd name="T39" fmla="*/ 18 h 491"/>
                  <a:gd name="T40" fmla="*/ 316 w 352"/>
                  <a:gd name="T41" fmla="*/ 9 h 491"/>
                  <a:gd name="T42" fmla="*/ 352 w 352"/>
                  <a:gd name="T43" fmla="*/ 0 h 49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52"/>
                  <a:gd name="T67" fmla="*/ 0 h 491"/>
                  <a:gd name="T68" fmla="*/ 352 w 352"/>
                  <a:gd name="T69" fmla="*/ 491 h 49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52" h="491">
                    <a:moveTo>
                      <a:pt x="0" y="491"/>
                    </a:moveTo>
                    <a:lnTo>
                      <a:pt x="4" y="477"/>
                    </a:lnTo>
                    <a:lnTo>
                      <a:pt x="6" y="460"/>
                    </a:lnTo>
                    <a:lnTo>
                      <a:pt x="8" y="439"/>
                    </a:lnTo>
                    <a:lnTo>
                      <a:pt x="11" y="417"/>
                    </a:lnTo>
                    <a:lnTo>
                      <a:pt x="13" y="392"/>
                    </a:lnTo>
                    <a:lnTo>
                      <a:pt x="17" y="365"/>
                    </a:lnTo>
                    <a:lnTo>
                      <a:pt x="24" y="308"/>
                    </a:lnTo>
                    <a:lnTo>
                      <a:pt x="35" y="250"/>
                    </a:lnTo>
                    <a:lnTo>
                      <a:pt x="49" y="196"/>
                    </a:lnTo>
                    <a:lnTo>
                      <a:pt x="58" y="171"/>
                    </a:lnTo>
                    <a:lnTo>
                      <a:pt x="69" y="148"/>
                    </a:lnTo>
                    <a:lnTo>
                      <a:pt x="79" y="126"/>
                    </a:lnTo>
                    <a:lnTo>
                      <a:pt x="94" y="108"/>
                    </a:lnTo>
                    <a:lnTo>
                      <a:pt x="115" y="88"/>
                    </a:lnTo>
                    <a:lnTo>
                      <a:pt x="142" y="70"/>
                    </a:lnTo>
                    <a:lnTo>
                      <a:pt x="173" y="54"/>
                    </a:lnTo>
                    <a:lnTo>
                      <a:pt x="207" y="42"/>
                    </a:lnTo>
                    <a:lnTo>
                      <a:pt x="243" y="29"/>
                    </a:lnTo>
                    <a:lnTo>
                      <a:pt x="280" y="18"/>
                    </a:lnTo>
                    <a:lnTo>
                      <a:pt x="316" y="9"/>
                    </a:lnTo>
                    <a:lnTo>
                      <a:pt x="352" y="0"/>
                    </a:lnTo>
                  </a:path>
                </a:pathLst>
              </a:custGeom>
              <a:noFill/>
              <a:ln w="1746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124" name="Freeform 73"/>
              <p:cNvSpPr>
                <a:spLocks/>
              </p:cNvSpPr>
              <p:nvPr/>
            </p:nvSpPr>
            <p:spPr bwMode="auto">
              <a:xfrm>
                <a:off x="1804" y="1880"/>
                <a:ext cx="128" cy="115"/>
              </a:xfrm>
              <a:custGeom>
                <a:avLst/>
                <a:gdLst>
                  <a:gd name="T0" fmla="*/ 29 w 128"/>
                  <a:gd name="T1" fmla="*/ 115 h 115"/>
                  <a:gd name="T2" fmla="*/ 128 w 128"/>
                  <a:gd name="T3" fmla="*/ 29 h 115"/>
                  <a:gd name="T4" fmla="*/ 0 w 128"/>
                  <a:gd name="T5" fmla="*/ 0 h 115"/>
                  <a:gd name="T6" fmla="*/ 29 w 128"/>
                  <a:gd name="T7" fmla="*/ 115 h 1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115"/>
                  <a:gd name="T14" fmla="*/ 128 w 128"/>
                  <a:gd name="T15" fmla="*/ 115 h 1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115">
                    <a:moveTo>
                      <a:pt x="29" y="115"/>
                    </a:moveTo>
                    <a:lnTo>
                      <a:pt x="128" y="29"/>
                    </a:lnTo>
                    <a:lnTo>
                      <a:pt x="0" y="0"/>
                    </a:lnTo>
                    <a:lnTo>
                      <a:pt x="29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44100" name="Group 74"/>
            <p:cNvGrpSpPr>
              <a:grpSpLocks/>
            </p:cNvGrpSpPr>
            <p:nvPr/>
          </p:nvGrpSpPr>
          <p:grpSpPr bwMode="auto">
            <a:xfrm>
              <a:off x="2251" y="1855"/>
              <a:ext cx="519" cy="81"/>
              <a:chOff x="2251" y="1855"/>
              <a:chExt cx="519" cy="81"/>
            </a:xfrm>
          </p:grpSpPr>
          <p:sp>
            <p:nvSpPr>
              <p:cNvPr id="44121" name="Line 75"/>
              <p:cNvSpPr>
                <a:spLocks noChangeShapeType="1"/>
              </p:cNvSpPr>
              <p:nvPr/>
            </p:nvSpPr>
            <p:spPr bwMode="auto">
              <a:xfrm flipH="1">
                <a:off x="2373" y="1895"/>
                <a:ext cx="397" cy="1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122" name="Freeform 76"/>
              <p:cNvSpPr>
                <a:spLocks/>
              </p:cNvSpPr>
              <p:nvPr/>
            </p:nvSpPr>
            <p:spPr bwMode="auto">
              <a:xfrm>
                <a:off x="2251" y="1855"/>
                <a:ext cx="128" cy="81"/>
              </a:xfrm>
              <a:custGeom>
                <a:avLst/>
                <a:gdLst>
                  <a:gd name="T0" fmla="*/ 128 w 128"/>
                  <a:gd name="T1" fmla="*/ 0 h 81"/>
                  <a:gd name="T2" fmla="*/ 0 w 128"/>
                  <a:gd name="T3" fmla="*/ 40 h 81"/>
                  <a:gd name="T4" fmla="*/ 128 w 128"/>
                  <a:gd name="T5" fmla="*/ 81 h 81"/>
                  <a:gd name="T6" fmla="*/ 128 w 128"/>
                  <a:gd name="T7" fmla="*/ 0 h 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8"/>
                  <a:gd name="T13" fmla="*/ 0 h 81"/>
                  <a:gd name="T14" fmla="*/ 128 w 128"/>
                  <a:gd name="T15" fmla="*/ 81 h 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8" h="81">
                    <a:moveTo>
                      <a:pt x="128" y="0"/>
                    </a:moveTo>
                    <a:lnTo>
                      <a:pt x="0" y="40"/>
                    </a:lnTo>
                    <a:lnTo>
                      <a:pt x="128" y="81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4101" name="Rectangle 77"/>
            <p:cNvSpPr>
              <a:spLocks noChangeArrowheads="1"/>
            </p:cNvSpPr>
            <p:nvPr/>
          </p:nvSpPr>
          <p:spPr bwMode="auto">
            <a:xfrm>
              <a:off x="1517" y="2781"/>
              <a:ext cx="224" cy="2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44102" name="Rectangle 78"/>
            <p:cNvSpPr>
              <a:spLocks noChangeArrowheads="1"/>
            </p:cNvSpPr>
            <p:nvPr/>
          </p:nvSpPr>
          <p:spPr bwMode="auto">
            <a:xfrm>
              <a:off x="1555" y="2804"/>
              <a:ext cx="153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%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4103" name="Rectangle 79"/>
            <p:cNvSpPr>
              <a:spLocks noChangeArrowheads="1"/>
            </p:cNvSpPr>
            <p:nvPr/>
          </p:nvSpPr>
          <p:spPr bwMode="auto">
            <a:xfrm>
              <a:off x="1555" y="2961"/>
              <a:ext cx="149" cy="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44104" name="Rectangle 80"/>
            <p:cNvSpPr>
              <a:spLocks noChangeArrowheads="1"/>
            </p:cNvSpPr>
            <p:nvPr/>
          </p:nvSpPr>
          <p:spPr bwMode="auto">
            <a:xfrm>
              <a:off x="1704" y="2804"/>
              <a:ext cx="46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4105" name="Freeform 81"/>
            <p:cNvSpPr>
              <a:spLocks/>
            </p:cNvSpPr>
            <p:nvPr/>
          </p:nvSpPr>
          <p:spPr bwMode="auto">
            <a:xfrm>
              <a:off x="1786" y="2414"/>
              <a:ext cx="684" cy="381"/>
            </a:xfrm>
            <a:custGeom>
              <a:avLst/>
              <a:gdLst>
                <a:gd name="T0" fmla="*/ 343 w 684"/>
                <a:gd name="T1" fmla="*/ 0 h 381"/>
                <a:gd name="T2" fmla="*/ 0 w 684"/>
                <a:gd name="T3" fmla="*/ 191 h 381"/>
                <a:gd name="T4" fmla="*/ 343 w 684"/>
                <a:gd name="T5" fmla="*/ 381 h 381"/>
                <a:gd name="T6" fmla="*/ 684 w 684"/>
                <a:gd name="T7" fmla="*/ 191 h 381"/>
                <a:gd name="T8" fmla="*/ 343 w 684"/>
                <a:gd name="T9" fmla="*/ 0 h 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4"/>
                <a:gd name="T16" fmla="*/ 0 h 381"/>
                <a:gd name="T17" fmla="*/ 684 w 684"/>
                <a:gd name="T18" fmla="*/ 381 h 3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4" h="381">
                  <a:moveTo>
                    <a:pt x="343" y="0"/>
                  </a:moveTo>
                  <a:lnTo>
                    <a:pt x="0" y="191"/>
                  </a:lnTo>
                  <a:lnTo>
                    <a:pt x="343" y="381"/>
                  </a:lnTo>
                  <a:lnTo>
                    <a:pt x="684" y="191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FFFFFF"/>
            </a:solidFill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44106" name="Group 82"/>
            <p:cNvGrpSpPr>
              <a:grpSpLocks/>
            </p:cNvGrpSpPr>
            <p:nvPr/>
          </p:nvGrpSpPr>
          <p:grpSpPr bwMode="auto">
            <a:xfrm>
              <a:off x="1657" y="2085"/>
              <a:ext cx="1146" cy="559"/>
              <a:chOff x="1657" y="2085"/>
              <a:chExt cx="1146" cy="559"/>
            </a:xfrm>
          </p:grpSpPr>
          <p:grpSp>
            <p:nvGrpSpPr>
              <p:cNvPr id="44107" name="Group 83"/>
              <p:cNvGrpSpPr>
                <a:grpSpLocks/>
              </p:cNvGrpSpPr>
              <p:nvPr/>
            </p:nvGrpSpPr>
            <p:grpSpPr bwMode="auto">
              <a:xfrm>
                <a:off x="2499" y="2563"/>
                <a:ext cx="304" cy="81"/>
                <a:chOff x="2499" y="2563"/>
                <a:chExt cx="304" cy="81"/>
              </a:xfrm>
            </p:grpSpPr>
            <p:sp>
              <p:nvSpPr>
                <p:cNvPr id="44119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2619" y="2603"/>
                  <a:ext cx="184" cy="1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4120" name="Freeform 85"/>
                <p:cNvSpPr>
                  <a:spLocks/>
                </p:cNvSpPr>
                <p:nvPr/>
              </p:nvSpPr>
              <p:spPr bwMode="auto">
                <a:xfrm>
                  <a:off x="2499" y="2563"/>
                  <a:ext cx="126" cy="81"/>
                </a:xfrm>
                <a:custGeom>
                  <a:avLst/>
                  <a:gdLst>
                    <a:gd name="T0" fmla="*/ 126 w 126"/>
                    <a:gd name="T1" fmla="*/ 0 h 81"/>
                    <a:gd name="T2" fmla="*/ 0 w 126"/>
                    <a:gd name="T3" fmla="*/ 40 h 81"/>
                    <a:gd name="T4" fmla="*/ 126 w 126"/>
                    <a:gd name="T5" fmla="*/ 81 h 81"/>
                    <a:gd name="T6" fmla="*/ 126 w 126"/>
                    <a:gd name="T7" fmla="*/ 0 h 8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6"/>
                    <a:gd name="T13" fmla="*/ 0 h 81"/>
                    <a:gd name="T14" fmla="*/ 126 w 126"/>
                    <a:gd name="T15" fmla="*/ 81 h 8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6" h="81">
                      <a:moveTo>
                        <a:pt x="126" y="0"/>
                      </a:moveTo>
                      <a:lnTo>
                        <a:pt x="0" y="40"/>
                      </a:lnTo>
                      <a:lnTo>
                        <a:pt x="126" y="81"/>
                      </a:lnTo>
                      <a:lnTo>
                        <a:pt x="12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44108" name="Group 86"/>
              <p:cNvGrpSpPr>
                <a:grpSpLocks/>
              </p:cNvGrpSpPr>
              <p:nvPr/>
            </p:nvGrpSpPr>
            <p:grpSpPr bwMode="auto">
              <a:xfrm>
                <a:off x="2072" y="2085"/>
                <a:ext cx="81" cy="338"/>
                <a:chOff x="2072" y="2085"/>
                <a:chExt cx="81" cy="338"/>
              </a:xfrm>
            </p:grpSpPr>
            <p:sp>
              <p:nvSpPr>
                <p:cNvPr id="44117" name="Line 87"/>
                <p:cNvSpPr>
                  <a:spLocks noChangeShapeType="1"/>
                </p:cNvSpPr>
                <p:nvPr/>
              </p:nvSpPr>
              <p:spPr bwMode="auto">
                <a:xfrm>
                  <a:off x="2111" y="2085"/>
                  <a:ext cx="1" cy="216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4118" name="Freeform 88"/>
                <p:cNvSpPr>
                  <a:spLocks/>
                </p:cNvSpPr>
                <p:nvPr/>
              </p:nvSpPr>
              <p:spPr bwMode="auto">
                <a:xfrm>
                  <a:off x="2072" y="2297"/>
                  <a:ext cx="81" cy="126"/>
                </a:xfrm>
                <a:custGeom>
                  <a:avLst/>
                  <a:gdLst>
                    <a:gd name="T0" fmla="*/ 0 w 81"/>
                    <a:gd name="T1" fmla="*/ 0 h 126"/>
                    <a:gd name="T2" fmla="*/ 39 w 81"/>
                    <a:gd name="T3" fmla="*/ 126 h 126"/>
                    <a:gd name="T4" fmla="*/ 81 w 81"/>
                    <a:gd name="T5" fmla="*/ 0 h 126"/>
                    <a:gd name="T6" fmla="*/ 0 w 81"/>
                    <a:gd name="T7" fmla="*/ 0 h 12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81"/>
                    <a:gd name="T13" fmla="*/ 0 h 126"/>
                    <a:gd name="T14" fmla="*/ 81 w 81"/>
                    <a:gd name="T15" fmla="*/ 126 h 12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81" h="126">
                      <a:moveTo>
                        <a:pt x="0" y="0"/>
                      </a:moveTo>
                      <a:lnTo>
                        <a:pt x="39" y="126"/>
                      </a:lnTo>
                      <a:lnTo>
                        <a:pt x="8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44109" name="Group 89"/>
              <p:cNvGrpSpPr>
                <a:grpSpLocks/>
              </p:cNvGrpSpPr>
              <p:nvPr/>
            </p:nvGrpSpPr>
            <p:grpSpPr bwMode="auto">
              <a:xfrm>
                <a:off x="1657" y="2562"/>
                <a:ext cx="160" cy="80"/>
                <a:chOff x="1657" y="2562"/>
                <a:chExt cx="160" cy="80"/>
              </a:xfrm>
            </p:grpSpPr>
            <p:sp>
              <p:nvSpPr>
                <p:cNvPr id="44115" name="Line 90"/>
                <p:cNvSpPr>
                  <a:spLocks noChangeShapeType="1"/>
                </p:cNvSpPr>
                <p:nvPr/>
              </p:nvSpPr>
              <p:spPr bwMode="auto">
                <a:xfrm flipV="1">
                  <a:off x="1657" y="2601"/>
                  <a:ext cx="36" cy="2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4116" name="Freeform 91"/>
                <p:cNvSpPr>
                  <a:spLocks/>
                </p:cNvSpPr>
                <p:nvPr/>
              </p:nvSpPr>
              <p:spPr bwMode="auto">
                <a:xfrm>
                  <a:off x="1686" y="2562"/>
                  <a:ext cx="131" cy="80"/>
                </a:xfrm>
                <a:custGeom>
                  <a:avLst/>
                  <a:gdLst>
                    <a:gd name="T0" fmla="*/ 7 w 131"/>
                    <a:gd name="T1" fmla="*/ 80 h 80"/>
                    <a:gd name="T2" fmla="*/ 131 w 131"/>
                    <a:gd name="T3" fmla="*/ 30 h 80"/>
                    <a:gd name="T4" fmla="*/ 0 w 131"/>
                    <a:gd name="T5" fmla="*/ 0 h 80"/>
                    <a:gd name="T6" fmla="*/ 7 w 131"/>
                    <a:gd name="T7" fmla="*/ 80 h 8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31"/>
                    <a:gd name="T13" fmla="*/ 0 h 80"/>
                    <a:gd name="T14" fmla="*/ 131 w 131"/>
                    <a:gd name="T15" fmla="*/ 80 h 8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31" h="80">
                      <a:moveTo>
                        <a:pt x="7" y="80"/>
                      </a:moveTo>
                      <a:lnTo>
                        <a:pt x="131" y="30"/>
                      </a:lnTo>
                      <a:lnTo>
                        <a:pt x="0" y="0"/>
                      </a:lnTo>
                      <a:lnTo>
                        <a:pt x="7" y="8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44110" name="Group 92"/>
              <p:cNvGrpSpPr>
                <a:grpSpLocks/>
              </p:cNvGrpSpPr>
              <p:nvPr/>
            </p:nvGrpSpPr>
            <p:grpSpPr bwMode="auto">
              <a:xfrm>
                <a:off x="1686" y="2344"/>
                <a:ext cx="855" cy="234"/>
                <a:chOff x="1686" y="2344"/>
                <a:chExt cx="855" cy="234"/>
              </a:xfrm>
            </p:grpSpPr>
            <p:sp>
              <p:nvSpPr>
                <p:cNvPr id="44111" name="Rectangle 93"/>
                <p:cNvSpPr>
                  <a:spLocks noChangeArrowheads="1"/>
                </p:cNvSpPr>
                <p:nvPr/>
              </p:nvSpPr>
              <p:spPr bwMode="auto">
                <a:xfrm>
                  <a:off x="1686" y="2357"/>
                  <a:ext cx="196" cy="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300" b="0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&lt;0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44112" name="Rectangle 94"/>
                <p:cNvSpPr>
                  <a:spLocks noChangeArrowheads="1"/>
                </p:cNvSpPr>
                <p:nvPr/>
              </p:nvSpPr>
              <p:spPr bwMode="auto">
                <a:xfrm>
                  <a:off x="2348" y="2344"/>
                  <a:ext cx="104" cy="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300" b="0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&gt;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44113" name="Rectangle 95"/>
                <p:cNvSpPr>
                  <a:spLocks noChangeArrowheads="1"/>
                </p:cNvSpPr>
                <p:nvPr/>
              </p:nvSpPr>
              <p:spPr bwMode="auto">
                <a:xfrm>
                  <a:off x="2449" y="2344"/>
                  <a:ext cx="92" cy="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buSzPct val="130000"/>
                    <a:buBlip>
                      <a:blip r:embed="rId5"/>
                    </a:buBlip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66CC"/>
                    </a:buClr>
                    <a:buFont typeface="Wingdings" panose="05000000000000000000" pitchFamily="2" charset="2"/>
                    <a:buChar char="§"/>
                    <a:defRPr sz="20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>
                    <a:buSzTx/>
                    <a:buFontTx/>
                    <a:buNone/>
                  </a:pPr>
                  <a:r>
                    <a:rPr lang="de-DE" altLang="de-DE" sz="2300" b="0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0</a:t>
                  </a:r>
                  <a:endParaRPr lang="de-DE" altLang="de-DE" sz="2800" b="0"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44114" name="Freeform 96"/>
                <p:cNvSpPr>
                  <a:spLocks/>
                </p:cNvSpPr>
                <p:nvPr/>
              </p:nvSpPr>
              <p:spPr bwMode="auto">
                <a:xfrm>
                  <a:off x="2011" y="2416"/>
                  <a:ext cx="240" cy="72"/>
                </a:xfrm>
                <a:custGeom>
                  <a:avLst/>
                  <a:gdLst>
                    <a:gd name="T0" fmla="*/ 0 w 240"/>
                    <a:gd name="T1" fmla="*/ 72 h 72"/>
                    <a:gd name="T2" fmla="*/ 240 w 240"/>
                    <a:gd name="T3" fmla="*/ 72 h 72"/>
                    <a:gd name="T4" fmla="*/ 118 w 240"/>
                    <a:gd name="T5" fmla="*/ 0 h 72"/>
                    <a:gd name="T6" fmla="*/ 0 w 240"/>
                    <a:gd name="T7" fmla="*/ 72 h 7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40"/>
                    <a:gd name="T13" fmla="*/ 0 h 72"/>
                    <a:gd name="T14" fmla="*/ 240 w 240"/>
                    <a:gd name="T15" fmla="*/ 72 h 7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40" h="72">
                      <a:moveTo>
                        <a:pt x="0" y="72"/>
                      </a:moveTo>
                      <a:lnTo>
                        <a:pt x="240" y="72"/>
                      </a:lnTo>
                      <a:lnTo>
                        <a:pt x="118" y="0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</p:grpSp>
      <p:graphicFrame>
        <p:nvGraphicFramePr>
          <p:cNvPr id="44037" name="Object 100"/>
          <p:cNvGraphicFramePr>
            <a:graphicFrameLocks noChangeAspect="1"/>
          </p:cNvGraphicFramePr>
          <p:nvPr/>
        </p:nvGraphicFramePr>
        <p:xfrm>
          <a:off x="5435600" y="2997200"/>
          <a:ext cx="492125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70" name="Equation" r:id="rId6" imgW="228501" imgH="355446" progId="Equation.DSMT4">
                  <p:embed/>
                </p:oleObj>
              </mc:Choice>
              <mc:Fallback>
                <p:oleObj name="Equation" r:id="rId6" imgW="228501" imgH="355446" progId="Equation.DSMT4">
                  <p:embed/>
                  <p:pic>
                    <p:nvPicPr>
                      <p:cNvPr id="0" name="Object 1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2997200"/>
                        <a:ext cx="492125" cy="75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8" name="Object 99"/>
          <p:cNvGraphicFramePr>
            <a:graphicFrameLocks noChangeAspect="1"/>
          </p:cNvGraphicFramePr>
          <p:nvPr/>
        </p:nvGraphicFramePr>
        <p:xfrm>
          <a:off x="5508625" y="4292600"/>
          <a:ext cx="468313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71" name="Equation" r:id="rId8" imgW="228501" imgH="355446" progId="Equation.DSMT4">
                  <p:embed/>
                </p:oleObj>
              </mc:Choice>
              <mc:Fallback>
                <p:oleObj name="Equation" r:id="rId8" imgW="228501" imgH="355446" progId="Equation.DSMT4">
                  <p:embed/>
                  <p:pic>
                    <p:nvPicPr>
                      <p:cNvPr id="0" name="Object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4292600"/>
                        <a:ext cx="468313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9" name="Object 98"/>
          <p:cNvGraphicFramePr>
            <a:graphicFrameLocks noChangeAspect="1"/>
          </p:cNvGraphicFramePr>
          <p:nvPr/>
        </p:nvGraphicFramePr>
        <p:xfrm>
          <a:off x="8459788" y="4221163"/>
          <a:ext cx="444500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72" name="Equation" r:id="rId9" imgW="228600" imgH="381000" progId="Equation.DSMT4">
                  <p:embed/>
                </p:oleObj>
              </mc:Choice>
              <mc:Fallback>
                <p:oleObj name="Equation" r:id="rId9" imgW="228600" imgH="381000" progId="Equation.DSMT4">
                  <p:embed/>
                  <p:pic>
                    <p:nvPicPr>
                      <p:cNvPr id="0" name="Object 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9788" y="4221163"/>
                        <a:ext cx="444500" cy="741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0" name="Rectangle 101"/>
          <p:cNvSpPr>
            <a:spLocks noChangeArrowheads="1"/>
          </p:cNvSpPr>
          <p:nvPr/>
        </p:nvSpPr>
        <p:spPr bwMode="auto">
          <a:xfrm>
            <a:off x="0" y="2527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4041" name="Rectangle 102"/>
          <p:cNvSpPr>
            <a:spLocks noChangeArrowheads="1"/>
          </p:cNvSpPr>
          <p:nvPr/>
        </p:nvSpPr>
        <p:spPr bwMode="auto">
          <a:xfrm>
            <a:off x="5940425" y="3141663"/>
            <a:ext cx="2559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en-US" altLang="de-DE" sz="2000" b="0">
                <a:latin typeface="TIMES" panose="02020603050405020304" pitchFamily="18" charset="0"/>
                <a:cs typeface="Times New Roman" panose="02020603050405020304" pitchFamily="18" charset="0"/>
              </a:rPr>
              <a:t>= S – C</a:t>
            </a:r>
            <a:r>
              <a:rPr lang="en-US" altLang="de-DE" sz="2000" b="0" baseline="-30000">
                <a:latin typeface="TIMES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de-DE" sz="2000" b="0">
                <a:latin typeface="TIMES" panose="02020603050405020304" pitchFamily="18" charset="0"/>
                <a:cs typeface="Times New Roman" panose="02020603050405020304" pitchFamily="18" charset="0"/>
              </a:rPr>
              <a:t>U   </a:t>
            </a:r>
            <a:r>
              <a:rPr lang="en-US" altLang="de-DE" sz="2000" b="0" i="1">
                <a:latin typeface="TIMES" panose="02020603050405020304" pitchFamily="18" charset="0"/>
                <a:cs typeface="Times New Roman" panose="02020603050405020304" pitchFamily="18" charset="0"/>
              </a:rPr>
              <a:t>bei Q &gt; 1</a:t>
            </a:r>
            <a:r>
              <a:rPr lang="en-US" altLang="de-DE" sz="2000" b="0">
                <a:latin typeface="TIMES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altLang="de-DE" sz="2000" b="0">
              <a:latin typeface="TIMES" panose="02020603050405020304" pitchFamily="18" charset="0"/>
            </a:endParaRPr>
          </a:p>
        </p:txBody>
      </p:sp>
      <p:sp>
        <p:nvSpPr>
          <p:cNvPr id="44042" name="Rectangle 103"/>
          <p:cNvSpPr>
            <a:spLocks noChangeArrowheads="1"/>
          </p:cNvSpPr>
          <p:nvPr/>
        </p:nvSpPr>
        <p:spPr bwMode="auto">
          <a:xfrm>
            <a:off x="6011863" y="4437063"/>
            <a:ext cx="2581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en-US" altLang="de-DE" sz="2000" b="0">
                <a:latin typeface="TIMES" panose="02020603050405020304" pitchFamily="18" charset="0"/>
                <a:cs typeface="Times New Roman" panose="02020603050405020304" pitchFamily="18" charset="0"/>
              </a:rPr>
              <a:t>= S – C</a:t>
            </a:r>
            <a:r>
              <a:rPr lang="en-US" altLang="de-DE" sz="2000" b="0" baseline="-30000">
                <a:latin typeface="TIMES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de-DE" sz="2000" b="0">
                <a:latin typeface="TIMES" panose="02020603050405020304" pitchFamily="18" charset="0"/>
                <a:cs typeface="Times New Roman" panose="02020603050405020304" pitchFamily="18" charset="0"/>
              </a:rPr>
              <a:t>UQ = S – C</a:t>
            </a:r>
            <a:r>
              <a:rPr lang="en-US" altLang="de-DE" sz="2000" b="0" baseline="-30000">
                <a:latin typeface="TIMES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de-DE" sz="2000" b="0">
                <a:latin typeface="TIMES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altLang="de-DE" sz="2000" b="0">
              <a:latin typeface="TIMES" panose="02020603050405020304" pitchFamily="18" charset="0"/>
            </a:endParaRPr>
          </a:p>
        </p:txBody>
      </p:sp>
      <p:sp>
        <p:nvSpPr>
          <p:cNvPr id="44043" name="Rectangle 104"/>
          <p:cNvSpPr>
            <a:spLocks noChangeArrowheads="1"/>
          </p:cNvSpPr>
          <p:nvPr/>
        </p:nvSpPr>
        <p:spPr bwMode="auto">
          <a:xfrm>
            <a:off x="0" y="4102100"/>
            <a:ext cx="2127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900" b="0">
                <a:latin typeface="TIMES" panose="02020603050405020304" pitchFamily="18" charset="0"/>
              </a:rPr>
              <a:t> </a:t>
            </a:r>
            <a:endParaRPr lang="de-DE" altLang="de-DE" b="0">
              <a:latin typeface="TIMES" panose="02020603050405020304" pitchFamily="18" charset="0"/>
            </a:endParaRPr>
          </a:p>
        </p:txBody>
      </p:sp>
      <p:sp>
        <p:nvSpPr>
          <p:cNvPr id="44044" name="Rectangle 105"/>
          <p:cNvSpPr>
            <a:spLocks noChangeArrowheads="1"/>
          </p:cNvSpPr>
          <p:nvPr/>
        </p:nvSpPr>
        <p:spPr bwMode="auto">
          <a:xfrm>
            <a:off x="5508625" y="3789363"/>
            <a:ext cx="790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en-US" altLang="de-DE" sz="2000" b="0" i="1"/>
              <a:t>sonst</a:t>
            </a:r>
            <a:endParaRPr lang="de-DE" altLang="de-DE" sz="2000" b="0" i="1"/>
          </a:p>
        </p:txBody>
      </p:sp>
      <p:sp>
        <p:nvSpPr>
          <p:cNvPr id="44045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853A2CD0-2691-4DDA-B14F-BBB30DB7FFB8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27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44046" name="Fußzeilenplatzhalt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4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Subsystem 3: Konsumentwicklung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295400"/>
            <a:ext cx="8353425" cy="2205038"/>
          </a:xfrm>
        </p:spPr>
        <p:txBody>
          <a:bodyPr/>
          <a:lstStyle/>
          <a:p>
            <a:pPr marL="0" indent="0"/>
            <a:r>
              <a:rPr smtClean="0"/>
              <a:t> Modellierung des Konsums</a:t>
            </a:r>
          </a:p>
          <a:p>
            <a:pPr marL="0" indent="0">
              <a:lnSpc>
                <a:spcPct val="40000"/>
              </a:lnSpc>
              <a:buFontTx/>
              <a:buNone/>
            </a:pPr>
            <a:endParaRPr smtClean="0"/>
          </a:p>
          <a:p>
            <a:pPr lvl="1">
              <a:lnSpc>
                <a:spcPct val="130000"/>
              </a:lnSpc>
            </a:pPr>
            <a:r>
              <a:rPr smtClean="0"/>
              <a:t>Konsum hat eine endliche Grenze K*</a:t>
            </a:r>
          </a:p>
          <a:p>
            <a:pPr lvl="1">
              <a:lnSpc>
                <a:spcPct val="130000"/>
              </a:lnSpc>
            </a:pPr>
            <a:r>
              <a:rPr smtClean="0"/>
              <a:t>Konsumerhöhung wird schwieriger, je dichter an der Grenze</a:t>
            </a:r>
          </a:p>
          <a:p>
            <a:pPr lvl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smtClean="0"/>
              <a:t>	dK/dt  ~ (1-K/K*) 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2671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6085" name="Rectangle 102"/>
          <p:cNvSpPr>
            <a:spLocks noChangeArrowheads="1"/>
          </p:cNvSpPr>
          <p:nvPr/>
        </p:nvSpPr>
        <p:spPr bwMode="auto">
          <a:xfrm>
            <a:off x="0" y="4102100"/>
            <a:ext cx="2127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900" b="0">
                <a:latin typeface="TIMES" panose="02020603050405020304" pitchFamily="18" charset="0"/>
              </a:rPr>
              <a:t> </a:t>
            </a:r>
            <a:endParaRPr lang="de-DE" altLang="de-DE" b="0">
              <a:latin typeface="TIMES" panose="02020603050405020304" pitchFamily="18" charset="0"/>
            </a:endParaRPr>
          </a:p>
        </p:txBody>
      </p:sp>
      <p:graphicFrame>
        <p:nvGraphicFramePr>
          <p:cNvPr id="187496" name="Object 104"/>
          <p:cNvGraphicFramePr>
            <a:graphicFrameLocks noChangeAspect="1"/>
          </p:cNvGraphicFramePr>
          <p:nvPr/>
        </p:nvGraphicFramePr>
        <p:xfrm>
          <a:off x="900113" y="3644900"/>
          <a:ext cx="3816350" cy="216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27" name="Picture" r:id="rId6" imgW="2261616" imgH="1283208" progId="Word.Picture.8">
                  <p:embed/>
                </p:oleObj>
              </mc:Choice>
              <mc:Fallback>
                <p:oleObj name="Picture" r:id="rId6" imgW="2261616" imgH="1283208" progId="Word.Picture.8">
                  <p:embed/>
                  <p:pic>
                    <p:nvPicPr>
                      <p:cNvPr id="0" name="Object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3644900"/>
                        <a:ext cx="3816350" cy="216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11"/>
          <p:cNvGrpSpPr>
            <a:grpSpLocks/>
          </p:cNvGrpSpPr>
          <p:nvPr/>
        </p:nvGrpSpPr>
        <p:grpSpPr bwMode="auto">
          <a:xfrm>
            <a:off x="5724525" y="3533775"/>
            <a:ext cx="3240088" cy="1408113"/>
            <a:chOff x="3606" y="2226"/>
            <a:chExt cx="2041" cy="887"/>
          </a:xfrm>
        </p:grpSpPr>
        <p:sp>
          <p:nvSpPr>
            <p:cNvPr id="46091" name="Rectangle 109"/>
            <p:cNvSpPr>
              <a:spLocks noChangeArrowheads="1"/>
            </p:cNvSpPr>
            <p:nvPr/>
          </p:nvSpPr>
          <p:spPr bwMode="auto">
            <a:xfrm>
              <a:off x="3923" y="2296"/>
              <a:ext cx="1724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C</a:t>
              </a:r>
              <a:r>
                <a:rPr lang="de-DE" altLang="de-DE" b="0" baseline="-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de-DE" altLang="de-DE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K (1–        </a:t>
              </a:r>
              <a:r>
                <a:rPr lang="de-DE" altLang="de-DE" b="0">
                  <a:latin typeface="Times New Roman" panose="02020603050405020304" pitchFamily="18" charset="0"/>
                </a:rPr>
                <a:t>)</a:t>
              </a:r>
              <a:r>
                <a:rPr lang="de-DE" altLang="de-DE" b="0"/>
                <a:t> </a:t>
              </a:r>
            </a:p>
            <a:p>
              <a:pPr>
                <a:lnSpc>
                  <a:spcPct val="230000"/>
                </a:lnSpc>
                <a:buSzTx/>
                <a:buFontTx/>
                <a:buNone/>
              </a:pPr>
              <a:r>
                <a:rPr lang="de-DE" altLang="de-DE" b="0">
                  <a:latin typeface="Times New Roman" panose="02020603050405020304" pitchFamily="18" charset="0"/>
                </a:rPr>
                <a:t>= C</a:t>
              </a:r>
              <a:r>
                <a:rPr lang="de-DE" altLang="de-DE" b="0" baseline="-25000">
                  <a:latin typeface="Times New Roman" panose="02020603050405020304" pitchFamily="18" charset="0"/>
                </a:rPr>
                <a:t>K</a:t>
              </a:r>
              <a:r>
                <a:rPr lang="de-DE" altLang="de-DE" b="0">
                  <a:latin typeface="Times New Roman" panose="02020603050405020304" pitchFamily="18" charset="0"/>
                </a:rPr>
                <a:t> K (1–f K)</a:t>
              </a:r>
              <a:r>
                <a:rPr lang="de-DE" altLang="de-DE" b="0"/>
                <a:t> </a:t>
              </a:r>
            </a:p>
          </p:txBody>
        </p:sp>
        <p:graphicFrame>
          <p:nvGraphicFramePr>
            <p:cNvPr id="46092" name="Object 107"/>
            <p:cNvGraphicFramePr>
              <a:graphicFrameLocks noChangeAspect="1"/>
            </p:cNvGraphicFramePr>
            <p:nvPr/>
          </p:nvGraphicFramePr>
          <p:xfrm>
            <a:off x="3606" y="2226"/>
            <a:ext cx="323" cy="4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128" name="Equation" r:id="rId8" imgW="228501" imgH="355446" progId="Equation.DSMT4">
                    <p:embed/>
                  </p:oleObj>
                </mc:Choice>
                <mc:Fallback>
                  <p:oleObj name="Equation" r:id="rId8" imgW="228501" imgH="355446" progId="Equation.DSMT4">
                    <p:embed/>
                    <p:pic>
                      <p:nvPicPr>
                        <p:cNvPr id="0" name="Object 10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6" y="2226"/>
                          <a:ext cx="323" cy="4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093" name="Object 106"/>
            <p:cNvGraphicFramePr>
              <a:graphicFrameLocks noChangeAspect="1"/>
            </p:cNvGraphicFramePr>
            <p:nvPr/>
          </p:nvGraphicFramePr>
          <p:xfrm>
            <a:off x="4876" y="2271"/>
            <a:ext cx="319" cy="4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129" name="Equation" r:id="rId10" imgW="228501" imgH="355446" progId="Equation.DSMT4">
                    <p:embed/>
                  </p:oleObj>
                </mc:Choice>
                <mc:Fallback>
                  <p:oleObj name="Equation" r:id="rId10" imgW="228501" imgH="355446" progId="Equation.DSMT4">
                    <p:embed/>
                    <p:pic>
                      <p:nvPicPr>
                        <p:cNvPr id="0" name="Object 10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76" y="2271"/>
                          <a:ext cx="319" cy="4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6088" name="Rectangle 108"/>
          <p:cNvSpPr>
            <a:spLocks noChangeArrowheads="1"/>
          </p:cNvSpPr>
          <p:nvPr/>
        </p:nvSpPr>
        <p:spPr bwMode="auto">
          <a:xfrm>
            <a:off x="0" y="2832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6089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B5E3C487-772B-4F47-B466-1ED567B12E79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28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46090" name="Fußzeilenplatzhalt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4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38"/>
          <p:cNvSpPr>
            <a:spLocks noChangeArrowheads="1"/>
          </p:cNvSpPr>
          <p:nvPr/>
        </p:nvSpPr>
        <p:spPr bwMode="auto">
          <a:xfrm>
            <a:off x="6784975" y="1954213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>
                <a:solidFill>
                  <a:srgbClr val="000000"/>
                </a:solidFill>
              </a:rPr>
              <a:t>–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131" name="Rectangle 11"/>
          <p:cNvSpPr>
            <a:spLocks noChangeArrowheads="1"/>
          </p:cNvSpPr>
          <p:nvPr/>
        </p:nvSpPr>
        <p:spPr bwMode="auto">
          <a:xfrm>
            <a:off x="6732588" y="2997200"/>
            <a:ext cx="2060575" cy="2081213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32" name="Rectangle 13"/>
          <p:cNvSpPr>
            <a:spLocks noChangeArrowheads="1"/>
          </p:cNvSpPr>
          <p:nvPr/>
        </p:nvSpPr>
        <p:spPr bwMode="auto">
          <a:xfrm>
            <a:off x="6726238" y="3003550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33" name="Rectangle 14"/>
          <p:cNvSpPr>
            <a:spLocks noChangeArrowheads="1"/>
          </p:cNvSpPr>
          <p:nvPr/>
        </p:nvSpPr>
        <p:spPr bwMode="auto">
          <a:xfrm>
            <a:off x="6726238" y="3097213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34" name="Rectangle 15"/>
          <p:cNvSpPr>
            <a:spLocks noChangeArrowheads="1"/>
          </p:cNvSpPr>
          <p:nvPr/>
        </p:nvSpPr>
        <p:spPr bwMode="auto">
          <a:xfrm>
            <a:off x="6726238" y="3151188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35" name="Rectangle 16"/>
          <p:cNvSpPr>
            <a:spLocks noChangeArrowheads="1"/>
          </p:cNvSpPr>
          <p:nvPr/>
        </p:nvSpPr>
        <p:spPr bwMode="auto">
          <a:xfrm>
            <a:off x="6726238" y="3246438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36" name="Rectangle 17"/>
          <p:cNvSpPr>
            <a:spLocks noChangeArrowheads="1"/>
          </p:cNvSpPr>
          <p:nvPr/>
        </p:nvSpPr>
        <p:spPr bwMode="auto">
          <a:xfrm>
            <a:off x="6726238" y="3300413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37" name="Rectangle 18"/>
          <p:cNvSpPr>
            <a:spLocks noChangeArrowheads="1"/>
          </p:cNvSpPr>
          <p:nvPr/>
        </p:nvSpPr>
        <p:spPr bwMode="auto">
          <a:xfrm>
            <a:off x="6726238" y="339407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38" name="Rectangle 19"/>
          <p:cNvSpPr>
            <a:spLocks noChangeArrowheads="1"/>
          </p:cNvSpPr>
          <p:nvPr/>
        </p:nvSpPr>
        <p:spPr bwMode="auto">
          <a:xfrm>
            <a:off x="6726238" y="3448050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39" name="Rectangle 20"/>
          <p:cNvSpPr>
            <a:spLocks noChangeArrowheads="1"/>
          </p:cNvSpPr>
          <p:nvPr/>
        </p:nvSpPr>
        <p:spPr bwMode="auto">
          <a:xfrm>
            <a:off x="6726238" y="3541713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40" name="Rectangle 21"/>
          <p:cNvSpPr>
            <a:spLocks noChangeArrowheads="1"/>
          </p:cNvSpPr>
          <p:nvPr/>
        </p:nvSpPr>
        <p:spPr bwMode="auto">
          <a:xfrm>
            <a:off x="6726238" y="3595688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41" name="Rectangle 22"/>
          <p:cNvSpPr>
            <a:spLocks noChangeArrowheads="1"/>
          </p:cNvSpPr>
          <p:nvPr/>
        </p:nvSpPr>
        <p:spPr bwMode="auto">
          <a:xfrm>
            <a:off x="6726238" y="3690938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42" name="Rectangle 23"/>
          <p:cNvSpPr>
            <a:spLocks noChangeArrowheads="1"/>
          </p:cNvSpPr>
          <p:nvPr/>
        </p:nvSpPr>
        <p:spPr bwMode="auto">
          <a:xfrm>
            <a:off x="6726238" y="3744913"/>
            <a:ext cx="12700" cy="523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43" name="Rectangle 24"/>
          <p:cNvSpPr>
            <a:spLocks noChangeArrowheads="1"/>
          </p:cNvSpPr>
          <p:nvPr/>
        </p:nvSpPr>
        <p:spPr bwMode="auto">
          <a:xfrm>
            <a:off x="6726238" y="3838575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44" name="Rectangle 25"/>
          <p:cNvSpPr>
            <a:spLocks noChangeArrowheads="1"/>
          </p:cNvSpPr>
          <p:nvPr/>
        </p:nvSpPr>
        <p:spPr bwMode="auto">
          <a:xfrm>
            <a:off x="6726238" y="3892550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45" name="Rectangle 26"/>
          <p:cNvSpPr>
            <a:spLocks noChangeArrowheads="1"/>
          </p:cNvSpPr>
          <p:nvPr/>
        </p:nvSpPr>
        <p:spPr bwMode="auto">
          <a:xfrm>
            <a:off x="6726238" y="3986213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46" name="Rectangle 27"/>
          <p:cNvSpPr>
            <a:spLocks noChangeArrowheads="1"/>
          </p:cNvSpPr>
          <p:nvPr/>
        </p:nvSpPr>
        <p:spPr bwMode="auto">
          <a:xfrm>
            <a:off x="6726238" y="4040188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47" name="Rectangle 28"/>
          <p:cNvSpPr>
            <a:spLocks noChangeArrowheads="1"/>
          </p:cNvSpPr>
          <p:nvPr/>
        </p:nvSpPr>
        <p:spPr bwMode="auto">
          <a:xfrm>
            <a:off x="6726238" y="413385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48" name="Rectangle 29"/>
          <p:cNvSpPr>
            <a:spLocks noChangeArrowheads="1"/>
          </p:cNvSpPr>
          <p:nvPr/>
        </p:nvSpPr>
        <p:spPr bwMode="auto">
          <a:xfrm>
            <a:off x="6726238" y="4187825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49" name="Rectangle 30"/>
          <p:cNvSpPr>
            <a:spLocks noChangeArrowheads="1"/>
          </p:cNvSpPr>
          <p:nvPr/>
        </p:nvSpPr>
        <p:spPr bwMode="auto">
          <a:xfrm>
            <a:off x="6726238" y="4283075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50" name="Rectangle 31"/>
          <p:cNvSpPr>
            <a:spLocks noChangeArrowheads="1"/>
          </p:cNvSpPr>
          <p:nvPr/>
        </p:nvSpPr>
        <p:spPr bwMode="auto">
          <a:xfrm>
            <a:off x="6726238" y="4337050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51" name="Rectangle 32"/>
          <p:cNvSpPr>
            <a:spLocks noChangeArrowheads="1"/>
          </p:cNvSpPr>
          <p:nvPr/>
        </p:nvSpPr>
        <p:spPr bwMode="auto">
          <a:xfrm>
            <a:off x="6726238" y="4430713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52" name="Rectangle 33"/>
          <p:cNvSpPr>
            <a:spLocks noChangeArrowheads="1"/>
          </p:cNvSpPr>
          <p:nvPr/>
        </p:nvSpPr>
        <p:spPr bwMode="auto">
          <a:xfrm>
            <a:off x="6726238" y="4484688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53" name="Rectangle 34"/>
          <p:cNvSpPr>
            <a:spLocks noChangeArrowheads="1"/>
          </p:cNvSpPr>
          <p:nvPr/>
        </p:nvSpPr>
        <p:spPr bwMode="auto">
          <a:xfrm>
            <a:off x="6726238" y="457835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54" name="Rectangle 35"/>
          <p:cNvSpPr>
            <a:spLocks noChangeArrowheads="1"/>
          </p:cNvSpPr>
          <p:nvPr/>
        </p:nvSpPr>
        <p:spPr bwMode="auto">
          <a:xfrm>
            <a:off x="6726238" y="4632325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55" name="Rectangle 36"/>
          <p:cNvSpPr>
            <a:spLocks noChangeArrowheads="1"/>
          </p:cNvSpPr>
          <p:nvPr/>
        </p:nvSpPr>
        <p:spPr bwMode="auto">
          <a:xfrm>
            <a:off x="6726238" y="4727575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56" name="Rectangle 37"/>
          <p:cNvSpPr>
            <a:spLocks noChangeArrowheads="1"/>
          </p:cNvSpPr>
          <p:nvPr/>
        </p:nvSpPr>
        <p:spPr bwMode="auto">
          <a:xfrm>
            <a:off x="6726238" y="4779963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57" name="Rectangle 38"/>
          <p:cNvSpPr>
            <a:spLocks noChangeArrowheads="1"/>
          </p:cNvSpPr>
          <p:nvPr/>
        </p:nvSpPr>
        <p:spPr bwMode="auto">
          <a:xfrm>
            <a:off x="6726238" y="4875213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58" name="Rectangle 39"/>
          <p:cNvSpPr>
            <a:spLocks noChangeArrowheads="1"/>
          </p:cNvSpPr>
          <p:nvPr/>
        </p:nvSpPr>
        <p:spPr bwMode="auto">
          <a:xfrm>
            <a:off x="6726238" y="4929188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59" name="Rectangle 40"/>
          <p:cNvSpPr>
            <a:spLocks noChangeArrowheads="1"/>
          </p:cNvSpPr>
          <p:nvPr/>
        </p:nvSpPr>
        <p:spPr bwMode="auto">
          <a:xfrm>
            <a:off x="6726238" y="502285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60" name="Freeform 41"/>
          <p:cNvSpPr>
            <a:spLocks/>
          </p:cNvSpPr>
          <p:nvPr/>
        </p:nvSpPr>
        <p:spPr bwMode="auto">
          <a:xfrm>
            <a:off x="6726238" y="5076825"/>
            <a:ext cx="52387" cy="15875"/>
          </a:xfrm>
          <a:custGeom>
            <a:avLst/>
            <a:gdLst>
              <a:gd name="T0" fmla="*/ 2147483646 w 33"/>
              <a:gd name="T1" fmla="*/ 0 h 10"/>
              <a:gd name="T2" fmla="*/ 0 w 33"/>
              <a:gd name="T3" fmla="*/ 0 h 10"/>
              <a:gd name="T4" fmla="*/ 0 w 33"/>
              <a:gd name="T5" fmla="*/ 2147483646 h 10"/>
              <a:gd name="T6" fmla="*/ 0 w 33"/>
              <a:gd name="T7" fmla="*/ 2147483646 h 10"/>
              <a:gd name="T8" fmla="*/ 2147483646 w 33"/>
              <a:gd name="T9" fmla="*/ 2147483646 h 10"/>
              <a:gd name="T10" fmla="*/ 2147483646 w 33"/>
              <a:gd name="T11" fmla="*/ 2147483646 h 10"/>
              <a:gd name="T12" fmla="*/ 2147483646 w 33"/>
              <a:gd name="T13" fmla="*/ 2147483646 h 10"/>
              <a:gd name="T14" fmla="*/ 2147483646 w 33"/>
              <a:gd name="T15" fmla="*/ 2147483646 h 10"/>
              <a:gd name="T16" fmla="*/ 2147483646 w 33"/>
              <a:gd name="T17" fmla="*/ 2147483646 h 10"/>
              <a:gd name="T18" fmla="*/ 2147483646 w 33"/>
              <a:gd name="T19" fmla="*/ 2147483646 h 10"/>
              <a:gd name="T20" fmla="*/ 2147483646 w 33"/>
              <a:gd name="T21" fmla="*/ 0 h 1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3"/>
              <a:gd name="T34" fmla="*/ 0 h 10"/>
              <a:gd name="T35" fmla="*/ 33 w 33"/>
              <a:gd name="T36" fmla="*/ 10 h 1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3" h="10">
                <a:moveTo>
                  <a:pt x="8" y="0"/>
                </a:moveTo>
                <a:lnTo>
                  <a:pt x="0" y="0"/>
                </a:lnTo>
                <a:lnTo>
                  <a:pt x="0" y="5"/>
                </a:lnTo>
                <a:lnTo>
                  <a:pt x="0" y="10"/>
                </a:lnTo>
                <a:lnTo>
                  <a:pt x="4" y="10"/>
                </a:lnTo>
                <a:lnTo>
                  <a:pt x="33" y="10"/>
                </a:lnTo>
                <a:lnTo>
                  <a:pt x="33" y="1"/>
                </a:lnTo>
                <a:lnTo>
                  <a:pt x="4" y="1"/>
                </a:lnTo>
                <a:lnTo>
                  <a:pt x="4" y="5"/>
                </a:lnTo>
                <a:lnTo>
                  <a:pt x="8" y="5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8161" name="Rectangle 42"/>
          <p:cNvSpPr>
            <a:spLocks noChangeArrowheads="1"/>
          </p:cNvSpPr>
          <p:nvPr/>
        </p:nvSpPr>
        <p:spPr bwMode="auto">
          <a:xfrm>
            <a:off x="6818313" y="5078413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62" name="Rectangle 43"/>
          <p:cNvSpPr>
            <a:spLocks noChangeArrowheads="1"/>
          </p:cNvSpPr>
          <p:nvPr/>
        </p:nvSpPr>
        <p:spPr bwMode="auto">
          <a:xfrm>
            <a:off x="6872288" y="5078413"/>
            <a:ext cx="53975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63" name="Rectangle 44"/>
          <p:cNvSpPr>
            <a:spLocks noChangeArrowheads="1"/>
          </p:cNvSpPr>
          <p:nvPr/>
        </p:nvSpPr>
        <p:spPr bwMode="auto">
          <a:xfrm>
            <a:off x="6965950" y="5078413"/>
            <a:ext cx="14288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64" name="Rectangle 45"/>
          <p:cNvSpPr>
            <a:spLocks noChangeArrowheads="1"/>
          </p:cNvSpPr>
          <p:nvPr/>
        </p:nvSpPr>
        <p:spPr bwMode="auto">
          <a:xfrm>
            <a:off x="7019925" y="5078413"/>
            <a:ext cx="53975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65" name="Rectangle 46"/>
          <p:cNvSpPr>
            <a:spLocks noChangeArrowheads="1"/>
          </p:cNvSpPr>
          <p:nvPr/>
        </p:nvSpPr>
        <p:spPr bwMode="auto">
          <a:xfrm>
            <a:off x="7113588" y="5078413"/>
            <a:ext cx="14287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66" name="Rectangle 47"/>
          <p:cNvSpPr>
            <a:spLocks noChangeArrowheads="1"/>
          </p:cNvSpPr>
          <p:nvPr/>
        </p:nvSpPr>
        <p:spPr bwMode="auto">
          <a:xfrm>
            <a:off x="7167563" y="5078413"/>
            <a:ext cx="53975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67" name="Rectangle 48"/>
          <p:cNvSpPr>
            <a:spLocks noChangeArrowheads="1"/>
          </p:cNvSpPr>
          <p:nvPr/>
        </p:nvSpPr>
        <p:spPr bwMode="auto">
          <a:xfrm>
            <a:off x="7262813" y="5078413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68" name="Rectangle 49"/>
          <p:cNvSpPr>
            <a:spLocks noChangeArrowheads="1"/>
          </p:cNvSpPr>
          <p:nvPr/>
        </p:nvSpPr>
        <p:spPr bwMode="auto">
          <a:xfrm>
            <a:off x="7316788" y="5078413"/>
            <a:ext cx="53975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69" name="Rectangle 50"/>
          <p:cNvSpPr>
            <a:spLocks noChangeArrowheads="1"/>
          </p:cNvSpPr>
          <p:nvPr/>
        </p:nvSpPr>
        <p:spPr bwMode="auto">
          <a:xfrm>
            <a:off x="7410450" y="5078413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70" name="Rectangle 51"/>
          <p:cNvSpPr>
            <a:spLocks noChangeArrowheads="1"/>
          </p:cNvSpPr>
          <p:nvPr/>
        </p:nvSpPr>
        <p:spPr bwMode="auto">
          <a:xfrm>
            <a:off x="7464425" y="5078413"/>
            <a:ext cx="53975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71" name="Rectangle 52"/>
          <p:cNvSpPr>
            <a:spLocks noChangeArrowheads="1"/>
          </p:cNvSpPr>
          <p:nvPr/>
        </p:nvSpPr>
        <p:spPr bwMode="auto">
          <a:xfrm>
            <a:off x="7558088" y="5078413"/>
            <a:ext cx="14287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72" name="Rectangle 53"/>
          <p:cNvSpPr>
            <a:spLocks noChangeArrowheads="1"/>
          </p:cNvSpPr>
          <p:nvPr/>
        </p:nvSpPr>
        <p:spPr bwMode="auto">
          <a:xfrm>
            <a:off x="7612063" y="5078413"/>
            <a:ext cx="53975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73" name="Rectangle 54"/>
          <p:cNvSpPr>
            <a:spLocks noChangeArrowheads="1"/>
          </p:cNvSpPr>
          <p:nvPr/>
        </p:nvSpPr>
        <p:spPr bwMode="auto">
          <a:xfrm>
            <a:off x="7705725" y="5078413"/>
            <a:ext cx="14288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74" name="Rectangle 55"/>
          <p:cNvSpPr>
            <a:spLocks noChangeArrowheads="1"/>
          </p:cNvSpPr>
          <p:nvPr/>
        </p:nvSpPr>
        <p:spPr bwMode="auto">
          <a:xfrm>
            <a:off x="7759700" y="5078413"/>
            <a:ext cx="53975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75" name="Rectangle 56"/>
          <p:cNvSpPr>
            <a:spLocks noChangeArrowheads="1"/>
          </p:cNvSpPr>
          <p:nvPr/>
        </p:nvSpPr>
        <p:spPr bwMode="auto">
          <a:xfrm>
            <a:off x="7854950" y="5078413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76" name="Rectangle 57"/>
          <p:cNvSpPr>
            <a:spLocks noChangeArrowheads="1"/>
          </p:cNvSpPr>
          <p:nvPr/>
        </p:nvSpPr>
        <p:spPr bwMode="auto">
          <a:xfrm>
            <a:off x="7908925" y="5078413"/>
            <a:ext cx="53975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77" name="Rectangle 58"/>
          <p:cNvSpPr>
            <a:spLocks noChangeArrowheads="1"/>
          </p:cNvSpPr>
          <p:nvPr/>
        </p:nvSpPr>
        <p:spPr bwMode="auto">
          <a:xfrm>
            <a:off x="8002588" y="5078413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78" name="Rectangle 59"/>
          <p:cNvSpPr>
            <a:spLocks noChangeArrowheads="1"/>
          </p:cNvSpPr>
          <p:nvPr/>
        </p:nvSpPr>
        <p:spPr bwMode="auto">
          <a:xfrm>
            <a:off x="8056563" y="5078413"/>
            <a:ext cx="53975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79" name="Rectangle 60"/>
          <p:cNvSpPr>
            <a:spLocks noChangeArrowheads="1"/>
          </p:cNvSpPr>
          <p:nvPr/>
        </p:nvSpPr>
        <p:spPr bwMode="auto">
          <a:xfrm>
            <a:off x="8150225" y="5078413"/>
            <a:ext cx="14288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80" name="Rectangle 61"/>
          <p:cNvSpPr>
            <a:spLocks noChangeArrowheads="1"/>
          </p:cNvSpPr>
          <p:nvPr/>
        </p:nvSpPr>
        <p:spPr bwMode="auto">
          <a:xfrm>
            <a:off x="8204200" y="5078413"/>
            <a:ext cx="53975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81" name="Rectangle 62"/>
          <p:cNvSpPr>
            <a:spLocks noChangeArrowheads="1"/>
          </p:cNvSpPr>
          <p:nvPr/>
        </p:nvSpPr>
        <p:spPr bwMode="auto">
          <a:xfrm>
            <a:off x="8297863" y="5078413"/>
            <a:ext cx="14287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82" name="Rectangle 63"/>
          <p:cNvSpPr>
            <a:spLocks noChangeArrowheads="1"/>
          </p:cNvSpPr>
          <p:nvPr/>
        </p:nvSpPr>
        <p:spPr bwMode="auto">
          <a:xfrm>
            <a:off x="8351838" y="5078413"/>
            <a:ext cx="53975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83" name="Rectangle 64"/>
          <p:cNvSpPr>
            <a:spLocks noChangeArrowheads="1"/>
          </p:cNvSpPr>
          <p:nvPr/>
        </p:nvSpPr>
        <p:spPr bwMode="auto">
          <a:xfrm>
            <a:off x="8447088" y="5078413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84" name="Rectangle 65"/>
          <p:cNvSpPr>
            <a:spLocks noChangeArrowheads="1"/>
          </p:cNvSpPr>
          <p:nvPr/>
        </p:nvSpPr>
        <p:spPr bwMode="auto">
          <a:xfrm>
            <a:off x="8501063" y="5078413"/>
            <a:ext cx="53975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85" name="Rectangle 66"/>
          <p:cNvSpPr>
            <a:spLocks noChangeArrowheads="1"/>
          </p:cNvSpPr>
          <p:nvPr/>
        </p:nvSpPr>
        <p:spPr bwMode="auto">
          <a:xfrm>
            <a:off x="8594725" y="5078413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86" name="Rectangle 67"/>
          <p:cNvSpPr>
            <a:spLocks noChangeArrowheads="1"/>
          </p:cNvSpPr>
          <p:nvPr/>
        </p:nvSpPr>
        <p:spPr bwMode="auto">
          <a:xfrm>
            <a:off x="8648700" y="5078413"/>
            <a:ext cx="53975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87" name="Rectangle 68"/>
          <p:cNvSpPr>
            <a:spLocks noChangeArrowheads="1"/>
          </p:cNvSpPr>
          <p:nvPr/>
        </p:nvSpPr>
        <p:spPr bwMode="auto">
          <a:xfrm>
            <a:off x="8742363" y="5078413"/>
            <a:ext cx="14287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88" name="Rectangle 69"/>
          <p:cNvSpPr>
            <a:spLocks noChangeArrowheads="1"/>
          </p:cNvSpPr>
          <p:nvPr/>
        </p:nvSpPr>
        <p:spPr bwMode="auto">
          <a:xfrm>
            <a:off x="8786813" y="5027613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89" name="Rectangle 70"/>
          <p:cNvSpPr>
            <a:spLocks noChangeArrowheads="1"/>
          </p:cNvSpPr>
          <p:nvPr/>
        </p:nvSpPr>
        <p:spPr bwMode="auto">
          <a:xfrm>
            <a:off x="8786813" y="4973638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90" name="Rectangle 71"/>
          <p:cNvSpPr>
            <a:spLocks noChangeArrowheads="1"/>
          </p:cNvSpPr>
          <p:nvPr/>
        </p:nvSpPr>
        <p:spPr bwMode="auto">
          <a:xfrm>
            <a:off x="8786813" y="4879975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91" name="Rectangle 72"/>
          <p:cNvSpPr>
            <a:spLocks noChangeArrowheads="1"/>
          </p:cNvSpPr>
          <p:nvPr/>
        </p:nvSpPr>
        <p:spPr bwMode="auto">
          <a:xfrm>
            <a:off x="8786813" y="482600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92" name="Rectangle 73"/>
          <p:cNvSpPr>
            <a:spLocks noChangeArrowheads="1"/>
          </p:cNvSpPr>
          <p:nvPr/>
        </p:nvSpPr>
        <p:spPr bwMode="auto">
          <a:xfrm>
            <a:off x="8786813" y="4732338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93" name="Rectangle 74"/>
          <p:cNvSpPr>
            <a:spLocks noChangeArrowheads="1"/>
          </p:cNvSpPr>
          <p:nvPr/>
        </p:nvSpPr>
        <p:spPr bwMode="auto">
          <a:xfrm>
            <a:off x="8786813" y="4678363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94" name="Rectangle 75"/>
          <p:cNvSpPr>
            <a:spLocks noChangeArrowheads="1"/>
          </p:cNvSpPr>
          <p:nvPr/>
        </p:nvSpPr>
        <p:spPr bwMode="auto">
          <a:xfrm>
            <a:off x="8786813" y="4583113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95" name="Rectangle 76"/>
          <p:cNvSpPr>
            <a:spLocks noChangeArrowheads="1"/>
          </p:cNvSpPr>
          <p:nvPr/>
        </p:nvSpPr>
        <p:spPr bwMode="auto">
          <a:xfrm>
            <a:off x="8786813" y="4530725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96" name="Rectangle 77"/>
          <p:cNvSpPr>
            <a:spLocks noChangeArrowheads="1"/>
          </p:cNvSpPr>
          <p:nvPr/>
        </p:nvSpPr>
        <p:spPr bwMode="auto">
          <a:xfrm>
            <a:off x="8786813" y="4435475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97" name="Rectangle 78"/>
          <p:cNvSpPr>
            <a:spLocks noChangeArrowheads="1"/>
          </p:cNvSpPr>
          <p:nvPr/>
        </p:nvSpPr>
        <p:spPr bwMode="auto">
          <a:xfrm>
            <a:off x="8786813" y="438150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98" name="Rectangle 79"/>
          <p:cNvSpPr>
            <a:spLocks noChangeArrowheads="1"/>
          </p:cNvSpPr>
          <p:nvPr/>
        </p:nvSpPr>
        <p:spPr bwMode="auto">
          <a:xfrm>
            <a:off x="8786813" y="4287838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199" name="Rectangle 80"/>
          <p:cNvSpPr>
            <a:spLocks noChangeArrowheads="1"/>
          </p:cNvSpPr>
          <p:nvPr/>
        </p:nvSpPr>
        <p:spPr bwMode="auto">
          <a:xfrm>
            <a:off x="8786813" y="4233863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00" name="Rectangle 81"/>
          <p:cNvSpPr>
            <a:spLocks noChangeArrowheads="1"/>
          </p:cNvSpPr>
          <p:nvPr/>
        </p:nvSpPr>
        <p:spPr bwMode="auto">
          <a:xfrm>
            <a:off x="8786813" y="4140200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01" name="Rectangle 82"/>
          <p:cNvSpPr>
            <a:spLocks noChangeArrowheads="1"/>
          </p:cNvSpPr>
          <p:nvPr/>
        </p:nvSpPr>
        <p:spPr bwMode="auto">
          <a:xfrm>
            <a:off x="8786813" y="4086225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02" name="Rectangle 83"/>
          <p:cNvSpPr>
            <a:spLocks noChangeArrowheads="1"/>
          </p:cNvSpPr>
          <p:nvPr/>
        </p:nvSpPr>
        <p:spPr bwMode="auto">
          <a:xfrm>
            <a:off x="8786813" y="3990975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03" name="Rectangle 84"/>
          <p:cNvSpPr>
            <a:spLocks noChangeArrowheads="1"/>
          </p:cNvSpPr>
          <p:nvPr/>
        </p:nvSpPr>
        <p:spPr bwMode="auto">
          <a:xfrm>
            <a:off x="8786813" y="393700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04" name="Rectangle 85"/>
          <p:cNvSpPr>
            <a:spLocks noChangeArrowheads="1"/>
          </p:cNvSpPr>
          <p:nvPr/>
        </p:nvSpPr>
        <p:spPr bwMode="auto">
          <a:xfrm>
            <a:off x="8786813" y="3843338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05" name="Rectangle 86"/>
          <p:cNvSpPr>
            <a:spLocks noChangeArrowheads="1"/>
          </p:cNvSpPr>
          <p:nvPr/>
        </p:nvSpPr>
        <p:spPr bwMode="auto">
          <a:xfrm>
            <a:off x="8786813" y="3789363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06" name="Rectangle 87"/>
          <p:cNvSpPr>
            <a:spLocks noChangeArrowheads="1"/>
          </p:cNvSpPr>
          <p:nvPr/>
        </p:nvSpPr>
        <p:spPr bwMode="auto">
          <a:xfrm>
            <a:off x="8786813" y="3695700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07" name="Rectangle 88"/>
          <p:cNvSpPr>
            <a:spLocks noChangeArrowheads="1"/>
          </p:cNvSpPr>
          <p:nvPr/>
        </p:nvSpPr>
        <p:spPr bwMode="auto">
          <a:xfrm>
            <a:off x="8786813" y="3641725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08" name="Rectangle 89"/>
          <p:cNvSpPr>
            <a:spLocks noChangeArrowheads="1"/>
          </p:cNvSpPr>
          <p:nvPr/>
        </p:nvSpPr>
        <p:spPr bwMode="auto">
          <a:xfrm>
            <a:off x="8786813" y="3548063"/>
            <a:ext cx="12700" cy="523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09" name="Rectangle 90"/>
          <p:cNvSpPr>
            <a:spLocks noChangeArrowheads="1"/>
          </p:cNvSpPr>
          <p:nvPr/>
        </p:nvSpPr>
        <p:spPr bwMode="auto">
          <a:xfrm>
            <a:off x="8786813" y="3494088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10" name="Rectangle 91"/>
          <p:cNvSpPr>
            <a:spLocks noChangeArrowheads="1"/>
          </p:cNvSpPr>
          <p:nvPr/>
        </p:nvSpPr>
        <p:spPr bwMode="auto">
          <a:xfrm>
            <a:off x="8786813" y="3398838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11" name="Rectangle 92"/>
          <p:cNvSpPr>
            <a:spLocks noChangeArrowheads="1"/>
          </p:cNvSpPr>
          <p:nvPr/>
        </p:nvSpPr>
        <p:spPr bwMode="auto">
          <a:xfrm>
            <a:off x="8786813" y="3344863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12" name="Rectangle 93"/>
          <p:cNvSpPr>
            <a:spLocks noChangeArrowheads="1"/>
          </p:cNvSpPr>
          <p:nvPr/>
        </p:nvSpPr>
        <p:spPr bwMode="auto">
          <a:xfrm>
            <a:off x="8786813" y="3251200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13" name="Rectangle 94"/>
          <p:cNvSpPr>
            <a:spLocks noChangeArrowheads="1"/>
          </p:cNvSpPr>
          <p:nvPr/>
        </p:nvSpPr>
        <p:spPr bwMode="auto">
          <a:xfrm>
            <a:off x="8786813" y="319722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14" name="Rectangle 95"/>
          <p:cNvSpPr>
            <a:spLocks noChangeArrowheads="1"/>
          </p:cNvSpPr>
          <p:nvPr/>
        </p:nvSpPr>
        <p:spPr bwMode="auto">
          <a:xfrm>
            <a:off x="8786813" y="3103563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15" name="Rectangle 96"/>
          <p:cNvSpPr>
            <a:spLocks noChangeArrowheads="1"/>
          </p:cNvSpPr>
          <p:nvPr/>
        </p:nvSpPr>
        <p:spPr bwMode="auto">
          <a:xfrm>
            <a:off x="8786813" y="3049588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16" name="Freeform 97"/>
          <p:cNvSpPr>
            <a:spLocks/>
          </p:cNvSpPr>
          <p:nvPr/>
        </p:nvSpPr>
        <p:spPr bwMode="auto">
          <a:xfrm>
            <a:off x="8743950" y="2997200"/>
            <a:ext cx="55563" cy="12700"/>
          </a:xfrm>
          <a:custGeom>
            <a:avLst/>
            <a:gdLst>
              <a:gd name="T0" fmla="*/ 2147483646 w 35"/>
              <a:gd name="T1" fmla="*/ 2147483646 h 8"/>
              <a:gd name="T2" fmla="*/ 2147483646 w 35"/>
              <a:gd name="T3" fmla="*/ 2147483646 h 8"/>
              <a:gd name="T4" fmla="*/ 2147483646 w 35"/>
              <a:gd name="T5" fmla="*/ 2147483646 h 8"/>
              <a:gd name="T6" fmla="*/ 2147483646 w 35"/>
              <a:gd name="T7" fmla="*/ 0 h 8"/>
              <a:gd name="T8" fmla="*/ 2147483646 w 35"/>
              <a:gd name="T9" fmla="*/ 0 h 8"/>
              <a:gd name="T10" fmla="*/ 0 w 35"/>
              <a:gd name="T11" fmla="*/ 0 h 8"/>
              <a:gd name="T12" fmla="*/ 0 w 35"/>
              <a:gd name="T13" fmla="*/ 2147483646 h 8"/>
              <a:gd name="T14" fmla="*/ 2147483646 w 35"/>
              <a:gd name="T15" fmla="*/ 2147483646 h 8"/>
              <a:gd name="T16" fmla="*/ 2147483646 w 35"/>
              <a:gd name="T17" fmla="*/ 2147483646 h 8"/>
              <a:gd name="T18" fmla="*/ 2147483646 w 35"/>
              <a:gd name="T19" fmla="*/ 2147483646 h 8"/>
              <a:gd name="T20" fmla="*/ 2147483646 w 35"/>
              <a:gd name="T21" fmla="*/ 2147483646 h 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5"/>
              <a:gd name="T34" fmla="*/ 0 h 8"/>
              <a:gd name="T35" fmla="*/ 35 w 35"/>
              <a:gd name="T36" fmla="*/ 8 h 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5" h="8">
                <a:moveTo>
                  <a:pt x="27" y="7"/>
                </a:moveTo>
                <a:lnTo>
                  <a:pt x="35" y="7"/>
                </a:lnTo>
                <a:lnTo>
                  <a:pt x="35" y="4"/>
                </a:lnTo>
                <a:lnTo>
                  <a:pt x="35" y="0"/>
                </a:lnTo>
                <a:lnTo>
                  <a:pt x="31" y="0"/>
                </a:lnTo>
                <a:lnTo>
                  <a:pt x="0" y="0"/>
                </a:lnTo>
                <a:lnTo>
                  <a:pt x="0" y="8"/>
                </a:lnTo>
                <a:lnTo>
                  <a:pt x="31" y="8"/>
                </a:lnTo>
                <a:lnTo>
                  <a:pt x="31" y="4"/>
                </a:lnTo>
                <a:lnTo>
                  <a:pt x="27" y="4"/>
                </a:lnTo>
                <a:lnTo>
                  <a:pt x="27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8217" name="Rectangle 98"/>
          <p:cNvSpPr>
            <a:spLocks noChangeArrowheads="1"/>
          </p:cNvSpPr>
          <p:nvPr/>
        </p:nvSpPr>
        <p:spPr bwMode="auto">
          <a:xfrm>
            <a:off x="8689975" y="2997200"/>
            <a:ext cx="14288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18" name="Rectangle 99"/>
          <p:cNvSpPr>
            <a:spLocks noChangeArrowheads="1"/>
          </p:cNvSpPr>
          <p:nvPr/>
        </p:nvSpPr>
        <p:spPr bwMode="auto">
          <a:xfrm>
            <a:off x="8596313" y="2997200"/>
            <a:ext cx="539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19" name="Rectangle 100"/>
          <p:cNvSpPr>
            <a:spLocks noChangeArrowheads="1"/>
          </p:cNvSpPr>
          <p:nvPr/>
        </p:nvSpPr>
        <p:spPr bwMode="auto">
          <a:xfrm>
            <a:off x="8542338" y="2997200"/>
            <a:ext cx="142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20" name="Rectangle 101"/>
          <p:cNvSpPr>
            <a:spLocks noChangeArrowheads="1"/>
          </p:cNvSpPr>
          <p:nvPr/>
        </p:nvSpPr>
        <p:spPr bwMode="auto">
          <a:xfrm>
            <a:off x="8448675" y="2997200"/>
            <a:ext cx="539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21" name="Rectangle 102"/>
          <p:cNvSpPr>
            <a:spLocks noChangeArrowheads="1"/>
          </p:cNvSpPr>
          <p:nvPr/>
        </p:nvSpPr>
        <p:spPr bwMode="auto">
          <a:xfrm>
            <a:off x="8394700" y="2997200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22" name="Rectangle 103"/>
          <p:cNvSpPr>
            <a:spLocks noChangeArrowheads="1"/>
          </p:cNvSpPr>
          <p:nvPr/>
        </p:nvSpPr>
        <p:spPr bwMode="auto">
          <a:xfrm>
            <a:off x="8301038" y="2997200"/>
            <a:ext cx="523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23" name="Rectangle 104"/>
          <p:cNvSpPr>
            <a:spLocks noChangeArrowheads="1"/>
          </p:cNvSpPr>
          <p:nvPr/>
        </p:nvSpPr>
        <p:spPr bwMode="auto">
          <a:xfrm>
            <a:off x="8247063" y="2997200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24" name="Rectangle 105"/>
          <p:cNvSpPr>
            <a:spLocks noChangeArrowheads="1"/>
          </p:cNvSpPr>
          <p:nvPr/>
        </p:nvSpPr>
        <p:spPr bwMode="auto">
          <a:xfrm>
            <a:off x="8151813" y="2997200"/>
            <a:ext cx="539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25" name="Rectangle 106"/>
          <p:cNvSpPr>
            <a:spLocks noChangeArrowheads="1"/>
          </p:cNvSpPr>
          <p:nvPr/>
        </p:nvSpPr>
        <p:spPr bwMode="auto">
          <a:xfrm>
            <a:off x="8097838" y="2997200"/>
            <a:ext cx="142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26" name="Rectangle 107"/>
          <p:cNvSpPr>
            <a:spLocks noChangeArrowheads="1"/>
          </p:cNvSpPr>
          <p:nvPr/>
        </p:nvSpPr>
        <p:spPr bwMode="auto">
          <a:xfrm>
            <a:off x="8004175" y="2997200"/>
            <a:ext cx="539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27" name="Rectangle 108"/>
          <p:cNvSpPr>
            <a:spLocks noChangeArrowheads="1"/>
          </p:cNvSpPr>
          <p:nvPr/>
        </p:nvSpPr>
        <p:spPr bwMode="auto">
          <a:xfrm>
            <a:off x="7950200" y="2997200"/>
            <a:ext cx="14288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28" name="Rectangle 109"/>
          <p:cNvSpPr>
            <a:spLocks noChangeArrowheads="1"/>
          </p:cNvSpPr>
          <p:nvPr/>
        </p:nvSpPr>
        <p:spPr bwMode="auto">
          <a:xfrm>
            <a:off x="7856538" y="2997200"/>
            <a:ext cx="539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29" name="Rectangle 110"/>
          <p:cNvSpPr>
            <a:spLocks noChangeArrowheads="1"/>
          </p:cNvSpPr>
          <p:nvPr/>
        </p:nvSpPr>
        <p:spPr bwMode="auto">
          <a:xfrm>
            <a:off x="7802563" y="2997200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30" name="Rectangle 111"/>
          <p:cNvSpPr>
            <a:spLocks noChangeArrowheads="1"/>
          </p:cNvSpPr>
          <p:nvPr/>
        </p:nvSpPr>
        <p:spPr bwMode="auto">
          <a:xfrm>
            <a:off x="7708900" y="2997200"/>
            <a:ext cx="52388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31" name="Rectangle 112"/>
          <p:cNvSpPr>
            <a:spLocks noChangeArrowheads="1"/>
          </p:cNvSpPr>
          <p:nvPr/>
        </p:nvSpPr>
        <p:spPr bwMode="auto">
          <a:xfrm>
            <a:off x="7654925" y="2997200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32" name="Rectangle 113"/>
          <p:cNvSpPr>
            <a:spLocks noChangeArrowheads="1"/>
          </p:cNvSpPr>
          <p:nvPr/>
        </p:nvSpPr>
        <p:spPr bwMode="auto">
          <a:xfrm>
            <a:off x="7559675" y="2997200"/>
            <a:ext cx="539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33" name="Rectangle 114"/>
          <p:cNvSpPr>
            <a:spLocks noChangeArrowheads="1"/>
          </p:cNvSpPr>
          <p:nvPr/>
        </p:nvSpPr>
        <p:spPr bwMode="auto">
          <a:xfrm>
            <a:off x="7505700" y="2997200"/>
            <a:ext cx="14288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34" name="Rectangle 115"/>
          <p:cNvSpPr>
            <a:spLocks noChangeArrowheads="1"/>
          </p:cNvSpPr>
          <p:nvPr/>
        </p:nvSpPr>
        <p:spPr bwMode="auto">
          <a:xfrm>
            <a:off x="7412038" y="2997200"/>
            <a:ext cx="539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35" name="Rectangle 116"/>
          <p:cNvSpPr>
            <a:spLocks noChangeArrowheads="1"/>
          </p:cNvSpPr>
          <p:nvPr/>
        </p:nvSpPr>
        <p:spPr bwMode="auto">
          <a:xfrm>
            <a:off x="7358063" y="2997200"/>
            <a:ext cx="142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36" name="Rectangle 117"/>
          <p:cNvSpPr>
            <a:spLocks noChangeArrowheads="1"/>
          </p:cNvSpPr>
          <p:nvPr/>
        </p:nvSpPr>
        <p:spPr bwMode="auto">
          <a:xfrm>
            <a:off x="7264400" y="2997200"/>
            <a:ext cx="539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37" name="Rectangle 118"/>
          <p:cNvSpPr>
            <a:spLocks noChangeArrowheads="1"/>
          </p:cNvSpPr>
          <p:nvPr/>
        </p:nvSpPr>
        <p:spPr bwMode="auto">
          <a:xfrm>
            <a:off x="7210425" y="2997200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38" name="Rectangle 119"/>
          <p:cNvSpPr>
            <a:spLocks noChangeArrowheads="1"/>
          </p:cNvSpPr>
          <p:nvPr/>
        </p:nvSpPr>
        <p:spPr bwMode="auto">
          <a:xfrm>
            <a:off x="7115175" y="2997200"/>
            <a:ext cx="539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39" name="Rectangle 120"/>
          <p:cNvSpPr>
            <a:spLocks noChangeArrowheads="1"/>
          </p:cNvSpPr>
          <p:nvPr/>
        </p:nvSpPr>
        <p:spPr bwMode="auto">
          <a:xfrm>
            <a:off x="7062788" y="2997200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40" name="Rectangle 121"/>
          <p:cNvSpPr>
            <a:spLocks noChangeArrowheads="1"/>
          </p:cNvSpPr>
          <p:nvPr/>
        </p:nvSpPr>
        <p:spPr bwMode="auto">
          <a:xfrm>
            <a:off x="6967538" y="2997200"/>
            <a:ext cx="539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41" name="Rectangle 122"/>
          <p:cNvSpPr>
            <a:spLocks noChangeArrowheads="1"/>
          </p:cNvSpPr>
          <p:nvPr/>
        </p:nvSpPr>
        <p:spPr bwMode="auto">
          <a:xfrm>
            <a:off x="6913563" y="2997200"/>
            <a:ext cx="142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42" name="Rectangle 123"/>
          <p:cNvSpPr>
            <a:spLocks noChangeArrowheads="1"/>
          </p:cNvSpPr>
          <p:nvPr/>
        </p:nvSpPr>
        <p:spPr bwMode="auto">
          <a:xfrm>
            <a:off x="6819900" y="2997200"/>
            <a:ext cx="539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43" name="Rectangle 124"/>
          <p:cNvSpPr>
            <a:spLocks noChangeArrowheads="1"/>
          </p:cNvSpPr>
          <p:nvPr/>
        </p:nvSpPr>
        <p:spPr bwMode="auto">
          <a:xfrm>
            <a:off x="6765925" y="2997200"/>
            <a:ext cx="14288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Mini-Weltmodell: Gesamtsystem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3598863" cy="5229225"/>
          </a:xfrm>
        </p:spPr>
        <p:txBody>
          <a:bodyPr/>
          <a:lstStyle/>
          <a:p>
            <a:pPr marL="0" indent="0">
              <a:lnSpc>
                <a:spcPct val="80000"/>
              </a:lnSpc>
            </a:pPr>
            <a:r>
              <a:rPr sz="1800" smtClean="0"/>
              <a:t>Verknüpfungen</a:t>
            </a:r>
          </a:p>
          <a:p>
            <a:pPr lvl="1" indent="-203200">
              <a:lnSpc>
                <a:spcPct val="170000"/>
              </a:lnSpc>
              <a:buClr>
                <a:srgbClr val="FF5050"/>
              </a:buClr>
            </a:pPr>
            <a:r>
              <a:rPr sz="1900" smtClean="0"/>
              <a:t>Umweltschäden erhöhen</a:t>
            </a:r>
          </a:p>
          <a:p>
            <a:pPr lvl="1" indent="-203200">
              <a:lnSpc>
                <a:spcPct val="80000"/>
              </a:lnSpc>
              <a:buClr>
                <a:srgbClr val="FF5050"/>
              </a:buClr>
              <a:buFont typeface="Wingdings" panose="05000000000000000000" pitchFamily="2" charset="2"/>
              <a:buNone/>
            </a:pPr>
            <a:r>
              <a:rPr sz="1900" smtClean="0"/>
              <a:t>	Sterberate</a:t>
            </a:r>
          </a:p>
          <a:p>
            <a:pPr lvl="1" indent="-203200">
              <a:lnSpc>
                <a:spcPct val="150000"/>
              </a:lnSpc>
            </a:pPr>
            <a:r>
              <a:rPr sz="1900" smtClean="0"/>
              <a:t>Umweltschäden </a:t>
            </a:r>
          </a:p>
          <a:p>
            <a:pPr lvl="1" indent="-20320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sz="1900" smtClean="0"/>
              <a:t>   erzwingen </a:t>
            </a:r>
          </a:p>
          <a:p>
            <a:pPr lvl="1" indent="-203200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sz="1900" smtClean="0"/>
              <a:t>   Geburtenkontrolle</a:t>
            </a:r>
          </a:p>
          <a:p>
            <a:pPr lvl="1" indent="-203200">
              <a:lnSpc>
                <a:spcPct val="190000"/>
              </a:lnSpc>
              <a:buClr>
                <a:schemeClr val="accent1"/>
              </a:buClr>
            </a:pPr>
            <a:r>
              <a:rPr sz="1900" smtClean="0"/>
              <a:t>Bevölkerungsgröße und</a:t>
            </a:r>
          </a:p>
          <a:p>
            <a:pPr lvl="1" indent="-203200">
              <a:lnSpc>
                <a:spcPct val="80000"/>
              </a:lnSpc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sz="1900" smtClean="0"/>
              <a:t>   Konsum bewirken </a:t>
            </a:r>
          </a:p>
          <a:p>
            <a:pPr lvl="1" indent="-203200">
              <a:lnSpc>
                <a:spcPct val="70000"/>
              </a:lnSpc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sz="1900" smtClean="0"/>
              <a:t>   Umweltschäden</a:t>
            </a:r>
          </a:p>
          <a:p>
            <a:pPr lvl="1" indent="-203200">
              <a:lnSpc>
                <a:spcPct val="150000"/>
              </a:lnSpc>
              <a:buClr>
                <a:srgbClr val="FF9900"/>
              </a:buClr>
            </a:pPr>
            <a:r>
              <a:rPr sz="1900" smtClean="0"/>
              <a:t>Umweltbelastung </a:t>
            </a:r>
          </a:p>
          <a:p>
            <a:pPr lvl="1" indent="-203200">
              <a:lnSpc>
                <a:spcPct val="70000"/>
              </a:lnSpc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sz="1900" smtClean="0"/>
              <a:t>	provoziert med. Konsum</a:t>
            </a:r>
          </a:p>
          <a:p>
            <a:pPr lvl="1" indent="-203200">
              <a:lnSpc>
                <a:spcPct val="160000"/>
              </a:lnSpc>
              <a:buClr>
                <a:srgbClr val="FF33CC"/>
              </a:buClr>
            </a:pPr>
            <a:r>
              <a:rPr sz="1900" smtClean="0"/>
              <a:t>Konsum erhöht </a:t>
            </a:r>
          </a:p>
          <a:p>
            <a:pPr lvl="1" indent="-203200">
              <a:lnSpc>
                <a:spcPct val="70000"/>
              </a:lnSpc>
              <a:buClr>
                <a:srgbClr val="FF33CC"/>
              </a:buClr>
              <a:buFont typeface="Wingdings" panose="05000000000000000000" pitchFamily="2" charset="2"/>
              <a:buNone/>
            </a:pPr>
            <a:r>
              <a:rPr sz="1900" smtClean="0"/>
              <a:t>	Lebenserwartung</a:t>
            </a:r>
          </a:p>
          <a:p>
            <a:pPr lvl="1" indent="-203200">
              <a:lnSpc>
                <a:spcPct val="70000"/>
              </a:lnSpc>
              <a:buClr>
                <a:srgbClr val="FF33CC"/>
              </a:buClr>
              <a:buFont typeface="Wingdings" panose="05000000000000000000" pitchFamily="2" charset="2"/>
              <a:buNone/>
            </a:pPr>
            <a:endParaRPr sz="1900" smtClean="0"/>
          </a:p>
          <a:p>
            <a:pPr lvl="1" indent="-203200">
              <a:lnSpc>
                <a:spcPct val="90000"/>
              </a:lnSpc>
              <a:buClr>
                <a:srgbClr val="00CCFF"/>
              </a:buClr>
            </a:pPr>
            <a:r>
              <a:rPr sz="1900" smtClean="0"/>
              <a:t>Mehr Umweltverschmutzung möglich</a:t>
            </a:r>
          </a:p>
        </p:txBody>
      </p:sp>
      <p:sp>
        <p:nvSpPr>
          <p:cNvPr id="48246" name="Rectangle 126"/>
          <p:cNvSpPr>
            <a:spLocks noChangeArrowheads="1"/>
          </p:cNvSpPr>
          <p:nvPr/>
        </p:nvSpPr>
        <p:spPr bwMode="auto">
          <a:xfrm>
            <a:off x="7578725" y="4689475"/>
            <a:ext cx="18097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47" name="Rectangle 127"/>
          <p:cNvSpPr>
            <a:spLocks noChangeArrowheads="1"/>
          </p:cNvSpPr>
          <p:nvPr/>
        </p:nvSpPr>
        <p:spPr bwMode="auto">
          <a:xfrm>
            <a:off x="7618413" y="4727575"/>
            <a:ext cx="98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000" b="0">
                <a:solidFill>
                  <a:srgbClr val="000000"/>
                </a:solidFill>
              </a:rPr>
              <a:t>*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248" name="Rectangle 128"/>
          <p:cNvSpPr>
            <a:spLocks noChangeArrowheads="1"/>
          </p:cNvSpPr>
          <p:nvPr/>
        </p:nvSpPr>
        <p:spPr bwMode="auto">
          <a:xfrm>
            <a:off x="7716838" y="4727575"/>
            <a:ext cx="6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0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249" name="Oval 129"/>
          <p:cNvSpPr>
            <a:spLocks noChangeArrowheads="1"/>
          </p:cNvSpPr>
          <p:nvPr/>
        </p:nvSpPr>
        <p:spPr bwMode="auto">
          <a:xfrm>
            <a:off x="7524750" y="4614863"/>
            <a:ext cx="284163" cy="303212"/>
          </a:xfrm>
          <a:prstGeom prst="ellips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50" name="Rectangle 130"/>
          <p:cNvSpPr>
            <a:spLocks noChangeArrowheads="1"/>
          </p:cNvSpPr>
          <p:nvPr/>
        </p:nvSpPr>
        <p:spPr bwMode="auto">
          <a:xfrm>
            <a:off x="4254500" y="2911475"/>
            <a:ext cx="825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251" name="Rectangle 131"/>
          <p:cNvSpPr>
            <a:spLocks noChangeArrowheads="1"/>
          </p:cNvSpPr>
          <p:nvPr/>
        </p:nvSpPr>
        <p:spPr bwMode="auto">
          <a:xfrm>
            <a:off x="4338638" y="291147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252" name="Rectangle 135"/>
          <p:cNvSpPr>
            <a:spLocks noChangeArrowheads="1"/>
          </p:cNvSpPr>
          <p:nvPr/>
        </p:nvSpPr>
        <p:spPr bwMode="auto">
          <a:xfrm>
            <a:off x="6156325" y="5229225"/>
            <a:ext cx="2668588" cy="1355725"/>
          </a:xfrm>
          <a:prstGeom prst="rect">
            <a:avLst/>
          </a:prstGeom>
          <a:solidFill>
            <a:srgbClr val="FFCC99">
              <a:alpha val="5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53" name="Rectangle 137"/>
          <p:cNvSpPr>
            <a:spLocks noChangeArrowheads="1"/>
          </p:cNvSpPr>
          <p:nvPr/>
        </p:nvSpPr>
        <p:spPr bwMode="auto">
          <a:xfrm>
            <a:off x="6126163" y="5191125"/>
            <a:ext cx="14287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54" name="Rectangle 138"/>
          <p:cNvSpPr>
            <a:spLocks noChangeArrowheads="1"/>
          </p:cNvSpPr>
          <p:nvPr/>
        </p:nvSpPr>
        <p:spPr bwMode="auto">
          <a:xfrm>
            <a:off x="6126163" y="5284788"/>
            <a:ext cx="14287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55" name="Rectangle 139"/>
          <p:cNvSpPr>
            <a:spLocks noChangeArrowheads="1"/>
          </p:cNvSpPr>
          <p:nvPr/>
        </p:nvSpPr>
        <p:spPr bwMode="auto">
          <a:xfrm>
            <a:off x="6126163" y="5338763"/>
            <a:ext cx="14287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56" name="Rectangle 140"/>
          <p:cNvSpPr>
            <a:spLocks noChangeArrowheads="1"/>
          </p:cNvSpPr>
          <p:nvPr/>
        </p:nvSpPr>
        <p:spPr bwMode="auto">
          <a:xfrm>
            <a:off x="6126163" y="5434013"/>
            <a:ext cx="142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57" name="Rectangle 141"/>
          <p:cNvSpPr>
            <a:spLocks noChangeArrowheads="1"/>
          </p:cNvSpPr>
          <p:nvPr/>
        </p:nvSpPr>
        <p:spPr bwMode="auto">
          <a:xfrm>
            <a:off x="6126163" y="5487988"/>
            <a:ext cx="14287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58" name="Rectangle 142"/>
          <p:cNvSpPr>
            <a:spLocks noChangeArrowheads="1"/>
          </p:cNvSpPr>
          <p:nvPr/>
        </p:nvSpPr>
        <p:spPr bwMode="auto">
          <a:xfrm>
            <a:off x="6126163" y="5581650"/>
            <a:ext cx="142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59" name="Rectangle 143"/>
          <p:cNvSpPr>
            <a:spLocks noChangeArrowheads="1"/>
          </p:cNvSpPr>
          <p:nvPr/>
        </p:nvSpPr>
        <p:spPr bwMode="auto">
          <a:xfrm>
            <a:off x="6126163" y="5635625"/>
            <a:ext cx="14287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60" name="Rectangle 144"/>
          <p:cNvSpPr>
            <a:spLocks noChangeArrowheads="1"/>
          </p:cNvSpPr>
          <p:nvPr/>
        </p:nvSpPr>
        <p:spPr bwMode="auto">
          <a:xfrm>
            <a:off x="6126163" y="5729288"/>
            <a:ext cx="14287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61" name="Rectangle 145"/>
          <p:cNvSpPr>
            <a:spLocks noChangeArrowheads="1"/>
          </p:cNvSpPr>
          <p:nvPr/>
        </p:nvSpPr>
        <p:spPr bwMode="auto">
          <a:xfrm>
            <a:off x="6126163" y="5783263"/>
            <a:ext cx="14287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62" name="Rectangle 146"/>
          <p:cNvSpPr>
            <a:spLocks noChangeArrowheads="1"/>
          </p:cNvSpPr>
          <p:nvPr/>
        </p:nvSpPr>
        <p:spPr bwMode="auto">
          <a:xfrm>
            <a:off x="6126163" y="5878513"/>
            <a:ext cx="142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63" name="Rectangle 147"/>
          <p:cNvSpPr>
            <a:spLocks noChangeArrowheads="1"/>
          </p:cNvSpPr>
          <p:nvPr/>
        </p:nvSpPr>
        <p:spPr bwMode="auto">
          <a:xfrm>
            <a:off x="6126163" y="5930900"/>
            <a:ext cx="14287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64" name="Rectangle 148"/>
          <p:cNvSpPr>
            <a:spLocks noChangeArrowheads="1"/>
          </p:cNvSpPr>
          <p:nvPr/>
        </p:nvSpPr>
        <p:spPr bwMode="auto">
          <a:xfrm>
            <a:off x="6126163" y="6026150"/>
            <a:ext cx="142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65" name="Rectangle 149"/>
          <p:cNvSpPr>
            <a:spLocks noChangeArrowheads="1"/>
          </p:cNvSpPr>
          <p:nvPr/>
        </p:nvSpPr>
        <p:spPr bwMode="auto">
          <a:xfrm>
            <a:off x="6126163" y="6080125"/>
            <a:ext cx="14287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66" name="Rectangle 150"/>
          <p:cNvSpPr>
            <a:spLocks noChangeArrowheads="1"/>
          </p:cNvSpPr>
          <p:nvPr/>
        </p:nvSpPr>
        <p:spPr bwMode="auto">
          <a:xfrm>
            <a:off x="6126163" y="6173788"/>
            <a:ext cx="14287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67" name="Rectangle 151"/>
          <p:cNvSpPr>
            <a:spLocks noChangeArrowheads="1"/>
          </p:cNvSpPr>
          <p:nvPr/>
        </p:nvSpPr>
        <p:spPr bwMode="auto">
          <a:xfrm>
            <a:off x="6126163" y="6227763"/>
            <a:ext cx="14287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68" name="Rectangle 152"/>
          <p:cNvSpPr>
            <a:spLocks noChangeArrowheads="1"/>
          </p:cNvSpPr>
          <p:nvPr/>
        </p:nvSpPr>
        <p:spPr bwMode="auto">
          <a:xfrm>
            <a:off x="6126163" y="6321425"/>
            <a:ext cx="14287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69" name="Rectangle 153"/>
          <p:cNvSpPr>
            <a:spLocks noChangeArrowheads="1"/>
          </p:cNvSpPr>
          <p:nvPr/>
        </p:nvSpPr>
        <p:spPr bwMode="auto">
          <a:xfrm>
            <a:off x="6126163" y="6375400"/>
            <a:ext cx="14287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70" name="Rectangle 154"/>
          <p:cNvSpPr>
            <a:spLocks noChangeArrowheads="1"/>
          </p:cNvSpPr>
          <p:nvPr/>
        </p:nvSpPr>
        <p:spPr bwMode="auto">
          <a:xfrm>
            <a:off x="6126163" y="6470650"/>
            <a:ext cx="142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71" name="Freeform 155"/>
          <p:cNvSpPr>
            <a:spLocks/>
          </p:cNvSpPr>
          <p:nvPr/>
        </p:nvSpPr>
        <p:spPr bwMode="auto">
          <a:xfrm>
            <a:off x="6126163" y="6524625"/>
            <a:ext cx="38100" cy="30163"/>
          </a:xfrm>
          <a:custGeom>
            <a:avLst/>
            <a:gdLst>
              <a:gd name="T0" fmla="*/ 2147483646 w 24"/>
              <a:gd name="T1" fmla="*/ 0 h 19"/>
              <a:gd name="T2" fmla="*/ 0 w 24"/>
              <a:gd name="T3" fmla="*/ 0 h 19"/>
              <a:gd name="T4" fmla="*/ 0 w 24"/>
              <a:gd name="T5" fmla="*/ 2147483646 h 19"/>
              <a:gd name="T6" fmla="*/ 0 w 24"/>
              <a:gd name="T7" fmla="*/ 2147483646 h 19"/>
              <a:gd name="T8" fmla="*/ 2147483646 w 24"/>
              <a:gd name="T9" fmla="*/ 2147483646 h 19"/>
              <a:gd name="T10" fmla="*/ 2147483646 w 24"/>
              <a:gd name="T11" fmla="*/ 2147483646 h 19"/>
              <a:gd name="T12" fmla="*/ 2147483646 w 24"/>
              <a:gd name="T13" fmla="*/ 2147483646 h 19"/>
              <a:gd name="T14" fmla="*/ 2147483646 w 24"/>
              <a:gd name="T15" fmla="*/ 2147483646 h 19"/>
              <a:gd name="T16" fmla="*/ 2147483646 w 24"/>
              <a:gd name="T17" fmla="*/ 2147483646 h 19"/>
              <a:gd name="T18" fmla="*/ 2147483646 w 24"/>
              <a:gd name="T19" fmla="*/ 2147483646 h 19"/>
              <a:gd name="T20" fmla="*/ 2147483646 w 24"/>
              <a:gd name="T21" fmla="*/ 0 h 1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"/>
              <a:gd name="T34" fmla="*/ 0 h 19"/>
              <a:gd name="T35" fmla="*/ 24 w 24"/>
              <a:gd name="T36" fmla="*/ 19 h 1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" h="19">
                <a:moveTo>
                  <a:pt x="9" y="0"/>
                </a:moveTo>
                <a:lnTo>
                  <a:pt x="0" y="0"/>
                </a:lnTo>
                <a:lnTo>
                  <a:pt x="0" y="14"/>
                </a:lnTo>
                <a:lnTo>
                  <a:pt x="0" y="19"/>
                </a:lnTo>
                <a:lnTo>
                  <a:pt x="5" y="19"/>
                </a:lnTo>
                <a:lnTo>
                  <a:pt x="24" y="19"/>
                </a:lnTo>
                <a:lnTo>
                  <a:pt x="24" y="10"/>
                </a:lnTo>
                <a:lnTo>
                  <a:pt x="5" y="10"/>
                </a:lnTo>
                <a:lnTo>
                  <a:pt x="5" y="14"/>
                </a:lnTo>
                <a:lnTo>
                  <a:pt x="9" y="14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8272" name="Rectangle 156"/>
          <p:cNvSpPr>
            <a:spLocks noChangeArrowheads="1"/>
          </p:cNvSpPr>
          <p:nvPr/>
        </p:nvSpPr>
        <p:spPr bwMode="auto">
          <a:xfrm>
            <a:off x="6203950" y="6540500"/>
            <a:ext cx="14288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73" name="Rectangle 157"/>
          <p:cNvSpPr>
            <a:spLocks noChangeArrowheads="1"/>
          </p:cNvSpPr>
          <p:nvPr/>
        </p:nvSpPr>
        <p:spPr bwMode="auto">
          <a:xfrm>
            <a:off x="6257925" y="6540500"/>
            <a:ext cx="5397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74" name="Rectangle 158"/>
          <p:cNvSpPr>
            <a:spLocks noChangeArrowheads="1"/>
          </p:cNvSpPr>
          <p:nvPr/>
        </p:nvSpPr>
        <p:spPr bwMode="auto">
          <a:xfrm>
            <a:off x="6351588" y="6540500"/>
            <a:ext cx="14287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75" name="Rectangle 159"/>
          <p:cNvSpPr>
            <a:spLocks noChangeArrowheads="1"/>
          </p:cNvSpPr>
          <p:nvPr/>
        </p:nvSpPr>
        <p:spPr bwMode="auto">
          <a:xfrm>
            <a:off x="6405563" y="6540500"/>
            <a:ext cx="5397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76" name="Rectangle 160"/>
          <p:cNvSpPr>
            <a:spLocks noChangeArrowheads="1"/>
          </p:cNvSpPr>
          <p:nvPr/>
        </p:nvSpPr>
        <p:spPr bwMode="auto">
          <a:xfrm>
            <a:off x="6500813" y="654050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77" name="Rectangle 161"/>
          <p:cNvSpPr>
            <a:spLocks noChangeArrowheads="1"/>
          </p:cNvSpPr>
          <p:nvPr/>
        </p:nvSpPr>
        <p:spPr bwMode="auto">
          <a:xfrm>
            <a:off x="6554788" y="6540500"/>
            <a:ext cx="52387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78" name="Rectangle 162"/>
          <p:cNvSpPr>
            <a:spLocks noChangeArrowheads="1"/>
          </p:cNvSpPr>
          <p:nvPr/>
        </p:nvSpPr>
        <p:spPr bwMode="auto">
          <a:xfrm>
            <a:off x="6648450" y="654050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79" name="Rectangle 163"/>
          <p:cNvSpPr>
            <a:spLocks noChangeArrowheads="1"/>
          </p:cNvSpPr>
          <p:nvPr/>
        </p:nvSpPr>
        <p:spPr bwMode="auto">
          <a:xfrm>
            <a:off x="6702425" y="6540500"/>
            <a:ext cx="5397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80" name="Rectangle 164"/>
          <p:cNvSpPr>
            <a:spLocks noChangeArrowheads="1"/>
          </p:cNvSpPr>
          <p:nvPr/>
        </p:nvSpPr>
        <p:spPr bwMode="auto">
          <a:xfrm>
            <a:off x="6796088" y="6540500"/>
            <a:ext cx="14287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81" name="Rectangle 165"/>
          <p:cNvSpPr>
            <a:spLocks noChangeArrowheads="1"/>
          </p:cNvSpPr>
          <p:nvPr/>
        </p:nvSpPr>
        <p:spPr bwMode="auto">
          <a:xfrm>
            <a:off x="6850063" y="6540500"/>
            <a:ext cx="5397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82" name="Rectangle 166"/>
          <p:cNvSpPr>
            <a:spLocks noChangeArrowheads="1"/>
          </p:cNvSpPr>
          <p:nvPr/>
        </p:nvSpPr>
        <p:spPr bwMode="auto">
          <a:xfrm>
            <a:off x="6943725" y="6540500"/>
            <a:ext cx="14288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83" name="Rectangle 167"/>
          <p:cNvSpPr>
            <a:spLocks noChangeArrowheads="1"/>
          </p:cNvSpPr>
          <p:nvPr/>
        </p:nvSpPr>
        <p:spPr bwMode="auto">
          <a:xfrm>
            <a:off x="6997700" y="6540500"/>
            <a:ext cx="5397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84" name="Rectangle 168"/>
          <p:cNvSpPr>
            <a:spLocks noChangeArrowheads="1"/>
          </p:cNvSpPr>
          <p:nvPr/>
        </p:nvSpPr>
        <p:spPr bwMode="auto">
          <a:xfrm>
            <a:off x="7092950" y="654050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85" name="Rectangle 169"/>
          <p:cNvSpPr>
            <a:spLocks noChangeArrowheads="1"/>
          </p:cNvSpPr>
          <p:nvPr/>
        </p:nvSpPr>
        <p:spPr bwMode="auto">
          <a:xfrm>
            <a:off x="7146925" y="6540500"/>
            <a:ext cx="52388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86" name="Rectangle 170"/>
          <p:cNvSpPr>
            <a:spLocks noChangeArrowheads="1"/>
          </p:cNvSpPr>
          <p:nvPr/>
        </p:nvSpPr>
        <p:spPr bwMode="auto">
          <a:xfrm>
            <a:off x="7240588" y="654050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87" name="Rectangle 171"/>
          <p:cNvSpPr>
            <a:spLocks noChangeArrowheads="1"/>
          </p:cNvSpPr>
          <p:nvPr/>
        </p:nvSpPr>
        <p:spPr bwMode="auto">
          <a:xfrm>
            <a:off x="7294563" y="6540500"/>
            <a:ext cx="5397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88" name="Rectangle 172"/>
          <p:cNvSpPr>
            <a:spLocks noChangeArrowheads="1"/>
          </p:cNvSpPr>
          <p:nvPr/>
        </p:nvSpPr>
        <p:spPr bwMode="auto">
          <a:xfrm>
            <a:off x="7388225" y="6540500"/>
            <a:ext cx="14288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89" name="Rectangle 173"/>
          <p:cNvSpPr>
            <a:spLocks noChangeArrowheads="1"/>
          </p:cNvSpPr>
          <p:nvPr/>
        </p:nvSpPr>
        <p:spPr bwMode="auto">
          <a:xfrm>
            <a:off x="7442200" y="6540500"/>
            <a:ext cx="5397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90" name="Rectangle 174"/>
          <p:cNvSpPr>
            <a:spLocks noChangeArrowheads="1"/>
          </p:cNvSpPr>
          <p:nvPr/>
        </p:nvSpPr>
        <p:spPr bwMode="auto">
          <a:xfrm>
            <a:off x="7535863" y="6540500"/>
            <a:ext cx="14287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91" name="Rectangle 175"/>
          <p:cNvSpPr>
            <a:spLocks noChangeArrowheads="1"/>
          </p:cNvSpPr>
          <p:nvPr/>
        </p:nvSpPr>
        <p:spPr bwMode="auto">
          <a:xfrm>
            <a:off x="7589838" y="6540500"/>
            <a:ext cx="5397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92" name="Rectangle 176"/>
          <p:cNvSpPr>
            <a:spLocks noChangeArrowheads="1"/>
          </p:cNvSpPr>
          <p:nvPr/>
        </p:nvSpPr>
        <p:spPr bwMode="auto">
          <a:xfrm>
            <a:off x="7685088" y="654050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93" name="Rectangle 177"/>
          <p:cNvSpPr>
            <a:spLocks noChangeArrowheads="1"/>
          </p:cNvSpPr>
          <p:nvPr/>
        </p:nvSpPr>
        <p:spPr bwMode="auto">
          <a:xfrm>
            <a:off x="7739063" y="6540500"/>
            <a:ext cx="52387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94" name="Rectangle 178"/>
          <p:cNvSpPr>
            <a:spLocks noChangeArrowheads="1"/>
          </p:cNvSpPr>
          <p:nvPr/>
        </p:nvSpPr>
        <p:spPr bwMode="auto">
          <a:xfrm>
            <a:off x="7832725" y="654050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95" name="Rectangle 179"/>
          <p:cNvSpPr>
            <a:spLocks noChangeArrowheads="1"/>
          </p:cNvSpPr>
          <p:nvPr/>
        </p:nvSpPr>
        <p:spPr bwMode="auto">
          <a:xfrm>
            <a:off x="7886700" y="6540500"/>
            <a:ext cx="5397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96" name="Rectangle 180"/>
          <p:cNvSpPr>
            <a:spLocks noChangeArrowheads="1"/>
          </p:cNvSpPr>
          <p:nvPr/>
        </p:nvSpPr>
        <p:spPr bwMode="auto">
          <a:xfrm>
            <a:off x="7980363" y="6540500"/>
            <a:ext cx="14287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97" name="Rectangle 181"/>
          <p:cNvSpPr>
            <a:spLocks noChangeArrowheads="1"/>
          </p:cNvSpPr>
          <p:nvPr/>
        </p:nvSpPr>
        <p:spPr bwMode="auto">
          <a:xfrm>
            <a:off x="8034338" y="6540500"/>
            <a:ext cx="5397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98" name="Rectangle 182"/>
          <p:cNvSpPr>
            <a:spLocks noChangeArrowheads="1"/>
          </p:cNvSpPr>
          <p:nvPr/>
        </p:nvSpPr>
        <p:spPr bwMode="auto">
          <a:xfrm>
            <a:off x="8128000" y="6540500"/>
            <a:ext cx="14288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299" name="Rectangle 183"/>
          <p:cNvSpPr>
            <a:spLocks noChangeArrowheads="1"/>
          </p:cNvSpPr>
          <p:nvPr/>
        </p:nvSpPr>
        <p:spPr bwMode="auto">
          <a:xfrm>
            <a:off x="8181975" y="6540500"/>
            <a:ext cx="5397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00" name="Rectangle 184"/>
          <p:cNvSpPr>
            <a:spLocks noChangeArrowheads="1"/>
          </p:cNvSpPr>
          <p:nvPr/>
        </p:nvSpPr>
        <p:spPr bwMode="auto">
          <a:xfrm>
            <a:off x="8277225" y="654050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01" name="Rectangle 185"/>
          <p:cNvSpPr>
            <a:spLocks noChangeArrowheads="1"/>
          </p:cNvSpPr>
          <p:nvPr/>
        </p:nvSpPr>
        <p:spPr bwMode="auto">
          <a:xfrm>
            <a:off x="8331200" y="6540500"/>
            <a:ext cx="52388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02" name="Rectangle 186"/>
          <p:cNvSpPr>
            <a:spLocks noChangeArrowheads="1"/>
          </p:cNvSpPr>
          <p:nvPr/>
        </p:nvSpPr>
        <p:spPr bwMode="auto">
          <a:xfrm>
            <a:off x="8424863" y="654050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03" name="Rectangle 187"/>
          <p:cNvSpPr>
            <a:spLocks noChangeArrowheads="1"/>
          </p:cNvSpPr>
          <p:nvPr/>
        </p:nvSpPr>
        <p:spPr bwMode="auto">
          <a:xfrm>
            <a:off x="8478838" y="6540500"/>
            <a:ext cx="5397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04" name="Rectangle 188"/>
          <p:cNvSpPr>
            <a:spLocks noChangeArrowheads="1"/>
          </p:cNvSpPr>
          <p:nvPr/>
        </p:nvSpPr>
        <p:spPr bwMode="auto">
          <a:xfrm>
            <a:off x="8572500" y="6540500"/>
            <a:ext cx="14288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05" name="Rectangle 189"/>
          <p:cNvSpPr>
            <a:spLocks noChangeArrowheads="1"/>
          </p:cNvSpPr>
          <p:nvPr/>
        </p:nvSpPr>
        <p:spPr bwMode="auto">
          <a:xfrm>
            <a:off x="8626475" y="6540500"/>
            <a:ext cx="5397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06" name="Rectangle 190"/>
          <p:cNvSpPr>
            <a:spLocks noChangeArrowheads="1"/>
          </p:cNvSpPr>
          <p:nvPr/>
        </p:nvSpPr>
        <p:spPr bwMode="auto">
          <a:xfrm>
            <a:off x="8720138" y="6540500"/>
            <a:ext cx="14287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07" name="Freeform 191"/>
          <p:cNvSpPr>
            <a:spLocks/>
          </p:cNvSpPr>
          <p:nvPr/>
        </p:nvSpPr>
        <p:spPr bwMode="auto">
          <a:xfrm>
            <a:off x="8774113" y="6523038"/>
            <a:ext cx="36512" cy="31750"/>
          </a:xfrm>
          <a:custGeom>
            <a:avLst/>
            <a:gdLst>
              <a:gd name="T0" fmla="*/ 0 w 23"/>
              <a:gd name="T1" fmla="*/ 2147483646 h 20"/>
              <a:gd name="T2" fmla="*/ 0 w 23"/>
              <a:gd name="T3" fmla="*/ 2147483646 h 20"/>
              <a:gd name="T4" fmla="*/ 2147483646 w 23"/>
              <a:gd name="T5" fmla="*/ 2147483646 h 20"/>
              <a:gd name="T6" fmla="*/ 2147483646 w 23"/>
              <a:gd name="T7" fmla="*/ 2147483646 h 20"/>
              <a:gd name="T8" fmla="*/ 2147483646 w 23"/>
              <a:gd name="T9" fmla="*/ 2147483646 h 20"/>
              <a:gd name="T10" fmla="*/ 2147483646 w 23"/>
              <a:gd name="T11" fmla="*/ 0 h 20"/>
              <a:gd name="T12" fmla="*/ 2147483646 w 23"/>
              <a:gd name="T13" fmla="*/ 0 h 20"/>
              <a:gd name="T14" fmla="*/ 2147483646 w 23"/>
              <a:gd name="T15" fmla="*/ 2147483646 h 20"/>
              <a:gd name="T16" fmla="*/ 2147483646 w 23"/>
              <a:gd name="T17" fmla="*/ 2147483646 h 20"/>
              <a:gd name="T18" fmla="*/ 2147483646 w 23"/>
              <a:gd name="T19" fmla="*/ 2147483646 h 20"/>
              <a:gd name="T20" fmla="*/ 0 w 23"/>
              <a:gd name="T21" fmla="*/ 2147483646 h 2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"/>
              <a:gd name="T34" fmla="*/ 0 h 20"/>
              <a:gd name="T35" fmla="*/ 23 w 23"/>
              <a:gd name="T36" fmla="*/ 20 h 2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" h="20">
                <a:moveTo>
                  <a:pt x="0" y="11"/>
                </a:moveTo>
                <a:lnTo>
                  <a:pt x="0" y="20"/>
                </a:lnTo>
                <a:lnTo>
                  <a:pt x="18" y="20"/>
                </a:lnTo>
                <a:lnTo>
                  <a:pt x="23" y="20"/>
                </a:lnTo>
                <a:lnTo>
                  <a:pt x="23" y="15"/>
                </a:lnTo>
                <a:lnTo>
                  <a:pt x="23" y="0"/>
                </a:lnTo>
                <a:lnTo>
                  <a:pt x="14" y="0"/>
                </a:lnTo>
                <a:lnTo>
                  <a:pt x="14" y="15"/>
                </a:lnTo>
                <a:lnTo>
                  <a:pt x="18" y="15"/>
                </a:lnTo>
                <a:lnTo>
                  <a:pt x="18" y="11"/>
                </a:lnTo>
                <a:lnTo>
                  <a:pt x="0" y="1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8308" name="Rectangle 192"/>
          <p:cNvSpPr>
            <a:spLocks noChangeArrowheads="1"/>
          </p:cNvSpPr>
          <p:nvPr/>
        </p:nvSpPr>
        <p:spPr bwMode="auto">
          <a:xfrm>
            <a:off x="8796338" y="6469063"/>
            <a:ext cx="142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09" name="Rectangle 193"/>
          <p:cNvSpPr>
            <a:spLocks noChangeArrowheads="1"/>
          </p:cNvSpPr>
          <p:nvPr/>
        </p:nvSpPr>
        <p:spPr bwMode="auto">
          <a:xfrm>
            <a:off x="8796338" y="6373813"/>
            <a:ext cx="14287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10" name="Rectangle 194"/>
          <p:cNvSpPr>
            <a:spLocks noChangeArrowheads="1"/>
          </p:cNvSpPr>
          <p:nvPr/>
        </p:nvSpPr>
        <p:spPr bwMode="auto">
          <a:xfrm>
            <a:off x="8796338" y="6319838"/>
            <a:ext cx="14287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11" name="Rectangle 195"/>
          <p:cNvSpPr>
            <a:spLocks noChangeArrowheads="1"/>
          </p:cNvSpPr>
          <p:nvPr/>
        </p:nvSpPr>
        <p:spPr bwMode="auto">
          <a:xfrm>
            <a:off x="8796338" y="6226175"/>
            <a:ext cx="14287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12" name="Rectangle 196"/>
          <p:cNvSpPr>
            <a:spLocks noChangeArrowheads="1"/>
          </p:cNvSpPr>
          <p:nvPr/>
        </p:nvSpPr>
        <p:spPr bwMode="auto">
          <a:xfrm>
            <a:off x="8796338" y="6172200"/>
            <a:ext cx="14287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13" name="Rectangle 197"/>
          <p:cNvSpPr>
            <a:spLocks noChangeArrowheads="1"/>
          </p:cNvSpPr>
          <p:nvPr/>
        </p:nvSpPr>
        <p:spPr bwMode="auto">
          <a:xfrm>
            <a:off x="8796338" y="6078538"/>
            <a:ext cx="14287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14" name="Rectangle 198"/>
          <p:cNvSpPr>
            <a:spLocks noChangeArrowheads="1"/>
          </p:cNvSpPr>
          <p:nvPr/>
        </p:nvSpPr>
        <p:spPr bwMode="auto">
          <a:xfrm>
            <a:off x="8796338" y="6024563"/>
            <a:ext cx="142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15" name="Rectangle 199"/>
          <p:cNvSpPr>
            <a:spLocks noChangeArrowheads="1"/>
          </p:cNvSpPr>
          <p:nvPr/>
        </p:nvSpPr>
        <p:spPr bwMode="auto">
          <a:xfrm>
            <a:off x="8796338" y="5929313"/>
            <a:ext cx="14287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16" name="Rectangle 200"/>
          <p:cNvSpPr>
            <a:spLocks noChangeArrowheads="1"/>
          </p:cNvSpPr>
          <p:nvPr/>
        </p:nvSpPr>
        <p:spPr bwMode="auto">
          <a:xfrm>
            <a:off x="8796338" y="5876925"/>
            <a:ext cx="142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17" name="Rectangle 201"/>
          <p:cNvSpPr>
            <a:spLocks noChangeArrowheads="1"/>
          </p:cNvSpPr>
          <p:nvPr/>
        </p:nvSpPr>
        <p:spPr bwMode="auto">
          <a:xfrm>
            <a:off x="8796338" y="5781675"/>
            <a:ext cx="14287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18" name="Rectangle 202"/>
          <p:cNvSpPr>
            <a:spLocks noChangeArrowheads="1"/>
          </p:cNvSpPr>
          <p:nvPr/>
        </p:nvSpPr>
        <p:spPr bwMode="auto">
          <a:xfrm>
            <a:off x="8796338" y="5727700"/>
            <a:ext cx="14287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19" name="Rectangle 203"/>
          <p:cNvSpPr>
            <a:spLocks noChangeArrowheads="1"/>
          </p:cNvSpPr>
          <p:nvPr/>
        </p:nvSpPr>
        <p:spPr bwMode="auto">
          <a:xfrm>
            <a:off x="8796338" y="5634038"/>
            <a:ext cx="14287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20" name="Rectangle 204"/>
          <p:cNvSpPr>
            <a:spLocks noChangeArrowheads="1"/>
          </p:cNvSpPr>
          <p:nvPr/>
        </p:nvSpPr>
        <p:spPr bwMode="auto">
          <a:xfrm>
            <a:off x="8796338" y="5580063"/>
            <a:ext cx="142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21" name="Rectangle 205"/>
          <p:cNvSpPr>
            <a:spLocks noChangeArrowheads="1"/>
          </p:cNvSpPr>
          <p:nvPr/>
        </p:nvSpPr>
        <p:spPr bwMode="auto">
          <a:xfrm>
            <a:off x="8796338" y="5486400"/>
            <a:ext cx="14287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22" name="Rectangle 206"/>
          <p:cNvSpPr>
            <a:spLocks noChangeArrowheads="1"/>
          </p:cNvSpPr>
          <p:nvPr/>
        </p:nvSpPr>
        <p:spPr bwMode="auto">
          <a:xfrm>
            <a:off x="8796338" y="5432425"/>
            <a:ext cx="142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23" name="Rectangle 207"/>
          <p:cNvSpPr>
            <a:spLocks noChangeArrowheads="1"/>
          </p:cNvSpPr>
          <p:nvPr/>
        </p:nvSpPr>
        <p:spPr bwMode="auto">
          <a:xfrm>
            <a:off x="8796338" y="5337175"/>
            <a:ext cx="14287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24" name="Rectangle 208"/>
          <p:cNvSpPr>
            <a:spLocks noChangeArrowheads="1"/>
          </p:cNvSpPr>
          <p:nvPr/>
        </p:nvSpPr>
        <p:spPr bwMode="auto">
          <a:xfrm>
            <a:off x="8796338" y="5283200"/>
            <a:ext cx="14287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25" name="Freeform 209"/>
          <p:cNvSpPr>
            <a:spLocks/>
          </p:cNvSpPr>
          <p:nvPr/>
        </p:nvSpPr>
        <p:spPr bwMode="auto">
          <a:xfrm>
            <a:off x="8796338" y="5184775"/>
            <a:ext cx="14287" cy="58738"/>
          </a:xfrm>
          <a:custGeom>
            <a:avLst/>
            <a:gdLst>
              <a:gd name="T0" fmla="*/ 0 w 9"/>
              <a:gd name="T1" fmla="*/ 2147483646 h 37"/>
              <a:gd name="T2" fmla="*/ 2147483646 w 9"/>
              <a:gd name="T3" fmla="*/ 2147483646 h 37"/>
              <a:gd name="T4" fmla="*/ 2147483646 w 9"/>
              <a:gd name="T5" fmla="*/ 2147483646 h 37"/>
              <a:gd name="T6" fmla="*/ 2147483646 w 9"/>
              <a:gd name="T7" fmla="*/ 0 h 37"/>
              <a:gd name="T8" fmla="*/ 2147483646 w 9"/>
              <a:gd name="T9" fmla="*/ 0 h 37"/>
              <a:gd name="T10" fmla="*/ 2147483646 w 9"/>
              <a:gd name="T11" fmla="*/ 0 h 37"/>
              <a:gd name="T12" fmla="*/ 2147483646 w 9"/>
              <a:gd name="T13" fmla="*/ 2147483646 h 37"/>
              <a:gd name="T14" fmla="*/ 2147483646 w 9"/>
              <a:gd name="T15" fmla="*/ 2147483646 h 37"/>
              <a:gd name="T16" fmla="*/ 2147483646 w 9"/>
              <a:gd name="T17" fmla="*/ 2147483646 h 37"/>
              <a:gd name="T18" fmla="*/ 0 w 9"/>
              <a:gd name="T19" fmla="*/ 2147483646 h 37"/>
              <a:gd name="T20" fmla="*/ 0 w 9"/>
              <a:gd name="T21" fmla="*/ 2147483646 h 3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"/>
              <a:gd name="T34" fmla="*/ 0 h 37"/>
              <a:gd name="T35" fmla="*/ 9 w 9"/>
              <a:gd name="T36" fmla="*/ 37 h 3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" h="37">
                <a:moveTo>
                  <a:pt x="0" y="37"/>
                </a:moveTo>
                <a:lnTo>
                  <a:pt x="9" y="37"/>
                </a:lnTo>
                <a:lnTo>
                  <a:pt x="9" y="4"/>
                </a:lnTo>
                <a:lnTo>
                  <a:pt x="9" y="0"/>
                </a:lnTo>
                <a:lnTo>
                  <a:pt x="4" y="0"/>
                </a:lnTo>
                <a:lnTo>
                  <a:pt x="3" y="0"/>
                </a:lnTo>
                <a:lnTo>
                  <a:pt x="3" y="8"/>
                </a:lnTo>
                <a:lnTo>
                  <a:pt x="4" y="8"/>
                </a:lnTo>
                <a:lnTo>
                  <a:pt x="4" y="4"/>
                </a:lnTo>
                <a:lnTo>
                  <a:pt x="0" y="4"/>
                </a:lnTo>
                <a:lnTo>
                  <a:pt x="0" y="3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8326" name="Rectangle 210"/>
          <p:cNvSpPr>
            <a:spLocks noChangeArrowheads="1"/>
          </p:cNvSpPr>
          <p:nvPr/>
        </p:nvSpPr>
        <p:spPr bwMode="auto">
          <a:xfrm>
            <a:off x="8747125" y="5184775"/>
            <a:ext cx="14288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27" name="Rectangle 211"/>
          <p:cNvSpPr>
            <a:spLocks noChangeArrowheads="1"/>
          </p:cNvSpPr>
          <p:nvPr/>
        </p:nvSpPr>
        <p:spPr bwMode="auto">
          <a:xfrm>
            <a:off x="8653463" y="5184775"/>
            <a:ext cx="539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28" name="Rectangle 212"/>
          <p:cNvSpPr>
            <a:spLocks noChangeArrowheads="1"/>
          </p:cNvSpPr>
          <p:nvPr/>
        </p:nvSpPr>
        <p:spPr bwMode="auto">
          <a:xfrm>
            <a:off x="8599488" y="5184775"/>
            <a:ext cx="142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29" name="Rectangle 213"/>
          <p:cNvSpPr>
            <a:spLocks noChangeArrowheads="1"/>
          </p:cNvSpPr>
          <p:nvPr/>
        </p:nvSpPr>
        <p:spPr bwMode="auto">
          <a:xfrm>
            <a:off x="8505825" y="5184775"/>
            <a:ext cx="539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30" name="Rectangle 214"/>
          <p:cNvSpPr>
            <a:spLocks noChangeArrowheads="1"/>
          </p:cNvSpPr>
          <p:nvPr/>
        </p:nvSpPr>
        <p:spPr bwMode="auto">
          <a:xfrm>
            <a:off x="8451850" y="5184775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31" name="Rectangle 215"/>
          <p:cNvSpPr>
            <a:spLocks noChangeArrowheads="1"/>
          </p:cNvSpPr>
          <p:nvPr/>
        </p:nvSpPr>
        <p:spPr bwMode="auto">
          <a:xfrm>
            <a:off x="8358188" y="5184775"/>
            <a:ext cx="523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32" name="Rectangle 216"/>
          <p:cNvSpPr>
            <a:spLocks noChangeArrowheads="1"/>
          </p:cNvSpPr>
          <p:nvPr/>
        </p:nvSpPr>
        <p:spPr bwMode="auto">
          <a:xfrm>
            <a:off x="8304213" y="5184775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33" name="Rectangle 217"/>
          <p:cNvSpPr>
            <a:spLocks noChangeArrowheads="1"/>
          </p:cNvSpPr>
          <p:nvPr/>
        </p:nvSpPr>
        <p:spPr bwMode="auto">
          <a:xfrm>
            <a:off x="8208963" y="5184775"/>
            <a:ext cx="539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34" name="Rectangle 218"/>
          <p:cNvSpPr>
            <a:spLocks noChangeArrowheads="1"/>
          </p:cNvSpPr>
          <p:nvPr/>
        </p:nvSpPr>
        <p:spPr bwMode="auto">
          <a:xfrm>
            <a:off x="8154988" y="5184775"/>
            <a:ext cx="142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35" name="Rectangle 219"/>
          <p:cNvSpPr>
            <a:spLocks noChangeArrowheads="1"/>
          </p:cNvSpPr>
          <p:nvPr/>
        </p:nvSpPr>
        <p:spPr bwMode="auto">
          <a:xfrm>
            <a:off x="8061325" y="5184775"/>
            <a:ext cx="539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36" name="Rectangle 220"/>
          <p:cNvSpPr>
            <a:spLocks noChangeArrowheads="1"/>
          </p:cNvSpPr>
          <p:nvPr/>
        </p:nvSpPr>
        <p:spPr bwMode="auto">
          <a:xfrm>
            <a:off x="8007350" y="5184775"/>
            <a:ext cx="14288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37" name="Rectangle 221"/>
          <p:cNvSpPr>
            <a:spLocks noChangeArrowheads="1"/>
          </p:cNvSpPr>
          <p:nvPr/>
        </p:nvSpPr>
        <p:spPr bwMode="auto">
          <a:xfrm>
            <a:off x="7913688" y="5184775"/>
            <a:ext cx="539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38" name="Rectangle 222"/>
          <p:cNvSpPr>
            <a:spLocks noChangeArrowheads="1"/>
          </p:cNvSpPr>
          <p:nvPr/>
        </p:nvSpPr>
        <p:spPr bwMode="auto">
          <a:xfrm>
            <a:off x="7859713" y="5184775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39" name="Rectangle 223"/>
          <p:cNvSpPr>
            <a:spLocks noChangeArrowheads="1"/>
          </p:cNvSpPr>
          <p:nvPr/>
        </p:nvSpPr>
        <p:spPr bwMode="auto">
          <a:xfrm>
            <a:off x="7766050" y="5184775"/>
            <a:ext cx="52388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40" name="Rectangle 224"/>
          <p:cNvSpPr>
            <a:spLocks noChangeArrowheads="1"/>
          </p:cNvSpPr>
          <p:nvPr/>
        </p:nvSpPr>
        <p:spPr bwMode="auto">
          <a:xfrm>
            <a:off x="7712075" y="5184775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41" name="Rectangle 225"/>
          <p:cNvSpPr>
            <a:spLocks noChangeArrowheads="1"/>
          </p:cNvSpPr>
          <p:nvPr/>
        </p:nvSpPr>
        <p:spPr bwMode="auto">
          <a:xfrm>
            <a:off x="7616825" y="5184775"/>
            <a:ext cx="539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42" name="Rectangle 226"/>
          <p:cNvSpPr>
            <a:spLocks noChangeArrowheads="1"/>
          </p:cNvSpPr>
          <p:nvPr/>
        </p:nvSpPr>
        <p:spPr bwMode="auto">
          <a:xfrm>
            <a:off x="7562850" y="5184775"/>
            <a:ext cx="14288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43" name="Rectangle 227"/>
          <p:cNvSpPr>
            <a:spLocks noChangeArrowheads="1"/>
          </p:cNvSpPr>
          <p:nvPr/>
        </p:nvSpPr>
        <p:spPr bwMode="auto">
          <a:xfrm>
            <a:off x="7469188" y="5184775"/>
            <a:ext cx="539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44" name="Rectangle 228"/>
          <p:cNvSpPr>
            <a:spLocks noChangeArrowheads="1"/>
          </p:cNvSpPr>
          <p:nvPr/>
        </p:nvSpPr>
        <p:spPr bwMode="auto">
          <a:xfrm>
            <a:off x="7415213" y="5184775"/>
            <a:ext cx="142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45" name="Rectangle 229"/>
          <p:cNvSpPr>
            <a:spLocks noChangeArrowheads="1"/>
          </p:cNvSpPr>
          <p:nvPr/>
        </p:nvSpPr>
        <p:spPr bwMode="auto">
          <a:xfrm>
            <a:off x="7321550" y="5184775"/>
            <a:ext cx="539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46" name="Rectangle 230"/>
          <p:cNvSpPr>
            <a:spLocks noChangeArrowheads="1"/>
          </p:cNvSpPr>
          <p:nvPr/>
        </p:nvSpPr>
        <p:spPr bwMode="auto">
          <a:xfrm>
            <a:off x="7267575" y="5184775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47" name="Rectangle 231"/>
          <p:cNvSpPr>
            <a:spLocks noChangeArrowheads="1"/>
          </p:cNvSpPr>
          <p:nvPr/>
        </p:nvSpPr>
        <p:spPr bwMode="auto">
          <a:xfrm>
            <a:off x="7173913" y="5184775"/>
            <a:ext cx="523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48" name="Rectangle 232"/>
          <p:cNvSpPr>
            <a:spLocks noChangeArrowheads="1"/>
          </p:cNvSpPr>
          <p:nvPr/>
        </p:nvSpPr>
        <p:spPr bwMode="auto">
          <a:xfrm>
            <a:off x="7119938" y="5184775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49" name="Rectangle 233"/>
          <p:cNvSpPr>
            <a:spLocks noChangeArrowheads="1"/>
          </p:cNvSpPr>
          <p:nvPr/>
        </p:nvSpPr>
        <p:spPr bwMode="auto">
          <a:xfrm>
            <a:off x="7024688" y="5184775"/>
            <a:ext cx="539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50" name="Rectangle 234"/>
          <p:cNvSpPr>
            <a:spLocks noChangeArrowheads="1"/>
          </p:cNvSpPr>
          <p:nvPr/>
        </p:nvSpPr>
        <p:spPr bwMode="auto">
          <a:xfrm>
            <a:off x="6970713" y="5184775"/>
            <a:ext cx="142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51" name="Rectangle 235"/>
          <p:cNvSpPr>
            <a:spLocks noChangeArrowheads="1"/>
          </p:cNvSpPr>
          <p:nvPr/>
        </p:nvSpPr>
        <p:spPr bwMode="auto">
          <a:xfrm>
            <a:off x="6877050" y="5184775"/>
            <a:ext cx="539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52" name="Rectangle 236"/>
          <p:cNvSpPr>
            <a:spLocks noChangeArrowheads="1"/>
          </p:cNvSpPr>
          <p:nvPr/>
        </p:nvSpPr>
        <p:spPr bwMode="auto">
          <a:xfrm>
            <a:off x="6823075" y="5184775"/>
            <a:ext cx="14288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53" name="Rectangle 237"/>
          <p:cNvSpPr>
            <a:spLocks noChangeArrowheads="1"/>
          </p:cNvSpPr>
          <p:nvPr/>
        </p:nvSpPr>
        <p:spPr bwMode="auto">
          <a:xfrm>
            <a:off x="6729413" y="5184775"/>
            <a:ext cx="539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54" name="Rectangle 238"/>
          <p:cNvSpPr>
            <a:spLocks noChangeArrowheads="1"/>
          </p:cNvSpPr>
          <p:nvPr/>
        </p:nvSpPr>
        <p:spPr bwMode="auto">
          <a:xfrm>
            <a:off x="6675438" y="5184775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55" name="Rectangle 239"/>
          <p:cNvSpPr>
            <a:spLocks noChangeArrowheads="1"/>
          </p:cNvSpPr>
          <p:nvPr/>
        </p:nvSpPr>
        <p:spPr bwMode="auto">
          <a:xfrm>
            <a:off x="6581775" y="5184775"/>
            <a:ext cx="52388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56" name="Rectangle 240"/>
          <p:cNvSpPr>
            <a:spLocks noChangeArrowheads="1"/>
          </p:cNvSpPr>
          <p:nvPr/>
        </p:nvSpPr>
        <p:spPr bwMode="auto">
          <a:xfrm>
            <a:off x="6527800" y="5184775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57" name="Rectangle 241"/>
          <p:cNvSpPr>
            <a:spLocks noChangeArrowheads="1"/>
          </p:cNvSpPr>
          <p:nvPr/>
        </p:nvSpPr>
        <p:spPr bwMode="auto">
          <a:xfrm>
            <a:off x="6432550" y="5184775"/>
            <a:ext cx="539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58" name="Rectangle 242"/>
          <p:cNvSpPr>
            <a:spLocks noChangeArrowheads="1"/>
          </p:cNvSpPr>
          <p:nvPr/>
        </p:nvSpPr>
        <p:spPr bwMode="auto">
          <a:xfrm>
            <a:off x="6378575" y="5184775"/>
            <a:ext cx="14288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59" name="Rectangle 243"/>
          <p:cNvSpPr>
            <a:spLocks noChangeArrowheads="1"/>
          </p:cNvSpPr>
          <p:nvPr/>
        </p:nvSpPr>
        <p:spPr bwMode="auto">
          <a:xfrm>
            <a:off x="6284913" y="5184775"/>
            <a:ext cx="539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60" name="Rectangle 244"/>
          <p:cNvSpPr>
            <a:spLocks noChangeArrowheads="1"/>
          </p:cNvSpPr>
          <p:nvPr/>
        </p:nvSpPr>
        <p:spPr bwMode="auto">
          <a:xfrm>
            <a:off x="6230938" y="5184775"/>
            <a:ext cx="14287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61" name="Rectangle 245"/>
          <p:cNvSpPr>
            <a:spLocks noChangeArrowheads="1"/>
          </p:cNvSpPr>
          <p:nvPr/>
        </p:nvSpPr>
        <p:spPr bwMode="auto">
          <a:xfrm>
            <a:off x="6137275" y="5184775"/>
            <a:ext cx="53975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62" name="Rectangle 248"/>
          <p:cNvSpPr>
            <a:spLocks noChangeArrowheads="1"/>
          </p:cNvSpPr>
          <p:nvPr/>
        </p:nvSpPr>
        <p:spPr bwMode="auto">
          <a:xfrm>
            <a:off x="4284663" y="3068638"/>
            <a:ext cx="1524000" cy="2417762"/>
          </a:xfrm>
          <a:prstGeom prst="rect">
            <a:avLst/>
          </a:prstGeom>
          <a:solidFill>
            <a:srgbClr val="FFFF99">
              <a:alpha val="67842"/>
            </a:srgbClr>
          </a:solidFill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63" name="Freeform 252"/>
          <p:cNvSpPr>
            <a:spLocks/>
          </p:cNvSpPr>
          <p:nvPr/>
        </p:nvSpPr>
        <p:spPr bwMode="auto">
          <a:xfrm>
            <a:off x="4276725" y="3028950"/>
            <a:ext cx="42863" cy="60325"/>
          </a:xfrm>
          <a:custGeom>
            <a:avLst/>
            <a:gdLst>
              <a:gd name="T0" fmla="*/ 2147483646 w 27"/>
              <a:gd name="T1" fmla="*/ 2147483646 h 38"/>
              <a:gd name="T2" fmla="*/ 2147483646 w 27"/>
              <a:gd name="T3" fmla="*/ 2147483646 h 38"/>
              <a:gd name="T4" fmla="*/ 2147483646 w 27"/>
              <a:gd name="T5" fmla="*/ 2147483646 h 38"/>
              <a:gd name="T6" fmla="*/ 2147483646 w 27"/>
              <a:gd name="T7" fmla="*/ 2147483646 h 38"/>
              <a:gd name="T8" fmla="*/ 2147483646 w 27"/>
              <a:gd name="T9" fmla="*/ 0 h 38"/>
              <a:gd name="T10" fmla="*/ 2147483646 w 27"/>
              <a:gd name="T11" fmla="*/ 0 h 38"/>
              <a:gd name="T12" fmla="*/ 0 w 27"/>
              <a:gd name="T13" fmla="*/ 0 h 38"/>
              <a:gd name="T14" fmla="*/ 0 w 27"/>
              <a:gd name="T15" fmla="*/ 2147483646 h 38"/>
              <a:gd name="T16" fmla="*/ 0 w 27"/>
              <a:gd name="T17" fmla="*/ 2147483646 h 38"/>
              <a:gd name="T18" fmla="*/ 2147483646 w 27"/>
              <a:gd name="T19" fmla="*/ 2147483646 h 38"/>
              <a:gd name="T20" fmla="*/ 2147483646 w 27"/>
              <a:gd name="T21" fmla="*/ 2147483646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7"/>
              <a:gd name="T34" fmla="*/ 0 h 38"/>
              <a:gd name="T35" fmla="*/ 27 w 27"/>
              <a:gd name="T36" fmla="*/ 38 h 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7" h="38">
                <a:moveTo>
                  <a:pt x="8" y="4"/>
                </a:moveTo>
                <a:lnTo>
                  <a:pt x="4" y="4"/>
                </a:lnTo>
                <a:lnTo>
                  <a:pt x="4" y="9"/>
                </a:lnTo>
                <a:lnTo>
                  <a:pt x="27" y="9"/>
                </a:lnTo>
                <a:lnTo>
                  <a:pt x="27" y="0"/>
                </a:lnTo>
                <a:lnTo>
                  <a:pt x="4" y="0"/>
                </a:lnTo>
                <a:lnTo>
                  <a:pt x="0" y="0"/>
                </a:lnTo>
                <a:lnTo>
                  <a:pt x="0" y="4"/>
                </a:lnTo>
                <a:lnTo>
                  <a:pt x="0" y="38"/>
                </a:lnTo>
                <a:lnTo>
                  <a:pt x="8" y="38"/>
                </a:lnTo>
                <a:lnTo>
                  <a:pt x="8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8364" name="Rectangle 253"/>
          <p:cNvSpPr>
            <a:spLocks noChangeArrowheads="1"/>
          </p:cNvSpPr>
          <p:nvPr/>
        </p:nvSpPr>
        <p:spPr bwMode="auto">
          <a:xfrm>
            <a:off x="4276725" y="3130550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65" name="Rectangle 254"/>
          <p:cNvSpPr>
            <a:spLocks noChangeArrowheads="1"/>
          </p:cNvSpPr>
          <p:nvPr/>
        </p:nvSpPr>
        <p:spPr bwMode="auto">
          <a:xfrm>
            <a:off x="4276725" y="3184525"/>
            <a:ext cx="12700" cy="523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66" name="Rectangle 255"/>
          <p:cNvSpPr>
            <a:spLocks noChangeArrowheads="1"/>
          </p:cNvSpPr>
          <p:nvPr/>
        </p:nvSpPr>
        <p:spPr bwMode="auto">
          <a:xfrm>
            <a:off x="4276725" y="3278188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67" name="Rectangle 256"/>
          <p:cNvSpPr>
            <a:spLocks noChangeArrowheads="1"/>
          </p:cNvSpPr>
          <p:nvPr/>
        </p:nvSpPr>
        <p:spPr bwMode="auto">
          <a:xfrm>
            <a:off x="4276725" y="3332163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68" name="Rectangle 257"/>
          <p:cNvSpPr>
            <a:spLocks noChangeArrowheads="1"/>
          </p:cNvSpPr>
          <p:nvPr/>
        </p:nvSpPr>
        <p:spPr bwMode="auto">
          <a:xfrm>
            <a:off x="4276725" y="342582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69" name="Rectangle 258"/>
          <p:cNvSpPr>
            <a:spLocks noChangeArrowheads="1"/>
          </p:cNvSpPr>
          <p:nvPr/>
        </p:nvSpPr>
        <p:spPr bwMode="auto">
          <a:xfrm>
            <a:off x="4276725" y="3479800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70" name="Rectangle 259"/>
          <p:cNvSpPr>
            <a:spLocks noChangeArrowheads="1"/>
          </p:cNvSpPr>
          <p:nvPr/>
        </p:nvSpPr>
        <p:spPr bwMode="auto">
          <a:xfrm>
            <a:off x="4276725" y="3573463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71" name="Rectangle 260"/>
          <p:cNvSpPr>
            <a:spLocks noChangeArrowheads="1"/>
          </p:cNvSpPr>
          <p:nvPr/>
        </p:nvSpPr>
        <p:spPr bwMode="auto">
          <a:xfrm>
            <a:off x="4276725" y="3627438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72" name="Rectangle 261"/>
          <p:cNvSpPr>
            <a:spLocks noChangeArrowheads="1"/>
          </p:cNvSpPr>
          <p:nvPr/>
        </p:nvSpPr>
        <p:spPr bwMode="auto">
          <a:xfrm>
            <a:off x="4276725" y="3722688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73" name="Rectangle 262"/>
          <p:cNvSpPr>
            <a:spLocks noChangeArrowheads="1"/>
          </p:cNvSpPr>
          <p:nvPr/>
        </p:nvSpPr>
        <p:spPr bwMode="auto">
          <a:xfrm>
            <a:off x="4276725" y="3776663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74" name="Rectangle 263"/>
          <p:cNvSpPr>
            <a:spLocks noChangeArrowheads="1"/>
          </p:cNvSpPr>
          <p:nvPr/>
        </p:nvSpPr>
        <p:spPr bwMode="auto">
          <a:xfrm>
            <a:off x="4276725" y="387032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75" name="Rectangle 264"/>
          <p:cNvSpPr>
            <a:spLocks noChangeArrowheads="1"/>
          </p:cNvSpPr>
          <p:nvPr/>
        </p:nvSpPr>
        <p:spPr bwMode="auto">
          <a:xfrm>
            <a:off x="4276725" y="3924300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76" name="Rectangle 265"/>
          <p:cNvSpPr>
            <a:spLocks noChangeArrowheads="1"/>
          </p:cNvSpPr>
          <p:nvPr/>
        </p:nvSpPr>
        <p:spPr bwMode="auto">
          <a:xfrm>
            <a:off x="4276725" y="4017963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77" name="Rectangle 266"/>
          <p:cNvSpPr>
            <a:spLocks noChangeArrowheads="1"/>
          </p:cNvSpPr>
          <p:nvPr/>
        </p:nvSpPr>
        <p:spPr bwMode="auto">
          <a:xfrm>
            <a:off x="4276725" y="4071938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78" name="Rectangle 267"/>
          <p:cNvSpPr>
            <a:spLocks noChangeArrowheads="1"/>
          </p:cNvSpPr>
          <p:nvPr/>
        </p:nvSpPr>
        <p:spPr bwMode="auto">
          <a:xfrm>
            <a:off x="4276725" y="4167188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79" name="Rectangle 268"/>
          <p:cNvSpPr>
            <a:spLocks noChangeArrowheads="1"/>
          </p:cNvSpPr>
          <p:nvPr/>
        </p:nvSpPr>
        <p:spPr bwMode="auto">
          <a:xfrm>
            <a:off x="4276725" y="4219575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80" name="Rectangle 269"/>
          <p:cNvSpPr>
            <a:spLocks noChangeArrowheads="1"/>
          </p:cNvSpPr>
          <p:nvPr/>
        </p:nvSpPr>
        <p:spPr bwMode="auto">
          <a:xfrm>
            <a:off x="4276725" y="4314825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81" name="Rectangle 270"/>
          <p:cNvSpPr>
            <a:spLocks noChangeArrowheads="1"/>
          </p:cNvSpPr>
          <p:nvPr/>
        </p:nvSpPr>
        <p:spPr bwMode="auto">
          <a:xfrm>
            <a:off x="4276725" y="4368800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82" name="Rectangle 271"/>
          <p:cNvSpPr>
            <a:spLocks noChangeArrowheads="1"/>
          </p:cNvSpPr>
          <p:nvPr/>
        </p:nvSpPr>
        <p:spPr bwMode="auto">
          <a:xfrm>
            <a:off x="4276725" y="4462463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83" name="Rectangle 272"/>
          <p:cNvSpPr>
            <a:spLocks noChangeArrowheads="1"/>
          </p:cNvSpPr>
          <p:nvPr/>
        </p:nvSpPr>
        <p:spPr bwMode="auto">
          <a:xfrm>
            <a:off x="4276725" y="4516438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84" name="Rectangle 273"/>
          <p:cNvSpPr>
            <a:spLocks noChangeArrowheads="1"/>
          </p:cNvSpPr>
          <p:nvPr/>
        </p:nvSpPr>
        <p:spPr bwMode="auto">
          <a:xfrm>
            <a:off x="4276725" y="461010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85" name="Rectangle 274"/>
          <p:cNvSpPr>
            <a:spLocks noChangeArrowheads="1"/>
          </p:cNvSpPr>
          <p:nvPr/>
        </p:nvSpPr>
        <p:spPr bwMode="auto">
          <a:xfrm>
            <a:off x="4276725" y="4664075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86" name="Rectangle 275"/>
          <p:cNvSpPr>
            <a:spLocks noChangeArrowheads="1"/>
          </p:cNvSpPr>
          <p:nvPr/>
        </p:nvSpPr>
        <p:spPr bwMode="auto">
          <a:xfrm>
            <a:off x="4276725" y="4759325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87" name="Rectangle 276"/>
          <p:cNvSpPr>
            <a:spLocks noChangeArrowheads="1"/>
          </p:cNvSpPr>
          <p:nvPr/>
        </p:nvSpPr>
        <p:spPr bwMode="auto">
          <a:xfrm>
            <a:off x="4276725" y="4813300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88" name="Rectangle 277"/>
          <p:cNvSpPr>
            <a:spLocks noChangeArrowheads="1"/>
          </p:cNvSpPr>
          <p:nvPr/>
        </p:nvSpPr>
        <p:spPr bwMode="auto">
          <a:xfrm>
            <a:off x="4276725" y="4906963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89" name="Rectangle 278"/>
          <p:cNvSpPr>
            <a:spLocks noChangeArrowheads="1"/>
          </p:cNvSpPr>
          <p:nvPr/>
        </p:nvSpPr>
        <p:spPr bwMode="auto">
          <a:xfrm>
            <a:off x="4276725" y="4960938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90" name="Rectangle 279"/>
          <p:cNvSpPr>
            <a:spLocks noChangeArrowheads="1"/>
          </p:cNvSpPr>
          <p:nvPr/>
        </p:nvSpPr>
        <p:spPr bwMode="auto">
          <a:xfrm>
            <a:off x="4276725" y="505460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91" name="Rectangle 280"/>
          <p:cNvSpPr>
            <a:spLocks noChangeArrowheads="1"/>
          </p:cNvSpPr>
          <p:nvPr/>
        </p:nvSpPr>
        <p:spPr bwMode="auto">
          <a:xfrm>
            <a:off x="4276725" y="5108575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92" name="Rectangle 281"/>
          <p:cNvSpPr>
            <a:spLocks noChangeArrowheads="1"/>
          </p:cNvSpPr>
          <p:nvPr/>
        </p:nvSpPr>
        <p:spPr bwMode="auto">
          <a:xfrm>
            <a:off x="4276725" y="5203825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93" name="Rectangle 282"/>
          <p:cNvSpPr>
            <a:spLocks noChangeArrowheads="1"/>
          </p:cNvSpPr>
          <p:nvPr/>
        </p:nvSpPr>
        <p:spPr bwMode="auto">
          <a:xfrm>
            <a:off x="4276725" y="5256213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94" name="Rectangle 283"/>
          <p:cNvSpPr>
            <a:spLocks noChangeArrowheads="1"/>
          </p:cNvSpPr>
          <p:nvPr/>
        </p:nvSpPr>
        <p:spPr bwMode="auto">
          <a:xfrm>
            <a:off x="4276725" y="5351463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95" name="Freeform 284"/>
          <p:cNvSpPr>
            <a:spLocks/>
          </p:cNvSpPr>
          <p:nvPr/>
        </p:nvSpPr>
        <p:spPr bwMode="auto">
          <a:xfrm>
            <a:off x="4276725" y="5405438"/>
            <a:ext cx="12700" cy="55562"/>
          </a:xfrm>
          <a:custGeom>
            <a:avLst/>
            <a:gdLst>
              <a:gd name="T0" fmla="*/ 2147483646 w 8"/>
              <a:gd name="T1" fmla="*/ 0 h 35"/>
              <a:gd name="T2" fmla="*/ 0 w 8"/>
              <a:gd name="T3" fmla="*/ 0 h 35"/>
              <a:gd name="T4" fmla="*/ 0 w 8"/>
              <a:gd name="T5" fmla="*/ 2147483646 h 35"/>
              <a:gd name="T6" fmla="*/ 0 w 8"/>
              <a:gd name="T7" fmla="*/ 2147483646 h 35"/>
              <a:gd name="T8" fmla="*/ 2147483646 w 8"/>
              <a:gd name="T9" fmla="*/ 2147483646 h 35"/>
              <a:gd name="T10" fmla="*/ 2147483646 w 8"/>
              <a:gd name="T11" fmla="*/ 2147483646 h 35"/>
              <a:gd name="T12" fmla="*/ 2147483646 w 8"/>
              <a:gd name="T13" fmla="*/ 2147483646 h 35"/>
              <a:gd name="T14" fmla="*/ 2147483646 w 8"/>
              <a:gd name="T15" fmla="*/ 2147483646 h 35"/>
              <a:gd name="T16" fmla="*/ 2147483646 w 8"/>
              <a:gd name="T17" fmla="*/ 2147483646 h 35"/>
              <a:gd name="T18" fmla="*/ 2147483646 w 8"/>
              <a:gd name="T19" fmla="*/ 2147483646 h 35"/>
              <a:gd name="T20" fmla="*/ 2147483646 w 8"/>
              <a:gd name="T21" fmla="*/ 0 h 3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"/>
              <a:gd name="T34" fmla="*/ 0 h 35"/>
              <a:gd name="T35" fmla="*/ 8 w 8"/>
              <a:gd name="T36" fmla="*/ 35 h 3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" h="35">
                <a:moveTo>
                  <a:pt x="8" y="0"/>
                </a:moveTo>
                <a:lnTo>
                  <a:pt x="0" y="0"/>
                </a:lnTo>
                <a:lnTo>
                  <a:pt x="0" y="30"/>
                </a:lnTo>
                <a:lnTo>
                  <a:pt x="0" y="35"/>
                </a:lnTo>
                <a:lnTo>
                  <a:pt x="4" y="35"/>
                </a:lnTo>
                <a:lnTo>
                  <a:pt x="7" y="35"/>
                </a:lnTo>
                <a:lnTo>
                  <a:pt x="7" y="26"/>
                </a:lnTo>
                <a:lnTo>
                  <a:pt x="4" y="26"/>
                </a:lnTo>
                <a:lnTo>
                  <a:pt x="4" y="30"/>
                </a:lnTo>
                <a:lnTo>
                  <a:pt x="8" y="3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8396" name="Rectangle 285"/>
          <p:cNvSpPr>
            <a:spLocks noChangeArrowheads="1"/>
          </p:cNvSpPr>
          <p:nvPr/>
        </p:nvSpPr>
        <p:spPr bwMode="auto">
          <a:xfrm>
            <a:off x="4329113" y="5446713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97" name="Rectangle 286"/>
          <p:cNvSpPr>
            <a:spLocks noChangeArrowheads="1"/>
          </p:cNvSpPr>
          <p:nvPr/>
        </p:nvSpPr>
        <p:spPr bwMode="auto">
          <a:xfrm>
            <a:off x="4383088" y="5446713"/>
            <a:ext cx="52387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98" name="Rectangle 287"/>
          <p:cNvSpPr>
            <a:spLocks noChangeArrowheads="1"/>
          </p:cNvSpPr>
          <p:nvPr/>
        </p:nvSpPr>
        <p:spPr bwMode="auto">
          <a:xfrm>
            <a:off x="4476750" y="5446713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399" name="Rectangle 288"/>
          <p:cNvSpPr>
            <a:spLocks noChangeArrowheads="1"/>
          </p:cNvSpPr>
          <p:nvPr/>
        </p:nvSpPr>
        <p:spPr bwMode="auto">
          <a:xfrm>
            <a:off x="4530725" y="5446713"/>
            <a:ext cx="53975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00" name="Rectangle 289"/>
          <p:cNvSpPr>
            <a:spLocks noChangeArrowheads="1"/>
          </p:cNvSpPr>
          <p:nvPr/>
        </p:nvSpPr>
        <p:spPr bwMode="auto">
          <a:xfrm>
            <a:off x="4624388" y="5446713"/>
            <a:ext cx="14287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01" name="Rectangle 290"/>
          <p:cNvSpPr>
            <a:spLocks noChangeArrowheads="1"/>
          </p:cNvSpPr>
          <p:nvPr/>
        </p:nvSpPr>
        <p:spPr bwMode="auto">
          <a:xfrm>
            <a:off x="4678363" y="5446713"/>
            <a:ext cx="53975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02" name="Rectangle 291"/>
          <p:cNvSpPr>
            <a:spLocks noChangeArrowheads="1"/>
          </p:cNvSpPr>
          <p:nvPr/>
        </p:nvSpPr>
        <p:spPr bwMode="auto">
          <a:xfrm>
            <a:off x="4772025" y="5446713"/>
            <a:ext cx="14288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03" name="Rectangle 292"/>
          <p:cNvSpPr>
            <a:spLocks noChangeArrowheads="1"/>
          </p:cNvSpPr>
          <p:nvPr/>
        </p:nvSpPr>
        <p:spPr bwMode="auto">
          <a:xfrm>
            <a:off x="4826000" y="5446713"/>
            <a:ext cx="53975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04" name="Rectangle 293"/>
          <p:cNvSpPr>
            <a:spLocks noChangeArrowheads="1"/>
          </p:cNvSpPr>
          <p:nvPr/>
        </p:nvSpPr>
        <p:spPr bwMode="auto">
          <a:xfrm>
            <a:off x="4921250" y="5446713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05" name="Rectangle 294"/>
          <p:cNvSpPr>
            <a:spLocks noChangeArrowheads="1"/>
          </p:cNvSpPr>
          <p:nvPr/>
        </p:nvSpPr>
        <p:spPr bwMode="auto">
          <a:xfrm>
            <a:off x="4975225" y="5446713"/>
            <a:ext cx="52388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06" name="Rectangle 295"/>
          <p:cNvSpPr>
            <a:spLocks noChangeArrowheads="1"/>
          </p:cNvSpPr>
          <p:nvPr/>
        </p:nvSpPr>
        <p:spPr bwMode="auto">
          <a:xfrm>
            <a:off x="5068888" y="5446713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07" name="Rectangle 296"/>
          <p:cNvSpPr>
            <a:spLocks noChangeArrowheads="1"/>
          </p:cNvSpPr>
          <p:nvPr/>
        </p:nvSpPr>
        <p:spPr bwMode="auto">
          <a:xfrm>
            <a:off x="5122863" y="5446713"/>
            <a:ext cx="53975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08" name="Rectangle 297"/>
          <p:cNvSpPr>
            <a:spLocks noChangeArrowheads="1"/>
          </p:cNvSpPr>
          <p:nvPr/>
        </p:nvSpPr>
        <p:spPr bwMode="auto">
          <a:xfrm>
            <a:off x="5216525" y="5446713"/>
            <a:ext cx="14288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09" name="Rectangle 298"/>
          <p:cNvSpPr>
            <a:spLocks noChangeArrowheads="1"/>
          </p:cNvSpPr>
          <p:nvPr/>
        </p:nvSpPr>
        <p:spPr bwMode="auto">
          <a:xfrm>
            <a:off x="5270500" y="5446713"/>
            <a:ext cx="53975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10" name="Rectangle 299"/>
          <p:cNvSpPr>
            <a:spLocks noChangeArrowheads="1"/>
          </p:cNvSpPr>
          <p:nvPr/>
        </p:nvSpPr>
        <p:spPr bwMode="auto">
          <a:xfrm>
            <a:off x="5364163" y="5446713"/>
            <a:ext cx="14287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11" name="Rectangle 300"/>
          <p:cNvSpPr>
            <a:spLocks noChangeArrowheads="1"/>
          </p:cNvSpPr>
          <p:nvPr/>
        </p:nvSpPr>
        <p:spPr bwMode="auto">
          <a:xfrm>
            <a:off x="5418138" y="5446713"/>
            <a:ext cx="53975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12" name="Rectangle 301"/>
          <p:cNvSpPr>
            <a:spLocks noChangeArrowheads="1"/>
          </p:cNvSpPr>
          <p:nvPr/>
        </p:nvSpPr>
        <p:spPr bwMode="auto">
          <a:xfrm>
            <a:off x="5513388" y="5446713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13" name="Rectangle 302"/>
          <p:cNvSpPr>
            <a:spLocks noChangeArrowheads="1"/>
          </p:cNvSpPr>
          <p:nvPr/>
        </p:nvSpPr>
        <p:spPr bwMode="auto">
          <a:xfrm>
            <a:off x="5567363" y="5446713"/>
            <a:ext cx="52387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14" name="Rectangle 303"/>
          <p:cNvSpPr>
            <a:spLocks noChangeArrowheads="1"/>
          </p:cNvSpPr>
          <p:nvPr/>
        </p:nvSpPr>
        <p:spPr bwMode="auto">
          <a:xfrm>
            <a:off x="5661025" y="5446713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15" name="Rectangle 304"/>
          <p:cNvSpPr>
            <a:spLocks noChangeArrowheads="1"/>
          </p:cNvSpPr>
          <p:nvPr/>
        </p:nvSpPr>
        <p:spPr bwMode="auto">
          <a:xfrm>
            <a:off x="5715000" y="5446713"/>
            <a:ext cx="53975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16" name="Rectangle 305"/>
          <p:cNvSpPr>
            <a:spLocks noChangeArrowheads="1"/>
          </p:cNvSpPr>
          <p:nvPr/>
        </p:nvSpPr>
        <p:spPr bwMode="auto">
          <a:xfrm>
            <a:off x="5800725" y="5438775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17" name="Rectangle 306"/>
          <p:cNvSpPr>
            <a:spLocks noChangeArrowheads="1"/>
          </p:cNvSpPr>
          <p:nvPr/>
        </p:nvSpPr>
        <p:spPr bwMode="auto">
          <a:xfrm>
            <a:off x="5800725" y="5345113"/>
            <a:ext cx="12700" cy="523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18" name="Rectangle 307"/>
          <p:cNvSpPr>
            <a:spLocks noChangeArrowheads="1"/>
          </p:cNvSpPr>
          <p:nvPr/>
        </p:nvSpPr>
        <p:spPr bwMode="auto">
          <a:xfrm>
            <a:off x="5800725" y="5291138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19" name="Rectangle 308"/>
          <p:cNvSpPr>
            <a:spLocks noChangeArrowheads="1"/>
          </p:cNvSpPr>
          <p:nvPr/>
        </p:nvSpPr>
        <p:spPr bwMode="auto">
          <a:xfrm>
            <a:off x="5800725" y="5195888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20" name="Rectangle 309"/>
          <p:cNvSpPr>
            <a:spLocks noChangeArrowheads="1"/>
          </p:cNvSpPr>
          <p:nvPr/>
        </p:nvSpPr>
        <p:spPr bwMode="auto">
          <a:xfrm>
            <a:off x="5800725" y="5141913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21" name="Rectangle 310"/>
          <p:cNvSpPr>
            <a:spLocks noChangeArrowheads="1"/>
          </p:cNvSpPr>
          <p:nvPr/>
        </p:nvSpPr>
        <p:spPr bwMode="auto">
          <a:xfrm>
            <a:off x="5800725" y="5048250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22" name="Rectangle 311"/>
          <p:cNvSpPr>
            <a:spLocks noChangeArrowheads="1"/>
          </p:cNvSpPr>
          <p:nvPr/>
        </p:nvSpPr>
        <p:spPr bwMode="auto">
          <a:xfrm>
            <a:off x="5800725" y="499427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23" name="Rectangle 312"/>
          <p:cNvSpPr>
            <a:spLocks noChangeArrowheads="1"/>
          </p:cNvSpPr>
          <p:nvPr/>
        </p:nvSpPr>
        <p:spPr bwMode="auto">
          <a:xfrm>
            <a:off x="5800725" y="4900613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24" name="Rectangle 313"/>
          <p:cNvSpPr>
            <a:spLocks noChangeArrowheads="1"/>
          </p:cNvSpPr>
          <p:nvPr/>
        </p:nvSpPr>
        <p:spPr bwMode="auto">
          <a:xfrm>
            <a:off x="5800725" y="4846638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25" name="Rectangle 314"/>
          <p:cNvSpPr>
            <a:spLocks noChangeArrowheads="1"/>
          </p:cNvSpPr>
          <p:nvPr/>
        </p:nvSpPr>
        <p:spPr bwMode="auto">
          <a:xfrm>
            <a:off x="5800725" y="4751388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26" name="Rectangle 315"/>
          <p:cNvSpPr>
            <a:spLocks noChangeArrowheads="1"/>
          </p:cNvSpPr>
          <p:nvPr/>
        </p:nvSpPr>
        <p:spPr bwMode="auto">
          <a:xfrm>
            <a:off x="5800725" y="4699000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27" name="Rectangle 316"/>
          <p:cNvSpPr>
            <a:spLocks noChangeArrowheads="1"/>
          </p:cNvSpPr>
          <p:nvPr/>
        </p:nvSpPr>
        <p:spPr bwMode="auto">
          <a:xfrm>
            <a:off x="5800725" y="4603750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28" name="Rectangle 317"/>
          <p:cNvSpPr>
            <a:spLocks noChangeArrowheads="1"/>
          </p:cNvSpPr>
          <p:nvPr/>
        </p:nvSpPr>
        <p:spPr bwMode="auto">
          <a:xfrm>
            <a:off x="5800725" y="454977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29" name="Rectangle 318"/>
          <p:cNvSpPr>
            <a:spLocks noChangeArrowheads="1"/>
          </p:cNvSpPr>
          <p:nvPr/>
        </p:nvSpPr>
        <p:spPr bwMode="auto">
          <a:xfrm>
            <a:off x="5800725" y="4456113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30" name="Rectangle 319"/>
          <p:cNvSpPr>
            <a:spLocks noChangeArrowheads="1"/>
          </p:cNvSpPr>
          <p:nvPr/>
        </p:nvSpPr>
        <p:spPr bwMode="auto">
          <a:xfrm>
            <a:off x="5800725" y="4402138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31" name="Rectangle 320"/>
          <p:cNvSpPr>
            <a:spLocks noChangeArrowheads="1"/>
          </p:cNvSpPr>
          <p:nvPr/>
        </p:nvSpPr>
        <p:spPr bwMode="auto">
          <a:xfrm>
            <a:off x="5800725" y="4308475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32" name="Rectangle 321"/>
          <p:cNvSpPr>
            <a:spLocks noChangeArrowheads="1"/>
          </p:cNvSpPr>
          <p:nvPr/>
        </p:nvSpPr>
        <p:spPr bwMode="auto">
          <a:xfrm>
            <a:off x="5800725" y="4254500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33" name="Rectangle 322"/>
          <p:cNvSpPr>
            <a:spLocks noChangeArrowheads="1"/>
          </p:cNvSpPr>
          <p:nvPr/>
        </p:nvSpPr>
        <p:spPr bwMode="auto">
          <a:xfrm>
            <a:off x="5800725" y="4159250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34" name="Rectangle 323"/>
          <p:cNvSpPr>
            <a:spLocks noChangeArrowheads="1"/>
          </p:cNvSpPr>
          <p:nvPr/>
        </p:nvSpPr>
        <p:spPr bwMode="auto">
          <a:xfrm>
            <a:off x="5800725" y="4105275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35" name="Rectangle 324"/>
          <p:cNvSpPr>
            <a:spLocks noChangeArrowheads="1"/>
          </p:cNvSpPr>
          <p:nvPr/>
        </p:nvSpPr>
        <p:spPr bwMode="auto">
          <a:xfrm>
            <a:off x="5800725" y="4011613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36" name="Rectangle 325"/>
          <p:cNvSpPr>
            <a:spLocks noChangeArrowheads="1"/>
          </p:cNvSpPr>
          <p:nvPr/>
        </p:nvSpPr>
        <p:spPr bwMode="auto">
          <a:xfrm>
            <a:off x="5800725" y="3957638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37" name="Rectangle 326"/>
          <p:cNvSpPr>
            <a:spLocks noChangeArrowheads="1"/>
          </p:cNvSpPr>
          <p:nvPr/>
        </p:nvSpPr>
        <p:spPr bwMode="auto">
          <a:xfrm>
            <a:off x="5800725" y="3863975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38" name="Rectangle 327"/>
          <p:cNvSpPr>
            <a:spLocks noChangeArrowheads="1"/>
          </p:cNvSpPr>
          <p:nvPr/>
        </p:nvSpPr>
        <p:spPr bwMode="auto">
          <a:xfrm>
            <a:off x="5800725" y="3810000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39" name="Rectangle 328"/>
          <p:cNvSpPr>
            <a:spLocks noChangeArrowheads="1"/>
          </p:cNvSpPr>
          <p:nvPr/>
        </p:nvSpPr>
        <p:spPr bwMode="auto">
          <a:xfrm>
            <a:off x="5800725" y="3716338"/>
            <a:ext cx="12700" cy="523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40" name="Rectangle 329"/>
          <p:cNvSpPr>
            <a:spLocks noChangeArrowheads="1"/>
          </p:cNvSpPr>
          <p:nvPr/>
        </p:nvSpPr>
        <p:spPr bwMode="auto">
          <a:xfrm>
            <a:off x="5800725" y="3662363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41" name="Rectangle 330"/>
          <p:cNvSpPr>
            <a:spLocks noChangeArrowheads="1"/>
          </p:cNvSpPr>
          <p:nvPr/>
        </p:nvSpPr>
        <p:spPr bwMode="auto">
          <a:xfrm>
            <a:off x="5800725" y="3567113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42" name="Rectangle 331"/>
          <p:cNvSpPr>
            <a:spLocks noChangeArrowheads="1"/>
          </p:cNvSpPr>
          <p:nvPr/>
        </p:nvSpPr>
        <p:spPr bwMode="auto">
          <a:xfrm>
            <a:off x="5800725" y="3513138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43" name="Rectangle 332"/>
          <p:cNvSpPr>
            <a:spLocks noChangeArrowheads="1"/>
          </p:cNvSpPr>
          <p:nvPr/>
        </p:nvSpPr>
        <p:spPr bwMode="auto">
          <a:xfrm>
            <a:off x="5800725" y="3419475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44" name="Rectangle 333"/>
          <p:cNvSpPr>
            <a:spLocks noChangeArrowheads="1"/>
          </p:cNvSpPr>
          <p:nvPr/>
        </p:nvSpPr>
        <p:spPr bwMode="auto">
          <a:xfrm>
            <a:off x="5800725" y="336550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45" name="Rectangle 334"/>
          <p:cNvSpPr>
            <a:spLocks noChangeArrowheads="1"/>
          </p:cNvSpPr>
          <p:nvPr/>
        </p:nvSpPr>
        <p:spPr bwMode="auto">
          <a:xfrm>
            <a:off x="5800725" y="3271838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46" name="Rectangle 335"/>
          <p:cNvSpPr>
            <a:spLocks noChangeArrowheads="1"/>
          </p:cNvSpPr>
          <p:nvPr/>
        </p:nvSpPr>
        <p:spPr bwMode="auto">
          <a:xfrm>
            <a:off x="5800725" y="3217863"/>
            <a:ext cx="12700" cy="12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47" name="Rectangle 336"/>
          <p:cNvSpPr>
            <a:spLocks noChangeArrowheads="1"/>
          </p:cNvSpPr>
          <p:nvPr/>
        </p:nvSpPr>
        <p:spPr bwMode="auto">
          <a:xfrm>
            <a:off x="5800725" y="3122613"/>
            <a:ext cx="12700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48" name="Rectangle 337"/>
          <p:cNvSpPr>
            <a:spLocks noChangeArrowheads="1"/>
          </p:cNvSpPr>
          <p:nvPr/>
        </p:nvSpPr>
        <p:spPr bwMode="auto">
          <a:xfrm>
            <a:off x="5800725" y="3068638"/>
            <a:ext cx="1270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49" name="Rectangle 338"/>
          <p:cNvSpPr>
            <a:spLocks noChangeArrowheads="1"/>
          </p:cNvSpPr>
          <p:nvPr/>
        </p:nvSpPr>
        <p:spPr bwMode="auto">
          <a:xfrm>
            <a:off x="5746750" y="3028950"/>
            <a:ext cx="5397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50" name="Rectangle 339"/>
          <p:cNvSpPr>
            <a:spLocks noChangeArrowheads="1"/>
          </p:cNvSpPr>
          <p:nvPr/>
        </p:nvSpPr>
        <p:spPr bwMode="auto">
          <a:xfrm>
            <a:off x="5692775" y="302895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51" name="Rectangle 340"/>
          <p:cNvSpPr>
            <a:spLocks noChangeArrowheads="1"/>
          </p:cNvSpPr>
          <p:nvPr/>
        </p:nvSpPr>
        <p:spPr bwMode="auto">
          <a:xfrm>
            <a:off x="5599113" y="3028950"/>
            <a:ext cx="5397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52" name="Rectangle 341"/>
          <p:cNvSpPr>
            <a:spLocks noChangeArrowheads="1"/>
          </p:cNvSpPr>
          <p:nvPr/>
        </p:nvSpPr>
        <p:spPr bwMode="auto">
          <a:xfrm>
            <a:off x="5545138" y="302895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53" name="Rectangle 342"/>
          <p:cNvSpPr>
            <a:spLocks noChangeArrowheads="1"/>
          </p:cNvSpPr>
          <p:nvPr/>
        </p:nvSpPr>
        <p:spPr bwMode="auto">
          <a:xfrm>
            <a:off x="5449888" y="3028950"/>
            <a:ext cx="5397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54" name="Rectangle 343"/>
          <p:cNvSpPr>
            <a:spLocks noChangeArrowheads="1"/>
          </p:cNvSpPr>
          <p:nvPr/>
        </p:nvSpPr>
        <p:spPr bwMode="auto">
          <a:xfrm>
            <a:off x="5397500" y="302895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55" name="Rectangle 344"/>
          <p:cNvSpPr>
            <a:spLocks noChangeArrowheads="1"/>
          </p:cNvSpPr>
          <p:nvPr/>
        </p:nvSpPr>
        <p:spPr bwMode="auto">
          <a:xfrm>
            <a:off x="5302250" y="3028950"/>
            <a:ext cx="5397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56" name="Rectangle 345"/>
          <p:cNvSpPr>
            <a:spLocks noChangeArrowheads="1"/>
          </p:cNvSpPr>
          <p:nvPr/>
        </p:nvSpPr>
        <p:spPr bwMode="auto">
          <a:xfrm>
            <a:off x="5248275" y="3028950"/>
            <a:ext cx="14288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57" name="Rectangle 346"/>
          <p:cNvSpPr>
            <a:spLocks noChangeArrowheads="1"/>
          </p:cNvSpPr>
          <p:nvPr/>
        </p:nvSpPr>
        <p:spPr bwMode="auto">
          <a:xfrm>
            <a:off x="5154613" y="3028950"/>
            <a:ext cx="5397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58" name="Rectangle 347"/>
          <p:cNvSpPr>
            <a:spLocks noChangeArrowheads="1"/>
          </p:cNvSpPr>
          <p:nvPr/>
        </p:nvSpPr>
        <p:spPr bwMode="auto">
          <a:xfrm>
            <a:off x="5100638" y="302895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59" name="Rectangle 348"/>
          <p:cNvSpPr>
            <a:spLocks noChangeArrowheads="1"/>
          </p:cNvSpPr>
          <p:nvPr/>
        </p:nvSpPr>
        <p:spPr bwMode="auto">
          <a:xfrm>
            <a:off x="5006975" y="3028950"/>
            <a:ext cx="5397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60" name="Rectangle 349"/>
          <p:cNvSpPr>
            <a:spLocks noChangeArrowheads="1"/>
          </p:cNvSpPr>
          <p:nvPr/>
        </p:nvSpPr>
        <p:spPr bwMode="auto">
          <a:xfrm>
            <a:off x="4953000" y="302895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61" name="Rectangle 350"/>
          <p:cNvSpPr>
            <a:spLocks noChangeArrowheads="1"/>
          </p:cNvSpPr>
          <p:nvPr/>
        </p:nvSpPr>
        <p:spPr bwMode="auto">
          <a:xfrm>
            <a:off x="4857750" y="3028950"/>
            <a:ext cx="5397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62" name="Rectangle 351"/>
          <p:cNvSpPr>
            <a:spLocks noChangeArrowheads="1"/>
          </p:cNvSpPr>
          <p:nvPr/>
        </p:nvSpPr>
        <p:spPr bwMode="auto">
          <a:xfrm>
            <a:off x="4805363" y="302895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63" name="Rectangle 352"/>
          <p:cNvSpPr>
            <a:spLocks noChangeArrowheads="1"/>
          </p:cNvSpPr>
          <p:nvPr/>
        </p:nvSpPr>
        <p:spPr bwMode="auto">
          <a:xfrm>
            <a:off x="4710113" y="3028950"/>
            <a:ext cx="5397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64" name="Rectangle 353"/>
          <p:cNvSpPr>
            <a:spLocks noChangeArrowheads="1"/>
          </p:cNvSpPr>
          <p:nvPr/>
        </p:nvSpPr>
        <p:spPr bwMode="auto">
          <a:xfrm>
            <a:off x="4656138" y="3028950"/>
            <a:ext cx="14287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65" name="Rectangle 354"/>
          <p:cNvSpPr>
            <a:spLocks noChangeArrowheads="1"/>
          </p:cNvSpPr>
          <p:nvPr/>
        </p:nvSpPr>
        <p:spPr bwMode="auto">
          <a:xfrm>
            <a:off x="4562475" y="3028950"/>
            <a:ext cx="5397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66" name="Rectangle 355"/>
          <p:cNvSpPr>
            <a:spLocks noChangeArrowheads="1"/>
          </p:cNvSpPr>
          <p:nvPr/>
        </p:nvSpPr>
        <p:spPr bwMode="auto">
          <a:xfrm>
            <a:off x="4508500" y="302895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67" name="Rectangle 356"/>
          <p:cNvSpPr>
            <a:spLocks noChangeArrowheads="1"/>
          </p:cNvSpPr>
          <p:nvPr/>
        </p:nvSpPr>
        <p:spPr bwMode="auto">
          <a:xfrm>
            <a:off x="4414838" y="3028950"/>
            <a:ext cx="53975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68" name="Rectangle 357"/>
          <p:cNvSpPr>
            <a:spLocks noChangeArrowheads="1"/>
          </p:cNvSpPr>
          <p:nvPr/>
        </p:nvSpPr>
        <p:spPr bwMode="auto">
          <a:xfrm>
            <a:off x="4360863" y="3028950"/>
            <a:ext cx="1270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69" name="Rectangle 359"/>
          <p:cNvSpPr>
            <a:spLocks noChangeArrowheads="1"/>
          </p:cNvSpPr>
          <p:nvPr/>
        </p:nvSpPr>
        <p:spPr bwMode="auto">
          <a:xfrm>
            <a:off x="4856163" y="3959225"/>
            <a:ext cx="358775" cy="276225"/>
          </a:xfrm>
          <a:prstGeom prst="rect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70" name="Rectangle 360"/>
          <p:cNvSpPr>
            <a:spLocks noChangeArrowheads="1"/>
          </p:cNvSpPr>
          <p:nvPr/>
        </p:nvSpPr>
        <p:spPr bwMode="auto">
          <a:xfrm>
            <a:off x="4965700" y="4041775"/>
            <a:ext cx="11906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>
                <a:solidFill>
                  <a:srgbClr val="000000"/>
                </a:solidFill>
              </a:rPr>
              <a:t>B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471" name="Rectangle 361"/>
          <p:cNvSpPr>
            <a:spLocks noChangeArrowheads="1"/>
          </p:cNvSpPr>
          <p:nvPr/>
        </p:nvSpPr>
        <p:spPr bwMode="auto">
          <a:xfrm>
            <a:off x="5087938" y="4041775"/>
            <a:ext cx="46037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472" name="Rectangle 362"/>
          <p:cNvSpPr>
            <a:spLocks noChangeArrowheads="1"/>
          </p:cNvSpPr>
          <p:nvPr/>
        </p:nvSpPr>
        <p:spPr bwMode="auto">
          <a:xfrm>
            <a:off x="4929188" y="3359150"/>
            <a:ext cx="2063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73" name="Rectangle 363"/>
          <p:cNvSpPr>
            <a:spLocks noChangeArrowheads="1"/>
          </p:cNvSpPr>
          <p:nvPr/>
        </p:nvSpPr>
        <p:spPr bwMode="auto">
          <a:xfrm>
            <a:off x="4983163" y="3395663"/>
            <a:ext cx="98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000">
                <a:solidFill>
                  <a:srgbClr val="000000"/>
                </a:solidFill>
              </a:rPr>
              <a:t>*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474" name="Rectangle 364"/>
          <p:cNvSpPr>
            <a:spLocks noChangeArrowheads="1"/>
          </p:cNvSpPr>
          <p:nvPr/>
        </p:nvSpPr>
        <p:spPr bwMode="auto">
          <a:xfrm>
            <a:off x="5080000" y="3395663"/>
            <a:ext cx="6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00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475" name="Oval 365"/>
          <p:cNvSpPr>
            <a:spLocks noChangeArrowheads="1"/>
          </p:cNvSpPr>
          <p:nvPr/>
        </p:nvSpPr>
        <p:spPr bwMode="auto">
          <a:xfrm>
            <a:off x="4865688" y="3276600"/>
            <a:ext cx="323850" cy="330200"/>
          </a:xfrm>
          <a:prstGeom prst="ellips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76" name="Rectangle 366"/>
          <p:cNvSpPr>
            <a:spLocks noChangeArrowheads="1"/>
          </p:cNvSpPr>
          <p:nvPr/>
        </p:nvSpPr>
        <p:spPr bwMode="auto">
          <a:xfrm>
            <a:off x="4937125" y="4660900"/>
            <a:ext cx="2079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77" name="Rectangle 367"/>
          <p:cNvSpPr>
            <a:spLocks noChangeArrowheads="1"/>
          </p:cNvSpPr>
          <p:nvPr/>
        </p:nvSpPr>
        <p:spPr bwMode="auto">
          <a:xfrm>
            <a:off x="4991100" y="4699000"/>
            <a:ext cx="98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000">
                <a:solidFill>
                  <a:srgbClr val="000000"/>
                </a:solidFill>
              </a:rPr>
              <a:t>*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478" name="Rectangle 368"/>
          <p:cNvSpPr>
            <a:spLocks noChangeArrowheads="1"/>
          </p:cNvSpPr>
          <p:nvPr/>
        </p:nvSpPr>
        <p:spPr bwMode="auto">
          <a:xfrm>
            <a:off x="5089525" y="4699000"/>
            <a:ext cx="6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00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479" name="Oval 369"/>
          <p:cNvSpPr>
            <a:spLocks noChangeArrowheads="1"/>
          </p:cNvSpPr>
          <p:nvPr/>
        </p:nvSpPr>
        <p:spPr bwMode="auto">
          <a:xfrm>
            <a:off x="4873625" y="4578350"/>
            <a:ext cx="327025" cy="330200"/>
          </a:xfrm>
          <a:prstGeom prst="ellips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grpSp>
        <p:nvGrpSpPr>
          <p:cNvPr id="48480" name="Group 372"/>
          <p:cNvGrpSpPr>
            <a:grpSpLocks/>
          </p:cNvGrpSpPr>
          <p:nvPr/>
        </p:nvGrpSpPr>
        <p:grpSpPr bwMode="auto">
          <a:xfrm>
            <a:off x="5097463" y="4243388"/>
            <a:ext cx="109537" cy="354012"/>
            <a:chOff x="3230" y="2243"/>
            <a:chExt cx="69" cy="223"/>
          </a:xfrm>
        </p:grpSpPr>
        <p:sp>
          <p:nvSpPr>
            <p:cNvPr id="48740" name="Line 370"/>
            <p:cNvSpPr>
              <a:spLocks noChangeShapeType="1"/>
            </p:cNvSpPr>
            <p:nvPr/>
          </p:nvSpPr>
          <p:spPr bwMode="auto">
            <a:xfrm flipV="1">
              <a:off x="3264" y="2309"/>
              <a:ext cx="1" cy="15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741" name="Freeform 371"/>
            <p:cNvSpPr>
              <a:spLocks/>
            </p:cNvSpPr>
            <p:nvPr/>
          </p:nvSpPr>
          <p:spPr bwMode="auto">
            <a:xfrm>
              <a:off x="3230" y="2243"/>
              <a:ext cx="69" cy="69"/>
            </a:xfrm>
            <a:custGeom>
              <a:avLst/>
              <a:gdLst>
                <a:gd name="T0" fmla="*/ 69 w 69"/>
                <a:gd name="T1" fmla="*/ 69 h 69"/>
                <a:gd name="T2" fmla="*/ 35 w 69"/>
                <a:gd name="T3" fmla="*/ 0 h 69"/>
                <a:gd name="T4" fmla="*/ 0 w 69"/>
                <a:gd name="T5" fmla="*/ 69 h 69"/>
                <a:gd name="T6" fmla="*/ 69 w 69"/>
                <a:gd name="T7" fmla="*/ 69 h 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"/>
                <a:gd name="T13" fmla="*/ 0 h 69"/>
                <a:gd name="T14" fmla="*/ 69 w 69"/>
                <a:gd name="T15" fmla="*/ 69 h 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" h="69">
                  <a:moveTo>
                    <a:pt x="69" y="69"/>
                  </a:moveTo>
                  <a:lnTo>
                    <a:pt x="35" y="0"/>
                  </a:lnTo>
                  <a:lnTo>
                    <a:pt x="0" y="69"/>
                  </a:lnTo>
                  <a:lnTo>
                    <a:pt x="69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8481" name="Group 375"/>
          <p:cNvGrpSpPr>
            <a:grpSpLocks/>
          </p:cNvGrpSpPr>
          <p:nvPr/>
        </p:nvGrpSpPr>
        <p:grpSpPr bwMode="auto">
          <a:xfrm>
            <a:off x="5105400" y="3597275"/>
            <a:ext cx="109538" cy="354013"/>
            <a:chOff x="3235" y="1836"/>
            <a:chExt cx="69" cy="223"/>
          </a:xfrm>
        </p:grpSpPr>
        <p:sp>
          <p:nvSpPr>
            <p:cNvPr id="48738" name="Line 373"/>
            <p:cNvSpPr>
              <a:spLocks noChangeShapeType="1"/>
            </p:cNvSpPr>
            <p:nvPr/>
          </p:nvSpPr>
          <p:spPr bwMode="auto">
            <a:xfrm flipV="1">
              <a:off x="3269" y="1902"/>
              <a:ext cx="1" cy="15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739" name="Freeform 374"/>
            <p:cNvSpPr>
              <a:spLocks/>
            </p:cNvSpPr>
            <p:nvPr/>
          </p:nvSpPr>
          <p:spPr bwMode="auto">
            <a:xfrm>
              <a:off x="3235" y="1836"/>
              <a:ext cx="69" cy="69"/>
            </a:xfrm>
            <a:custGeom>
              <a:avLst/>
              <a:gdLst>
                <a:gd name="T0" fmla="*/ 69 w 69"/>
                <a:gd name="T1" fmla="*/ 69 h 69"/>
                <a:gd name="T2" fmla="*/ 34 w 69"/>
                <a:gd name="T3" fmla="*/ 0 h 69"/>
                <a:gd name="T4" fmla="*/ 0 w 69"/>
                <a:gd name="T5" fmla="*/ 69 h 69"/>
                <a:gd name="T6" fmla="*/ 69 w 69"/>
                <a:gd name="T7" fmla="*/ 69 h 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"/>
                <a:gd name="T13" fmla="*/ 0 h 69"/>
                <a:gd name="T14" fmla="*/ 69 w 69"/>
                <a:gd name="T15" fmla="*/ 69 h 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" h="69">
                  <a:moveTo>
                    <a:pt x="69" y="69"/>
                  </a:moveTo>
                  <a:lnTo>
                    <a:pt x="34" y="0"/>
                  </a:lnTo>
                  <a:lnTo>
                    <a:pt x="0" y="69"/>
                  </a:lnTo>
                  <a:lnTo>
                    <a:pt x="69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8482" name="Group 378"/>
          <p:cNvGrpSpPr>
            <a:grpSpLocks/>
          </p:cNvGrpSpPr>
          <p:nvPr/>
        </p:nvGrpSpPr>
        <p:grpSpPr bwMode="auto">
          <a:xfrm>
            <a:off x="4881563" y="4260850"/>
            <a:ext cx="109537" cy="357188"/>
            <a:chOff x="3094" y="2254"/>
            <a:chExt cx="69" cy="225"/>
          </a:xfrm>
        </p:grpSpPr>
        <p:sp>
          <p:nvSpPr>
            <p:cNvPr id="48736" name="Line 376"/>
            <p:cNvSpPr>
              <a:spLocks noChangeShapeType="1"/>
            </p:cNvSpPr>
            <p:nvPr/>
          </p:nvSpPr>
          <p:spPr bwMode="auto">
            <a:xfrm>
              <a:off x="3128" y="2254"/>
              <a:ext cx="1" cy="15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737" name="Freeform 377"/>
            <p:cNvSpPr>
              <a:spLocks/>
            </p:cNvSpPr>
            <p:nvPr/>
          </p:nvSpPr>
          <p:spPr bwMode="auto">
            <a:xfrm>
              <a:off x="3094" y="2409"/>
              <a:ext cx="69" cy="70"/>
            </a:xfrm>
            <a:custGeom>
              <a:avLst/>
              <a:gdLst>
                <a:gd name="T0" fmla="*/ 0 w 69"/>
                <a:gd name="T1" fmla="*/ 0 h 70"/>
                <a:gd name="T2" fmla="*/ 35 w 69"/>
                <a:gd name="T3" fmla="*/ 70 h 70"/>
                <a:gd name="T4" fmla="*/ 69 w 69"/>
                <a:gd name="T5" fmla="*/ 0 h 70"/>
                <a:gd name="T6" fmla="*/ 0 w 69"/>
                <a:gd name="T7" fmla="*/ 0 h 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"/>
                <a:gd name="T13" fmla="*/ 0 h 70"/>
                <a:gd name="T14" fmla="*/ 69 w 69"/>
                <a:gd name="T15" fmla="*/ 70 h 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" h="70">
                  <a:moveTo>
                    <a:pt x="0" y="0"/>
                  </a:moveTo>
                  <a:lnTo>
                    <a:pt x="35" y="70"/>
                  </a:lnTo>
                  <a:lnTo>
                    <a:pt x="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8483" name="Group 381"/>
          <p:cNvGrpSpPr>
            <a:grpSpLocks/>
          </p:cNvGrpSpPr>
          <p:nvPr/>
        </p:nvGrpSpPr>
        <p:grpSpPr bwMode="auto">
          <a:xfrm>
            <a:off x="4873625" y="3586163"/>
            <a:ext cx="109538" cy="355600"/>
            <a:chOff x="3089" y="1829"/>
            <a:chExt cx="69" cy="224"/>
          </a:xfrm>
        </p:grpSpPr>
        <p:sp>
          <p:nvSpPr>
            <p:cNvPr id="48734" name="Line 379"/>
            <p:cNvSpPr>
              <a:spLocks noChangeShapeType="1"/>
            </p:cNvSpPr>
            <p:nvPr/>
          </p:nvSpPr>
          <p:spPr bwMode="auto">
            <a:xfrm>
              <a:off x="3123" y="1829"/>
              <a:ext cx="1" cy="15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735" name="Freeform 380"/>
            <p:cNvSpPr>
              <a:spLocks/>
            </p:cNvSpPr>
            <p:nvPr/>
          </p:nvSpPr>
          <p:spPr bwMode="auto">
            <a:xfrm>
              <a:off x="3089" y="1984"/>
              <a:ext cx="69" cy="69"/>
            </a:xfrm>
            <a:custGeom>
              <a:avLst/>
              <a:gdLst>
                <a:gd name="T0" fmla="*/ 0 w 69"/>
                <a:gd name="T1" fmla="*/ 0 h 69"/>
                <a:gd name="T2" fmla="*/ 34 w 69"/>
                <a:gd name="T3" fmla="*/ 69 h 69"/>
                <a:gd name="T4" fmla="*/ 69 w 69"/>
                <a:gd name="T5" fmla="*/ 0 h 69"/>
                <a:gd name="T6" fmla="*/ 0 w 69"/>
                <a:gd name="T7" fmla="*/ 0 h 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"/>
                <a:gd name="T13" fmla="*/ 0 h 69"/>
                <a:gd name="T14" fmla="*/ 69 w 69"/>
                <a:gd name="T15" fmla="*/ 69 h 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" h="69">
                  <a:moveTo>
                    <a:pt x="0" y="0"/>
                  </a:moveTo>
                  <a:lnTo>
                    <a:pt x="34" y="69"/>
                  </a:lnTo>
                  <a:lnTo>
                    <a:pt x="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8484" name="Rectangle 382"/>
          <p:cNvSpPr>
            <a:spLocks noChangeArrowheads="1"/>
          </p:cNvSpPr>
          <p:nvPr/>
        </p:nvSpPr>
        <p:spPr bwMode="auto">
          <a:xfrm>
            <a:off x="5180013" y="3668713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85" name="Rectangle 383"/>
          <p:cNvSpPr>
            <a:spLocks noChangeArrowheads="1"/>
          </p:cNvSpPr>
          <p:nvPr/>
        </p:nvSpPr>
        <p:spPr bwMode="auto">
          <a:xfrm>
            <a:off x="5211763" y="3692525"/>
            <a:ext cx="11906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b="0">
                <a:solidFill>
                  <a:srgbClr val="000000"/>
                </a:solidFill>
              </a:rPr>
              <a:t>C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486" name="Rectangle 384"/>
          <p:cNvSpPr>
            <a:spLocks noChangeArrowheads="1"/>
          </p:cNvSpPr>
          <p:nvPr/>
        </p:nvSpPr>
        <p:spPr bwMode="auto">
          <a:xfrm>
            <a:off x="5332413" y="3754438"/>
            <a:ext cx="762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900" b="0">
                <a:solidFill>
                  <a:srgbClr val="000000"/>
                </a:solidFill>
              </a:rPr>
              <a:t>B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487" name="Rectangle 385"/>
          <p:cNvSpPr>
            <a:spLocks noChangeArrowheads="1"/>
          </p:cNvSpPr>
          <p:nvPr/>
        </p:nvSpPr>
        <p:spPr bwMode="auto">
          <a:xfrm>
            <a:off x="5408613" y="3754438"/>
            <a:ext cx="31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9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488" name="Rectangle 386"/>
          <p:cNvSpPr>
            <a:spLocks noChangeArrowheads="1"/>
          </p:cNvSpPr>
          <p:nvPr/>
        </p:nvSpPr>
        <p:spPr bwMode="auto">
          <a:xfrm>
            <a:off x="4684713" y="4343400"/>
            <a:ext cx="2619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89" name="Rectangle 387"/>
          <p:cNvSpPr>
            <a:spLocks noChangeArrowheads="1"/>
          </p:cNvSpPr>
          <p:nvPr/>
        </p:nvSpPr>
        <p:spPr bwMode="auto">
          <a:xfrm>
            <a:off x="4713288" y="4367213"/>
            <a:ext cx="1190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b="0">
                <a:solidFill>
                  <a:srgbClr val="000000"/>
                </a:solidFill>
              </a:rPr>
              <a:t>C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490" name="Rectangle 388"/>
          <p:cNvSpPr>
            <a:spLocks noChangeArrowheads="1"/>
          </p:cNvSpPr>
          <p:nvPr/>
        </p:nvSpPr>
        <p:spPr bwMode="auto">
          <a:xfrm>
            <a:off x="4835525" y="4429125"/>
            <a:ext cx="825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900" b="0">
                <a:solidFill>
                  <a:srgbClr val="000000"/>
                </a:solidFill>
              </a:rPr>
              <a:t>D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491" name="Rectangle 389"/>
          <p:cNvSpPr>
            <a:spLocks noChangeArrowheads="1"/>
          </p:cNvSpPr>
          <p:nvPr/>
        </p:nvSpPr>
        <p:spPr bwMode="auto">
          <a:xfrm>
            <a:off x="4914900" y="4429125"/>
            <a:ext cx="31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9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492" name="Rectangle 391"/>
          <p:cNvSpPr>
            <a:spLocks noChangeArrowheads="1"/>
          </p:cNvSpPr>
          <p:nvPr/>
        </p:nvSpPr>
        <p:spPr bwMode="auto">
          <a:xfrm>
            <a:off x="4760913" y="3700463"/>
            <a:ext cx="31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9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493" name="Rectangle 392"/>
          <p:cNvSpPr>
            <a:spLocks noChangeArrowheads="1"/>
          </p:cNvSpPr>
          <p:nvPr/>
        </p:nvSpPr>
        <p:spPr bwMode="auto">
          <a:xfrm>
            <a:off x="5180013" y="435133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94" name="Rectangle 393"/>
          <p:cNvSpPr>
            <a:spLocks noChangeArrowheads="1"/>
          </p:cNvSpPr>
          <p:nvPr/>
        </p:nvSpPr>
        <p:spPr bwMode="auto">
          <a:xfrm>
            <a:off x="5216525" y="4375150"/>
            <a:ext cx="920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b="0">
                <a:solidFill>
                  <a:srgbClr val="000000"/>
                </a:solidFill>
              </a:rPr>
              <a:t>–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495" name="Rectangle 394"/>
          <p:cNvSpPr>
            <a:spLocks noChangeArrowheads="1"/>
          </p:cNvSpPr>
          <p:nvPr/>
        </p:nvSpPr>
        <p:spPr bwMode="auto">
          <a:xfrm>
            <a:off x="5310188" y="4375150"/>
            <a:ext cx="920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b="0">
                <a:solidFill>
                  <a:srgbClr val="000000"/>
                </a:solidFill>
              </a:rPr>
              <a:t>1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496" name="Rectangle 395"/>
          <p:cNvSpPr>
            <a:spLocks noChangeArrowheads="1"/>
          </p:cNvSpPr>
          <p:nvPr/>
        </p:nvSpPr>
        <p:spPr bwMode="auto">
          <a:xfrm>
            <a:off x="5405438" y="4437063"/>
            <a:ext cx="31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9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497" name="Rectangle 396"/>
          <p:cNvSpPr>
            <a:spLocks noChangeArrowheads="1"/>
          </p:cNvSpPr>
          <p:nvPr/>
        </p:nvSpPr>
        <p:spPr bwMode="auto">
          <a:xfrm>
            <a:off x="4970463" y="4224338"/>
            <a:ext cx="182562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498" name="Rectangle 397"/>
          <p:cNvSpPr>
            <a:spLocks noChangeArrowheads="1"/>
          </p:cNvSpPr>
          <p:nvPr/>
        </p:nvSpPr>
        <p:spPr bwMode="auto">
          <a:xfrm>
            <a:off x="4970463" y="424656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1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499" name="Freeform 398"/>
          <p:cNvSpPr>
            <a:spLocks/>
          </p:cNvSpPr>
          <p:nvPr/>
        </p:nvSpPr>
        <p:spPr bwMode="auto">
          <a:xfrm>
            <a:off x="7331075" y="3833813"/>
            <a:ext cx="641350" cy="357187"/>
          </a:xfrm>
          <a:custGeom>
            <a:avLst/>
            <a:gdLst>
              <a:gd name="T0" fmla="*/ 2147483646 w 404"/>
              <a:gd name="T1" fmla="*/ 0 h 225"/>
              <a:gd name="T2" fmla="*/ 0 w 404"/>
              <a:gd name="T3" fmla="*/ 2147483646 h 225"/>
              <a:gd name="T4" fmla="*/ 2147483646 w 404"/>
              <a:gd name="T5" fmla="*/ 2147483646 h 225"/>
              <a:gd name="T6" fmla="*/ 2147483646 w 404"/>
              <a:gd name="T7" fmla="*/ 2147483646 h 225"/>
              <a:gd name="T8" fmla="*/ 2147483646 w 404"/>
              <a:gd name="T9" fmla="*/ 0 h 2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4"/>
              <a:gd name="T16" fmla="*/ 0 h 225"/>
              <a:gd name="T17" fmla="*/ 404 w 404"/>
              <a:gd name="T18" fmla="*/ 225 h 2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4" h="225">
                <a:moveTo>
                  <a:pt x="203" y="0"/>
                </a:moveTo>
                <a:lnTo>
                  <a:pt x="0" y="113"/>
                </a:lnTo>
                <a:lnTo>
                  <a:pt x="203" y="225"/>
                </a:lnTo>
                <a:lnTo>
                  <a:pt x="404" y="113"/>
                </a:lnTo>
                <a:lnTo>
                  <a:pt x="203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8500" name="Rectangle 399"/>
          <p:cNvSpPr>
            <a:spLocks noChangeArrowheads="1"/>
          </p:cNvSpPr>
          <p:nvPr/>
        </p:nvSpPr>
        <p:spPr bwMode="auto">
          <a:xfrm>
            <a:off x="7578725" y="3919538"/>
            <a:ext cx="14605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501" name="Rectangle 400"/>
          <p:cNvSpPr>
            <a:spLocks noChangeArrowheads="1"/>
          </p:cNvSpPr>
          <p:nvPr/>
        </p:nvSpPr>
        <p:spPr bwMode="auto">
          <a:xfrm>
            <a:off x="7650163" y="3948113"/>
            <a:ext cx="5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6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grpSp>
        <p:nvGrpSpPr>
          <p:cNvPr id="48502" name="Group 403"/>
          <p:cNvGrpSpPr>
            <a:grpSpLocks/>
          </p:cNvGrpSpPr>
          <p:nvPr/>
        </p:nvGrpSpPr>
        <p:grpSpPr bwMode="auto">
          <a:xfrm>
            <a:off x="7999413" y="3517900"/>
            <a:ext cx="488950" cy="531813"/>
            <a:chOff x="5058" y="1786"/>
            <a:chExt cx="308" cy="335"/>
          </a:xfrm>
        </p:grpSpPr>
        <p:sp>
          <p:nvSpPr>
            <p:cNvPr id="48732" name="Freeform 401"/>
            <p:cNvSpPr>
              <a:spLocks/>
            </p:cNvSpPr>
            <p:nvPr/>
          </p:nvSpPr>
          <p:spPr bwMode="auto">
            <a:xfrm>
              <a:off x="5129" y="1786"/>
              <a:ext cx="237" cy="312"/>
            </a:xfrm>
            <a:custGeom>
              <a:avLst/>
              <a:gdLst>
                <a:gd name="T0" fmla="*/ 237 w 237"/>
                <a:gd name="T1" fmla="*/ 0 h 312"/>
                <a:gd name="T2" fmla="*/ 223 w 237"/>
                <a:gd name="T3" fmla="*/ 312 h 312"/>
                <a:gd name="T4" fmla="*/ 0 w 237"/>
                <a:gd name="T5" fmla="*/ 311 h 312"/>
                <a:gd name="T6" fmla="*/ 0 60000 65536"/>
                <a:gd name="T7" fmla="*/ 0 60000 65536"/>
                <a:gd name="T8" fmla="*/ 0 60000 65536"/>
                <a:gd name="T9" fmla="*/ 0 w 237"/>
                <a:gd name="T10" fmla="*/ 0 h 312"/>
                <a:gd name="T11" fmla="*/ 237 w 237"/>
                <a:gd name="T12" fmla="*/ 312 h 3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7" h="312">
                  <a:moveTo>
                    <a:pt x="237" y="0"/>
                  </a:moveTo>
                  <a:lnTo>
                    <a:pt x="223" y="312"/>
                  </a:lnTo>
                  <a:lnTo>
                    <a:pt x="0" y="311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733" name="Freeform 402"/>
            <p:cNvSpPr>
              <a:spLocks/>
            </p:cNvSpPr>
            <p:nvPr/>
          </p:nvSpPr>
          <p:spPr bwMode="auto">
            <a:xfrm>
              <a:off x="5058" y="2074"/>
              <a:ext cx="74" cy="47"/>
            </a:xfrm>
            <a:custGeom>
              <a:avLst/>
              <a:gdLst>
                <a:gd name="T0" fmla="*/ 74 w 74"/>
                <a:gd name="T1" fmla="*/ 0 h 47"/>
                <a:gd name="T2" fmla="*/ 0 w 74"/>
                <a:gd name="T3" fmla="*/ 23 h 47"/>
                <a:gd name="T4" fmla="*/ 74 w 74"/>
                <a:gd name="T5" fmla="*/ 47 h 47"/>
                <a:gd name="T6" fmla="*/ 74 w 74"/>
                <a:gd name="T7" fmla="*/ 0 h 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"/>
                <a:gd name="T13" fmla="*/ 0 h 47"/>
                <a:gd name="T14" fmla="*/ 74 w 74"/>
                <a:gd name="T15" fmla="*/ 47 h 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" h="47">
                  <a:moveTo>
                    <a:pt x="74" y="0"/>
                  </a:moveTo>
                  <a:lnTo>
                    <a:pt x="0" y="23"/>
                  </a:lnTo>
                  <a:lnTo>
                    <a:pt x="74" y="47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8503" name="Group 406"/>
          <p:cNvGrpSpPr>
            <a:grpSpLocks/>
          </p:cNvGrpSpPr>
          <p:nvPr/>
        </p:nvGrpSpPr>
        <p:grpSpPr bwMode="auto">
          <a:xfrm>
            <a:off x="7604125" y="4210050"/>
            <a:ext cx="74613" cy="390525"/>
            <a:chOff x="4809" y="2222"/>
            <a:chExt cx="47" cy="246"/>
          </a:xfrm>
        </p:grpSpPr>
        <p:sp>
          <p:nvSpPr>
            <p:cNvPr id="48730" name="Line 404"/>
            <p:cNvSpPr>
              <a:spLocks noChangeShapeType="1"/>
            </p:cNvSpPr>
            <p:nvPr/>
          </p:nvSpPr>
          <p:spPr bwMode="auto">
            <a:xfrm>
              <a:off x="4832" y="2222"/>
              <a:ext cx="1" cy="1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731" name="Freeform 405"/>
            <p:cNvSpPr>
              <a:spLocks/>
            </p:cNvSpPr>
            <p:nvPr/>
          </p:nvSpPr>
          <p:spPr bwMode="auto">
            <a:xfrm>
              <a:off x="4809" y="2393"/>
              <a:ext cx="47" cy="75"/>
            </a:xfrm>
            <a:custGeom>
              <a:avLst/>
              <a:gdLst>
                <a:gd name="T0" fmla="*/ 0 w 47"/>
                <a:gd name="T1" fmla="*/ 0 h 75"/>
                <a:gd name="T2" fmla="*/ 24 w 47"/>
                <a:gd name="T3" fmla="*/ 75 h 75"/>
                <a:gd name="T4" fmla="*/ 47 w 47"/>
                <a:gd name="T5" fmla="*/ 0 h 75"/>
                <a:gd name="T6" fmla="*/ 0 w 47"/>
                <a:gd name="T7" fmla="*/ 0 h 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75"/>
                <a:gd name="T14" fmla="*/ 47 w 47"/>
                <a:gd name="T15" fmla="*/ 75 h 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75">
                  <a:moveTo>
                    <a:pt x="0" y="0"/>
                  </a:moveTo>
                  <a:lnTo>
                    <a:pt x="24" y="75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8504" name="Group 409"/>
          <p:cNvGrpSpPr>
            <a:grpSpLocks/>
          </p:cNvGrpSpPr>
          <p:nvPr/>
        </p:nvGrpSpPr>
        <p:grpSpPr bwMode="auto">
          <a:xfrm>
            <a:off x="7599363" y="3527425"/>
            <a:ext cx="74612" cy="315913"/>
            <a:chOff x="4806" y="1792"/>
            <a:chExt cx="47" cy="199"/>
          </a:xfrm>
        </p:grpSpPr>
        <p:sp>
          <p:nvSpPr>
            <p:cNvPr id="48728" name="Line 407"/>
            <p:cNvSpPr>
              <a:spLocks noChangeShapeType="1"/>
            </p:cNvSpPr>
            <p:nvPr/>
          </p:nvSpPr>
          <p:spPr bwMode="auto">
            <a:xfrm>
              <a:off x="4829" y="1792"/>
              <a:ext cx="1" cy="12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729" name="Freeform 408"/>
            <p:cNvSpPr>
              <a:spLocks/>
            </p:cNvSpPr>
            <p:nvPr/>
          </p:nvSpPr>
          <p:spPr bwMode="auto">
            <a:xfrm>
              <a:off x="4806" y="1916"/>
              <a:ext cx="47" cy="75"/>
            </a:xfrm>
            <a:custGeom>
              <a:avLst/>
              <a:gdLst>
                <a:gd name="T0" fmla="*/ 0 w 47"/>
                <a:gd name="T1" fmla="*/ 0 h 75"/>
                <a:gd name="T2" fmla="*/ 23 w 47"/>
                <a:gd name="T3" fmla="*/ 75 h 75"/>
                <a:gd name="T4" fmla="*/ 47 w 47"/>
                <a:gd name="T5" fmla="*/ 0 h 75"/>
                <a:gd name="T6" fmla="*/ 0 w 47"/>
                <a:gd name="T7" fmla="*/ 0 h 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75"/>
                <a:gd name="T14" fmla="*/ 47 w 47"/>
                <a:gd name="T15" fmla="*/ 75 h 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75">
                  <a:moveTo>
                    <a:pt x="0" y="0"/>
                  </a:moveTo>
                  <a:lnTo>
                    <a:pt x="23" y="75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8505" name="Rectangle 410"/>
          <p:cNvSpPr>
            <a:spLocks noChangeArrowheads="1"/>
          </p:cNvSpPr>
          <p:nvPr/>
        </p:nvSpPr>
        <p:spPr bwMode="auto">
          <a:xfrm>
            <a:off x="7237413" y="3756025"/>
            <a:ext cx="2317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506" name="Rectangle 411"/>
          <p:cNvSpPr>
            <a:spLocks noChangeArrowheads="1"/>
          </p:cNvSpPr>
          <p:nvPr/>
        </p:nvSpPr>
        <p:spPr bwMode="auto">
          <a:xfrm>
            <a:off x="7237413" y="3781425"/>
            <a:ext cx="9366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b="0">
                <a:solidFill>
                  <a:srgbClr val="000000"/>
                </a:solidFill>
                <a:latin typeface="Times New Roman" panose="02020603050405020304" pitchFamily="18" charset="0"/>
              </a:rPr>
              <a:t>&lt;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07" name="Rectangle 412"/>
          <p:cNvSpPr>
            <a:spLocks noChangeArrowheads="1"/>
          </p:cNvSpPr>
          <p:nvPr/>
        </p:nvSpPr>
        <p:spPr bwMode="auto">
          <a:xfrm>
            <a:off x="7237413" y="3927475"/>
            <a:ext cx="93662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508" name="Rectangle 413"/>
          <p:cNvSpPr>
            <a:spLocks noChangeArrowheads="1"/>
          </p:cNvSpPr>
          <p:nvPr/>
        </p:nvSpPr>
        <p:spPr bwMode="auto">
          <a:xfrm>
            <a:off x="7331075" y="3781425"/>
            <a:ext cx="825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b="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09" name="Rectangle 414"/>
          <p:cNvSpPr>
            <a:spLocks noChangeArrowheads="1"/>
          </p:cNvSpPr>
          <p:nvPr/>
        </p:nvSpPr>
        <p:spPr bwMode="auto">
          <a:xfrm>
            <a:off x="7415213" y="378142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10" name="Rectangle 415"/>
          <p:cNvSpPr>
            <a:spLocks noChangeArrowheads="1"/>
          </p:cNvSpPr>
          <p:nvPr/>
        </p:nvSpPr>
        <p:spPr bwMode="auto">
          <a:xfrm>
            <a:off x="7858125" y="3746500"/>
            <a:ext cx="211138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511" name="Rectangle 416"/>
          <p:cNvSpPr>
            <a:spLocks noChangeArrowheads="1"/>
          </p:cNvSpPr>
          <p:nvPr/>
        </p:nvSpPr>
        <p:spPr bwMode="auto">
          <a:xfrm>
            <a:off x="7858125" y="3768725"/>
            <a:ext cx="17621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b="0">
                <a:solidFill>
                  <a:srgbClr val="000000"/>
                </a:solidFill>
                <a:latin typeface="Times New Roman" panose="02020603050405020304" pitchFamily="18" charset="0"/>
              </a:rPr>
              <a:t>&gt;0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12" name="Rectangle 417"/>
          <p:cNvSpPr>
            <a:spLocks noChangeArrowheads="1"/>
          </p:cNvSpPr>
          <p:nvPr/>
        </p:nvSpPr>
        <p:spPr bwMode="auto">
          <a:xfrm>
            <a:off x="8035925" y="376872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13" name="Rectangle 418"/>
          <p:cNvSpPr>
            <a:spLocks noChangeArrowheads="1"/>
          </p:cNvSpPr>
          <p:nvPr/>
        </p:nvSpPr>
        <p:spPr bwMode="auto">
          <a:xfrm>
            <a:off x="6896100" y="4656138"/>
            <a:ext cx="314325" cy="254000"/>
          </a:xfrm>
          <a:prstGeom prst="rect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514" name="Rectangle 419"/>
          <p:cNvSpPr>
            <a:spLocks noChangeArrowheads="1"/>
          </p:cNvSpPr>
          <p:nvPr/>
        </p:nvSpPr>
        <p:spPr bwMode="auto">
          <a:xfrm>
            <a:off x="6991350" y="4718050"/>
            <a:ext cx="11906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>
                <a:solidFill>
                  <a:srgbClr val="000000"/>
                </a:solidFill>
              </a:rPr>
              <a:t>U</a:t>
            </a:r>
            <a:endParaRPr lang="de-DE" altLang="de-DE" sz="2800">
              <a:latin typeface="Arial Black" panose="020B0A04020102020204" pitchFamily="34" charset="0"/>
            </a:endParaRPr>
          </a:p>
        </p:txBody>
      </p:sp>
      <p:sp>
        <p:nvSpPr>
          <p:cNvPr id="48515" name="Rectangle 420"/>
          <p:cNvSpPr>
            <a:spLocks noChangeArrowheads="1"/>
          </p:cNvSpPr>
          <p:nvPr/>
        </p:nvSpPr>
        <p:spPr bwMode="auto">
          <a:xfrm>
            <a:off x="7112000" y="4718050"/>
            <a:ext cx="460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grpSp>
        <p:nvGrpSpPr>
          <p:cNvPr id="48516" name="Group 423"/>
          <p:cNvGrpSpPr>
            <a:grpSpLocks/>
          </p:cNvGrpSpPr>
          <p:nvPr/>
        </p:nvGrpSpPr>
        <p:grpSpPr bwMode="auto">
          <a:xfrm>
            <a:off x="7232650" y="4632325"/>
            <a:ext cx="295275" cy="109538"/>
            <a:chOff x="4575" y="2488"/>
            <a:chExt cx="186" cy="69"/>
          </a:xfrm>
        </p:grpSpPr>
        <p:sp>
          <p:nvSpPr>
            <p:cNvPr id="48726" name="Line 421"/>
            <p:cNvSpPr>
              <a:spLocks noChangeShapeType="1"/>
            </p:cNvSpPr>
            <p:nvPr/>
          </p:nvSpPr>
          <p:spPr bwMode="auto">
            <a:xfrm>
              <a:off x="4575" y="2522"/>
              <a:ext cx="11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727" name="Freeform 422"/>
            <p:cNvSpPr>
              <a:spLocks/>
            </p:cNvSpPr>
            <p:nvPr/>
          </p:nvSpPr>
          <p:spPr bwMode="auto">
            <a:xfrm>
              <a:off x="4691" y="2488"/>
              <a:ext cx="70" cy="69"/>
            </a:xfrm>
            <a:custGeom>
              <a:avLst/>
              <a:gdLst>
                <a:gd name="T0" fmla="*/ 0 w 70"/>
                <a:gd name="T1" fmla="*/ 69 h 69"/>
                <a:gd name="T2" fmla="*/ 70 w 70"/>
                <a:gd name="T3" fmla="*/ 35 h 69"/>
                <a:gd name="T4" fmla="*/ 0 w 70"/>
                <a:gd name="T5" fmla="*/ 0 h 69"/>
                <a:gd name="T6" fmla="*/ 0 w 70"/>
                <a:gd name="T7" fmla="*/ 69 h 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"/>
                <a:gd name="T13" fmla="*/ 0 h 69"/>
                <a:gd name="T14" fmla="*/ 70 w 70"/>
                <a:gd name="T15" fmla="*/ 69 h 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" h="69">
                  <a:moveTo>
                    <a:pt x="0" y="69"/>
                  </a:moveTo>
                  <a:lnTo>
                    <a:pt x="70" y="35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8517" name="Group 426"/>
          <p:cNvGrpSpPr>
            <a:grpSpLocks/>
          </p:cNvGrpSpPr>
          <p:nvPr/>
        </p:nvGrpSpPr>
        <p:grpSpPr bwMode="auto">
          <a:xfrm>
            <a:off x="7235825" y="4792663"/>
            <a:ext cx="306388" cy="109537"/>
            <a:chOff x="4577" y="2589"/>
            <a:chExt cx="193" cy="69"/>
          </a:xfrm>
        </p:grpSpPr>
        <p:sp>
          <p:nvSpPr>
            <p:cNvPr id="48724" name="Line 424"/>
            <p:cNvSpPr>
              <a:spLocks noChangeShapeType="1"/>
            </p:cNvSpPr>
            <p:nvPr/>
          </p:nvSpPr>
          <p:spPr bwMode="auto">
            <a:xfrm flipH="1">
              <a:off x="4643" y="2623"/>
              <a:ext cx="12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725" name="Freeform 425"/>
            <p:cNvSpPr>
              <a:spLocks/>
            </p:cNvSpPr>
            <p:nvPr/>
          </p:nvSpPr>
          <p:spPr bwMode="auto">
            <a:xfrm>
              <a:off x="4577" y="2589"/>
              <a:ext cx="70" cy="69"/>
            </a:xfrm>
            <a:custGeom>
              <a:avLst/>
              <a:gdLst>
                <a:gd name="T0" fmla="*/ 70 w 70"/>
                <a:gd name="T1" fmla="*/ 0 h 69"/>
                <a:gd name="T2" fmla="*/ 0 w 70"/>
                <a:gd name="T3" fmla="*/ 34 h 69"/>
                <a:gd name="T4" fmla="*/ 70 w 70"/>
                <a:gd name="T5" fmla="*/ 69 h 69"/>
                <a:gd name="T6" fmla="*/ 70 w 70"/>
                <a:gd name="T7" fmla="*/ 0 h 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"/>
                <a:gd name="T13" fmla="*/ 0 h 69"/>
                <a:gd name="T14" fmla="*/ 70 w 70"/>
                <a:gd name="T15" fmla="*/ 69 h 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" h="69">
                  <a:moveTo>
                    <a:pt x="70" y="0"/>
                  </a:moveTo>
                  <a:lnTo>
                    <a:pt x="0" y="34"/>
                  </a:lnTo>
                  <a:lnTo>
                    <a:pt x="70" y="69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8518" name="Rectangle 427"/>
          <p:cNvSpPr>
            <a:spLocks noChangeArrowheads="1"/>
          </p:cNvSpPr>
          <p:nvPr/>
        </p:nvSpPr>
        <p:spPr bwMode="auto">
          <a:xfrm>
            <a:off x="7239000" y="4467225"/>
            <a:ext cx="21907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519" name="Rectangle 428"/>
          <p:cNvSpPr>
            <a:spLocks noChangeArrowheads="1"/>
          </p:cNvSpPr>
          <p:nvPr/>
        </p:nvSpPr>
        <p:spPr bwMode="auto">
          <a:xfrm>
            <a:off x="7264400" y="4491038"/>
            <a:ext cx="1016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100" b="0">
                <a:solidFill>
                  <a:srgbClr val="000000"/>
                </a:solidFill>
              </a:rPr>
              <a:t>C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20" name="Rectangle 429"/>
          <p:cNvSpPr>
            <a:spLocks noChangeArrowheads="1"/>
          </p:cNvSpPr>
          <p:nvPr/>
        </p:nvSpPr>
        <p:spPr bwMode="auto">
          <a:xfrm>
            <a:off x="7364413" y="4549775"/>
            <a:ext cx="635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700" b="0">
                <a:solidFill>
                  <a:srgbClr val="000000"/>
                </a:solidFill>
              </a:rPr>
              <a:t>U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21" name="Rectangle 430"/>
          <p:cNvSpPr>
            <a:spLocks noChangeArrowheads="1"/>
          </p:cNvSpPr>
          <p:nvPr/>
        </p:nvSpPr>
        <p:spPr bwMode="auto">
          <a:xfrm>
            <a:off x="7431088" y="4549775"/>
            <a:ext cx="254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7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22" name="Rectangle 431"/>
          <p:cNvSpPr>
            <a:spLocks noChangeArrowheads="1"/>
          </p:cNvSpPr>
          <p:nvPr/>
        </p:nvSpPr>
        <p:spPr bwMode="auto">
          <a:xfrm>
            <a:off x="7329488" y="4832350"/>
            <a:ext cx="22701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523" name="Rectangle 432"/>
          <p:cNvSpPr>
            <a:spLocks noChangeArrowheads="1"/>
          </p:cNvSpPr>
          <p:nvPr/>
        </p:nvSpPr>
        <p:spPr bwMode="auto">
          <a:xfrm>
            <a:off x="7364413" y="4857750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100" b="0">
                <a:solidFill>
                  <a:srgbClr val="000000"/>
                </a:solidFill>
              </a:rPr>
              <a:t>–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24" name="Rectangle 433"/>
          <p:cNvSpPr>
            <a:spLocks noChangeArrowheads="1"/>
          </p:cNvSpPr>
          <p:nvPr/>
        </p:nvSpPr>
        <p:spPr bwMode="auto">
          <a:xfrm>
            <a:off x="7442200" y="4857750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100" b="0">
                <a:solidFill>
                  <a:srgbClr val="000000"/>
                </a:solidFill>
              </a:rPr>
              <a:t>1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25" name="Rectangle 434"/>
          <p:cNvSpPr>
            <a:spLocks noChangeArrowheads="1"/>
          </p:cNvSpPr>
          <p:nvPr/>
        </p:nvSpPr>
        <p:spPr bwMode="auto">
          <a:xfrm>
            <a:off x="7519988" y="4916488"/>
            <a:ext cx="254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7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26" name="Freeform 435"/>
          <p:cNvSpPr>
            <a:spLocks/>
          </p:cNvSpPr>
          <p:nvPr/>
        </p:nvSpPr>
        <p:spPr bwMode="auto">
          <a:xfrm>
            <a:off x="8280400" y="3192463"/>
            <a:ext cx="368300" cy="311150"/>
          </a:xfrm>
          <a:custGeom>
            <a:avLst/>
            <a:gdLst>
              <a:gd name="T0" fmla="*/ 2147483646 w 232"/>
              <a:gd name="T1" fmla="*/ 0 h 196"/>
              <a:gd name="T2" fmla="*/ 0 w 232"/>
              <a:gd name="T3" fmla="*/ 2147483646 h 196"/>
              <a:gd name="T4" fmla="*/ 2147483646 w 232"/>
              <a:gd name="T5" fmla="*/ 2147483646 h 196"/>
              <a:gd name="T6" fmla="*/ 2147483646 w 232"/>
              <a:gd name="T7" fmla="*/ 2147483646 h 196"/>
              <a:gd name="T8" fmla="*/ 2147483646 w 232"/>
              <a:gd name="T9" fmla="*/ 2147483646 h 196"/>
              <a:gd name="T10" fmla="*/ 2147483646 w 232"/>
              <a:gd name="T11" fmla="*/ 0 h 196"/>
              <a:gd name="T12" fmla="*/ 2147483646 w 232"/>
              <a:gd name="T13" fmla="*/ 0 h 1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2"/>
              <a:gd name="T22" fmla="*/ 0 h 196"/>
              <a:gd name="T23" fmla="*/ 232 w 232"/>
              <a:gd name="T24" fmla="*/ 196 h 1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2" h="196">
                <a:moveTo>
                  <a:pt x="58" y="0"/>
                </a:moveTo>
                <a:lnTo>
                  <a:pt x="0" y="98"/>
                </a:lnTo>
                <a:lnTo>
                  <a:pt x="58" y="196"/>
                </a:lnTo>
                <a:lnTo>
                  <a:pt x="175" y="196"/>
                </a:lnTo>
                <a:lnTo>
                  <a:pt x="232" y="98"/>
                </a:lnTo>
                <a:lnTo>
                  <a:pt x="175" y="0"/>
                </a:lnTo>
                <a:lnTo>
                  <a:pt x="58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8527" name="Rectangle 436"/>
          <p:cNvSpPr>
            <a:spLocks noChangeArrowheads="1"/>
          </p:cNvSpPr>
          <p:nvPr/>
        </p:nvSpPr>
        <p:spPr bwMode="auto">
          <a:xfrm>
            <a:off x="8421688" y="3243263"/>
            <a:ext cx="150812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528" name="Rectangle 437"/>
          <p:cNvSpPr>
            <a:spLocks noChangeArrowheads="1"/>
          </p:cNvSpPr>
          <p:nvPr/>
        </p:nvSpPr>
        <p:spPr bwMode="auto">
          <a:xfrm>
            <a:off x="8421688" y="3268663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b="0">
                <a:solidFill>
                  <a:srgbClr val="000000"/>
                </a:solidFill>
              </a:rPr>
              <a:t>1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29" name="Rectangle 438"/>
          <p:cNvSpPr>
            <a:spLocks noChangeArrowheads="1"/>
          </p:cNvSpPr>
          <p:nvPr/>
        </p:nvSpPr>
        <p:spPr bwMode="auto">
          <a:xfrm>
            <a:off x="8515350" y="3268663"/>
            <a:ext cx="4603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30" name="Rectangle 439"/>
          <p:cNvSpPr>
            <a:spLocks noChangeArrowheads="1"/>
          </p:cNvSpPr>
          <p:nvPr/>
        </p:nvSpPr>
        <p:spPr bwMode="auto">
          <a:xfrm>
            <a:off x="7867650" y="3136900"/>
            <a:ext cx="21272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531" name="Rectangle 440"/>
          <p:cNvSpPr>
            <a:spLocks noChangeArrowheads="1"/>
          </p:cNvSpPr>
          <p:nvPr/>
        </p:nvSpPr>
        <p:spPr bwMode="auto">
          <a:xfrm>
            <a:off x="7867650" y="3159125"/>
            <a:ext cx="825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b="0">
                <a:solidFill>
                  <a:srgbClr val="000000"/>
                </a:solidFill>
                <a:latin typeface="Times New Roman" panose="02020603050405020304" pitchFamily="18" charset="0"/>
              </a:rPr>
              <a:t>–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32" name="Rectangle 441"/>
          <p:cNvSpPr>
            <a:spLocks noChangeArrowheads="1"/>
          </p:cNvSpPr>
          <p:nvPr/>
        </p:nvSpPr>
        <p:spPr bwMode="auto">
          <a:xfrm>
            <a:off x="7951788" y="3159125"/>
            <a:ext cx="825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b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33" name="Rectangle 442"/>
          <p:cNvSpPr>
            <a:spLocks noChangeArrowheads="1"/>
          </p:cNvSpPr>
          <p:nvPr/>
        </p:nvSpPr>
        <p:spPr bwMode="auto">
          <a:xfrm>
            <a:off x="7867650" y="3305175"/>
            <a:ext cx="168275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534" name="Rectangle 443"/>
          <p:cNvSpPr>
            <a:spLocks noChangeArrowheads="1"/>
          </p:cNvSpPr>
          <p:nvPr/>
        </p:nvSpPr>
        <p:spPr bwMode="auto">
          <a:xfrm>
            <a:off x="8035925" y="315912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35" name="Freeform 444"/>
          <p:cNvSpPr>
            <a:spLocks/>
          </p:cNvSpPr>
          <p:nvPr/>
        </p:nvSpPr>
        <p:spPr bwMode="auto">
          <a:xfrm>
            <a:off x="6219825" y="3833813"/>
            <a:ext cx="422275" cy="311150"/>
          </a:xfrm>
          <a:custGeom>
            <a:avLst/>
            <a:gdLst>
              <a:gd name="T0" fmla="*/ 2147483646 w 266"/>
              <a:gd name="T1" fmla="*/ 0 h 196"/>
              <a:gd name="T2" fmla="*/ 0 w 266"/>
              <a:gd name="T3" fmla="*/ 2147483646 h 196"/>
              <a:gd name="T4" fmla="*/ 2147483646 w 266"/>
              <a:gd name="T5" fmla="*/ 2147483646 h 196"/>
              <a:gd name="T6" fmla="*/ 2147483646 w 266"/>
              <a:gd name="T7" fmla="*/ 2147483646 h 196"/>
              <a:gd name="T8" fmla="*/ 2147483646 w 266"/>
              <a:gd name="T9" fmla="*/ 2147483646 h 196"/>
              <a:gd name="T10" fmla="*/ 2147483646 w 266"/>
              <a:gd name="T11" fmla="*/ 0 h 196"/>
              <a:gd name="T12" fmla="*/ 2147483646 w 266"/>
              <a:gd name="T13" fmla="*/ 0 h 1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6"/>
              <a:gd name="T22" fmla="*/ 0 h 196"/>
              <a:gd name="T23" fmla="*/ 266 w 266"/>
              <a:gd name="T24" fmla="*/ 196 h 1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6" h="196">
                <a:moveTo>
                  <a:pt x="66" y="0"/>
                </a:moveTo>
                <a:lnTo>
                  <a:pt x="0" y="98"/>
                </a:lnTo>
                <a:lnTo>
                  <a:pt x="66" y="196"/>
                </a:lnTo>
                <a:lnTo>
                  <a:pt x="199" y="196"/>
                </a:lnTo>
                <a:lnTo>
                  <a:pt x="266" y="98"/>
                </a:lnTo>
                <a:lnTo>
                  <a:pt x="199" y="0"/>
                </a:lnTo>
                <a:lnTo>
                  <a:pt x="66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8536" name="Rectangle 445"/>
          <p:cNvSpPr>
            <a:spLocks noChangeArrowheads="1"/>
          </p:cNvSpPr>
          <p:nvPr/>
        </p:nvSpPr>
        <p:spPr bwMode="auto">
          <a:xfrm>
            <a:off x="6361113" y="3916363"/>
            <a:ext cx="192087" cy="209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537" name="Rectangle 446"/>
          <p:cNvSpPr>
            <a:spLocks noChangeArrowheads="1"/>
          </p:cNvSpPr>
          <p:nvPr/>
        </p:nvSpPr>
        <p:spPr bwMode="auto">
          <a:xfrm>
            <a:off x="6361113" y="3941763"/>
            <a:ext cx="1825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b="0">
                <a:solidFill>
                  <a:srgbClr val="000000"/>
                </a:solidFill>
              </a:rPr>
              <a:t>U*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38" name="Rectangle 447"/>
          <p:cNvSpPr>
            <a:spLocks noChangeArrowheads="1"/>
          </p:cNvSpPr>
          <p:nvPr/>
        </p:nvSpPr>
        <p:spPr bwMode="auto">
          <a:xfrm>
            <a:off x="6546850" y="3941763"/>
            <a:ext cx="4603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grpSp>
        <p:nvGrpSpPr>
          <p:cNvPr id="48539" name="Group 450"/>
          <p:cNvGrpSpPr>
            <a:grpSpLocks/>
          </p:cNvGrpSpPr>
          <p:nvPr/>
        </p:nvGrpSpPr>
        <p:grpSpPr bwMode="auto">
          <a:xfrm>
            <a:off x="6638925" y="3948113"/>
            <a:ext cx="233363" cy="109537"/>
            <a:chOff x="4201" y="2057"/>
            <a:chExt cx="147" cy="69"/>
          </a:xfrm>
        </p:grpSpPr>
        <p:sp>
          <p:nvSpPr>
            <p:cNvPr id="48722" name="Line 448"/>
            <p:cNvSpPr>
              <a:spLocks noChangeShapeType="1"/>
            </p:cNvSpPr>
            <p:nvPr/>
          </p:nvSpPr>
          <p:spPr bwMode="auto">
            <a:xfrm>
              <a:off x="4201" y="2091"/>
              <a:ext cx="8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723" name="Freeform 449"/>
            <p:cNvSpPr>
              <a:spLocks/>
            </p:cNvSpPr>
            <p:nvPr/>
          </p:nvSpPr>
          <p:spPr bwMode="auto">
            <a:xfrm>
              <a:off x="4279" y="2057"/>
              <a:ext cx="69" cy="69"/>
            </a:xfrm>
            <a:custGeom>
              <a:avLst/>
              <a:gdLst>
                <a:gd name="T0" fmla="*/ 0 w 69"/>
                <a:gd name="T1" fmla="*/ 69 h 69"/>
                <a:gd name="T2" fmla="*/ 69 w 69"/>
                <a:gd name="T3" fmla="*/ 34 h 69"/>
                <a:gd name="T4" fmla="*/ 0 w 69"/>
                <a:gd name="T5" fmla="*/ 0 h 69"/>
                <a:gd name="T6" fmla="*/ 0 w 69"/>
                <a:gd name="T7" fmla="*/ 69 h 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"/>
                <a:gd name="T13" fmla="*/ 0 h 69"/>
                <a:gd name="T14" fmla="*/ 69 w 69"/>
                <a:gd name="T15" fmla="*/ 69 h 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" h="69">
                  <a:moveTo>
                    <a:pt x="0" y="69"/>
                  </a:moveTo>
                  <a:lnTo>
                    <a:pt x="69" y="34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8540" name="Rectangle 451"/>
          <p:cNvSpPr>
            <a:spLocks noChangeArrowheads="1"/>
          </p:cNvSpPr>
          <p:nvPr/>
        </p:nvSpPr>
        <p:spPr bwMode="auto">
          <a:xfrm>
            <a:off x="6937375" y="3944938"/>
            <a:ext cx="18256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541" name="Rectangle 452"/>
          <p:cNvSpPr>
            <a:spLocks noChangeArrowheads="1"/>
          </p:cNvSpPr>
          <p:nvPr/>
        </p:nvSpPr>
        <p:spPr bwMode="auto">
          <a:xfrm>
            <a:off x="6978650" y="3981450"/>
            <a:ext cx="98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000" b="0">
                <a:solidFill>
                  <a:srgbClr val="000000"/>
                </a:solidFill>
              </a:rPr>
              <a:t>*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42" name="Rectangle 453"/>
          <p:cNvSpPr>
            <a:spLocks noChangeArrowheads="1"/>
          </p:cNvSpPr>
          <p:nvPr/>
        </p:nvSpPr>
        <p:spPr bwMode="auto">
          <a:xfrm>
            <a:off x="7075488" y="3981450"/>
            <a:ext cx="6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0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43" name="Oval 454"/>
          <p:cNvSpPr>
            <a:spLocks noChangeArrowheads="1"/>
          </p:cNvSpPr>
          <p:nvPr/>
        </p:nvSpPr>
        <p:spPr bwMode="auto">
          <a:xfrm>
            <a:off x="6883400" y="3868738"/>
            <a:ext cx="282575" cy="304800"/>
          </a:xfrm>
          <a:prstGeom prst="ellips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544" name="Rectangle 455"/>
          <p:cNvSpPr>
            <a:spLocks noChangeArrowheads="1"/>
          </p:cNvSpPr>
          <p:nvPr/>
        </p:nvSpPr>
        <p:spPr bwMode="auto">
          <a:xfrm>
            <a:off x="7535863" y="3281363"/>
            <a:ext cx="182562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545" name="Rectangle 456"/>
          <p:cNvSpPr>
            <a:spLocks noChangeArrowheads="1"/>
          </p:cNvSpPr>
          <p:nvPr/>
        </p:nvSpPr>
        <p:spPr bwMode="auto">
          <a:xfrm>
            <a:off x="7551738" y="3236913"/>
            <a:ext cx="147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000" b="0">
                <a:solidFill>
                  <a:srgbClr val="000000"/>
                </a:solidFill>
              </a:rPr>
              <a:t>+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46" name="Rectangle 457"/>
          <p:cNvSpPr>
            <a:spLocks noChangeArrowheads="1"/>
          </p:cNvSpPr>
          <p:nvPr/>
        </p:nvSpPr>
        <p:spPr bwMode="auto">
          <a:xfrm>
            <a:off x="7699375" y="3236913"/>
            <a:ext cx="6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0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47" name="Oval 458"/>
          <p:cNvSpPr>
            <a:spLocks noChangeArrowheads="1"/>
          </p:cNvSpPr>
          <p:nvPr/>
        </p:nvSpPr>
        <p:spPr bwMode="auto">
          <a:xfrm>
            <a:off x="7483475" y="3205163"/>
            <a:ext cx="284163" cy="304800"/>
          </a:xfrm>
          <a:prstGeom prst="ellips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grpSp>
        <p:nvGrpSpPr>
          <p:cNvPr id="48548" name="Group 461"/>
          <p:cNvGrpSpPr>
            <a:grpSpLocks/>
          </p:cNvGrpSpPr>
          <p:nvPr/>
        </p:nvGrpSpPr>
        <p:grpSpPr bwMode="auto">
          <a:xfrm>
            <a:off x="7210425" y="3971925"/>
            <a:ext cx="149225" cy="74613"/>
            <a:chOff x="4561" y="2072"/>
            <a:chExt cx="94" cy="47"/>
          </a:xfrm>
        </p:grpSpPr>
        <p:sp>
          <p:nvSpPr>
            <p:cNvPr id="48720" name="Line 459"/>
            <p:cNvSpPr>
              <a:spLocks noChangeShapeType="1"/>
            </p:cNvSpPr>
            <p:nvPr/>
          </p:nvSpPr>
          <p:spPr bwMode="auto">
            <a:xfrm flipV="1">
              <a:off x="4561" y="2095"/>
              <a:ext cx="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721" name="Freeform 460"/>
            <p:cNvSpPr>
              <a:spLocks/>
            </p:cNvSpPr>
            <p:nvPr/>
          </p:nvSpPr>
          <p:spPr bwMode="auto">
            <a:xfrm>
              <a:off x="4578" y="2072"/>
              <a:ext cx="77" cy="47"/>
            </a:xfrm>
            <a:custGeom>
              <a:avLst/>
              <a:gdLst>
                <a:gd name="T0" fmla="*/ 3 w 77"/>
                <a:gd name="T1" fmla="*/ 47 h 47"/>
                <a:gd name="T2" fmla="*/ 77 w 77"/>
                <a:gd name="T3" fmla="*/ 19 h 47"/>
                <a:gd name="T4" fmla="*/ 0 w 77"/>
                <a:gd name="T5" fmla="*/ 0 h 47"/>
                <a:gd name="T6" fmla="*/ 3 w 77"/>
                <a:gd name="T7" fmla="*/ 47 h 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"/>
                <a:gd name="T13" fmla="*/ 0 h 47"/>
                <a:gd name="T14" fmla="*/ 77 w 77"/>
                <a:gd name="T15" fmla="*/ 47 h 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" h="47">
                  <a:moveTo>
                    <a:pt x="3" y="47"/>
                  </a:moveTo>
                  <a:lnTo>
                    <a:pt x="77" y="19"/>
                  </a:lnTo>
                  <a:lnTo>
                    <a:pt x="0" y="0"/>
                  </a:lnTo>
                  <a:lnTo>
                    <a:pt x="3" y="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8549" name="Group 464"/>
          <p:cNvGrpSpPr>
            <a:grpSpLocks/>
          </p:cNvGrpSpPr>
          <p:nvPr/>
        </p:nvGrpSpPr>
        <p:grpSpPr bwMode="auto">
          <a:xfrm>
            <a:off x="6983413" y="4170363"/>
            <a:ext cx="109537" cy="484187"/>
            <a:chOff x="4418" y="2197"/>
            <a:chExt cx="69" cy="305"/>
          </a:xfrm>
        </p:grpSpPr>
        <p:sp>
          <p:nvSpPr>
            <p:cNvPr id="48718" name="Line 462"/>
            <p:cNvSpPr>
              <a:spLocks noChangeShapeType="1"/>
            </p:cNvSpPr>
            <p:nvPr/>
          </p:nvSpPr>
          <p:spPr bwMode="auto">
            <a:xfrm flipV="1">
              <a:off x="4452" y="2263"/>
              <a:ext cx="1" cy="2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719" name="Freeform 463"/>
            <p:cNvSpPr>
              <a:spLocks/>
            </p:cNvSpPr>
            <p:nvPr/>
          </p:nvSpPr>
          <p:spPr bwMode="auto">
            <a:xfrm>
              <a:off x="4418" y="2197"/>
              <a:ext cx="69" cy="70"/>
            </a:xfrm>
            <a:custGeom>
              <a:avLst/>
              <a:gdLst>
                <a:gd name="T0" fmla="*/ 69 w 69"/>
                <a:gd name="T1" fmla="*/ 70 h 70"/>
                <a:gd name="T2" fmla="*/ 34 w 69"/>
                <a:gd name="T3" fmla="*/ 0 h 70"/>
                <a:gd name="T4" fmla="*/ 0 w 69"/>
                <a:gd name="T5" fmla="*/ 70 h 70"/>
                <a:gd name="T6" fmla="*/ 69 w 69"/>
                <a:gd name="T7" fmla="*/ 70 h 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"/>
                <a:gd name="T13" fmla="*/ 0 h 70"/>
                <a:gd name="T14" fmla="*/ 69 w 69"/>
                <a:gd name="T15" fmla="*/ 70 h 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" h="70">
                  <a:moveTo>
                    <a:pt x="69" y="70"/>
                  </a:moveTo>
                  <a:lnTo>
                    <a:pt x="34" y="0"/>
                  </a:lnTo>
                  <a:lnTo>
                    <a:pt x="0" y="70"/>
                  </a:lnTo>
                  <a:lnTo>
                    <a:pt x="69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8550" name="Group 467"/>
          <p:cNvGrpSpPr>
            <a:grpSpLocks/>
          </p:cNvGrpSpPr>
          <p:nvPr/>
        </p:nvGrpSpPr>
        <p:grpSpPr bwMode="auto">
          <a:xfrm>
            <a:off x="7034213" y="3335338"/>
            <a:ext cx="433387" cy="509587"/>
            <a:chOff x="4450" y="1671"/>
            <a:chExt cx="273" cy="321"/>
          </a:xfrm>
        </p:grpSpPr>
        <p:sp>
          <p:nvSpPr>
            <p:cNvPr id="48716" name="Freeform 465"/>
            <p:cNvSpPr>
              <a:spLocks/>
            </p:cNvSpPr>
            <p:nvPr/>
          </p:nvSpPr>
          <p:spPr bwMode="auto">
            <a:xfrm>
              <a:off x="4450" y="1703"/>
              <a:ext cx="207" cy="289"/>
            </a:xfrm>
            <a:custGeom>
              <a:avLst/>
              <a:gdLst>
                <a:gd name="T0" fmla="*/ 0 w 207"/>
                <a:gd name="T1" fmla="*/ 289 h 289"/>
                <a:gd name="T2" fmla="*/ 2 w 207"/>
                <a:gd name="T3" fmla="*/ 281 h 289"/>
                <a:gd name="T4" fmla="*/ 3 w 207"/>
                <a:gd name="T5" fmla="*/ 271 h 289"/>
                <a:gd name="T6" fmla="*/ 4 w 207"/>
                <a:gd name="T7" fmla="*/ 258 h 289"/>
                <a:gd name="T8" fmla="*/ 6 w 207"/>
                <a:gd name="T9" fmla="*/ 245 h 289"/>
                <a:gd name="T10" fmla="*/ 7 w 207"/>
                <a:gd name="T11" fmla="*/ 230 h 289"/>
                <a:gd name="T12" fmla="*/ 9 w 207"/>
                <a:gd name="T13" fmla="*/ 214 h 289"/>
                <a:gd name="T14" fmla="*/ 13 w 207"/>
                <a:gd name="T15" fmla="*/ 181 h 289"/>
                <a:gd name="T16" fmla="*/ 20 w 207"/>
                <a:gd name="T17" fmla="*/ 147 h 289"/>
                <a:gd name="T18" fmla="*/ 28 w 207"/>
                <a:gd name="T19" fmla="*/ 115 h 289"/>
                <a:gd name="T20" fmla="*/ 33 w 207"/>
                <a:gd name="T21" fmla="*/ 99 h 289"/>
                <a:gd name="T22" fmla="*/ 40 w 207"/>
                <a:gd name="T23" fmla="*/ 86 h 289"/>
                <a:gd name="T24" fmla="*/ 46 w 207"/>
                <a:gd name="T25" fmla="*/ 74 h 289"/>
                <a:gd name="T26" fmla="*/ 55 w 207"/>
                <a:gd name="T27" fmla="*/ 63 h 289"/>
                <a:gd name="T28" fmla="*/ 67 w 207"/>
                <a:gd name="T29" fmla="*/ 51 h 289"/>
                <a:gd name="T30" fmla="*/ 83 w 207"/>
                <a:gd name="T31" fmla="*/ 40 h 289"/>
                <a:gd name="T32" fmla="*/ 101 w 207"/>
                <a:gd name="T33" fmla="*/ 32 h 289"/>
                <a:gd name="T34" fmla="*/ 121 w 207"/>
                <a:gd name="T35" fmla="*/ 23 h 289"/>
                <a:gd name="T36" fmla="*/ 143 w 207"/>
                <a:gd name="T37" fmla="*/ 17 h 289"/>
                <a:gd name="T38" fmla="*/ 165 w 207"/>
                <a:gd name="T39" fmla="*/ 10 h 289"/>
                <a:gd name="T40" fmla="*/ 186 w 207"/>
                <a:gd name="T41" fmla="*/ 5 h 289"/>
                <a:gd name="T42" fmla="*/ 207 w 207"/>
                <a:gd name="T43" fmla="*/ 0 h 28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7"/>
                <a:gd name="T67" fmla="*/ 0 h 289"/>
                <a:gd name="T68" fmla="*/ 207 w 207"/>
                <a:gd name="T69" fmla="*/ 289 h 28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7" h="289">
                  <a:moveTo>
                    <a:pt x="0" y="289"/>
                  </a:moveTo>
                  <a:lnTo>
                    <a:pt x="2" y="281"/>
                  </a:lnTo>
                  <a:lnTo>
                    <a:pt x="3" y="271"/>
                  </a:lnTo>
                  <a:lnTo>
                    <a:pt x="4" y="258"/>
                  </a:lnTo>
                  <a:lnTo>
                    <a:pt x="6" y="245"/>
                  </a:lnTo>
                  <a:lnTo>
                    <a:pt x="7" y="230"/>
                  </a:lnTo>
                  <a:lnTo>
                    <a:pt x="9" y="214"/>
                  </a:lnTo>
                  <a:lnTo>
                    <a:pt x="13" y="181"/>
                  </a:lnTo>
                  <a:lnTo>
                    <a:pt x="20" y="147"/>
                  </a:lnTo>
                  <a:lnTo>
                    <a:pt x="28" y="115"/>
                  </a:lnTo>
                  <a:lnTo>
                    <a:pt x="33" y="99"/>
                  </a:lnTo>
                  <a:lnTo>
                    <a:pt x="40" y="86"/>
                  </a:lnTo>
                  <a:lnTo>
                    <a:pt x="46" y="74"/>
                  </a:lnTo>
                  <a:lnTo>
                    <a:pt x="55" y="63"/>
                  </a:lnTo>
                  <a:lnTo>
                    <a:pt x="67" y="51"/>
                  </a:lnTo>
                  <a:lnTo>
                    <a:pt x="83" y="40"/>
                  </a:lnTo>
                  <a:lnTo>
                    <a:pt x="101" y="32"/>
                  </a:lnTo>
                  <a:lnTo>
                    <a:pt x="121" y="23"/>
                  </a:lnTo>
                  <a:lnTo>
                    <a:pt x="143" y="17"/>
                  </a:lnTo>
                  <a:lnTo>
                    <a:pt x="165" y="10"/>
                  </a:lnTo>
                  <a:lnTo>
                    <a:pt x="186" y="5"/>
                  </a:lnTo>
                  <a:lnTo>
                    <a:pt x="207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717" name="Freeform 466"/>
            <p:cNvSpPr>
              <a:spLocks/>
            </p:cNvSpPr>
            <p:nvPr/>
          </p:nvSpPr>
          <p:spPr bwMode="auto">
            <a:xfrm>
              <a:off x="4648" y="1671"/>
              <a:ext cx="75" cy="68"/>
            </a:xfrm>
            <a:custGeom>
              <a:avLst/>
              <a:gdLst>
                <a:gd name="T0" fmla="*/ 17 w 75"/>
                <a:gd name="T1" fmla="*/ 68 h 68"/>
                <a:gd name="T2" fmla="*/ 75 w 75"/>
                <a:gd name="T3" fmla="*/ 17 h 68"/>
                <a:gd name="T4" fmla="*/ 0 w 75"/>
                <a:gd name="T5" fmla="*/ 0 h 68"/>
                <a:gd name="T6" fmla="*/ 17 w 75"/>
                <a:gd name="T7" fmla="*/ 68 h 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5"/>
                <a:gd name="T13" fmla="*/ 0 h 68"/>
                <a:gd name="T14" fmla="*/ 75 w 75"/>
                <a:gd name="T15" fmla="*/ 68 h 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5" h="68">
                  <a:moveTo>
                    <a:pt x="17" y="68"/>
                  </a:moveTo>
                  <a:lnTo>
                    <a:pt x="75" y="17"/>
                  </a:lnTo>
                  <a:lnTo>
                    <a:pt x="0" y="0"/>
                  </a:lnTo>
                  <a:lnTo>
                    <a:pt x="17" y="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8551" name="Group 470"/>
          <p:cNvGrpSpPr>
            <a:grpSpLocks/>
          </p:cNvGrpSpPr>
          <p:nvPr/>
        </p:nvGrpSpPr>
        <p:grpSpPr bwMode="auto">
          <a:xfrm>
            <a:off x="7767638" y="3311525"/>
            <a:ext cx="485775" cy="76200"/>
            <a:chOff x="4912" y="1656"/>
            <a:chExt cx="306" cy="48"/>
          </a:xfrm>
        </p:grpSpPr>
        <p:sp>
          <p:nvSpPr>
            <p:cNvPr id="48714" name="Line 468"/>
            <p:cNvSpPr>
              <a:spLocks noChangeShapeType="1"/>
            </p:cNvSpPr>
            <p:nvPr/>
          </p:nvSpPr>
          <p:spPr bwMode="auto">
            <a:xfrm flipH="1">
              <a:off x="4984" y="1679"/>
              <a:ext cx="23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715" name="Freeform 469"/>
            <p:cNvSpPr>
              <a:spLocks/>
            </p:cNvSpPr>
            <p:nvPr/>
          </p:nvSpPr>
          <p:spPr bwMode="auto">
            <a:xfrm>
              <a:off x="4912" y="1656"/>
              <a:ext cx="75" cy="48"/>
            </a:xfrm>
            <a:custGeom>
              <a:avLst/>
              <a:gdLst>
                <a:gd name="T0" fmla="*/ 75 w 75"/>
                <a:gd name="T1" fmla="*/ 0 h 48"/>
                <a:gd name="T2" fmla="*/ 0 w 75"/>
                <a:gd name="T3" fmla="*/ 23 h 48"/>
                <a:gd name="T4" fmla="*/ 75 w 75"/>
                <a:gd name="T5" fmla="*/ 48 h 48"/>
                <a:gd name="T6" fmla="*/ 75 w 75"/>
                <a:gd name="T7" fmla="*/ 0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5"/>
                <a:gd name="T13" fmla="*/ 0 h 48"/>
                <a:gd name="T14" fmla="*/ 75 w 75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5" h="48">
                  <a:moveTo>
                    <a:pt x="75" y="0"/>
                  </a:moveTo>
                  <a:lnTo>
                    <a:pt x="0" y="23"/>
                  </a:lnTo>
                  <a:lnTo>
                    <a:pt x="75" y="4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8552" name="Rectangle 471"/>
          <p:cNvSpPr>
            <a:spLocks noChangeArrowheads="1"/>
          </p:cNvSpPr>
          <p:nvPr/>
        </p:nvSpPr>
        <p:spPr bwMode="auto">
          <a:xfrm>
            <a:off x="7078663" y="4176713"/>
            <a:ext cx="212725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553" name="Rectangle 472"/>
          <p:cNvSpPr>
            <a:spLocks noChangeArrowheads="1"/>
          </p:cNvSpPr>
          <p:nvPr/>
        </p:nvSpPr>
        <p:spPr bwMode="auto">
          <a:xfrm>
            <a:off x="7113588" y="4200525"/>
            <a:ext cx="13811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b="0">
                <a:solidFill>
                  <a:srgbClr val="000000"/>
                </a:solidFill>
                <a:latin typeface="Times New Roman" panose="02020603050405020304" pitchFamily="18" charset="0"/>
              </a:rPr>
              <a:t>%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54" name="Rectangle 473"/>
          <p:cNvSpPr>
            <a:spLocks noChangeArrowheads="1"/>
          </p:cNvSpPr>
          <p:nvPr/>
        </p:nvSpPr>
        <p:spPr bwMode="auto">
          <a:xfrm>
            <a:off x="7113588" y="4346575"/>
            <a:ext cx="13970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555" name="Rectangle 474"/>
          <p:cNvSpPr>
            <a:spLocks noChangeArrowheads="1"/>
          </p:cNvSpPr>
          <p:nvPr/>
        </p:nvSpPr>
        <p:spPr bwMode="auto">
          <a:xfrm>
            <a:off x="7253288" y="4200525"/>
            <a:ext cx="412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grpSp>
        <p:nvGrpSpPr>
          <p:cNvPr id="16" name="Group 480"/>
          <p:cNvGrpSpPr>
            <a:grpSpLocks/>
          </p:cNvGrpSpPr>
          <p:nvPr/>
        </p:nvGrpSpPr>
        <p:grpSpPr bwMode="auto">
          <a:xfrm>
            <a:off x="5218113" y="4097338"/>
            <a:ext cx="1020762" cy="738187"/>
            <a:chOff x="3306" y="2151"/>
            <a:chExt cx="643" cy="465"/>
          </a:xfrm>
        </p:grpSpPr>
        <p:sp>
          <p:nvSpPr>
            <p:cNvPr id="48712" name="Freeform 478"/>
            <p:cNvSpPr>
              <a:spLocks/>
            </p:cNvSpPr>
            <p:nvPr/>
          </p:nvSpPr>
          <p:spPr bwMode="auto">
            <a:xfrm>
              <a:off x="3306" y="2151"/>
              <a:ext cx="576" cy="430"/>
            </a:xfrm>
            <a:custGeom>
              <a:avLst/>
              <a:gdLst>
                <a:gd name="T0" fmla="*/ 0 w 576"/>
                <a:gd name="T1" fmla="*/ 0 h 430"/>
                <a:gd name="T2" fmla="*/ 318 w 576"/>
                <a:gd name="T3" fmla="*/ 0 h 430"/>
                <a:gd name="T4" fmla="*/ 318 w 576"/>
                <a:gd name="T5" fmla="*/ 430 h 430"/>
                <a:gd name="T6" fmla="*/ 576 w 576"/>
                <a:gd name="T7" fmla="*/ 430 h 4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430"/>
                <a:gd name="T14" fmla="*/ 576 w 576"/>
                <a:gd name="T15" fmla="*/ 430 h 4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430">
                  <a:moveTo>
                    <a:pt x="0" y="0"/>
                  </a:moveTo>
                  <a:lnTo>
                    <a:pt x="318" y="0"/>
                  </a:lnTo>
                  <a:lnTo>
                    <a:pt x="318" y="430"/>
                  </a:lnTo>
                  <a:lnTo>
                    <a:pt x="576" y="430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713" name="Freeform 479"/>
            <p:cNvSpPr>
              <a:spLocks/>
            </p:cNvSpPr>
            <p:nvPr/>
          </p:nvSpPr>
          <p:spPr bwMode="auto">
            <a:xfrm>
              <a:off x="3879" y="2548"/>
              <a:ext cx="70" cy="68"/>
            </a:xfrm>
            <a:custGeom>
              <a:avLst/>
              <a:gdLst>
                <a:gd name="T0" fmla="*/ 0 w 70"/>
                <a:gd name="T1" fmla="*/ 68 h 68"/>
                <a:gd name="T2" fmla="*/ 70 w 70"/>
                <a:gd name="T3" fmla="*/ 35 h 68"/>
                <a:gd name="T4" fmla="*/ 0 w 70"/>
                <a:gd name="T5" fmla="*/ 0 h 68"/>
                <a:gd name="T6" fmla="*/ 0 w 70"/>
                <a:gd name="T7" fmla="*/ 68 h 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"/>
                <a:gd name="T13" fmla="*/ 0 h 68"/>
                <a:gd name="T14" fmla="*/ 70 w 70"/>
                <a:gd name="T15" fmla="*/ 68 h 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" h="68">
                  <a:moveTo>
                    <a:pt x="0" y="68"/>
                  </a:moveTo>
                  <a:lnTo>
                    <a:pt x="70" y="35"/>
                  </a:lnTo>
                  <a:lnTo>
                    <a:pt x="0" y="0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8557" name="Rectangle 481"/>
          <p:cNvSpPr>
            <a:spLocks noChangeArrowheads="1"/>
          </p:cNvSpPr>
          <p:nvPr/>
        </p:nvSpPr>
        <p:spPr bwMode="auto">
          <a:xfrm>
            <a:off x="6316663" y="4702175"/>
            <a:ext cx="180975" cy="168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558" name="Rectangle 482"/>
          <p:cNvSpPr>
            <a:spLocks noChangeArrowheads="1"/>
          </p:cNvSpPr>
          <p:nvPr/>
        </p:nvSpPr>
        <p:spPr bwMode="auto">
          <a:xfrm>
            <a:off x="6357938" y="4738688"/>
            <a:ext cx="98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000" b="0">
                <a:solidFill>
                  <a:srgbClr val="000000"/>
                </a:solidFill>
              </a:rPr>
              <a:t>*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59" name="Rectangle 483"/>
          <p:cNvSpPr>
            <a:spLocks noChangeArrowheads="1"/>
          </p:cNvSpPr>
          <p:nvPr/>
        </p:nvSpPr>
        <p:spPr bwMode="auto">
          <a:xfrm>
            <a:off x="6454775" y="4738688"/>
            <a:ext cx="6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0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60" name="Oval 484"/>
          <p:cNvSpPr>
            <a:spLocks noChangeArrowheads="1"/>
          </p:cNvSpPr>
          <p:nvPr/>
        </p:nvSpPr>
        <p:spPr bwMode="auto">
          <a:xfrm>
            <a:off x="6262688" y="4625975"/>
            <a:ext cx="284162" cy="304800"/>
          </a:xfrm>
          <a:prstGeom prst="ellips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grpSp>
        <p:nvGrpSpPr>
          <p:cNvPr id="48561" name="Group 487"/>
          <p:cNvGrpSpPr>
            <a:grpSpLocks/>
          </p:cNvGrpSpPr>
          <p:nvPr/>
        </p:nvGrpSpPr>
        <p:grpSpPr bwMode="auto">
          <a:xfrm>
            <a:off x="6521450" y="4727575"/>
            <a:ext cx="357188" cy="107950"/>
            <a:chOff x="4127" y="2548"/>
            <a:chExt cx="225" cy="68"/>
          </a:xfrm>
        </p:grpSpPr>
        <p:sp>
          <p:nvSpPr>
            <p:cNvPr id="48710" name="Line 485"/>
            <p:cNvSpPr>
              <a:spLocks noChangeShapeType="1"/>
            </p:cNvSpPr>
            <p:nvPr/>
          </p:nvSpPr>
          <p:spPr bwMode="auto">
            <a:xfrm>
              <a:off x="4127" y="2581"/>
              <a:ext cx="15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711" name="Freeform 486"/>
            <p:cNvSpPr>
              <a:spLocks/>
            </p:cNvSpPr>
            <p:nvPr/>
          </p:nvSpPr>
          <p:spPr bwMode="auto">
            <a:xfrm>
              <a:off x="4283" y="2548"/>
              <a:ext cx="69" cy="68"/>
            </a:xfrm>
            <a:custGeom>
              <a:avLst/>
              <a:gdLst>
                <a:gd name="T0" fmla="*/ 0 w 69"/>
                <a:gd name="T1" fmla="*/ 68 h 68"/>
                <a:gd name="T2" fmla="*/ 69 w 69"/>
                <a:gd name="T3" fmla="*/ 35 h 68"/>
                <a:gd name="T4" fmla="*/ 0 w 69"/>
                <a:gd name="T5" fmla="*/ 0 h 68"/>
                <a:gd name="T6" fmla="*/ 0 w 69"/>
                <a:gd name="T7" fmla="*/ 68 h 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"/>
                <a:gd name="T13" fmla="*/ 0 h 68"/>
                <a:gd name="T14" fmla="*/ 69 w 69"/>
                <a:gd name="T15" fmla="*/ 68 h 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" h="68">
                  <a:moveTo>
                    <a:pt x="0" y="68"/>
                  </a:moveTo>
                  <a:lnTo>
                    <a:pt x="69" y="35"/>
                  </a:lnTo>
                  <a:lnTo>
                    <a:pt x="0" y="0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8562" name="Rectangle 488"/>
          <p:cNvSpPr>
            <a:spLocks noChangeArrowheads="1"/>
          </p:cNvSpPr>
          <p:nvPr/>
        </p:nvSpPr>
        <p:spPr bwMode="auto">
          <a:xfrm>
            <a:off x="6534150" y="4594225"/>
            <a:ext cx="2206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563" name="Rectangle 489"/>
          <p:cNvSpPr>
            <a:spLocks noChangeArrowheads="1"/>
          </p:cNvSpPr>
          <p:nvPr/>
        </p:nvSpPr>
        <p:spPr bwMode="auto">
          <a:xfrm>
            <a:off x="6562725" y="4618038"/>
            <a:ext cx="1016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100" b="0">
                <a:solidFill>
                  <a:srgbClr val="000000"/>
                </a:solidFill>
              </a:rPr>
              <a:t>C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64" name="Rectangle 490"/>
          <p:cNvSpPr>
            <a:spLocks noChangeArrowheads="1"/>
          </p:cNvSpPr>
          <p:nvPr/>
        </p:nvSpPr>
        <p:spPr bwMode="auto">
          <a:xfrm>
            <a:off x="6662738" y="4676775"/>
            <a:ext cx="58737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700" b="0">
                <a:solidFill>
                  <a:srgbClr val="000000"/>
                </a:solidFill>
              </a:rPr>
              <a:t>E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65" name="Rectangle 491"/>
          <p:cNvSpPr>
            <a:spLocks noChangeArrowheads="1"/>
          </p:cNvSpPr>
          <p:nvPr/>
        </p:nvSpPr>
        <p:spPr bwMode="auto">
          <a:xfrm>
            <a:off x="6724650" y="4676775"/>
            <a:ext cx="254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7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66" name="Freeform 492"/>
          <p:cNvSpPr>
            <a:spLocks/>
          </p:cNvSpPr>
          <p:nvPr/>
        </p:nvSpPr>
        <p:spPr bwMode="auto">
          <a:xfrm>
            <a:off x="7583488" y="5233988"/>
            <a:ext cx="368300" cy="311150"/>
          </a:xfrm>
          <a:custGeom>
            <a:avLst/>
            <a:gdLst>
              <a:gd name="T0" fmla="*/ 2147483646 w 232"/>
              <a:gd name="T1" fmla="*/ 0 h 196"/>
              <a:gd name="T2" fmla="*/ 0 w 232"/>
              <a:gd name="T3" fmla="*/ 2147483646 h 196"/>
              <a:gd name="T4" fmla="*/ 2147483646 w 232"/>
              <a:gd name="T5" fmla="*/ 2147483646 h 196"/>
              <a:gd name="T6" fmla="*/ 2147483646 w 232"/>
              <a:gd name="T7" fmla="*/ 2147483646 h 196"/>
              <a:gd name="T8" fmla="*/ 2147483646 w 232"/>
              <a:gd name="T9" fmla="*/ 2147483646 h 196"/>
              <a:gd name="T10" fmla="*/ 2147483646 w 232"/>
              <a:gd name="T11" fmla="*/ 0 h 196"/>
              <a:gd name="T12" fmla="*/ 2147483646 w 232"/>
              <a:gd name="T13" fmla="*/ 0 h 1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2"/>
              <a:gd name="T22" fmla="*/ 0 h 196"/>
              <a:gd name="T23" fmla="*/ 232 w 232"/>
              <a:gd name="T24" fmla="*/ 196 h 19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2" h="196">
                <a:moveTo>
                  <a:pt x="58" y="0"/>
                </a:moveTo>
                <a:lnTo>
                  <a:pt x="0" y="97"/>
                </a:lnTo>
                <a:lnTo>
                  <a:pt x="58" y="196"/>
                </a:lnTo>
                <a:lnTo>
                  <a:pt x="175" y="196"/>
                </a:lnTo>
                <a:lnTo>
                  <a:pt x="232" y="97"/>
                </a:lnTo>
                <a:lnTo>
                  <a:pt x="175" y="0"/>
                </a:lnTo>
                <a:lnTo>
                  <a:pt x="58" y="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8567" name="Rectangle 493"/>
          <p:cNvSpPr>
            <a:spLocks noChangeArrowheads="1"/>
          </p:cNvSpPr>
          <p:nvPr/>
        </p:nvSpPr>
        <p:spPr bwMode="auto">
          <a:xfrm>
            <a:off x="7724775" y="5283200"/>
            <a:ext cx="1508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568" name="Rectangle 494"/>
          <p:cNvSpPr>
            <a:spLocks noChangeArrowheads="1"/>
          </p:cNvSpPr>
          <p:nvPr/>
        </p:nvSpPr>
        <p:spPr bwMode="auto">
          <a:xfrm>
            <a:off x="7724775" y="5307013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b="0">
                <a:solidFill>
                  <a:srgbClr val="000000"/>
                </a:solidFill>
              </a:rPr>
              <a:t>1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69" name="Rectangle 495"/>
          <p:cNvSpPr>
            <a:spLocks noChangeArrowheads="1"/>
          </p:cNvSpPr>
          <p:nvPr/>
        </p:nvSpPr>
        <p:spPr bwMode="auto">
          <a:xfrm>
            <a:off x="7818438" y="5307013"/>
            <a:ext cx="4603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70" name="Rectangle 496"/>
          <p:cNvSpPr>
            <a:spLocks noChangeArrowheads="1"/>
          </p:cNvSpPr>
          <p:nvPr/>
        </p:nvSpPr>
        <p:spPr bwMode="auto">
          <a:xfrm>
            <a:off x="6294438" y="5824538"/>
            <a:ext cx="312737" cy="254000"/>
          </a:xfrm>
          <a:prstGeom prst="rect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571" name="Rectangle 497"/>
          <p:cNvSpPr>
            <a:spLocks noChangeArrowheads="1"/>
          </p:cNvSpPr>
          <p:nvPr/>
        </p:nvSpPr>
        <p:spPr bwMode="auto">
          <a:xfrm>
            <a:off x="6394450" y="5884863"/>
            <a:ext cx="11906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>
                <a:solidFill>
                  <a:srgbClr val="000000"/>
                </a:solidFill>
              </a:rPr>
              <a:t>K</a:t>
            </a:r>
            <a:endParaRPr lang="de-DE" altLang="de-DE" sz="2800">
              <a:latin typeface="Arial Black" panose="020B0A04020102020204" pitchFamily="34" charset="0"/>
            </a:endParaRPr>
          </a:p>
        </p:txBody>
      </p:sp>
      <p:sp>
        <p:nvSpPr>
          <p:cNvPr id="48572" name="Rectangle 498"/>
          <p:cNvSpPr>
            <a:spLocks noChangeArrowheads="1"/>
          </p:cNvSpPr>
          <p:nvPr/>
        </p:nvSpPr>
        <p:spPr bwMode="auto">
          <a:xfrm>
            <a:off x="6507163" y="5884863"/>
            <a:ext cx="4603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73" name="Rectangle 499"/>
          <p:cNvSpPr>
            <a:spLocks noChangeArrowheads="1"/>
          </p:cNvSpPr>
          <p:nvPr/>
        </p:nvSpPr>
        <p:spPr bwMode="auto">
          <a:xfrm>
            <a:off x="6985000" y="5832475"/>
            <a:ext cx="20637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574" name="Rectangle 500"/>
          <p:cNvSpPr>
            <a:spLocks noChangeArrowheads="1"/>
          </p:cNvSpPr>
          <p:nvPr/>
        </p:nvSpPr>
        <p:spPr bwMode="auto">
          <a:xfrm>
            <a:off x="7038975" y="5868988"/>
            <a:ext cx="98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000" b="0">
                <a:solidFill>
                  <a:srgbClr val="000000"/>
                </a:solidFill>
              </a:rPr>
              <a:t>*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75" name="Rectangle 501"/>
          <p:cNvSpPr>
            <a:spLocks noChangeArrowheads="1"/>
          </p:cNvSpPr>
          <p:nvPr/>
        </p:nvSpPr>
        <p:spPr bwMode="auto">
          <a:xfrm>
            <a:off x="7135813" y="5868988"/>
            <a:ext cx="6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0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76" name="Oval 502"/>
          <p:cNvSpPr>
            <a:spLocks noChangeArrowheads="1"/>
          </p:cNvSpPr>
          <p:nvPr/>
        </p:nvSpPr>
        <p:spPr bwMode="auto">
          <a:xfrm>
            <a:off x="6923088" y="5756275"/>
            <a:ext cx="325437" cy="304800"/>
          </a:xfrm>
          <a:prstGeom prst="ellips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grpSp>
        <p:nvGrpSpPr>
          <p:cNvPr id="48577" name="Group 505"/>
          <p:cNvGrpSpPr>
            <a:grpSpLocks/>
          </p:cNvGrpSpPr>
          <p:nvPr/>
        </p:nvGrpSpPr>
        <p:grpSpPr bwMode="auto">
          <a:xfrm>
            <a:off x="6634163" y="5824538"/>
            <a:ext cx="304800" cy="109537"/>
            <a:chOff x="4198" y="3239"/>
            <a:chExt cx="192" cy="69"/>
          </a:xfrm>
        </p:grpSpPr>
        <p:sp>
          <p:nvSpPr>
            <p:cNvPr id="48708" name="Line 503"/>
            <p:cNvSpPr>
              <a:spLocks noChangeShapeType="1"/>
            </p:cNvSpPr>
            <p:nvPr/>
          </p:nvSpPr>
          <p:spPr bwMode="auto">
            <a:xfrm>
              <a:off x="4198" y="3273"/>
              <a:ext cx="1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709" name="Freeform 504"/>
            <p:cNvSpPr>
              <a:spLocks/>
            </p:cNvSpPr>
            <p:nvPr/>
          </p:nvSpPr>
          <p:spPr bwMode="auto">
            <a:xfrm>
              <a:off x="4321" y="3239"/>
              <a:ext cx="69" cy="69"/>
            </a:xfrm>
            <a:custGeom>
              <a:avLst/>
              <a:gdLst>
                <a:gd name="T0" fmla="*/ 0 w 69"/>
                <a:gd name="T1" fmla="*/ 69 h 69"/>
                <a:gd name="T2" fmla="*/ 69 w 69"/>
                <a:gd name="T3" fmla="*/ 35 h 69"/>
                <a:gd name="T4" fmla="*/ 0 w 69"/>
                <a:gd name="T5" fmla="*/ 0 h 69"/>
                <a:gd name="T6" fmla="*/ 0 w 69"/>
                <a:gd name="T7" fmla="*/ 69 h 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"/>
                <a:gd name="T13" fmla="*/ 0 h 69"/>
                <a:gd name="T14" fmla="*/ 69 w 69"/>
                <a:gd name="T15" fmla="*/ 69 h 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" h="69">
                  <a:moveTo>
                    <a:pt x="0" y="69"/>
                  </a:moveTo>
                  <a:lnTo>
                    <a:pt x="69" y="35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8578" name="Group 508"/>
          <p:cNvGrpSpPr>
            <a:grpSpLocks/>
          </p:cNvGrpSpPr>
          <p:nvPr/>
        </p:nvGrpSpPr>
        <p:grpSpPr bwMode="auto">
          <a:xfrm>
            <a:off x="7278688" y="5857875"/>
            <a:ext cx="317500" cy="109538"/>
            <a:chOff x="4604" y="3260"/>
            <a:chExt cx="200" cy="69"/>
          </a:xfrm>
        </p:grpSpPr>
        <p:sp>
          <p:nvSpPr>
            <p:cNvPr id="48706" name="Line 506"/>
            <p:cNvSpPr>
              <a:spLocks noChangeShapeType="1"/>
            </p:cNvSpPr>
            <p:nvPr/>
          </p:nvSpPr>
          <p:spPr bwMode="auto">
            <a:xfrm flipH="1">
              <a:off x="4670" y="3294"/>
              <a:ext cx="13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707" name="Freeform 507"/>
            <p:cNvSpPr>
              <a:spLocks/>
            </p:cNvSpPr>
            <p:nvPr/>
          </p:nvSpPr>
          <p:spPr bwMode="auto">
            <a:xfrm>
              <a:off x="4604" y="3260"/>
              <a:ext cx="69" cy="69"/>
            </a:xfrm>
            <a:custGeom>
              <a:avLst/>
              <a:gdLst>
                <a:gd name="T0" fmla="*/ 69 w 69"/>
                <a:gd name="T1" fmla="*/ 0 h 69"/>
                <a:gd name="T2" fmla="*/ 0 w 69"/>
                <a:gd name="T3" fmla="*/ 35 h 69"/>
                <a:gd name="T4" fmla="*/ 69 w 69"/>
                <a:gd name="T5" fmla="*/ 69 h 69"/>
                <a:gd name="T6" fmla="*/ 69 w 69"/>
                <a:gd name="T7" fmla="*/ 0 h 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"/>
                <a:gd name="T13" fmla="*/ 0 h 69"/>
                <a:gd name="T14" fmla="*/ 69 w 69"/>
                <a:gd name="T15" fmla="*/ 69 h 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" h="69">
                  <a:moveTo>
                    <a:pt x="69" y="0"/>
                  </a:moveTo>
                  <a:lnTo>
                    <a:pt x="0" y="35"/>
                  </a:lnTo>
                  <a:lnTo>
                    <a:pt x="69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8579" name="Group 511"/>
          <p:cNvGrpSpPr>
            <a:grpSpLocks/>
          </p:cNvGrpSpPr>
          <p:nvPr/>
        </p:nvGrpSpPr>
        <p:grpSpPr bwMode="auto">
          <a:xfrm>
            <a:off x="6626225" y="5934075"/>
            <a:ext cx="306388" cy="107950"/>
            <a:chOff x="4193" y="3308"/>
            <a:chExt cx="193" cy="68"/>
          </a:xfrm>
        </p:grpSpPr>
        <p:sp>
          <p:nvSpPr>
            <p:cNvPr id="48704" name="Line 509"/>
            <p:cNvSpPr>
              <a:spLocks noChangeShapeType="1"/>
            </p:cNvSpPr>
            <p:nvPr/>
          </p:nvSpPr>
          <p:spPr bwMode="auto">
            <a:xfrm flipH="1">
              <a:off x="4260" y="3341"/>
              <a:ext cx="12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705" name="Freeform 510"/>
            <p:cNvSpPr>
              <a:spLocks/>
            </p:cNvSpPr>
            <p:nvPr/>
          </p:nvSpPr>
          <p:spPr bwMode="auto">
            <a:xfrm>
              <a:off x="4193" y="3308"/>
              <a:ext cx="70" cy="68"/>
            </a:xfrm>
            <a:custGeom>
              <a:avLst/>
              <a:gdLst>
                <a:gd name="T0" fmla="*/ 70 w 70"/>
                <a:gd name="T1" fmla="*/ 0 h 68"/>
                <a:gd name="T2" fmla="*/ 0 w 70"/>
                <a:gd name="T3" fmla="*/ 33 h 68"/>
                <a:gd name="T4" fmla="*/ 70 w 70"/>
                <a:gd name="T5" fmla="*/ 68 h 68"/>
                <a:gd name="T6" fmla="*/ 70 w 70"/>
                <a:gd name="T7" fmla="*/ 0 h 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"/>
                <a:gd name="T13" fmla="*/ 0 h 68"/>
                <a:gd name="T14" fmla="*/ 70 w 70"/>
                <a:gd name="T15" fmla="*/ 68 h 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" h="68">
                  <a:moveTo>
                    <a:pt x="70" y="0"/>
                  </a:moveTo>
                  <a:lnTo>
                    <a:pt x="0" y="33"/>
                  </a:lnTo>
                  <a:lnTo>
                    <a:pt x="70" y="6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8580" name="Rectangle 512"/>
          <p:cNvSpPr>
            <a:spLocks noChangeArrowheads="1"/>
          </p:cNvSpPr>
          <p:nvPr/>
        </p:nvSpPr>
        <p:spPr bwMode="auto">
          <a:xfrm>
            <a:off x="6640513" y="5664200"/>
            <a:ext cx="22701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581" name="Rectangle 513"/>
          <p:cNvSpPr>
            <a:spLocks noChangeArrowheads="1"/>
          </p:cNvSpPr>
          <p:nvPr/>
        </p:nvSpPr>
        <p:spPr bwMode="auto">
          <a:xfrm>
            <a:off x="6672263" y="5689600"/>
            <a:ext cx="1016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100" b="0">
                <a:solidFill>
                  <a:srgbClr val="000000"/>
                </a:solidFill>
              </a:rPr>
              <a:t>C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82" name="Rectangle 514"/>
          <p:cNvSpPr>
            <a:spLocks noChangeArrowheads="1"/>
          </p:cNvSpPr>
          <p:nvPr/>
        </p:nvSpPr>
        <p:spPr bwMode="auto">
          <a:xfrm>
            <a:off x="6772275" y="5748338"/>
            <a:ext cx="58738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700" b="0">
                <a:solidFill>
                  <a:srgbClr val="000000"/>
                </a:solidFill>
              </a:rPr>
              <a:t>K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83" name="Rectangle 515"/>
          <p:cNvSpPr>
            <a:spLocks noChangeArrowheads="1"/>
          </p:cNvSpPr>
          <p:nvPr/>
        </p:nvSpPr>
        <p:spPr bwMode="auto">
          <a:xfrm>
            <a:off x="6832600" y="5748338"/>
            <a:ext cx="25400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7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84" name="Rectangle 516"/>
          <p:cNvSpPr>
            <a:spLocks noChangeArrowheads="1"/>
          </p:cNvSpPr>
          <p:nvPr/>
        </p:nvSpPr>
        <p:spPr bwMode="auto">
          <a:xfrm>
            <a:off x="6656388" y="5992813"/>
            <a:ext cx="2286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585" name="Rectangle 517"/>
          <p:cNvSpPr>
            <a:spLocks noChangeArrowheads="1"/>
          </p:cNvSpPr>
          <p:nvPr/>
        </p:nvSpPr>
        <p:spPr bwMode="auto">
          <a:xfrm>
            <a:off x="6691313" y="6018213"/>
            <a:ext cx="80962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100" b="0">
                <a:solidFill>
                  <a:srgbClr val="000000"/>
                </a:solidFill>
              </a:rPr>
              <a:t>+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86" name="Rectangle 518"/>
          <p:cNvSpPr>
            <a:spLocks noChangeArrowheads="1"/>
          </p:cNvSpPr>
          <p:nvPr/>
        </p:nvSpPr>
        <p:spPr bwMode="auto">
          <a:xfrm>
            <a:off x="6769100" y="601821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100" b="0">
                <a:solidFill>
                  <a:srgbClr val="000000"/>
                </a:solidFill>
              </a:rPr>
              <a:t>1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87" name="Rectangle 519"/>
          <p:cNvSpPr>
            <a:spLocks noChangeArrowheads="1"/>
          </p:cNvSpPr>
          <p:nvPr/>
        </p:nvSpPr>
        <p:spPr bwMode="auto">
          <a:xfrm>
            <a:off x="6846888" y="6076950"/>
            <a:ext cx="254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7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88" name="Rectangle 520"/>
          <p:cNvSpPr>
            <a:spLocks noChangeArrowheads="1"/>
          </p:cNvSpPr>
          <p:nvPr/>
        </p:nvSpPr>
        <p:spPr bwMode="auto">
          <a:xfrm>
            <a:off x="7677150" y="5822950"/>
            <a:ext cx="201613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589" name="Rectangle 521"/>
          <p:cNvSpPr>
            <a:spLocks noChangeArrowheads="1"/>
          </p:cNvSpPr>
          <p:nvPr/>
        </p:nvSpPr>
        <p:spPr bwMode="auto">
          <a:xfrm>
            <a:off x="7702550" y="5767388"/>
            <a:ext cx="13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800" b="0">
                <a:solidFill>
                  <a:srgbClr val="000000"/>
                </a:solidFill>
              </a:rPr>
              <a:t>+</a:t>
            </a:r>
            <a:endParaRPr lang="de-DE" altLang="de-DE" b="0">
              <a:latin typeface="Arial Black" panose="020B0A04020102020204" pitchFamily="34" charset="0"/>
            </a:endParaRPr>
          </a:p>
        </p:txBody>
      </p:sp>
      <p:sp>
        <p:nvSpPr>
          <p:cNvPr id="48590" name="Rectangle 522"/>
          <p:cNvSpPr>
            <a:spLocks noChangeArrowheads="1"/>
          </p:cNvSpPr>
          <p:nvPr/>
        </p:nvSpPr>
        <p:spPr bwMode="auto">
          <a:xfrm>
            <a:off x="7851775" y="5767388"/>
            <a:ext cx="6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0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91" name="Oval 523"/>
          <p:cNvSpPr>
            <a:spLocks noChangeArrowheads="1"/>
          </p:cNvSpPr>
          <p:nvPr/>
        </p:nvSpPr>
        <p:spPr bwMode="auto">
          <a:xfrm>
            <a:off x="7615238" y="5746750"/>
            <a:ext cx="315912" cy="304800"/>
          </a:xfrm>
          <a:prstGeom prst="ellips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592" name="Rectangle 524"/>
          <p:cNvSpPr>
            <a:spLocks noChangeArrowheads="1"/>
          </p:cNvSpPr>
          <p:nvPr/>
        </p:nvSpPr>
        <p:spPr bwMode="auto">
          <a:xfrm>
            <a:off x="8443913" y="5811838"/>
            <a:ext cx="192087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593" name="Rectangle 525"/>
          <p:cNvSpPr>
            <a:spLocks noChangeArrowheads="1"/>
          </p:cNvSpPr>
          <p:nvPr/>
        </p:nvSpPr>
        <p:spPr bwMode="auto">
          <a:xfrm>
            <a:off x="8489950" y="5849938"/>
            <a:ext cx="98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000" b="0">
                <a:solidFill>
                  <a:srgbClr val="000000"/>
                </a:solidFill>
              </a:rPr>
              <a:t>*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94" name="Rectangle 526"/>
          <p:cNvSpPr>
            <a:spLocks noChangeArrowheads="1"/>
          </p:cNvSpPr>
          <p:nvPr/>
        </p:nvSpPr>
        <p:spPr bwMode="auto">
          <a:xfrm>
            <a:off x="8588375" y="5849938"/>
            <a:ext cx="6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0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595" name="Oval 527"/>
          <p:cNvSpPr>
            <a:spLocks noChangeArrowheads="1"/>
          </p:cNvSpPr>
          <p:nvPr/>
        </p:nvSpPr>
        <p:spPr bwMode="auto">
          <a:xfrm>
            <a:off x="8383588" y="5737225"/>
            <a:ext cx="304800" cy="303213"/>
          </a:xfrm>
          <a:prstGeom prst="ellips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grpSp>
        <p:nvGrpSpPr>
          <p:cNvPr id="48596" name="Group 530"/>
          <p:cNvGrpSpPr>
            <a:grpSpLocks/>
          </p:cNvGrpSpPr>
          <p:nvPr/>
        </p:nvGrpSpPr>
        <p:grpSpPr bwMode="auto">
          <a:xfrm>
            <a:off x="7908925" y="5857875"/>
            <a:ext cx="474663" cy="109538"/>
            <a:chOff x="5001" y="3260"/>
            <a:chExt cx="299" cy="69"/>
          </a:xfrm>
        </p:grpSpPr>
        <p:sp>
          <p:nvSpPr>
            <p:cNvPr id="48702" name="Line 528"/>
            <p:cNvSpPr>
              <a:spLocks noChangeShapeType="1"/>
            </p:cNvSpPr>
            <p:nvPr/>
          </p:nvSpPr>
          <p:spPr bwMode="auto">
            <a:xfrm flipH="1">
              <a:off x="5067" y="3294"/>
              <a:ext cx="23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703" name="Freeform 529"/>
            <p:cNvSpPr>
              <a:spLocks/>
            </p:cNvSpPr>
            <p:nvPr/>
          </p:nvSpPr>
          <p:spPr bwMode="auto">
            <a:xfrm>
              <a:off x="5001" y="3260"/>
              <a:ext cx="70" cy="69"/>
            </a:xfrm>
            <a:custGeom>
              <a:avLst/>
              <a:gdLst>
                <a:gd name="T0" fmla="*/ 70 w 70"/>
                <a:gd name="T1" fmla="*/ 0 h 69"/>
                <a:gd name="T2" fmla="*/ 0 w 70"/>
                <a:gd name="T3" fmla="*/ 35 h 69"/>
                <a:gd name="T4" fmla="*/ 70 w 70"/>
                <a:gd name="T5" fmla="*/ 69 h 69"/>
                <a:gd name="T6" fmla="*/ 70 w 70"/>
                <a:gd name="T7" fmla="*/ 0 h 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"/>
                <a:gd name="T13" fmla="*/ 0 h 69"/>
                <a:gd name="T14" fmla="*/ 70 w 70"/>
                <a:gd name="T15" fmla="*/ 69 h 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" h="69">
                  <a:moveTo>
                    <a:pt x="70" y="0"/>
                  </a:moveTo>
                  <a:lnTo>
                    <a:pt x="0" y="35"/>
                  </a:lnTo>
                  <a:lnTo>
                    <a:pt x="70" y="69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8597" name="Group 533"/>
          <p:cNvGrpSpPr>
            <a:grpSpLocks/>
          </p:cNvGrpSpPr>
          <p:nvPr/>
        </p:nvGrpSpPr>
        <p:grpSpPr bwMode="auto">
          <a:xfrm>
            <a:off x="8477250" y="5491163"/>
            <a:ext cx="109538" cy="254000"/>
            <a:chOff x="5359" y="3029"/>
            <a:chExt cx="69" cy="160"/>
          </a:xfrm>
        </p:grpSpPr>
        <p:sp>
          <p:nvSpPr>
            <p:cNvPr id="48700" name="Line 531"/>
            <p:cNvSpPr>
              <a:spLocks noChangeShapeType="1"/>
            </p:cNvSpPr>
            <p:nvPr/>
          </p:nvSpPr>
          <p:spPr bwMode="auto">
            <a:xfrm>
              <a:off x="5393" y="3029"/>
              <a:ext cx="1" cy="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701" name="Freeform 532"/>
            <p:cNvSpPr>
              <a:spLocks/>
            </p:cNvSpPr>
            <p:nvPr/>
          </p:nvSpPr>
          <p:spPr bwMode="auto">
            <a:xfrm>
              <a:off x="5359" y="3119"/>
              <a:ext cx="69" cy="70"/>
            </a:xfrm>
            <a:custGeom>
              <a:avLst/>
              <a:gdLst>
                <a:gd name="T0" fmla="*/ 0 w 69"/>
                <a:gd name="T1" fmla="*/ 0 h 70"/>
                <a:gd name="T2" fmla="*/ 34 w 69"/>
                <a:gd name="T3" fmla="*/ 70 h 70"/>
                <a:gd name="T4" fmla="*/ 69 w 69"/>
                <a:gd name="T5" fmla="*/ 0 h 70"/>
                <a:gd name="T6" fmla="*/ 0 w 69"/>
                <a:gd name="T7" fmla="*/ 0 h 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"/>
                <a:gd name="T13" fmla="*/ 0 h 70"/>
                <a:gd name="T14" fmla="*/ 69 w 69"/>
                <a:gd name="T15" fmla="*/ 70 h 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" h="70">
                  <a:moveTo>
                    <a:pt x="0" y="0"/>
                  </a:moveTo>
                  <a:lnTo>
                    <a:pt x="34" y="70"/>
                  </a:lnTo>
                  <a:lnTo>
                    <a:pt x="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8598" name="Group 536"/>
          <p:cNvGrpSpPr>
            <a:grpSpLocks/>
          </p:cNvGrpSpPr>
          <p:nvPr/>
        </p:nvGrpSpPr>
        <p:grpSpPr bwMode="auto">
          <a:xfrm>
            <a:off x="7708900" y="5532438"/>
            <a:ext cx="107950" cy="192087"/>
            <a:chOff x="4875" y="3055"/>
            <a:chExt cx="68" cy="121"/>
          </a:xfrm>
        </p:grpSpPr>
        <p:sp>
          <p:nvSpPr>
            <p:cNvPr id="48698" name="Line 534"/>
            <p:cNvSpPr>
              <a:spLocks noChangeShapeType="1"/>
            </p:cNvSpPr>
            <p:nvPr/>
          </p:nvSpPr>
          <p:spPr bwMode="auto">
            <a:xfrm>
              <a:off x="4908" y="3055"/>
              <a:ext cx="1" cy="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699" name="Freeform 535"/>
            <p:cNvSpPr>
              <a:spLocks/>
            </p:cNvSpPr>
            <p:nvPr/>
          </p:nvSpPr>
          <p:spPr bwMode="auto">
            <a:xfrm>
              <a:off x="4875" y="3106"/>
              <a:ext cx="68" cy="70"/>
            </a:xfrm>
            <a:custGeom>
              <a:avLst/>
              <a:gdLst>
                <a:gd name="T0" fmla="*/ 0 w 68"/>
                <a:gd name="T1" fmla="*/ 0 h 70"/>
                <a:gd name="T2" fmla="*/ 34 w 68"/>
                <a:gd name="T3" fmla="*/ 70 h 70"/>
                <a:gd name="T4" fmla="*/ 68 w 68"/>
                <a:gd name="T5" fmla="*/ 0 h 70"/>
                <a:gd name="T6" fmla="*/ 0 w 68"/>
                <a:gd name="T7" fmla="*/ 0 h 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"/>
                <a:gd name="T13" fmla="*/ 0 h 70"/>
                <a:gd name="T14" fmla="*/ 68 w 68"/>
                <a:gd name="T15" fmla="*/ 70 h 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" h="70">
                  <a:moveTo>
                    <a:pt x="0" y="0"/>
                  </a:moveTo>
                  <a:lnTo>
                    <a:pt x="34" y="70"/>
                  </a:lnTo>
                  <a:lnTo>
                    <a:pt x="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8599" name="Rectangle 537"/>
          <p:cNvSpPr>
            <a:spLocks noChangeArrowheads="1"/>
          </p:cNvSpPr>
          <p:nvPr/>
        </p:nvSpPr>
        <p:spPr bwMode="auto">
          <a:xfrm>
            <a:off x="8077200" y="5946775"/>
            <a:ext cx="22701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600" name="Rectangle 538"/>
          <p:cNvSpPr>
            <a:spLocks noChangeArrowheads="1"/>
          </p:cNvSpPr>
          <p:nvPr/>
        </p:nvSpPr>
        <p:spPr bwMode="auto">
          <a:xfrm>
            <a:off x="8112125" y="5970588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100" b="0">
                <a:solidFill>
                  <a:srgbClr val="000000"/>
                </a:solidFill>
              </a:rPr>
              <a:t>–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01" name="Rectangle 539"/>
          <p:cNvSpPr>
            <a:spLocks noChangeArrowheads="1"/>
          </p:cNvSpPr>
          <p:nvPr/>
        </p:nvSpPr>
        <p:spPr bwMode="auto">
          <a:xfrm>
            <a:off x="8189913" y="597058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100" b="0">
                <a:solidFill>
                  <a:srgbClr val="000000"/>
                </a:solidFill>
              </a:rPr>
              <a:t>1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02" name="Rectangle 540"/>
          <p:cNvSpPr>
            <a:spLocks noChangeArrowheads="1"/>
          </p:cNvSpPr>
          <p:nvPr/>
        </p:nvSpPr>
        <p:spPr bwMode="auto">
          <a:xfrm>
            <a:off x="8266113" y="6029325"/>
            <a:ext cx="254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7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grpSp>
        <p:nvGrpSpPr>
          <p:cNvPr id="48603" name="Group 543"/>
          <p:cNvGrpSpPr>
            <a:grpSpLocks/>
          </p:cNvGrpSpPr>
          <p:nvPr/>
        </p:nvGrpSpPr>
        <p:grpSpPr bwMode="auto">
          <a:xfrm>
            <a:off x="6542088" y="6051550"/>
            <a:ext cx="2036762" cy="358775"/>
            <a:chOff x="4140" y="3382"/>
            <a:chExt cx="1283" cy="226"/>
          </a:xfrm>
        </p:grpSpPr>
        <p:sp>
          <p:nvSpPr>
            <p:cNvPr id="48696" name="Freeform 541"/>
            <p:cNvSpPr>
              <a:spLocks/>
            </p:cNvSpPr>
            <p:nvPr/>
          </p:nvSpPr>
          <p:spPr bwMode="auto">
            <a:xfrm>
              <a:off x="4140" y="3416"/>
              <a:ext cx="1247" cy="192"/>
            </a:xfrm>
            <a:custGeom>
              <a:avLst/>
              <a:gdLst>
                <a:gd name="T0" fmla="*/ 0 w 1247"/>
                <a:gd name="T1" fmla="*/ 0 h 192"/>
                <a:gd name="T2" fmla="*/ 12 w 1247"/>
                <a:gd name="T3" fmla="*/ 6 h 192"/>
                <a:gd name="T4" fmla="*/ 26 w 1247"/>
                <a:gd name="T5" fmla="*/ 12 h 192"/>
                <a:gd name="T6" fmla="*/ 39 w 1247"/>
                <a:gd name="T7" fmla="*/ 22 h 192"/>
                <a:gd name="T8" fmla="*/ 55 w 1247"/>
                <a:gd name="T9" fmla="*/ 31 h 192"/>
                <a:gd name="T10" fmla="*/ 72 w 1247"/>
                <a:gd name="T11" fmla="*/ 42 h 192"/>
                <a:gd name="T12" fmla="*/ 90 w 1247"/>
                <a:gd name="T13" fmla="*/ 53 h 192"/>
                <a:gd name="T14" fmla="*/ 110 w 1247"/>
                <a:gd name="T15" fmla="*/ 65 h 192"/>
                <a:gd name="T16" fmla="*/ 132 w 1247"/>
                <a:gd name="T17" fmla="*/ 77 h 192"/>
                <a:gd name="T18" fmla="*/ 154 w 1247"/>
                <a:gd name="T19" fmla="*/ 89 h 192"/>
                <a:gd name="T20" fmla="*/ 178 w 1247"/>
                <a:gd name="T21" fmla="*/ 100 h 192"/>
                <a:gd name="T22" fmla="*/ 204 w 1247"/>
                <a:gd name="T23" fmla="*/ 112 h 192"/>
                <a:gd name="T24" fmla="*/ 231 w 1247"/>
                <a:gd name="T25" fmla="*/ 124 h 192"/>
                <a:gd name="T26" fmla="*/ 261 w 1247"/>
                <a:gd name="T27" fmla="*/ 133 h 192"/>
                <a:gd name="T28" fmla="*/ 292 w 1247"/>
                <a:gd name="T29" fmla="*/ 143 h 192"/>
                <a:gd name="T30" fmla="*/ 324 w 1247"/>
                <a:gd name="T31" fmla="*/ 150 h 192"/>
                <a:gd name="T32" fmla="*/ 358 w 1247"/>
                <a:gd name="T33" fmla="*/ 157 h 192"/>
                <a:gd name="T34" fmla="*/ 376 w 1247"/>
                <a:gd name="T35" fmla="*/ 160 h 192"/>
                <a:gd name="T36" fmla="*/ 396 w 1247"/>
                <a:gd name="T37" fmla="*/ 162 h 192"/>
                <a:gd name="T38" fmla="*/ 418 w 1247"/>
                <a:gd name="T39" fmla="*/ 164 h 192"/>
                <a:gd name="T40" fmla="*/ 440 w 1247"/>
                <a:gd name="T41" fmla="*/ 167 h 192"/>
                <a:gd name="T42" fmla="*/ 487 w 1247"/>
                <a:gd name="T43" fmla="*/ 171 h 192"/>
                <a:gd name="T44" fmla="*/ 537 w 1247"/>
                <a:gd name="T45" fmla="*/ 177 h 192"/>
                <a:gd name="T46" fmla="*/ 591 w 1247"/>
                <a:gd name="T47" fmla="*/ 180 h 192"/>
                <a:gd name="T48" fmla="*/ 647 w 1247"/>
                <a:gd name="T49" fmla="*/ 184 h 192"/>
                <a:gd name="T50" fmla="*/ 703 w 1247"/>
                <a:gd name="T51" fmla="*/ 187 h 192"/>
                <a:gd name="T52" fmla="*/ 760 w 1247"/>
                <a:gd name="T53" fmla="*/ 189 h 192"/>
                <a:gd name="T54" fmla="*/ 816 w 1247"/>
                <a:gd name="T55" fmla="*/ 190 h 192"/>
                <a:gd name="T56" fmla="*/ 871 w 1247"/>
                <a:gd name="T57" fmla="*/ 192 h 192"/>
                <a:gd name="T58" fmla="*/ 924 w 1247"/>
                <a:gd name="T59" fmla="*/ 192 h 192"/>
                <a:gd name="T60" fmla="*/ 975 w 1247"/>
                <a:gd name="T61" fmla="*/ 192 h 192"/>
                <a:gd name="T62" fmla="*/ 998 w 1247"/>
                <a:gd name="T63" fmla="*/ 190 h 192"/>
                <a:gd name="T64" fmla="*/ 1022 w 1247"/>
                <a:gd name="T65" fmla="*/ 189 h 192"/>
                <a:gd name="T66" fmla="*/ 1044 w 1247"/>
                <a:gd name="T67" fmla="*/ 187 h 192"/>
                <a:gd name="T68" fmla="*/ 1064 w 1247"/>
                <a:gd name="T69" fmla="*/ 186 h 192"/>
                <a:gd name="T70" fmla="*/ 1083 w 1247"/>
                <a:gd name="T71" fmla="*/ 184 h 192"/>
                <a:gd name="T72" fmla="*/ 1101 w 1247"/>
                <a:gd name="T73" fmla="*/ 182 h 192"/>
                <a:gd name="T74" fmla="*/ 1118 w 1247"/>
                <a:gd name="T75" fmla="*/ 180 h 192"/>
                <a:gd name="T76" fmla="*/ 1133 w 1247"/>
                <a:gd name="T77" fmla="*/ 177 h 192"/>
                <a:gd name="T78" fmla="*/ 1151 w 1247"/>
                <a:gd name="T79" fmla="*/ 172 h 192"/>
                <a:gd name="T80" fmla="*/ 1166 w 1247"/>
                <a:gd name="T81" fmla="*/ 167 h 192"/>
                <a:gd name="T82" fmla="*/ 1181 w 1247"/>
                <a:gd name="T83" fmla="*/ 161 h 192"/>
                <a:gd name="T84" fmla="*/ 1192 w 1247"/>
                <a:gd name="T85" fmla="*/ 153 h 192"/>
                <a:gd name="T86" fmla="*/ 1203 w 1247"/>
                <a:gd name="T87" fmla="*/ 145 h 192"/>
                <a:gd name="T88" fmla="*/ 1211 w 1247"/>
                <a:gd name="T89" fmla="*/ 136 h 192"/>
                <a:gd name="T90" fmla="*/ 1220 w 1247"/>
                <a:gd name="T91" fmla="*/ 127 h 192"/>
                <a:gd name="T92" fmla="*/ 1226 w 1247"/>
                <a:gd name="T93" fmla="*/ 117 h 192"/>
                <a:gd name="T94" fmla="*/ 1231 w 1247"/>
                <a:gd name="T95" fmla="*/ 107 h 192"/>
                <a:gd name="T96" fmla="*/ 1236 w 1247"/>
                <a:gd name="T97" fmla="*/ 97 h 192"/>
                <a:gd name="T98" fmla="*/ 1242 w 1247"/>
                <a:gd name="T99" fmla="*/ 75 h 192"/>
                <a:gd name="T100" fmla="*/ 1245 w 1247"/>
                <a:gd name="T101" fmla="*/ 54 h 192"/>
                <a:gd name="T102" fmla="*/ 1247 w 1247"/>
                <a:gd name="T103" fmla="*/ 33 h 1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47"/>
                <a:gd name="T157" fmla="*/ 0 h 192"/>
                <a:gd name="T158" fmla="*/ 1247 w 1247"/>
                <a:gd name="T159" fmla="*/ 192 h 1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47" h="192">
                  <a:moveTo>
                    <a:pt x="0" y="0"/>
                  </a:moveTo>
                  <a:lnTo>
                    <a:pt x="12" y="6"/>
                  </a:lnTo>
                  <a:lnTo>
                    <a:pt x="26" y="12"/>
                  </a:lnTo>
                  <a:lnTo>
                    <a:pt x="39" y="22"/>
                  </a:lnTo>
                  <a:lnTo>
                    <a:pt x="55" y="31"/>
                  </a:lnTo>
                  <a:lnTo>
                    <a:pt x="72" y="42"/>
                  </a:lnTo>
                  <a:lnTo>
                    <a:pt x="90" y="53"/>
                  </a:lnTo>
                  <a:lnTo>
                    <a:pt x="110" y="65"/>
                  </a:lnTo>
                  <a:lnTo>
                    <a:pt x="132" y="77"/>
                  </a:lnTo>
                  <a:lnTo>
                    <a:pt x="154" y="89"/>
                  </a:lnTo>
                  <a:lnTo>
                    <a:pt x="178" y="100"/>
                  </a:lnTo>
                  <a:lnTo>
                    <a:pt x="204" y="112"/>
                  </a:lnTo>
                  <a:lnTo>
                    <a:pt x="231" y="124"/>
                  </a:lnTo>
                  <a:lnTo>
                    <a:pt x="261" y="133"/>
                  </a:lnTo>
                  <a:lnTo>
                    <a:pt x="292" y="143"/>
                  </a:lnTo>
                  <a:lnTo>
                    <a:pt x="324" y="150"/>
                  </a:lnTo>
                  <a:lnTo>
                    <a:pt x="358" y="157"/>
                  </a:lnTo>
                  <a:lnTo>
                    <a:pt x="376" y="160"/>
                  </a:lnTo>
                  <a:lnTo>
                    <a:pt x="396" y="162"/>
                  </a:lnTo>
                  <a:lnTo>
                    <a:pt x="418" y="164"/>
                  </a:lnTo>
                  <a:lnTo>
                    <a:pt x="440" y="167"/>
                  </a:lnTo>
                  <a:lnTo>
                    <a:pt x="487" y="171"/>
                  </a:lnTo>
                  <a:lnTo>
                    <a:pt x="537" y="177"/>
                  </a:lnTo>
                  <a:lnTo>
                    <a:pt x="591" y="180"/>
                  </a:lnTo>
                  <a:lnTo>
                    <a:pt x="647" y="184"/>
                  </a:lnTo>
                  <a:lnTo>
                    <a:pt x="703" y="187"/>
                  </a:lnTo>
                  <a:lnTo>
                    <a:pt x="760" y="189"/>
                  </a:lnTo>
                  <a:lnTo>
                    <a:pt x="816" y="190"/>
                  </a:lnTo>
                  <a:lnTo>
                    <a:pt x="871" y="192"/>
                  </a:lnTo>
                  <a:lnTo>
                    <a:pt x="924" y="192"/>
                  </a:lnTo>
                  <a:lnTo>
                    <a:pt x="975" y="192"/>
                  </a:lnTo>
                  <a:lnTo>
                    <a:pt x="998" y="190"/>
                  </a:lnTo>
                  <a:lnTo>
                    <a:pt x="1022" y="189"/>
                  </a:lnTo>
                  <a:lnTo>
                    <a:pt x="1044" y="187"/>
                  </a:lnTo>
                  <a:lnTo>
                    <a:pt x="1064" y="186"/>
                  </a:lnTo>
                  <a:lnTo>
                    <a:pt x="1083" y="184"/>
                  </a:lnTo>
                  <a:lnTo>
                    <a:pt x="1101" y="182"/>
                  </a:lnTo>
                  <a:lnTo>
                    <a:pt x="1118" y="180"/>
                  </a:lnTo>
                  <a:lnTo>
                    <a:pt x="1133" y="177"/>
                  </a:lnTo>
                  <a:lnTo>
                    <a:pt x="1151" y="172"/>
                  </a:lnTo>
                  <a:lnTo>
                    <a:pt x="1166" y="167"/>
                  </a:lnTo>
                  <a:lnTo>
                    <a:pt x="1181" y="161"/>
                  </a:lnTo>
                  <a:lnTo>
                    <a:pt x="1192" y="153"/>
                  </a:lnTo>
                  <a:lnTo>
                    <a:pt x="1203" y="145"/>
                  </a:lnTo>
                  <a:lnTo>
                    <a:pt x="1211" y="136"/>
                  </a:lnTo>
                  <a:lnTo>
                    <a:pt x="1220" y="127"/>
                  </a:lnTo>
                  <a:lnTo>
                    <a:pt x="1226" y="117"/>
                  </a:lnTo>
                  <a:lnTo>
                    <a:pt x="1231" y="107"/>
                  </a:lnTo>
                  <a:lnTo>
                    <a:pt x="1236" y="97"/>
                  </a:lnTo>
                  <a:lnTo>
                    <a:pt x="1242" y="75"/>
                  </a:lnTo>
                  <a:lnTo>
                    <a:pt x="1245" y="54"/>
                  </a:lnTo>
                  <a:lnTo>
                    <a:pt x="1247" y="3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697" name="Freeform 542"/>
            <p:cNvSpPr>
              <a:spLocks/>
            </p:cNvSpPr>
            <p:nvPr/>
          </p:nvSpPr>
          <p:spPr bwMode="auto">
            <a:xfrm>
              <a:off x="5355" y="3382"/>
              <a:ext cx="68" cy="73"/>
            </a:xfrm>
            <a:custGeom>
              <a:avLst/>
              <a:gdLst>
                <a:gd name="T0" fmla="*/ 68 w 68"/>
                <a:gd name="T1" fmla="*/ 73 h 73"/>
                <a:gd name="T2" fmla="*/ 44 w 68"/>
                <a:gd name="T3" fmla="*/ 0 h 73"/>
                <a:gd name="T4" fmla="*/ 0 w 68"/>
                <a:gd name="T5" fmla="*/ 62 h 73"/>
                <a:gd name="T6" fmla="*/ 68 w 68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"/>
                <a:gd name="T13" fmla="*/ 0 h 73"/>
                <a:gd name="T14" fmla="*/ 68 w 68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" h="73">
                  <a:moveTo>
                    <a:pt x="68" y="73"/>
                  </a:moveTo>
                  <a:lnTo>
                    <a:pt x="44" y="0"/>
                  </a:lnTo>
                  <a:lnTo>
                    <a:pt x="0" y="62"/>
                  </a:lnTo>
                  <a:lnTo>
                    <a:pt x="68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5" name="Group 546"/>
          <p:cNvGrpSpPr>
            <a:grpSpLocks/>
          </p:cNvGrpSpPr>
          <p:nvPr/>
        </p:nvGrpSpPr>
        <p:grpSpPr bwMode="auto">
          <a:xfrm>
            <a:off x="6384925" y="4927600"/>
            <a:ext cx="107950" cy="873125"/>
            <a:chOff x="4041" y="2674"/>
            <a:chExt cx="68" cy="550"/>
          </a:xfrm>
        </p:grpSpPr>
        <p:sp>
          <p:nvSpPr>
            <p:cNvPr id="48694" name="Line 544"/>
            <p:cNvSpPr>
              <a:spLocks noChangeShapeType="1"/>
            </p:cNvSpPr>
            <p:nvPr/>
          </p:nvSpPr>
          <p:spPr bwMode="auto">
            <a:xfrm flipV="1">
              <a:off x="4074" y="2740"/>
              <a:ext cx="1" cy="484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695" name="Freeform 545"/>
            <p:cNvSpPr>
              <a:spLocks/>
            </p:cNvSpPr>
            <p:nvPr/>
          </p:nvSpPr>
          <p:spPr bwMode="auto">
            <a:xfrm>
              <a:off x="4041" y="2674"/>
              <a:ext cx="68" cy="70"/>
            </a:xfrm>
            <a:custGeom>
              <a:avLst/>
              <a:gdLst>
                <a:gd name="T0" fmla="*/ 68 w 68"/>
                <a:gd name="T1" fmla="*/ 70 h 70"/>
                <a:gd name="T2" fmla="*/ 33 w 68"/>
                <a:gd name="T3" fmla="*/ 0 h 70"/>
                <a:gd name="T4" fmla="*/ 0 w 68"/>
                <a:gd name="T5" fmla="*/ 70 h 70"/>
                <a:gd name="T6" fmla="*/ 68 w 68"/>
                <a:gd name="T7" fmla="*/ 70 h 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"/>
                <a:gd name="T13" fmla="*/ 0 h 70"/>
                <a:gd name="T14" fmla="*/ 68 w 68"/>
                <a:gd name="T15" fmla="*/ 70 h 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" h="70">
                  <a:moveTo>
                    <a:pt x="68" y="70"/>
                  </a:moveTo>
                  <a:lnTo>
                    <a:pt x="33" y="0"/>
                  </a:lnTo>
                  <a:lnTo>
                    <a:pt x="0" y="70"/>
                  </a:lnTo>
                  <a:lnTo>
                    <a:pt x="68" y="7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6" name="Group 549"/>
          <p:cNvGrpSpPr>
            <a:grpSpLocks/>
          </p:cNvGrpSpPr>
          <p:nvPr/>
        </p:nvGrpSpPr>
        <p:grpSpPr bwMode="auto">
          <a:xfrm>
            <a:off x="7005638" y="4897438"/>
            <a:ext cx="107950" cy="860425"/>
            <a:chOff x="4432" y="2655"/>
            <a:chExt cx="68" cy="542"/>
          </a:xfrm>
        </p:grpSpPr>
        <p:sp>
          <p:nvSpPr>
            <p:cNvPr id="48692" name="Line 547"/>
            <p:cNvSpPr>
              <a:spLocks noChangeShapeType="1"/>
            </p:cNvSpPr>
            <p:nvPr/>
          </p:nvSpPr>
          <p:spPr bwMode="auto">
            <a:xfrm>
              <a:off x="4465" y="2655"/>
              <a:ext cx="1" cy="47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693" name="Freeform 548"/>
            <p:cNvSpPr>
              <a:spLocks/>
            </p:cNvSpPr>
            <p:nvPr/>
          </p:nvSpPr>
          <p:spPr bwMode="auto">
            <a:xfrm>
              <a:off x="4432" y="3128"/>
              <a:ext cx="68" cy="69"/>
            </a:xfrm>
            <a:custGeom>
              <a:avLst/>
              <a:gdLst>
                <a:gd name="T0" fmla="*/ 0 w 68"/>
                <a:gd name="T1" fmla="*/ 0 h 69"/>
                <a:gd name="T2" fmla="*/ 35 w 68"/>
                <a:gd name="T3" fmla="*/ 69 h 69"/>
                <a:gd name="T4" fmla="*/ 68 w 68"/>
                <a:gd name="T5" fmla="*/ 0 h 69"/>
                <a:gd name="T6" fmla="*/ 0 w 68"/>
                <a:gd name="T7" fmla="*/ 0 h 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"/>
                <a:gd name="T13" fmla="*/ 0 h 69"/>
                <a:gd name="T14" fmla="*/ 68 w 68"/>
                <a:gd name="T15" fmla="*/ 69 h 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" h="69">
                  <a:moveTo>
                    <a:pt x="0" y="0"/>
                  </a:moveTo>
                  <a:lnTo>
                    <a:pt x="35" y="69"/>
                  </a:lnTo>
                  <a:lnTo>
                    <a:pt x="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7" name="Group 552"/>
          <p:cNvGrpSpPr>
            <a:grpSpLocks/>
          </p:cNvGrpSpPr>
          <p:nvPr/>
        </p:nvGrpSpPr>
        <p:grpSpPr bwMode="auto">
          <a:xfrm>
            <a:off x="4397375" y="3381375"/>
            <a:ext cx="1839913" cy="2576513"/>
            <a:chOff x="2789" y="1700"/>
            <a:chExt cx="1159" cy="1623"/>
          </a:xfrm>
        </p:grpSpPr>
        <p:sp>
          <p:nvSpPr>
            <p:cNvPr id="48690" name="Freeform 550"/>
            <p:cNvSpPr>
              <a:spLocks/>
            </p:cNvSpPr>
            <p:nvPr/>
          </p:nvSpPr>
          <p:spPr bwMode="auto">
            <a:xfrm>
              <a:off x="2789" y="1733"/>
              <a:ext cx="1159" cy="1590"/>
            </a:xfrm>
            <a:custGeom>
              <a:avLst/>
              <a:gdLst>
                <a:gd name="T0" fmla="*/ 1106 w 1159"/>
                <a:gd name="T1" fmla="*/ 1584 h 1590"/>
                <a:gd name="T2" fmla="*/ 1006 w 1159"/>
                <a:gd name="T3" fmla="*/ 1583 h 1590"/>
                <a:gd name="T4" fmla="*/ 914 w 1159"/>
                <a:gd name="T5" fmla="*/ 1583 h 1590"/>
                <a:gd name="T6" fmla="*/ 829 w 1159"/>
                <a:gd name="T7" fmla="*/ 1583 h 1590"/>
                <a:gd name="T8" fmla="*/ 751 w 1159"/>
                <a:gd name="T9" fmla="*/ 1583 h 1590"/>
                <a:gd name="T10" fmla="*/ 680 w 1159"/>
                <a:gd name="T11" fmla="*/ 1582 h 1590"/>
                <a:gd name="T12" fmla="*/ 617 w 1159"/>
                <a:gd name="T13" fmla="*/ 1582 h 1590"/>
                <a:gd name="T14" fmla="*/ 559 w 1159"/>
                <a:gd name="T15" fmla="*/ 1582 h 1590"/>
                <a:gd name="T16" fmla="*/ 507 w 1159"/>
                <a:gd name="T17" fmla="*/ 1583 h 1590"/>
                <a:gd name="T18" fmla="*/ 460 w 1159"/>
                <a:gd name="T19" fmla="*/ 1583 h 1590"/>
                <a:gd name="T20" fmla="*/ 419 w 1159"/>
                <a:gd name="T21" fmla="*/ 1583 h 1590"/>
                <a:gd name="T22" fmla="*/ 382 w 1159"/>
                <a:gd name="T23" fmla="*/ 1583 h 1590"/>
                <a:gd name="T24" fmla="*/ 334 w 1159"/>
                <a:gd name="T25" fmla="*/ 1584 h 1590"/>
                <a:gd name="T26" fmla="*/ 283 w 1159"/>
                <a:gd name="T27" fmla="*/ 1584 h 1590"/>
                <a:gd name="T28" fmla="*/ 244 w 1159"/>
                <a:gd name="T29" fmla="*/ 1585 h 1590"/>
                <a:gd name="T30" fmla="*/ 213 w 1159"/>
                <a:gd name="T31" fmla="*/ 1586 h 1590"/>
                <a:gd name="T32" fmla="*/ 176 w 1159"/>
                <a:gd name="T33" fmla="*/ 1587 h 1590"/>
                <a:gd name="T34" fmla="*/ 140 w 1159"/>
                <a:gd name="T35" fmla="*/ 1589 h 1590"/>
                <a:gd name="T36" fmla="*/ 112 w 1159"/>
                <a:gd name="T37" fmla="*/ 1589 h 1590"/>
                <a:gd name="T38" fmla="*/ 78 w 1159"/>
                <a:gd name="T39" fmla="*/ 1590 h 1590"/>
                <a:gd name="T40" fmla="*/ 34 w 1159"/>
                <a:gd name="T41" fmla="*/ 1590 h 1590"/>
                <a:gd name="T42" fmla="*/ 6 w 1159"/>
                <a:gd name="T43" fmla="*/ 1438 h 1590"/>
                <a:gd name="T44" fmla="*/ 4 w 1159"/>
                <a:gd name="T45" fmla="*/ 1212 h 1590"/>
                <a:gd name="T46" fmla="*/ 3 w 1159"/>
                <a:gd name="T47" fmla="*/ 1067 h 1590"/>
                <a:gd name="T48" fmla="*/ 3 w 1159"/>
                <a:gd name="T49" fmla="*/ 927 h 1590"/>
                <a:gd name="T50" fmla="*/ 2 w 1159"/>
                <a:gd name="T51" fmla="*/ 791 h 1590"/>
                <a:gd name="T52" fmla="*/ 2 w 1159"/>
                <a:gd name="T53" fmla="*/ 664 h 1590"/>
                <a:gd name="T54" fmla="*/ 1 w 1159"/>
                <a:gd name="T55" fmla="*/ 544 h 1590"/>
                <a:gd name="T56" fmla="*/ 1 w 1159"/>
                <a:gd name="T57" fmla="*/ 434 h 1590"/>
                <a:gd name="T58" fmla="*/ 1 w 1159"/>
                <a:gd name="T59" fmla="*/ 333 h 1590"/>
                <a:gd name="T60" fmla="*/ 0 w 1159"/>
                <a:gd name="T61" fmla="*/ 244 h 1590"/>
                <a:gd name="T62" fmla="*/ 0 w 1159"/>
                <a:gd name="T63" fmla="*/ 167 h 1590"/>
                <a:gd name="T64" fmla="*/ 0 w 1159"/>
                <a:gd name="T65" fmla="*/ 103 h 1590"/>
                <a:gd name="T66" fmla="*/ 0 w 1159"/>
                <a:gd name="T67" fmla="*/ 55 h 1590"/>
                <a:gd name="T68" fmla="*/ 0 w 1159"/>
                <a:gd name="T69" fmla="*/ 21 h 1590"/>
                <a:gd name="T70" fmla="*/ 0 w 1159"/>
                <a:gd name="T71" fmla="*/ 9 h 1590"/>
                <a:gd name="T72" fmla="*/ 0 w 1159"/>
                <a:gd name="T73" fmla="*/ 3 h 1590"/>
                <a:gd name="T74" fmla="*/ 0 w 1159"/>
                <a:gd name="T75" fmla="*/ 0 h 159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59"/>
                <a:gd name="T115" fmla="*/ 0 h 1590"/>
                <a:gd name="T116" fmla="*/ 1159 w 1159"/>
                <a:gd name="T117" fmla="*/ 1590 h 159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59" h="1590">
                  <a:moveTo>
                    <a:pt x="1159" y="1584"/>
                  </a:moveTo>
                  <a:lnTo>
                    <a:pt x="1106" y="1584"/>
                  </a:lnTo>
                  <a:lnTo>
                    <a:pt x="1054" y="1584"/>
                  </a:lnTo>
                  <a:lnTo>
                    <a:pt x="1006" y="1583"/>
                  </a:lnTo>
                  <a:lnTo>
                    <a:pt x="958" y="1583"/>
                  </a:lnTo>
                  <a:lnTo>
                    <a:pt x="914" y="1583"/>
                  </a:lnTo>
                  <a:lnTo>
                    <a:pt x="870" y="1583"/>
                  </a:lnTo>
                  <a:lnTo>
                    <a:pt x="829" y="1583"/>
                  </a:lnTo>
                  <a:lnTo>
                    <a:pt x="788" y="1583"/>
                  </a:lnTo>
                  <a:lnTo>
                    <a:pt x="751" y="1583"/>
                  </a:lnTo>
                  <a:lnTo>
                    <a:pt x="715" y="1582"/>
                  </a:lnTo>
                  <a:lnTo>
                    <a:pt x="680" y="1582"/>
                  </a:lnTo>
                  <a:lnTo>
                    <a:pt x="648" y="1582"/>
                  </a:lnTo>
                  <a:lnTo>
                    <a:pt x="617" y="1582"/>
                  </a:lnTo>
                  <a:lnTo>
                    <a:pt x="587" y="1582"/>
                  </a:lnTo>
                  <a:lnTo>
                    <a:pt x="559" y="1582"/>
                  </a:lnTo>
                  <a:lnTo>
                    <a:pt x="532" y="1582"/>
                  </a:lnTo>
                  <a:lnTo>
                    <a:pt x="507" y="1583"/>
                  </a:lnTo>
                  <a:lnTo>
                    <a:pt x="483" y="1583"/>
                  </a:lnTo>
                  <a:lnTo>
                    <a:pt x="460" y="1583"/>
                  </a:lnTo>
                  <a:lnTo>
                    <a:pt x="439" y="1583"/>
                  </a:lnTo>
                  <a:lnTo>
                    <a:pt x="419" y="1583"/>
                  </a:lnTo>
                  <a:lnTo>
                    <a:pt x="400" y="1583"/>
                  </a:lnTo>
                  <a:lnTo>
                    <a:pt x="382" y="1583"/>
                  </a:lnTo>
                  <a:lnTo>
                    <a:pt x="365" y="1583"/>
                  </a:lnTo>
                  <a:lnTo>
                    <a:pt x="334" y="1584"/>
                  </a:lnTo>
                  <a:lnTo>
                    <a:pt x="307" y="1584"/>
                  </a:lnTo>
                  <a:lnTo>
                    <a:pt x="283" y="1584"/>
                  </a:lnTo>
                  <a:lnTo>
                    <a:pt x="262" y="1585"/>
                  </a:lnTo>
                  <a:lnTo>
                    <a:pt x="244" y="1585"/>
                  </a:lnTo>
                  <a:lnTo>
                    <a:pt x="227" y="1586"/>
                  </a:lnTo>
                  <a:lnTo>
                    <a:pt x="213" y="1586"/>
                  </a:lnTo>
                  <a:lnTo>
                    <a:pt x="199" y="1587"/>
                  </a:lnTo>
                  <a:lnTo>
                    <a:pt x="176" y="1587"/>
                  </a:lnTo>
                  <a:lnTo>
                    <a:pt x="153" y="1588"/>
                  </a:lnTo>
                  <a:lnTo>
                    <a:pt x="140" y="1589"/>
                  </a:lnTo>
                  <a:lnTo>
                    <a:pt x="127" y="1589"/>
                  </a:lnTo>
                  <a:lnTo>
                    <a:pt x="112" y="1589"/>
                  </a:lnTo>
                  <a:lnTo>
                    <a:pt x="97" y="1590"/>
                  </a:lnTo>
                  <a:lnTo>
                    <a:pt x="78" y="1590"/>
                  </a:lnTo>
                  <a:lnTo>
                    <a:pt x="58" y="1590"/>
                  </a:lnTo>
                  <a:lnTo>
                    <a:pt x="34" y="1590"/>
                  </a:lnTo>
                  <a:lnTo>
                    <a:pt x="7" y="1590"/>
                  </a:lnTo>
                  <a:lnTo>
                    <a:pt x="6" y="1438"/>
                  </a:lnTo>
                  <a:lnTo>
                    <a:pt x="5" y="1286"/>
                  </a:lnTo>
                  <a:lnTo>
                    <a:pt x="4" y="1212"/>
                  </a:lnTo>
                  <a:lnTo>
                    <a:pt x="4" y="1139"/>
                  </a:lnTo>
                  <a:lnTo>
                    <a:pt x="3" y="1067"/>
                  </a:lnTo>
                  <a:lnTo>
                    <a:pt x="3" y="996"/>
                  </a:lnTo>
                  <a:lnTo>
                    <a:pt x="3" y="927"/>
                  </a:lnTo>
                  <a:lnTo>
                    <a:pt x="2" y="858"/>
                  </a:lnTo>
                  <a:lnTo>
                    <a:pt x="2" y="791"/>
                  </a:lnTo>
                  <a:lnTo>
                    <a:pt x="2" y="727"/>
                  </a:lnTo>
                  <a:lnTo>
                    <a:pt x="2" y="664"/>
                  </a:lnTo>
                  <a:lnTo>
                    <a:pt x="1" y="604"/>
                  </a:lnTo>
                  <a:lnTo>
                    <a:pt x="1" y="544"/>
                  </a:lnTo>
                  <a:lnTo>
                    <a:pt x="1" y="488"/>
                  </a:lnTo>
                  <a:lnTo>
                    <a:pt x="1" y="434"/>
                  </a:lnTo>
                  <a:lnTo>
                    <a:pt x="1" y="382"/>
                  </a:lnTo>
                  <a:lnTo>
                    <a:pt x="1" y="333"/>
                  </a:lnTo>
                  <a:lnTo>
                    <a:pt x="0" y="288"/>
                  </a:lnTo>
                  <a:lnTo>
                    <a:pt x="0" y="244"/>
                  </a:lnTo>
                  <a:lnTo>
                    <a:pt x="0" y="204"/>
                  </a:lnTo>
                  <a:lnTo>
                    <a:pt x="0" y="167"/>
                  </a:lnTo>
                  <a:lnTo>
                    <a:pt x="0" y="134"/>
                  </a:lnTo>
                  <a:lnTo>
                    <a:pt x="0" y="103"/>
                  </a:lnTo>
                  <a:lnTo>
                    <a:pt x="0" y="77"/>
                  </a:lnTo>
                  <a:lnTo>
                    <a:pt x="0" y="55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32" y="0"/>
                  </a:lnTo>
                </a:path>
              </a:pathLst>
            </a:custGeom>
            <a:noFill/>
            <a:ln w="28575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691" name="Freeform 551"/>
            <p:cNvSpPr>
              <a:spLocks/>
            </p:cNvSpPr>
            <p:nvPr/>
          </p:nvSpPr>
          <p:spPr bwMode="auto">
            <a:xfrm>
              <a:off x="3019" y="1700"/>
              <a:ext cx="70" cy="68"/>
            </a:xfrm>
            <a:custGeom>
              <a:avLst/>
              <a:gdLst>
                <a:gd name="T0" fmla="*/ 0 w 70"/>
                <a:gd name="T1" fmla="*/ 68 h 68"/>
                <a:gd name="T2" fmla="*/ 70 w 70"/>
                <a:gd name="T3" fmla="*/ 35 h 68"/>
                <a:gd name="T4" fmla="*/ 0 w 70"/>
                <a:gd name="T5" fmla="*/ 0 h 68"/>
                <a:gd name="T6" fmla="*/ 0 w 70"/>
                <a:gd name="T7" fmla="*/ 68 h 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"/>
                <a:gd name="T13" fmla="*/ 0 h 68"/>
                <a:gd name="T14" fmla="*/ 70 w 70"/>
                <a:gd name="T15" fmla="*/ 68 h 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" h="68">
                  <a:moveTo>
                    <a:pt x="0" y="68"/>
                  </a:moveTo>
                  <a:lnTo>
                    <a:pt x="70" y="35"/>
                  </a:lnTo>
                  <a:lnTo>
                    <a:pt x="0" y="0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000000"/>
            </a:solidFill>
            <a:ln w="28575">
              <a:solidFill>
                <a:srgbClr val="FF33C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8" name="Group 555"/>
          <p:cNvGrpSpPr>
            <a:grpSpLocks/>
          </p:cNvGrpSpPr>
          <p:nvPr/>
        </p:nvGrpSpPr>
        <p:grpSpPr bwMode="auto">
          <a:xfrm>
            <a:off x="4964113" y="4916488"/>
            <a:ext cx="2082800" cy="233362"/>
            <a:chOff x="3146" y="2667"/>
            <a:chExt cx="1312" cy="147"/>
          </a:xfrm>
        </p:grpSpPr>
        <p:sp>
          <p:nvSpPr>
            <p:cNvPr id="48688" name="Freeform 553"/>
            <p:cNvSpPr>
              <a:spLocks/>
            </p:cNvSpPr>
            <p:nvPr/>
          </p:nvSpPr>
          <p:spPr bwMode="auto">
            <a:xfrm>
              <a:off x="3180" y="2675"/>
              <a:ext cx="1278" cy="139"/>
            </a:xfrm>
            <a:custGeom>
              <a:avLst/>
              <a:gdLst>
                <a:gd name="T0" fmla="*/ 1278 w 1278"/>
                <a:gd name="T1" fmla="*/ 0 h 139"/>
                <a:gd name="T2" fmla="*/ 1153 w 1278"/>
                <a:gd name="T3" fmla="*/ 139 h 139"/>
                <a:gd name="T4" fmla="*/ 0 w 1278"/>
                <a:gd name="T5" fmla="*/ 139 h 139"/>
                <a:gd name="T6" fmla="*/ 0 w 1278"/>
                <a:gd name="T7" fmla="*/ 5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8"/>
                <a:gd name="T13" fmla="*/ 0 h 139"/>
                <a:gd name="T14" fmla="*/ 1278 w 1278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8" h="139">
                  <a:moveTo>
                    <a:pt x="1278" y="0"/>
                  </a:moveTo>
                  <a:lnTo>
                    <a:pt x="1153" y="139"/>
                  </a:lnTo>
                  <a:lnTo>
                    <a:pt x="0" y="139"/>
                  </a:lnTo>
                  <a:lnTo>
                    <a:pt x="0" y="59"/>
                  </a:lnTo>
                </a:path>
              </a:pathLst>
            </a:custGeom>
            <a:noFill/>
            <a:ln w="28575">
              <a:solidFill>
                <a:srgbClr val="FF5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689" name="Freeform 554"/>
            <p:cNvSpPr>
              <a:spLocks/>
            </p:cNvSpPr>
            <p:nvPr/>
          </p:nvSpPr>
          <p:spPr bwMode="auto">
            <a:xfrm>
              <a:off x="3146" y="2667"/>
              <a:ext cx="69" cy="70"/>
            </a:xfrm>
            <a:custGeom>
              <a:avLst/>
              <a:gdLst>
                <a:gd name="T0" fmla="*/ 69 w 69"/>
                <a:gd name="T1" fmla="*/ 70 h 70"/>
                <a:gd name="T2" fmla="*/ 34 w 69"/>
                <a:gd name="T3" fmla="*/ 0 h 70"/>
                <a:gd name="T4" fmla="*/ 0 w 69"/>
                <a:gd name="T5" fmla="*/ 70 h 70"/>
                <a:gd name="T6" fmla="*/ 69 w 69"/>
                <a:gd name="T7" fmla="*/ 70 h 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"/>
                <a:gd name="T13" fmla="*/ 0 h 70"/>
                <a:gd name="T14" fmla="*/ 69 w 69"/>
                <a:gd name="T15" fmla="*/ 70 h 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" h="70">
                  <a:moveTo>
                    <a:pt x="69" y="70"/>
                  </a:moveTo>
                  <a:lnTo>
                    <a:pt x="34" y="0"/>
                  </a:lnTo>
                  <a:lnTo>
                    <a:pt x="0" y="70"/>
                  </a:lnTo>
                  <a:lnTo>
                    <a:pt x="69" y="70"/>
                  </a:lnTo>
                  <a:close/>
                </a:path>
              </a:pathLst>
            </a:custGeom>
            <a:solidFill>
              <a:srgbClr val="FF505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89996" name="Freeform 556"/>
          <p:cNvSpPr>
            <a:spLocks/>
          </p:cNvSpPr>
          <p:nvPr/>
        </p:nvSpPr>
        <p:spPr bwMode="auto">
          <a:xfrm>
            <a:off x="7069138" y="4916488"/>
            <a:ext cx="1462087" cy="695325"/>
          </a:xfrm>
          <a:custGeom>
            <a:avLst/>
            <a:gdLst>
              <a:gd name="T0" fmla="*/ 0 w 921"/>
              <a:gd name="T1" fmla="*/ 0 h 438"/>
              <a:gd name="T2" fmla="*/ 2147483646 w 921"/>
              <a:gd name="T3" fmla="*/ 2147483646 h 438"/>
              <a:gd name="T4" fmla="*/ 2147483646 w 921"/>
              <a:gd name="T5" fmla="*/ 2147483646 h 438"/>
              <a:gd name="T6" fmla="*/ 2147483646 w 921"/>
              <a:gd name="T7" fmla="*/ 2147483646 h 438"/>
              <a:gd name="T8" fmla="*/ 0 60000 65536"/>
              <a:gd name="T9" fmla="*/ 0 60000 65536"/>
              <a:gd name="T10" fmla="*/ 0 60000 65536"/>
              <a:gd name="T11" fmla="*/ 0 60000 65536"/>
              <a:gd name="T12" fmla="*/ 0 w 921"/>
              <a:gd name="T13" fmla="*/ 0 h 438"/>
              <a:gd name="T14" fmla="*/ 921 w 921"/>
              <a:gd name="T15" fmla="*/ 438 h 4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1" h="438">
                <a:moveTo>
                  <a:pt x="0" y="0"/>
                </a:moveTo>
                <a:lnTo>
                  <a:pt x="93" y="131"/>
                </a:lnTo>
                <a:lnTo>
                  <a:pt x="921" y="131"/>
                </a:lnTo>
                <a:lnTo>
                  <a:pt x="921" y="438"/>
                </a:lnTo>
              </a:path>
            </a:pathLst>
          </a:custGeom>
          <a:noFill/>
          <a:ln w="381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8609" name="Rectangle 557"/>
          <p:cNvSpPr>
            <a:spLocks noChangeArrowheads="1"/>
          </p:cNvSpPr>
          <p:nvPr/>
        </p:nvSpPr>
        <p:spPr bwMode="auto">
          <a:xfrm>
            <a:off x="4681538" y="5197475"/>
            <a:ext cx="10858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610" name="Rectangle 558"/>
          <p:cNvSpPr>
            <a:spLocks noChangeArrowheads="1"/>
          </p:cNvSpPr>
          <p:nvPr/>
        </p:nvSpPr>
        <p:spPr bwMode="auto">
          <a:xfrm>
            <a:off x="4681538" y="5219700"/>
            <a:ext cx="10033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i="1">
                <a:solidFill>
                  <a:srgbClr val="000000"/>
                </a:solidFill>
              </a:rPr>
              <a:t>Bevölkerung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11" name="Rectangle 559"/>
          <p:cNvSpPr>
            <a:spLocks noChangeArrowheads="1"/>
          </p:cNvSpPr>
          <p:nvPr/>
        </p:nvSpPr>
        <p:spPr bwMode="auto">
          <a:xfrm>
            <a:off x="5702300" y="5219700"/>
            <a:ext cx="460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i="1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12" name="Rectangle 560"/>
          <p:cNvSpPr>
            <a:spLocks noChangeArrowheads="1"/>
          </p:cNvSpPr>
          <p:nvPr/>
        </p:nvSpPr>
        <p:spPr bwMode="auto">
          <a:xfrm>
            <a:off x="7994650" y="5227638"/>
            <a:ext cx="8001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613" name="Rectangle 561"/>
          <p:cNvSpPr>
            <a:spLocks noChangeArrowheads="1"/>
          </p:cNvSpPr>
          <p:nvPr/>
        </p:nvSpPr>
        <p:spPr bwMode="auto">
          <a:xfrm>
            <a:off x="7994650" y="5251450"/>
            <a:ext cx="66198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i="1">
                <a:solidFill>
                  <a:srgbClr val="000000"/>
                </a:solidFill>
              </a:rPr>
              <a:t>Konsum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14" name="Rectangle 562"/>
          <p:cNvSpPr>
            <a:spLocks noChangeArrowheads="1"/>
          </p:cNvSpPr>
          <p:nvPr/>
        </p:nvSpPr>
        <p:spPr bwMode="auto">
          <a:xfrm>
            <a:off x="8667750" y="5251450"/>
            <a:ext cx="460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i="1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15" name="Rectangle 563"/>
          <p:cNvSpPr>
            <a:spLocks noChangeArrowheads="1"/>
          </p:cNvSpPr>
          <p:nvPr/>
        </p:nvSpPr>
        <p:spPr bwMode="auto">
          <a:xfrm>
            <a:off x="7185025" y="2968625"/>
            <a:ext cx="14509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616" name="Rectangle 564"/>
          <p:cNvSpPr>
            <a:spLocks noChangeArrowheads="1"/>
          </p:cNvSpPr>
          <p:nvPr/>
        </p:nvSpPr>
        <p:spPr bwMode="auto">
          <a:xfrm>
            <a:off x="7185025" y="2992438"/>
            <a:ext cx="137160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i="1">
                <a:solidFill>
                  <a:srgbClr val="000000"/>
                </a:solidFill>
              </a:rPr>
              <a:t>Umweltbelastung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17" name="Rectangle 565"/>
          <p:cNvSpPr>
            <a:spLocks noChangeArrowheads="1"/>
          </p:cNvSpPr>
          <p:nvPr/>
        </p:nvSpPr>
        <p:spPr bwMode="auto">
          <a:xfrm>
            <a:off x="8578850" y="2992438"/>
            <a:ext cx="4603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300" i="1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18" name="Rectangle 566"/>
          <p:cNvSpPr>
            <a:spLocks noChangeArrowheads="1"/>
          </p:cNvSpPr>
          <p:nvPr/>
        </p:nvSpPr>
        <p:spPr bwMode="auto">
          <a:xfrm>
            <a:off x="8532813" y="5445125"/>
            <a:ext cx="2174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619" name="Rectangle 567"/>
          <p:cNvSpPr>
            <a:spLocks noChangeArrowheads="1"/>
          </p:cNvSpPr>
          <p:nvPr/>
        </p:nvSpPr>
        <p:spPr bwMode="auto">
          <a:xfrm>
            <a:off x="8562975" y="5468938"/>
            <a:ext cx="1016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100" b="0">
                <a:solidFill>
                  <a:srgbClr val="000000"/>
                </a:solidFill>
              </a:rPr>
              <a:t>C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20" name="Rectangle 568"/>
          <p:cNvSpPr>
            <a:spLocks noChangeArrowheads="1"/>
          </p:cNvSpPr>
          <p:nvPr/>
        </p:nvSpPr>
        <p:spPr bwMode="auto">
          <a:xfrm>
            <a:off x="8662988" y="5527675"/>
            <a:ext cx="53975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700" b="0">
                <a:solidFill>
                  <a:srgbClr val="000000"/>
                </a:solidFill>
              </a:rPr>
              <a:t>F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21" name="Rectangle 569"/>
          <p:cNvSpPr>
            <a:spLocks noChangeArrowheads="1"/>
          </p:cNvSpPr>
          <p:nvPr/>
        </p:nvSpPr>
        <p:spPr bwMode="auto">
          <a:xfrm>
            <a:off x="8718550" y="5527675"/>
            <a:ext cx="254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7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22" name="Rectangle 570"/>
          <p:cNvSpPr>
            <a:spLocks noChangeArrowheads="1"/>
          </p:cNvSpPr>
          <p:nvPr/>
        </p:nvSpPr>
        <p:spPr bwMode="auto">
          <a:xfrm>
            <a:off x="6099175" y="3173413"/>
            <a:ext cx="280988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grpSp>
        <p:nvGrpSpPr>
          <p:cNvPr id="29" name="Group 641"/>
          <p:cNvGrpSpPr>
            <a:grpSpLocks/>
          </p:cNvGrpSpPr>
          <p:nvPr/>
        </p:nvGrpSpPr>
        <p:grpSpPr bwMode="auto">
          <a:xfrm>
            <a:off x="5219700" y="3197225"/>
            <a:ext cx="1765300" cy="668338"/>
            <a:chOff x="3288" y="2014"/>
            <a:chExt cx="1112" cy="421"/>
          </a:xfrm>
        </p:grpSpPr>
        <p:grpSp>
          <p:nvGrpSpPr>
            <p:cNvPr id="48683" name="Group 477"/>
            <p:cNvGrpSpPr>
              <a:grpSpLocks/>
            </p:cNvGrpSpPr>
            <p:nvPr/>
          </p:nvGrpSpPr>
          <p:grpSpPr bwMode="auto">
            <a:xfrm>
              <a:off x="3288" y="2115"/>
              <a:ext cx="1112" cy="320"/>
              <a:chOff x="3307" y="1685"/>
              <a:chExt cx="1112" cy="320"/>
            </a:xfrm>
          </p:grpSpPr>
          <p:sp>
            <p:nvSpPr>
              <p:cNvPr id="48686" name="Freeform 475"/>
              <p:cNvSpPr>
                <a:spLocks/>
              </p:cNvSpPr>
              <p:nvPr/>
            </p:nvSpPr>
            <p:spPr bwMode="auto">
              <a:xfrm>
                <a:off x="3373" y="1713"/>
                <a:ext cx="1046" cy="292"/>
              </a:xfrm>
              <a:custGeom>
                <a:avLst/>
                <a:gdLst>
                  <a:gd name="T0" fmla="*/ 1046 w 1046"/>
                  <a:gd name="T1" fmla="*/ 292 h 292"/>
                  <a:gd name="T2" fmla="*/ 1039 w 1046"/>
                  <a:gd name="T3" fmla="*/ 0 h 292"/>
                  <a:gd name="T4" fmla="*/ 635 w 1046"/>
                  <a:gd name="T5" fmla="*/ 0 h 292"/>
                  <a:gd name="T6" fmla="*/ 0 w 1046"/>
                  <a:gd name="T7" fmla="*/ 6 h 2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46"/>
                  <a:gd name="T13" fmla="*/ 0 h 292"/>
                  <a:gd name="T14" fmla="*/ 1046 w 1046"/>
                  <a:gd name="T15" fmla="*/ 292 h 2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46" h="292">
                    <a:moveTo>
                      <a:pt x="1046" y="292"/>
                    </a:moveTo>
                    <a:lnTo>
                      <a:pt x="1039" y="0"/>
                    </a:lnTo>
                    <a:lnTo>
                      <a:pt x="635" y="0"/>
                    </a:lnTo>
                    <a:lnTo>
                      <a:pt x="0" y="6"/>
                    </a:lnTo>
                  </a:path>
                </a:pathLst>
              </a:custGeom>
              <a:noFill/>
              <a:ln w="28575">
                <a:solidFill>
                  <a:srgbClr val="3366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687" name="Freeform 476"/>
              <p:cNvSpPr>
                <a:spLocks/>
              </p:cNvSpPr>
              <p:nvPr/>
            </p:nvSpPr>
            <p:spPr bwMode="auto">
              <a:xfrm>
                <a:off x="3307" y="1685"/>
                <a:ext cx="70" cy="69"/>
              </a:xfrm>
              <a:custGeom>
                <a:avLst/>
                <a:gdLst>
                  <a:gd name="T0" fmla="*/ 69 w 70"/>
                  <a:gd name="T1" fmla="*/ 0 h 69"/>
                  <a:gd name="T2" fmla="*/ 0 w 70"/>
                  <a:gd name="T3" fmla="*/ 35 h 69"/>
                  <a:gd name="T4" fmla="*/ 70 w 70"/>
                  <a:gd name="T5" fmla="*/ 69 h 69"/>
                  <a:gd name="T6" fmla="*/ 69 w 70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0"/>
                  <a:gd name="T13" fmla="*/ 0 h 69"/>
                  <a:gd name="T14" fmla="*/ 70 w 70"/>
                  <a:gd name="T15" fmla="*/ 69 h 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0" h="69">
                    <a:moveTo>
                      <a:pt x="69" y="0"/>
                    </a:moveTo>
                    <a:lnTo>
                      <a:pt x="0" y="35"/>
                    </a:lnTo>
                    <a:lnTo>
                      <a:pt x="70" y="69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8575">
                <a:solidFill>
                  <a:srgbClr val="3366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8684" name="Rectangle 571"/>
            <p:cNvSpPr>
              <a:spLocks noChangeArrowheads="1"/>
            </p:cNvSpPr>
            <p:nvPr/>
          </p:nvSpPr>
          <p:spPr bwMode="auto">
            <a:xfrm>
              <a:off x="3864" y="2014"/>
              <a:ext cx="75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2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300" b="0">
                  <a:solidFill>
                    <a:srgbClr val="000000"/>
                  </a:solidFill>
                </a:rPr>
                <a:t>C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48685" name="Rectangle 572"/>
            <p:cNvSpPr>
              <a:spLocks noChangeArrowheads="1"/>
            </p:cNvSpPr>
            <p:nvPr/>
          </p:nvSpPr>
          <p:spPr bwMode="auto">
            <a:xfrm>
              <a:off x="3940" y="2053"/>
              <a:ext cx="5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2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900" b="0">
                  <a:solidFill>
                    <a:srgbClr val="000000"/>
                  </a:solidFill>
                </a:rPr>
                <a:t>G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</p:grpSp>
      <p:sp>
        <p:nvSpPr>
          <p:cNvPr id="48624" name="Rectangle 573"/>
          <p:cNvSpPr>
            <a:spLocks noChangeArrowheads="1"/>
          </p:cNvSpPr>
          <p:nvPr/>
        </p:nvSpPr>
        <p:spPr bwMode="auto">
          <a:xfrm>
            <a:off x="6342063" y="3259138"/>
            <a:ext cx="317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9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25" name="Rectangle 574"/>
          <p:cNvSpPr>
            <a:spLocks noChangeArrowheads="1"/>
          </p:cNvSpPr>
          <p:nvPr/>
        </p:nvSpPr>
        <p:spPr bwMode="auto">
          <a:xfrm>
            <a:off x="6515100" y="2078038"/>
            <a:ext cx="1282700" cy="63341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626" name="Rectangle 575"/>
          <p:cNvSpPr>
            <a:spLocks noChangeArrowheads="1"/>
          </p:cNvSpPr>
          <p:nvPr/>
        </p:nvSpPr>
        <p:spPr bwMode="auto">
          <a:xfrm>
            <a:off x="6459538" y="1306513"/>
            <a:ext cx="1282700" cy="633412"/>
          </a:xfrm>
          <a:prstGeom prst="rect">
            <a:avLst/>
          </a:prstGeom>
          <a:solidFill>
            <a:schemeClr val="accent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627" name="Rectangle 576"/>
          <p:cNvSpPr>
            <a:spLocks noChangeArrowheads="1"/>
          </p:cNvSpPr>
          <p:nvPr/>
        </p:nvSpPr>
        <p:spPr bwMode="auto">
          <a:xfrm>
            <a:off x="4787900" y="1306513"/>
            <a:ext cx="1282700" cy="6334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628" name="Rectangle 583"/>
          <p:cNvSpPr>
            <a:spLocks noChangeArrowheads="1"/>
          </p:cNvSpPr>
          <p:nvPr/>
        </p:nvSpPr>
        <p:spPr bwMode="auto">
          <a:xfrm>
            <a:off x="4897438" y="1431925"/>
            <a:ext cx="954087" cy="395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629" name="Rectangle 584"/>
          <p:cNvSpPr>
            <a:spLocks noChangeArrowheads="1"/>
          </p:cNvSpPr>
          <p:nvPr/>
        </p:nvSpPr>
        <p:spPr bwMode="auto">
          <a:xfrm>
            <a:off x="4932363" y="1557338"/>
            <a:ext cx="10953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200">
                <a:solidFill>
                  <a:srgbClr val="000000"/>
                </a:solidFill>
              </a:rPr>
              <a:t>B</a:t>
            </a:r>
            <a:endParaRPr lang="de-DE" altLang="de-DE" sz="3200" b="0">
              <a:latin typeface="Arial Black" panose="020B0A04020102020204" pitchFamily="34" charset="0"/>
            </a:endParaRPr>
          </a:p>
        </p:txBody>
      </p:sp>
      <p:sp>
        <p:nvSpPr>
          <p:cNvPr id="48630" name="Rectangle 585"/>
          <p:cNvSpPr>
            <a:spLocks noChangeArrowheads="1"/>
          </p:cNvSpPr>
          <p:nvPr/>
        </p:nvSpPr>
        <p:spPr bwMode="auto">
          <a:xfrm>
            <a:off x="5048250" y="1581150"/>
            <a:ext cx="6175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>
                <a:solidFill>
                  <a:srgbClr val="000000"/>
                </a:solidFill>
              </a:rPr>
              <a:t>evölkerung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31" name="Rectangle 586"/>
          <p:cNvSpPr>
            <a:spLocks noChangeArrowheads="1"/>
          </p:cNvSpPr>
          <p:nvPr/>
        </p:nvSpPr>
        <p:spPr bwMode="auto">
          <a:xfrm>
            <a:off x="5810250" y="1581150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32" name="Rectangle 587"/>
          <p:cNvSpPr>
            <a:spLocks noChangeArrowheads="1"/>
          </p:cNvSpPr>
          <p:nvPr/>
        </p:nvSpPr>
        <p:spPr bwMode="auto">
          <a:xfrm>
            <a:off x="6642100" y="1431925"/>
            <a:ext cx="935038" cy="395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633" name="Rectangle 588"/>
          <p:cNvSpPr>
            <a:spLocks noChangeArrowheads="1"/>
          </p:cNvSpPr>
          <p:nvPr/>
        </p:nvSpPr>
        <p:spPr bwMode="auto">
          <a:xfrm>
            <a:off x="6850063" y="1581150"/>
            <a:ext cx="1095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200">
                <a:solidFill>
                  <a:srgbClr val="000000"/>
                </a:solidFill>
              </a:rPr>
              <a:t>U</a:t>
            </a:r>
            <a:endParaRPr lang="de-DE" altLang="de-DE" sz="3200" b="0">
              <a:latin typeface="Arial Black" panose="020B0A04020102020204" pitchFamily="34" charset="0"/>
            </a:endParaRPr>
          </a:p>
        </p:txBody>
      </p:sp>
      <p:sp>
        <p:nvSpPr>
          <p:cNvPr id="48634" name="Rectangle 589"/>
          <p:cNvSpPr>
            <a:spLocks noChangeArrowheads="1"/>
          </p:cNvSpPr>
          <p:nvPr/>
        </p:nvSpPr>
        <p:spPr bwMode="auto">
          <a:xfrm>
            <a:off x="6962775" y="1581150"/>
            <a:ext cx="3317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>
                <a:solidFill>
                  <a:srgbClr val="000000"/>
                </a:solidFill>
              </a:rPr>
              <a:t>mwelt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35" name="Rectangle 590"/>
          <p:cNvSpPr>
            <a:spLocks noChangeArrowheads="1"/>
          </p:cNvSpPr>
          <p:nvPr/>
        </p:nvSpPr>
        <p:spPr bwMode="auto">
          <a:xfrm>
            <a:off x="7367588" y="1581150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36" name="Rectangle 591"/>
          <p:cNvSpPr>
            <a:spLocks noChangeArrowheads="1"/>
          </p:cNvSpPr>
          <p:nvPr/>
        </p:nvSpPr>
        <p:spPr bwMode="auto">
          <a:xfrm>
            <a:off x="6691313" y="2173288"/>
            <a:ext cx="935037" cy="393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637" name="Rectangle 592"/>
          <p:cNvSpPr>
            <a:spLocks noChangeArrowheads="1"/>
          </p:cNvSpPr>
          <p:nvPr/>
        </p:nvSpPr>
        <p:spPr bwMode="auto">
          <a:xfrm>
            <a:off x="6869113" y="2320925"/>
            <a:ext cx="1095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200">
                <a:solidFill>
                  <a:srgbClr val="000000"/>
                </a:solidFill>
              </a:rPr>
              <a:t>K</a:t>
            </a:r>
            <a:endParaRPr lang="de-DE" altLang="de-DE" sz="3200" b="0">
              <a:latin typeface="Arial Black" panose="020B0A04020102020204" pitchFamily="34" charset="0"/>
            </a:endParaRPr>
          </a:p>
        </p:txBody>
      </p:sp>
      <p:sp>
        <p:nvSpPr>
          <p:cNvPr id="48638" name="Rectangle 593"/>
          <p:cNvSpPr>
            <a:spLocks noChangeArrowheads="1"/>
          </p:cNvSpPr>
          <p:nvPr/>
        </p:nvSpPr>
        <p:spPr bwMode="auto">
          <a:xfrm>
            <a:off x="6981825" y="2320925"/>
            <a:ext cx="3794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>
                <a:solidFill>
                  <a:srgbClr val="000000"/>
                </a:solidFill>
              </a:rPr>
              <a:t>onsum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39" name="Rectangle 594"/>
          <p:cNvSpPr>
            <a:spLocks noChangeArrowheads="1"/>
          </p:cNvSpPr>
          <p:nvPr/>
        </p:nvSpPr>
        <p:spPr bwMode="auto">
          <a:xfrm>
            <a:off x="7448550" y="232092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grpSp>
        <p:nvGrpSpPr>
          <p:cNvPr id="48640" name="Group 597"/>
          <p:cNvGrpSpPr>
            <a:grpSpLocks/>
          </p:cNvGrpSpPr>
          <p:nvPr/>
        </p:nvGrpSpPr>
        <p:grpSpPr bwMode="auto">
          <a:xfrm>
            <a:off x="5364163" y="1874838"/>
            <a:ext cx="1328737" cy="495300"/>
            <a:chOff x="3379" y="1181"/>
            <a:chExt cx="837" cy="312"/>
          </a:xfrm>
        </p:grpSpPr>
        <p:sp>
          <p:nvSpPr>
            <p:cNvPr id="48681" name="Freeform 595"/>
            <p:cNvSpPr>
              <a:spLocks/>
            </p:cNvSpPr>
            <p:nvPr/>
          </p:nvSpPr>
          <p:spPr bwMode="auto">
            <a:xfrm>
              <a:off x="3410" y="1231"/>
              <a:ext cx="806" cy="262"/>
            </a:xfrm>
            <a:custGeom>
              <a:avLst/>
              <a:gdLst>
                <a:gd name="T0" fmla="*/ 1 w 1610"/>
                <a:gd name="T1" fmla="*/ 1 h 524"/>
                <a:gd name="T2" fmla="*/ 0 w 1610"/>
                <a:gd name="T3" fmla="*/ 1 h 524"/>
                <a:gd name="T4" fmla="*/ 0 w 1610"/>
                <a:gd name="T5" fmla="*/ 0 h 524"/>
                <a:gd name="T6" fmla="*/ 0 60000 65536"/>
                <a:gd name="T7" fmla="*/ 0 60000 65536"/>
                <a:gd name="T8" fmla="*/ 0 60000 65536"/>
                <a:gd name="T9" fmla="*/ 0 w 1610"/>
                <a:gd name="T10" fmla="*/ 0 h 524"/>
                <a:gd name="T11" fmla="*/ 1610 w 1610"/>
                <a:gd name="T12" fmla="*/ 524 h 5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10" h="524">
                  <a:moveTo>
                    <a:pt x="1610" y="524"/>
                  </a:moveTo>
                  <a:lnTo>
                    <a:pt x="0" y="524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682" name="Freeform 596"/>
            <p:cNvSpPr>
              <a:spLocks/>
            </p:cNvSpPr>
            <p:nvPr/>
          </p:nvSpPr>
          <p:spPr bwMode="auto">
            <a:xfrm>
              <a:off x="3379" y="1181"/>
              <a:ext cx="64" cy="52"/>
            </a:xfrm>
            <a:custGeom>
              <a:avLst/>
              <a:gdLst>
                <a:gd name="T0" fmla="*/ 1 w 127"/>
                <a:gd name="T1" fmla="*/ 0 h 105"/>
                <a:gd name="T2" fmla="*/ 1 w 127"/>
                <a:gd name="T3" fmla="*/ 0 h 105"/>
                <a:gd name="T4" fmla="*/ 0 w 127"/>
                <a:gd name="T5" fmla="*/ 0 h 105"/>
                <a:gd name="T6" fmla="*/ 1 w 127"/>
                <a:gd name="T7" fmla="*/ 0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"/>
                <a:gd name="T13" fmla="*/ 0 h 105"/>
                <a:gd name="T14" fmla="*/ 127 w 127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" h="105">
                  <a:moveTo>
                    <a:pt x="127" y="105"/>
                  </a:moveTo>
                  <a:lnTo>
                    <a:pt x="63" y="0"/>
                  </a:lnTo>
                  <a:lnTo>
                    <a:pt x="0" y="105"/>
                  </a:lnTo>
                  <a:lnTo>
                    <a:pt x="127" y="105"/>
                  </a:lnTo>
                  <a:close/>
                </a:path>
              </a:pathLst>
            </a:custGeom>
            <a:solidFill>
              <a:srgbClr val="000000"/>
            </a:solidFill>
            <a:ln w="28575">
              <a:solidFill>
                <a:srgbClr val="FF33C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8641" name="Group 600"/>
          <p:cNvGrpSpPr>
            <a:grpSpLocks/>
          </p:cNvGrpSpPr>
          <p:nvPr/>
        </p:nvGrpSpPr>
        <p:grpSpPr bwMode="auto">
          <a:xfrm>
            <a:off x="5705475" y="1179513"/>
            <a:ext cx="1063625" cy="252412"/>
            <a:chOff x="3594" y="743"/>
            <a:chExt cx="670" cy="159"/>
          </a:xfrm>
        </p:grpSpPr>
        <p:sp>
          <p:nvSpPr>
            <p:cNvPr id="48679" name="Freeform 598"/>
            <p:cNvSpPr>
              <a:spLocks/>
            </p:cNvSpPr>
            <p:nvPr/>
          </p:nvSpPr>
          <p:spPr bwMode="auto">
            <a:xfrm>
              <a:off x="3636" y="743"/>
              <a:ext cx="628" cy="159"/>
            </a:xfrm>
            <a:custGeom>
              <a:avLst/>
              <a:gdLst>
                <a:gd name="T0" fmla="*/ 1 w 1255"/>
                <a:gd name="T1" fmla="*/ 1 h 318"/>
                <a:gd name="T2" fmla="*/ 1 w 1255"/>
                <a:gd name="T3" fmla="*/ 1 h 318"/>
                <a:gd name="T4" fmla="*/ 1 w 1255"/>
                <a:gd name="T5" fmla="*/ 1 h 318"/>
                <a:gd name="T6" fmla="*/ 1 w 1255"/>
                <a:gd name="T7" fmla="*/ 1 h 318"/>
                <a:gd name="T8" fmla="*/ 1 w 1255"/>
                <a:gd name="T9" fmla="*/ 1 h 318"/>
                <a:gd name="T10" fmla="*/ 1 w 1255"/>
                <a:gd name="T11" fmla="*/ 1 h 318"/>
                <a:gd name="T12" fmla="*/ 1 w 1255"/>
                <a:gd name="T13" fmla="*/ 1 h 318"/>
                <a:gd name="T14" fmla="*/ 1 w 1255"/>
                <a:gd name="T15" fmla="*/ 1 h 318"/>
                <a:gd name="T16" fmla="*/ 1 w 1255"/>
                <a:gd name="T17" fmla="*/ 1 h 318"/>
                <a:gd name="T18" fmla="*/ 1 w 1255"/>
                <a:gd name="T19" fmla="*/ 1 h 318"/>
                <a:gd name="T20" fmla="*/ 1 w 1255"/>
                <a:gd name="T21" fmla="*/ 1 h 318"/>
                <a:gd name="T22" fmla="*/ 1 w 1255"/>
                <a:gd name="T23" fmla="*/ 1 h 318"/>
                <a:gd name="T24" fmla="*/ 1 w 1255"/>
                <a:gd name="T25" fmla="*/ 1 h 318"/>
                <a:gd name="T26" fmla="*/ 1 w 1255"/>
                <a:gd name="T27" fmla="*/ 1 h 318"/>
                <a:gd name="T28" fmla="*/ 1 w 1255"/>
                <a:gd name="T29" fmla="*/ 1 h 318"/>
                <a:gd name="T30" fmla="*/ 1 w 1255"/>
                <a:gd name="T31" fmla="*/ 1 h 318"/>
                <a:gd name="T32" fmla="*/ 1 w 1255"/>
                <a:gd name="T33" fmla="*/ 1 h 318"/>
                <a:gd name="T34" fmla="*/ 1 w 1255"/>
                <a:gd name="T35" fmla="*/ 0 h 318"/>
                <a:gd name="T36" fmla="*/ 1 w 1255"/>
                <a:gd name="T37" fmla="*/ 1 h 318"/>
                <a:gd name="T38" fmla="*/ 1 w 1255"/>
                <a:gd name="T39" fmla="*/ 1 h 318"/>
                <a:gd name="T40" fmla="*/ 1 w 1255"/>
                <a:gd name="T41" fmla="*/ 1 h 318"/>
                <a:gd name="T42" fmla="*/ 1 w 1255"/>
                <a:gd name="T43" fmla="*/ 1 h 318"/>
                <a:gd name="T44" fmla="*/ 1 w 1255"/>
                <a:gd name="T45" fmla="*/ 1 h 318"/>
                <a:gd name="T46" fmla="*/ 1 w 1255"/>
                <a:gd name="T47" fmla="*/ 1 h 318"/>
                <a:gd name="T48" fmla="*/ 1 w 1255"/>
                <a:gd name="T49" fmla="*/ 1 h 318"/>
                <a:gd name="T50" fmla="*/ 1 w 1255"/>
                <a:gd name="T51" fmla="*/ 1 h 318"/>
                <a:gd name="T52" fmla="*/ 1 w 1255"/>
                <a:gd name="T53" fmla="*/ 1 h 318"/>
                <a:gd name="T54" fmla="*/ 1 w 1255"/>
                <a:gd name="T55" fmla="*/ 1 h 318"/>
                <a:gd name="T56" fmla="*/ 1 w 1255"/>
                <a:gd name="T57" fmla="*/ 1 h 318"/>
                <a:gd name="T58" fmla="*/ 0 w 1255"/>
                <a:gd name="T59" fmla="*/ 1 h 31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255"/>
                <a:gd name="T91" fmla="*/ 0 h 318"/>
                <a:gd name="T92" fmla="*/ 1255 w 1255"/>
                <a:gd name="T93" fmla="*/ 318 h 31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255" h="318">
                  <a:moveTo>
                    <a:pt x="1255" y="318"/>
                  </a:moveTo>
                  <a:lnTo>
                    <a:pt x="1242" y="313"/>
                  </a:lnTo>
                  <a:lnTo>
                    <a:pt x="1226" y="305"/>
                  </a:lnTo>
                  <a:lnTo>
                    <a:pt x="1187" y="289"/>
                  </a:lnTo>
                  <a:lnTo>
                    <a:pt x="1144" y="270"/>
                  </a:lnTo>
                  <a:lnTo>
                    <a:pt x="1095" y="246"/>
                  </a:lnTo>
                  <a:lnTo>
                    <a:pt x="1040" y="223"/>
                  </a:lnTo>
                  <a:lnTo>
                    <a:pt x="982" y="196"/>
                  </a:lnTo>
                  <a:lnTo>
                    <a:pt x="923" y="169"/>
                  </a:lnTo>
                  <a:lnTo>
                    <a:pt x="860" y="142"/>
                  </a:lnTo>
                  <a:lnTo>
                    <a:pt x="796" y="115"/>
                  </a:lnTo>
                  <a:lnTo>
                    <a:pt x="733" y="89"/>
                  </a:lnTo>
                  <a:lnTo>
                    <a:pt x="671" y="65"/>
                  </a:lnTo>
                  <a:lnTo>
                    <a:pt x="610" y="45"/>
                  </a:lnTo>
                  <a:lnTo>
                    <a:pt x="552" y="27"/>
                  </a:lnTo>
                  <a:lnTo>
                    <a:pt x="499" y="13"/>
                  </a:lnTo>
                  <a:lnTo>
                    <a:pt x="448" y="3"/>
                  </a:lnTo>
                  <a:lnTo>
                    <a:pt x="403" y="0"/>
                  </a:lnTo>
                  <a:lnTo>
                    <a:pt x="372" y="2"/>
                  </a:lnTo>
                  <a:lnTo>
                    <a:pt x="342" y="5"/>
                  </a:lnTo>
                  <a:lnTo>
                    <a:pt x="311" y="11"/>
                  </a:lnTo>
                  <a:lnTo>
                    <a:pt x="284" y="21"/>
                  </a:lnTo>
                  <a:lnTo>
                    <a:pt x="255" y="32"/>
                  </a:lnTo>
                  <a:lnTo>
                    <a:pt x="229" y="45"/>
                  </a:lnTo>
                  <a:lnTo>
                    <a:pt x="202" y="59"/>
                  </a:lnTo>
                  <a:lnTo>
                    <a:pt x="176" y="75"/>
                  </a:lnTo>
                  <a:lnTo>
                    <a:pt x="127" y="110"/>
                  </a:lnTo>
                  <a:lnTo>
                    <a:pt x="83" y="148"/>
                  </a:lnTo>
                  <a:lnTo>
                    <a:pt x="40" y="186"/>
                  </a:lnTo>
                  <a:lnTo>
                    <a:pt x="0" y="223"/>
                  </a:lnTo>
                </a:path>
              </a:pathLst>
            </a:custGeom>
            <a:noFill/>
            <a:ln w="28575">
              <a:solidFill>
                <a:srgbClr val="33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680" name="Freeform 599"/>
            <p:cNvSpPr>
              <a:spLocks/>
            </p:cNvSpPr>
            <p:nvPr/>
          </p:nvSpPr>
          <p:spPr bwMode="auto">
            <a:xfrm>
              <a:off x="3594" y="836"/>
              <a:ext cx="68" cy="56"/>
            </a:xfrm>
            <a:custGeom>
              <a:avLst/>
              <a:gdLst>
                <a:gd name="T0" fmla="*/ 1 w 135"/>
                <a:gd name="T1" fmla="*/ 0 h 111"/>
                <a:gd name="T2" fmla="*/ 0 w 135"/>
                <a:gd name="T3" fmla="*/ 1 h 111"/>
                <a:gd name="T4" fmla="*/ 1 w 135"/>
                <a:gd name="T5" fmla="*/ 1 h 111"/>
                <a:gd name="T6" fmla="*/ 1 w 135"/>
                <a:gd name="T7" fmla="*/ 0 h 1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5"/>
                <a:gd name="T13" fmla="*/ 0 h 111"/>
                <a:gd name="T14" fmla="*/ 135 w 135"/>
                <a:gd name="T15" fmla="*/ 111 h 1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5" h="111">
                  <a:moveTo>
                    <a:pt x="43" y="0"/>
                  </a:moveTo>
                  <a:lnTo>
                    <a:pt x="0" y="111"/>
                  </a:lnTo>
                  <a:lnTo>
                    <a:pt x="135" y="73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 w="28575">
              <a:solidFill>
                <a:srgbClr val="3366CC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3729" name="Group 603"/>
          <p:cNvGrpSpPr>
            <a:grpSpLocks/>
          </p:cNvGrpSpPr>
          <p:nvPr/>
        </p:nvGrpSpPr>
        <p:grpSpPr bwMode="auto">
          <a:xfrm>
            <a:off x="7624763" y="1763713"/>
            <a:ext cx="377825" cy="503237"/>
            <a:chOff x="4803" y="1111"/>
            <a:chExt cx="238" cy="317"/>
          </a:xfrm>
        </p:grpSpPr>
        <p:sp>
          <p:nvSpPr>
            <p:cNvPr id="48677" name="Freeform 601"/>
            <p:cNvSpPr>
              <a:spLocks/>
            </p:cNvSpPr>
            <p:nvPr/>
          </p:nvSpPr>
          <p:spPr bwMode="auto">
            <a:xfrm>
              <a:off x="4803" y="1111"/>
              <a:ext cx="238" cy="290"/>
            </a:xfrm>
            <a:custGeom>
              <a:avLst/>
              <a:gdLst>
                <a:gd name="T0" fmla="*/ 0 w 475"/>
                <a:gd name="T1" fmla="*/ 0 h 582"/>
                <a:gd name="T2" fmla="*/ 1 w 475"/>
                <a:gd name="T3" fmla="*/ 0 h 582"/>
                <a:gd name="T4" fmla="*/ 1 w 475"/>
                <a:gd name="T5" fmla="*/ 0 h 582"/>
                <a:gd name="T6" fmla="*/ 1 w 475"/>
                <a:gd name="T7" fmla="*/ 0 h 582"/>
                <a:gd name="T8" fmla="*/ 1 w 475"/>
                <a:gd name="T9" fmla="*/ 0 h 582"/>
                <a:gd name="T10" fmla="*/ 1 w 475"/>
                <a:gd name="T11" fmla="*/ 0 h 582"/>
                <a:gd name="T12" fmla="*/ 1 w 475"/>
                <a:gd name="T13" fmla="*/ 0 h 582"/>
                <a:gd name="T14" fmla="*/ 1 w 475"/>
                <a:gd name="T15" fmla="*/ 0 h 582"/>
                <a:gd name="T16" fmla="*/ 1 w 475"/>
                <a:gd name="T17" fmla="*/ 0 h 582"/>
                <a:gd name="T18" fmla="*/ 1 w 475"/>
                <a:gd name="T19" fmla="*/ 0 h 582"/>
                <a:gd name="T20" fmla="*/ 1 w 475"/>
                <a:gd name="T21" fmla="*/ 0 h 582"/>
                <a:gd name="T22" fmla="*/ 1 w 475"/>
                <a:gd name="T23" fmla="*/ 0 h 582"/>
                <a:gd name="T24" fmla="*/ 1 w 475"/>
                <a:gd name="T25" fmla="*/ 0 h 582"/>
                <a:gd name="T26" fmla="*/ 1 w 475"/>
                <a:gd name="T27" fmla="*/ 0 h 582"/>
                <a:gd name="T28" fmla="*/ 1 w 475"/>
                <a:gd name="T29" fmla="*/ 0 h 582"/>
                <a:gd name="T30" fmla="*/ 1 w 475"/>
                <a:gd name="T31" fmla="*/ 0 h 582"/>
                <a:gd name="T32" fmla="*/ 1 w 475"/>
                <a:gd name="T33" fmla="*/ 0 h 582"/>
                <a:gd name="T34" fmla="*/ 1 w 475"/>
                <a:gd name="T35" fmla="*/ 0 h 582"/>
                <a:gd name="T36" fmla="*/ 1 w 475"/>
                <a:gd name="T37" fmla="*/ 0 h 582"/>
                <a:gd name="T38" fmla="*/ 1 w 475"/>
                <a:gd name="T39" fmla="*/ 0 h 582"/>
                <a:gd name="T40" fmla="*/ 1 w 475"/>
                <a:gd name="T41" fmla="*/ 0 h 582"/>
                <a:gd name="T42" fmla="*/ 1 w 475"/>
                <a:gd name="T43" fmla="*/ 0 h 582"/>
                <a:gd name="T44" fmla="*/ 1 w 475"/>
                <a:gd name="T45" fmla="*/ 0 h 582"/>
                <a:gd name="T46" fmla="*/ 1 w 475"/>
                <a:gd name="T47" fmla="*/ 0 h 582"/>
                <a:gd name="T48" fmla="*/ 1 w 475"/>
                <a:gd name="T49" fmla="*/ 0 h 582"/>
                <a:gd name="T50" fmla="*/ 1 w 475"/>
                <a:gd name="T51" fmla="*/ 0 h 582"/>
                <a:gd name="T52" fmla="*/ 1 w 475"/>
                <a:gd name="T53" fmla="*/ 0 h 58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75"/>
                <a:gd name="T82" fmla="*/ 0 h 582"/>
                <a:gd name="T83" fmla="*/ 475 w 475"/>
                <a:gd name="T84" fmla="*/ 582 h 58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75" h="582">
                  <a:moveTo>
                    <a:pt x="0" y="0"/>
                  </a:moveTo>
                  <a:lnTo>
                    <a:pt x="86" y="43"/>
                  </a:lnTo>
                  <a:lnTo>
                    <a:pt x="170" y="86"/>
                  </a:lnTo>
                  <a:lnTo>
                    <a:pt x="248" y="129"/>
                  </a:lnTo>
                  <a:lnTo>
                    <a:pt x="286" y="150"/>
                  </a:lnTo>
                  <a:lnTo>
                    <a:pt x="321" y="170"/>
                  </a:lnTo>
                  <a:lnTo>
                    <a:pt x="352" y="193"/>
                  </a:lnTo>
                  <a:lnTo>
                    <a:pt x="381" y="213"/>
                  </a:lnTo>
                  <a:lnTo>
                    <a:pt x="407" y="234"/>
                  </a:lnTo>
                  <a:lnTo>
                    <a:pt x="428" y="254"/>
                  </a:lnTo>
                  <a:lnTo>
                    <a:pt x="446" y="275"/>
                  </a:lnTo>
                  <a:lnTo>
                    <a:pt x="461" y="296"/>
                  </a:lnTo>
                  <a:lnTo>
                    <a:pt x="471" y="315"/>
                  </a:lnTo>
                  <a:lnTo>
                    <a:pt x="475" y="335"/>
                  </a:lnTo>
                  <a:lnTo>
                    <a:pt x="475" y="351"/>
                  </a:lnTo>
                  <a:lnTo>
                    <a:pt x="473" y="367"/>
                  </a:lnTo>
                  <a:lnTo>
                    <a:pt x="465" y="383"/>
                  </a:lnTo>
                  <a:lnTo>
                    <a:pt x="458" y="399"/>
                  </a:lnTo>
                  <a:lnTo>
                    <a:pt x="446" y="415"/>
                  </a:lnTo>
                  <a:lnTo>
                    <a:pt x="430" y="429"/>
                  </a:lnTo>
                  <a:lnTo>
                    <a:pt x="415" y="445"/>
                  </a:lnTo>
                  <a:lnTo>
                    <a:pt x="395" y="461"/>
                  </a:lnTo>
                  <a:lnTo>
                    <a:pt x="373" y="475"/>
                  </a:lnTo>
                  <a:lnTo>
                    <a:pt x="350" y="491"/>
                  </a:lnTo>
                  <a:lnTo>
                    <a:pt x="299" y="521"/>
                  </a:lnTo>
                  <a:lnTo>
                    <a:pt x="244" y="551"/>
                  </a:lnTo>
                  <a:lnTo>
                    <a:pt x="184" y="582"/>
                  </a:lnTo>
                </a:path>
              </a:pathLst>
            </a:cu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678" name="Freeform 602"/>
            <p:cNvSpPr>
              <a:spLocks/>
            </p:cNvSpPr>
            <p:nvPr/>
          </p:nvSpPr>
          <p:spPr bwMode="auto">
            <a:xfrm>
              <a:off x="4841" y="1380"/>
              <a:ext cx="72" cy="48"/>
            </a:xfrm>
            <a:custGeom>
              <a:avLst/>
              <a:gdLst>
                <a:gd name="T0" fmla="*/ 1 w 143"/>
                <a:gd name="T1" fmla="*/ 0 h 97"/>
                <a:gd name="T2" fmla="*/ 0 w 143"/>
                <a:gd name="T3" fmla="*/ 0 h 97"/>
                <a:gd name="T4" fmla="*/ 1 w 143"/>
                <a:gd name="T5" fmla="*/ 0 h 97"/>
                <a:gd name="T6" fmla="*/ 1 w 143"/>
                <a:gd name="T7" fmla="*/ 0 h 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3"/>
                <a:gd name="T13" fmla="*/ 0 h 97"/>
                <a:gd name="T14" fmla="*/ 143 w 143"/>
                <a:gd name="T15" fmla="*/ 97 h 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3" h="97">
                  <a:moveTo>
                    <a:pt x="77" y="0"/>
                  </a:moveTo>
                  <a:lnTo>
                    <a:pt x="0" y="97"/>
                  </a:lnTo>
                  <a:lnTo>
                    <a:pt x="143" y="89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0000"/>
            </a:solidFill>
            <a:ln w="28575">
              <a:solidFill>
                <a:srgbClr val="00CC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8643" name="Rectangle 604"/>
          <p:cNvSpPr>
            <a:spLocks noChangeArrowheads="1"/>
          </p:cNvSpPr>
          <p:nvPr/>
        </p:nvSpPr>
        <p:spPr bwMode="auto">
          <a:xfrm>
            <a:off x="5468938" y="2093913"/>
            <a:ext cx="623887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644" name="Rectangle 605"/>
          <p:cNvSpPr>
            <a:spLocks noChangeArrowheads="1"/>
          </p:cNvSpPr>
          <p:nvPr/>
        </p:nvSpPr>
        <p:spPr bwMode="auto">
          <a:xfrm>
            <a:off x="5668963" y="2111375"/>
            <a:ext cx="1746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>
                <a:solidFill>
                  <a:srgbClr val="000000"/>
                </a:solidFill>
              </a:rPr>
              <a:t>0,3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45" name="Rectangle 606"/>
          <p:cNvSpPr>
            <a:spLocks noChangeArrowheads="1"/>
          </p:cNvSpPr>
          <p:nvPr/>
        </p:nvSpPr>
        <p:spPr bwMode="auto">
          <a:xfrm>
            <a:off x="5886450" y="211137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46" name="Rectangle 607"/>
          <p:cNvSpPr>
            <a:spLocks noChangeArrowheads="1"/>
          </p:cNvSpPr>
          <p:nvPr/>
        </p:nvSpPr>
        <p:spPr bwMode="auto">
          <a:xfrm>
            <a:off x="6769100" y="1130300"/>
            <a:ext cx="623888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647" name="Rectangle 608"/>
          <p:cNvSpPr>
            <a:spLocks noChangeArrowheads="1"/>
          </p:cNvSpPr>
          <p:nvPr/>
        </p:nvSpPr>
        <p:spPr bwMode="auto">
          <a:xfrm>
            <a:off x="6848475" y="1147763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>
                <a:solidFill>
                  <a:srgbClr val="000000"/>
                </a:solidFill>
              </a:rPr>
              <a:t>–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48" name="Rectangle 609"/>
          <p:cNvSpPr>
            <a:spLocks noChangeArrowheads="1"/>
          </p:cNvSpPr>
          <p:nvPr/>
        </p:nvSpPr>
        <p:spPr bwMode="auto">
          <a:xfrm>
            <a:off x="6935788" y="1147763"/>
            <a:ext cx="3016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>
                <a:solidFill>
                  <a:srgbClr val="000000"/>
                </a:solidFill>
              </a:rPr>
              <a:t> 0,1C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49" name="Rectangle 610"/>
          <p:cNvSpPr>
            <a:spLocks noChangeArrowheads="1"/>
          </p:cNvSpPr>
          <p:nvPr/>
        </p:nvSpPr>
        <p:spPr bwMode="auto">
          <a:xfrm>
            <a:off x="7308850" y="1147763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50" name="Rectangle 611"/>
          <p:cNvSpPr>
            <a:spLocks noChangeArrowheads="1"/>
          </p:cNvSpPr>
          <p:nvPr/>
        </p:nvSpPr>
        <p:spPr bwMode="auto">
          <a:xfrm>
            <a:off x="7624763" y="2266950"/>
            <a:ext cx="623887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48651" name="Rectangle 612"/>
          <p:cNvSpPr>
            <a:spLocks noChangeArrowheads="1"/>
          </p:cNvSpPr>
          <p:nvPr/>
        </p:nvSpPr>
        <p:spPr bwMode="auto">
          <a:xfrm>
            <a:off x="7813675" y="2284413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>
                <a:solidFill>
                  <a:srgbClr val="000000"/>
                </a:solidFill>
              </a:rPr>
              <a:t>–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52" name="Rectangle 613"/>
          <p:cNvSpPr>
            <a:spLocks noChangeArrowheads="1"/>
          </p:cNvSpPr>
          <p:nvPr/>
        </p:nvSpPr>
        <p:spPr bwMode="auto">
          <a:xfrm>
            <a:off x="7900988" y="2284413"/>
            <a:ext cx="127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>
                <a:solidFill>
                  <a:srgbClr val="000000"/>
                </a:solidFill>
              </a:rPr>
              <a:t> C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53" name="Rectangle 614"/>
          <p:cNvSpPr>
            <a:spLocks noChangeArrowheads="1"/>
          </p:cNvSpPr>
          <p:nvPr/>
        </p:nvSpPr>
        <p:spPr bwMode="auto">
          <a:xfrm>
            <a:off x="8056563" y="2284413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grpSp>
        <p:nvGrpSpPr>
          <p:cNvPr id="48654" name="Group 617"/>
          <p:cNvGrpSpPr>
            <a:grpSpLocks/>
          </p:cNvGrpSpPr>
          <p:nvPr/>
        </p:nvGrpSpPr>
        <p:grpSpPr bwMode="auto">
          <a:xfrm>
            <a:off x="5880100" y="1666875"/>
            <a:ext cx="735013" cy="82550"/>
            <a:chOff x="3704" y="1050"/>
            <a:chExt cx="463" cy="52"/>
          </a:xfrm>
        </p:grpSpPr>
        <p:sp>
          <p:nvSpPr>
            <p:cNvPr id="48675" name="Line 615"/>
            <p:cNvSpPr>
              <a:spLocks noChangeShapeType="1"/>
            </p:cNvSpPr>
            <p:nvPr/>
          </p:nvSpPr>
          <p:spPr bwMode="auto">
            <a:xfrm>
              <a:off x="3704" y="1076"/>
              <a:ext cx="400" cy="1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676" name="Freeform 616"/>
            <p:cNvSpPr>
              <a:spLocks/>
            </p:cNvSpPr>
            <p:nvPr/>
          </p:nvSpPr>
          <p:spPr bwMode="auto">
            <a:xfrm>
              <a:off x="4102" y="1050"/>
              <a:ext cx="65" cy="52"/>
            </a:xfrm>
            <a:custGeom>
              <a:avLst/>
              <a:gdLst>
                <a:gd name="T0" fmla="*/ 0 w 129"/>
                <a:gd name="T1" fmla="*/ 1 h 103"/>
                <a:gd name="T2" fmla="*/ 1 w 129"/>
                <a:gd name="T3" fmla="*/ 1 h 103"/>
                <a:gd name="T4" fmla="*/ 0 w 129"/>
                <a:gd name="T5" fmla="*/ 0 h 103"/>
                <a:gd name="T6" fmla="*/ 0 w 129"/>
                <a:gd name="T7" fmla="*/ 1 h 1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103"/>
                <a:gd name="T14" fmla="*/ 129 w 129"/>
                <a:gd name="T15" fmla="*/ 103 h 1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103">
                  <a:moveTo>
                    <a:pt x="0" y="103"/>
                  </a:moveTo>
                  <a:lnTo>
                    <a:pt x="129" y="51"/>
                  </a:lnTo>
                  <a:lnTo>
                    <a:pt x="0" y="0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8655" name="Group 620"/>
          <p:cNvGrpSpPr>
            <a:grpSpLocks/>
          </p:cNvGrpSpPr>
          <p:nvPr/>
        </p:nvGrpSpPr>
        <p:grpSpPr bwMode="auto">
          <a:xfrm>
            <a:off x="5907088" y="1549400"/>
            <a:ext cx="650875" cy="80963"/>
            <a:chOff x="3721" y="976"/>
            <a:chExt cx="410" cy="51"/>
          </a:xfrm>
        </p:grpSpPr>
        <p:sp>
          <p:nvSpPr>
            <p:cNvPr id="48673" name="Line 618"/>
            <p:cNvSpPr>
              <a:spLocks noChangeShapeType="1"/>
            </p:cNvSpPr>
            <p:nvPr/>
          </p:nvSpPr>
          <p:spPr bwMode="auto">
            <a:xfrm flipH="1">
              <a:off x="3783" y="1001"/>
              <a:ext cx="348" cy="1"/>
            </a:xfrm>
            <a:prstGeom prst="line">
              <a:avLst/>
            </a:prstGeom>
            <a:noFill/>
            <a:ln w="28575">
              <a:solidFill>
                <a:srgbClr val="FF5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674" name="Freeform 619"/>
            <p:cNvSpPr>
              <a:spLocks/>
            </p:cNvSpPr>
            <p:nvPr/>
          </p:nvSpPr>
          <p:spPr bwMode="auto">
            <a:xfrm>
              <a:off x="3721" y="976"/>
              <a:ext cx="65" cy="51"/>
            </a:xfrm>
            <a:custGeom>
              <a:avLst/>
              <a:gdLst>
                <a:gd name="T0" fmla="*/ 1 w 129"/>
                <a:gd name="T1" fmla="*/ 0 h 103"/>
                <a:gd name="T2" fmla="*/ 0 w 129"/>
                <a:gd name="T3" fmla="*/ 0 h 103"/>
                <a:gd name="T4" fmla="*/ 1 w 129"/>
                <a:gd name="T5" fmla="*/ 0 h 103"/>
                <a:gd name="T6" fmla="*/ 1 w 129"/>
                <a:gd name="T7" fmla="*/ 0 h 1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103"/>
                <a:gd name="T14" fmla="*/ 129 w 129"/>
                <a:gd name="T15" fmla="*/ 103 h 1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103">
                  <a:moveTo>
                    <a:pt x="129" y="0"/>
                  </a:moveTo>
                  <a:lnTo>
                    <a:pt x="0" y="50"/>
                  </a:lnTo>
                  <a:lnTo>
                    <a:pt x="129" y="103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3300"/>
            </a:solidFill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8656" name="Group 623"/>
          <p:cNvGrpSpPr>
            <a:grpSpLocks/>
          </p:cNvGrpSpPr>
          <p:nvPr/>
        </p:nvGrpSpPr>
        <p:grpSpPr bwMode="auto">
          <a:xfrm>
            <a:off x="7361238" y="1833563"/>
            <a:ext cx="100012" cy="347662"/>
            <a:chOff x="4637" y="1155"/>
            <a:chExt cx="63" cy="219"/>
          </a:xfrm>
        </p:grpSpPr>
        <p:sp>
          <p:nvSpPr>
            <p:cNvPr id="48671" name="Line 621"/>
            <p:cNvSpPr>
              <a:spLocks noChangeShapeType="1"/>
            </p:cNvSpPr>
            <p:nvPr/>
          </p:nvSpPr>
          <p:spPr bwMode="auto">
            <a:xfrm>
              <a:off x="4668" y="1155"/>
              <a:ext cx="1" cy="168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672" name="Freeform 622"/>
            <p:cNvSpPr>
              <a:spLocks/>
            </p:cNvSpPr>
            <p:nvPr/>
          </p:nvSpPr>
          <p:spPr bwMode="auto">
            <a:xfrm>
              <a:off x="4637" y="1322"/>
              <a:ext cx="63" cy="52"/>
            </a:xfrm>
            <a:custGeom>
              <a:avLst/>
              <a:gdLst>
                <a:gd name="T0" fmla="*/ 0 w 127"/>
                <a:gd name="T1" fmla="*/ 0 h 105"/>
                <a:gd name="T2" fmla="*/ 0 w 127"/>
                <a:gd name="T3" fmla="*/ 0 h 105"/>
                <a:gd name="T4" fmla="*/ 0 w 127"/>
                <a:gd name="T5" fmla="*/ 0 h 105"/>
                <a:gd name="T6" fmla="*/ 0 w 127"/>
                <a:gd name="T7" fmla="*/ 0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"/>
                <a:gd name="T13" fmla="*/ 0 h 105"/>
                <a:gd name="T14" fmla="*/ 127 w 127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" h="105">
                  <a:moveTo>
                    <a:pt x="0" y="0"/>
                  </a:moveTo>
                  <a:lnTo>
                    <a:pt x="64" y="105"/>
                  </a:lnTo>
                  <a:lnTo>
                    <a:pt x="1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8657" name="Group 626"/>
          <p:cNvGrpSpPr>
            <a:grpSpLocks/>
          </p:cNvGrpSpPr>
          <p:nvPr/>
        </p:nvGrpSpPr>
        <p:grpSpPr bwMode="auto">
          <a:xfrm>
            <a:off x="6721475" y="1825625"/>
            <a:ext cx="101600" cy="347663"/>
            <a:chOff x="4234" y="1150"/>
            <a:chExt cx="64" cy="219"/>
          </a:xfrm>
        </p:grpSpPr>
        <p:sp>
          <p:nvSpPr>
            <p:cNvPr id="48669" name="Line 624"/>
            <p:cNvSpPr>
              <a:spLocks noChangeShapeType="1"/>
            </p:cNvSpPr>
            <p:nvPr/>
          </p:nvSpPr>
          <p:spPr bwMode="auto">
            <a:xfrm flipV="1">
              <a:off x="4266" y="1200"/>
              <a:ext cx="1" cy="169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670" name="Freeform 625"/>
            <p:cNvSpPr>
              <a:spLocks/>
            </p:cNvSpPr>
            <p:nvPr/>
          </p:nvSpPr>
          <p:spPr bwMode="auto">
            <a:xfrm>
              <a:off x="4234" y="1150"/>
              <a:ext cx="64" cy="53"/>
            </a:xfrm>
            <a:custGeom>
              <a:avLst/>
              <a:gdLst>
                <a:gd name="T0" fmla="*/ 1 w 127"/>
                <a:gd name="T1" fmla="*/ 1 h 105"/>
                <a:gd name="T2" fmla="*/ 1 w 127"/>
                <a:gd name="T3" fmla="*/ 0 h 105"/>
                <a:gd name="T4" fmla="*/ 0 w 127"/>
                <a:gd name="T5" fmla="*/ 1 h 105"/>
                <a:gd name="T6" fmla="*/ 1 w 127"/>
                <a:gd name="T7" fmla="*/ 1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"/>
                <a:gd name="T13" fmla="*/ 0 h 105"/>
                <a:gd name="T14" fmla="*/ 127 w 127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" h="105">
                  <a:moveTo>
                    <a:pt x="127" y="105"/>
                  </a:moveTo>
                  <a:lnTo>
                    <a:pt x="64" y="0"/>
                  </a:lnTo>
                  <a:lnTo>
                    <a:pt x="0" y="105"/>
                  </a:lnTo>
                  <a:lnTo>
                    <a:pt x="127" y="105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8658" name="Rectangle 628"/>
          <p:cNvSpPr>
            <a:spLocks noChangeArrowheads="1"/>
          </p:cNvSpPr>
          <p:nvPr/>
        </p:nvSpPr>
        <p:spPr bwMode="auto">
          <a:xfrm>
            <a:off x="6051550" y="1403350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>
                <a:solidFill>
                  <a:srgbClr val="000000"/>
                </a:solidFill>
              </a:rPr>
              <a:t>–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59" name="Rectangle 629"/>
          <p:cNvSpPr>
            <a:spLocks noChangeArrowheads="1"/>
          </p:cNvSpPr>
          <p:nvPr/>
        </p:nvSpPr>
        <p:spPr bwMode="auto">
          <a:xfrm>
            <a:off x="6138863" y="1403350"/>
            <a:ext cx="2095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>
                <a:solidFill>
                  <a:srgbClr val="000000"/>
                </a:solidFill>
              </a:rPr>
              <a:t> 0,1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60" name="Rectangle 630"/>
          <p:cNvSpPr>
            <a:spLocks noChangeArrowheads="1"/>
          </p:cNvSpPr>
          <p:nvPr/>
        </p:nvSpPr>
        <p:spPr bwMode="auto">
          <a:xfrm>
            <a:off x="6399213" y="1403350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61" name="Rectangle 632"/>
          <p:cNvSpPr>
            <a:spLocks noChangeArrowheads="1"/>
          </p:cNvSpPr>
          <p:nvPr/>
        </p:nvSpPr>
        <p:spPr bwMode="auto">
          <a:xfrm>
            <a:off x="6180138" y="1709738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>
                <a:solidFill>
                  <a:srgbClr val="000000"/>
                </a:solidFill>
              </a:rPr>
              <a:t>1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62" name="Rectangle 633"/>
          <p:cNvSpPr>
            <a:spLocks noChangeArrowheads="1"/>
          </p:cNvSpPr>
          <p:nvPr/>
        </p:nvSpPr>
        <p:spPr bwMode="auto">
          <a:xfrm>
            <a:off x="6267450" y="1709738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63" name="Rectangle 635"/>
          <p:cNvSpPr>
            <a:spLocks noChangeArrowheads="1"/>
          </p:cNvSpPr>
          <p:nvPr/>
        </p:nvSpPr>
        <p:spPr bwMode="auto">
          <a:xfrm>
            <a:off x="7496175" y="1962150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>
                <a:solidFill>
                  <a:srgbClr val="000000"/>
                </a:solidFill>
              </a:rPr>
              <a:t>1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64" name="Rectangle 636"/>
          <p:cNvSpPr>
            <a:spLocks noChangeArrowheads="1"/>
          </p:cNvSpPr>
          <p:nvPr/>
        </p:nvSpPr>
        <p:spPr bwMode="auto">
          <a:xfrm>
            <a:off x="7583488" y="1962150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65" name="Rectangle 639"/>
          <p:cNvSpPr>
            <a:spLocks noChangeArrowheads="1"/>
          </p:cNvSpPr>
          <p:nvPr/>
        </p:nvSpPr>
        <p:spPr bwMode="auto">
          <a:xfrm>
            <a:off x="6872288" y="1954213"/>
            <a:ext cx="2095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>
                <a:solidFill>
                  <a:srgbClr val="000000"/>
                </a:solidFill>
              </a:rPr>
              <a:t> 1,1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66" name="Rectangle 640"/>
          <p:cNvSpPr>
            <a:spLocks noChangeArrowheads="1"/>
          </p:cNvSpPr>
          <p:nvPr/>
        </p:nvSpPr>
        <p:spPr bwMode="auto">
          <a:xfrm>
            <a:off x="7132638" y="1954213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>
                <a:solidFill>
                  <a:srgbClr val="000000"/>
                </a:solidFill>
              </a:rPr>
              <a:t> 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sp>
        <p:nvSpPr>
          <p:cNvPr id="48667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9528B484-67C0-4D86-BEEB-89E0FEAF479E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29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48668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94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94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2" grpId="0"/>
      <p:bldP spid="189443" grpId="0" build="p"/>
      <p:bldP spid="18999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Wissenbasierte Modellierung - Ideen</a:t>
            </a: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458200" cy="4654550"/>
          </a:xfrm>
        </p:spPr>
        <p:txBody>
          <a:bodyPr/>
          <a:lstStyle/>
          <a:p>
            <a:pPr marL="0" indent="0"/>
            <a:r>
              <a:rPr smtClean="0"/>
              <a:t>Beispiel Antarktis: Eisbildung und Sonneneinstrahlung</a:t>
            </a:r>
          </a:p>
          <a:p>
            <a:pPr marL="0" indent="0">
              <a:lnSpc>
                <a:spcPct val="60000"/>
              </a:lnSpc>
              <a:buFontTx/>
              <a:buNone/>
            </a:pPr>
            <a:endParaRPr smtClean="0"/>
          </a:p>
          <a:p>
            <a:pPr lvl="1">
              <a:lnSpc>
                <a:spcPct val="90000"/>
              </a:lnSpc>
            </a:pPr>
            <a:r>
              <a:rPr sz="2400" b="1" i="1" smtClean="0">
                <a:solidFill>
                  <a:srgbClr val="0070C0"/>
                </a:solidFill>
              </a:rPr>
              <a:t>Albedo</a:t>
            </a:r>
            <a:r>
              <a:rPr sz="2400" smtClean="0"/>
              <a:t> = Rückstrahlvermögen  = Rückstrahlenergie/Einstrahlenergie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None/>
            </a:pPr>
            <a:endParaRPr sz="2400" smtClean="0"/>
          </a:p>
          <a:p>
            <a:pPr lvl="1">
              <a:lnSpc>
                <a:spcPct val="110000"/>
              </a:lnSpc>
            </a:pPr>
            <a:r>
              <a:rPr sz="2400" smtClean="0"/>
              <a:t>Temperatur </a:t>
            </a:r>
            <a:r>
              <a:rPr sz="2400" smtClean="0">
                <a:solidFill>
                  <a:srgbClr val="C00000"/>
                </a:solidFill>
                <a:sym typeface="Wingdings" panose="05000000000000000000" pitchFamily="2" charset="2"/>
              </a:rPr>
              <a:t></a:t>
            </a:r>
            <a:r>
              <a:rPr sz="2400" smtClean="0">
                <a:sym typeface="Wingdings" panose="05000000000000000000" pitchFamily="2" charset="2"/>
              </a:rPr>
              <a:t>   </a:t>
            </a:r>
            <a:r>
              <a:rPr sz="2400" smtClean="0">
                <a:sym typeface="Symbol" panose="05050102010706020507" pitchFamily="18" charset="2"/>
              </a:rPr>
              <a:t>  </a:t>
            </a:r>
            <a:r>
              <a:rPr sz="2400" smtClean="0">
                <a:sym typeface="Wingdings" panose="05000000000000000000" pitchFamily="2" charset="2"/>
              </a:rPr>
              <a:t>Eisfläche ,      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sz="2400" smtClean="0"/>
              <a:t>	Temperatur </a:t>
            </a:r>
            <a:r>
              <a:rPr sz="2400" smtClean="0">
                <a:solidFill>
                  <a:srgbClr val="003399"/>
                </a:solidFill>
                <a:sym typeface="Wingdings" panose="05000000000000000000" pitchFamily="2" charset="2"/>
              </a:rPr>
              <a:t></a:t>
            </a:r>
            <a:r>
              <a:rPr sz="2400" smtClean="0"/>
              <a:t>   </a:t>
            </a:r>
            <a:r>
              <a:rPr sz="2400" smtClean="0">
                <a:sym typeface="Symbol" panose="05050102010706020507" pitchFamily="18" charset="2"/>
              </a:rPr>
              <a:t></a:t>
            </a:r>
            <a:r>
              <a:rPr sz="2400" smtClean="0"/>
              <a:t>  </a:t>
            </a:r>
            <a:r>
              <a:rPr sz="2400" smtClean="0">
                <a:sym typeface="Wingdings" panose="05000000000000000000" pitchFamily="2" charset="2"/>
              </a:rPr>
              <a:t>Eisfläche </a:t>
            </a:r>
            <a:r>
              <a:rPr sz="2400" smtClean="0">
                <a:solidFill>
                  <a:srgbClr val="00B050"/>
                </a:solidFill>
                <a:sym typeface="Wingdings" panose="05000000000000000000" pitchFamily="2" charset="2"/>
              </a:rPr>
              <a:t>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endParaRPr sz="2400" smtClean="0">
              <a:sym typeface="Wingdings" panose="05000000000000000000" pitchFamily="2" charset="2"/>
            </a:endParaRPr>
          </a:p>
          <a:p>
            <a:pPr lvl="1">
              <a:lnSpc>
                <a:spcPct val="110000"/>
              </a:lnSpc>
            </a:pPr>
            <a:r>
              <a:rPr sz="2400" smtClean="0">
                <a:sym typeface="Wingdings" panose="05000000000000000000" pitchFamily="2" charset="2"/>
              </a:rPr>
              <a:t>Albeido </a:t>
            </a:r>
            <a:r>
              <a:rPr sz="2400" smtClean="0">
                <a:solidFill>
                  <a:srgbClr val="00B050"/>
                </a:solidFill>
                <a:sym typeface="Wingdings" panose="05000000000000000000" pitchFamily="2" charset="2"/>
              </a:rPr>
              <a:t></a:t>
            </a:r>
            <a:r>
              <a:rPr sz="2400" smtClean="0">
                <a:sym typeface="Wingdings" panose="05000000000000000000" pitchFamily="2" charset="2"/>
              </a:rPr>
              <a:t> </a:t>
            </a:r>
            <a:r>
              <a:rPr sz="2400" smtClean="0">
                <a:sym typeface="Symbol" panose="05050102010706020507" pitchFamily="18" charset="2"/>
              </a:rPr>
              <a:t> E</a:t>
            </a:r>
            <a:r>
              <a:rPr sz="2400" smtClean="0">
                <a:sym typeface="Wingdings" panose="05000000000000000000" pitchFamily="2" charset="2"/>
              </a:rPr>
              <a:t>nergieabsorption </a:t>
            </a:r>
            <a:r>
              <a:rPr sz="2400" smtClean="0">
                <a:solidFill>
                  <a:srgbClr val="003399"/>
                </a:solidFill>
                <a:sym typeface="Wingdings" panose="05000000000000000000" pitchFamily="2" charset="2"/>
              </a:rPr>
              <a:t></a:t>
            </a:r>
            <a:r>
              <a:rPr sz="2400" smtClean="0">
                <a:sym typeface="Wingdings" panose="05000000000000000000" pitchFamily="2" charset="2"/>
              </a:rPr>
              <a:t>,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sz="2400" smtClean="0">
                <a:sym typeface="Wingdings" panose="05000000000000000000" pitchFamily="2" charset="2"/>
              </a:rPr>
              <a:t>	Albeido  </a:t>
            </a:r>
            <a:r>
              <a:rPr sz="2400" smtClean="0">
                <a:sym typeface="Symbol" panose="05050102010706020507" pitchFamily="18" charset="2"/>
              </a:rPr>
              <a:t> E</a:t>
            </a:r>
            <a:r>
              <a:rPr sz="2400" smtClean="0">
                <a:sym typeface="Wingdings" panose="05000000000000000000" pitchFamily="2" charset="2"/>
              </a:rPr>
              <a:t>nergieabsorption </a:t>
            </a:r>
            <a:r>
              <a:rPr sz="2400" smtClean="0">
                <a:solidFill>
                  <a:srgbClr val="C00000"/>
                </a:solidFill>
                <a:sym typeface="Wingdings" panose="05000000000000000000" pitchFamily="2" charset="2"/>
              </a:rPr>
              <a:t>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None/>
            </a:pPr>
            <a:endParaRPr sz="2400" smtClean="0">
              <a:sym typeface="Wingdings" panose="05000000000000000000" pitchFamily="2" charset="2"/>
            </a:endParaRPr>
          </a:p>
          <a:p>
            <a:pPr lvl="1">
              <a:lnSpc>
                <a:spcPct val="110000"/>
              </a:lnSpc>
            </a:pPr>
            <a:r>
              <a:rPr sz="2400" smtClean="0">
                <a:sym typeface="Symbol" panose="05050102010706020507" pitchFamily="18" charset="2"/>
              </a:rPr>
              <a:t> E</a:t>
            </a:r>
            <a:r>
              <a:rPr sz="2400" smtClean="0">
                <a:sym typeface="Wingdings" panose="05000000000000000000" pitchFamily="2" charset="2"/>
              </a:rPr>
              <a:t>nergieabsorption </a:t>
            </a:r>
            <a:r>
              <a:rPr sz="2400" smtClean="0">
                <a:solidFill>
                  <a:srgbClr val="003399"/>
                </a:solidFill>
                <a:sym typeface="Wingdings" panose="05000000000000000000" pitchFamily="2" charset="2"/>
              </a:rPr>
              <a:t></a:t>
            </a:r>
            <a:r>
              <a:rPr sz="2400" smtClean="0">
                <a:sym typeface="Wingdings" panose="05000000000000000000" pitchFamily="2" charset="2"/>
              </a:rPr>
              <a:t> </a:t>
            </a:r>
            <a:r>
              <a:rPr sz="2400" smtClean="0">
                <a:sym typeface="Symbol" panose="05050102010706020507" pitchFamily="18" charset="2"/>
              </a:rPr>
              <a:t> </a:t>
            </a:r>
            <a:r>
              <a:rPr sz="2400" smtClean="0"/>
              <a:t>Temperatur </a:t>
            </a:r>
            <a:r>
              <a:rPr sz="2400" smtClean="0">
                <a:solidFill>
                  <a:srgbClr val="003399"/>
                </a:solidFill>
                <a:sym typeface="Wingdings" panose="05000000000000000000" pitchFamily="2" charset="2"/>
              </a:rPr>
              <a:t></a:t>
            </a:r>
            <a:r>
              <a:rPr sz="2400" smtClean="0"/>
              <a:t>,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smtClean="0">
                <a:sym typeface="Symbol" panose="05050102010706020507" pitchFamily="18" charset="2"/>
              </a:rPr>
              <a:t>	 </a:t>
            </a:r>
            <a:r>
              <a:rPr sz="2400" smtClean="0">
                <a:sym typeface="Symbol" panose="05050102010706020507" pitchFamily="18" charset="2"/>
              </a:rPr>
              <a:t>E</a:t>
            </a:r>
            <a:r>
              <a:rPr sz="2400" smtClean="0">
                <a:sym typeface="Wingdings" panose="05000000000000000000" pitchFamily="2" charset="2"/>
              </a:rPr>
              <a:t>nergieabsorption </a:t>
            </a:r>
            <a:r>
              <a:rPr sz="2400" smtClean="0">
                <a:solidFill>
                  <a:srgbClr val="C00000"/>
                </a:solidFill>
                <a:sym typeface="Wingdings" panose="05000000000000000000" pitchFamily="2" charset="2"/>
              </a:rPr>
              <a:t></a:t>
            </a:r>
            <a:r>
              <a:rPr sz="2400" smtClean="0">
                <a:sym typeface="Wingdings" panose="05000000000000000000" pitchFamily="2" charset="2"/>
              </a:rPr>
              <a:t> </a:t>
            </a:r>
            <a:r>
              <a:rPr sz="2400" smtClean="0">
                <a:sym typeface="Symbol" panose="05050102010706020507" pitchFamily="18" charset="2"/>
              </a:rPr>
              <a:t> </a:t>
            </a:r>
            <a:r>
              <a:rPr sz="2400" smtClean="0"/>
              <a:t>Temperatur </a:t>
            </a:r>
            <a:r>
              <a:rPr sz="2400" smtClean="0">
                <a:solidFill>
                  <a:srgbClr val="C00000"/>
                </a:solidFill>
                <a:sym typeface="Wingdings" panose="05000000000000000000" pitchFamily="2" charset="2"/>
              </a:rPr>
              <a:t></a:t>
            </a:r>
            <a:r>
              <a:rPr sz="2400" smtClean="0">
                <a:sym typeface="Wingdings" panose="05000000000000000000" pitchFamily="2" charset="2"/>
              </a:rPr>
              <a:t> </a:t>
            </a:r>
            <a:endParaRPr sz="2400" smtClean="0"/>
          </a:p>
        </p:txBody>
      </p:sp>
      <p:sp>
        <p:nvSpPr>
          <p:cNvPr id="13316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7DEDF270-E18D-4145-B119-CAF5D899A89B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3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13317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Oval 2"/>
          <p:cNvSpPr>
            <a:spLocks noChangeArrowheads="1"/>
          </p:cNvSpPr>
          <p:nvPr/>
        </p:nvSpPr>
        <p:spPr bwMode="auto">
          <a:xfrm>
            <a:off x="6156325" y="2492375"/>
            <a:ext cx="1008063" cy="936625"/>
          </a:xfrm>
          <a:prstGeom prst="ellipse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graphicFrame>
        <p:nvGraphicFramePr>
          <p:cNvPr id="193539" name="Object 3"/>
          <p:cNvGraphicFramePr>
            <a:graphicFrameLocks noChangeAspect="1"/>
          </p:cNvGraphicFramePr>
          <p:nvPr/>
        </p:nvGraphicFramePr>
        <p:xfrm>
          <a:off x="4894263" y="1844675"/>
          <a:ext cx="4249737" cy="226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7" name="Bild" r:id="rId5" imgW="3285744" imgH="1752600" progId="Word.Picture.8">
                  <p:embed/>
                </p:oleObj>
              </mc:Choice>
              <mc:Fallback>
                <p:oleObj name="Bild" r:id="rId5" imgW="3285744" imgH="1752600" progId="Word.Pictur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4263" y="1844675"/>
                        <a:ext cx="4249737" cy="226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Das Mini-Weltsystem</a:t>
            </a:r>
          </a:p>
        </p:txBody>
      </p:sp>
      <p:sp>
        <p:nvSpPr>
          <p:cNvPr id="193541" name="Text Box 5"/>
          <p:cNvSpPr txBox="1">
            <a:spLocks noChangeArrowheads="1"/>
          </p:cNvSpPr>
          <p:nvPr/>
        </p:nvSpPr>
        <p:spPr bwMode="auto">
          <a:xfrm>
            <a:off x="4500563" y="1196975"/>
            <a:ext cx="4319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  <a:buSzTx/>
              <a:buFontTx/>
              <a:buNone/>
            </a:pPr>
            <a:r>
              <a:rPr lang="de-DE" altLang="de-DE" b="0"/>
              <a:t>Gesamtsystem aus Modulen</a:t>
            </a: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193544" name="Text Box 8"/>
          <p:cNvSpPr txBox="1">
            <a:spLocks noChangeArrowheads="1"/>
          </p:cNvSpPr>
          <p:nvPr/>
        </p:nvSpPr>
        <p:spPr bwMode="auto">
          <a:xfrm>
            <a:off x="827088" y="4365625"/>
            <a:ext cx="482441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/>
              <a:t>Äquivalenz durch Linearisierung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Addition statt Multiplikation bei B=K=1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>
                <a:solidFill>
                  <a:srgbClr val="000000"/>
                </a:solidFill>
                <a:cs typeface="Times New Roman" panose="02020603050405020304" pitchFamily="18" charset="0"/>
              </a:rPr>
              <a:t>(1+</a:t>
            </a:r>
            <a:r>
              <a:rPr lang="de-DE" altLang="de-DE" sz="2000" b="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de-DE" altLang="de-DE" sz="2000" b="0">
                <a:solidFill>
                  <a:srgbClr val="000000"/>
                </a:solidFill>
                <a:cs typeface="Times New Roman" panose="02020603050405020304" pitchFamily="18" charset="0"/>
              </a:rPr>
              <a:t>B)(1+</a:t>
            </a:r>
            <a:r>
              <a:rPr lang="de-DE" altLang="de-DE" sz="2000" b="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de-DE" altLang="de-DE" sz="2000" b="0">
                <a:solidFill>
                  <a:srgbClr val="000000"/>
                </a:solidFill>
                <a:cs typeface="Times New Roman" panose="02020603050405020304" pitchFamily="18" charset="0"/>
              </a:rPr>
              <a:t>K) = 1 + </a:t>
            </a:r>
            <a:r>
              <a:rPr lang="de-DE" altLang="de-DE" sz="2000" b="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de-DE" altLang="de-DE" sz="2000" b="0">
                <a:solidFill>
                  <a:srgbClr val="000000"/>
                </a:solidFill>
                <a:cs typeface="Times New Roman" panose="02020603050405020304" pitchFamily="18" charset="0"/>
              </a:rPr>
              <a:t>B + </a:t>
            </a:r>
            <a:r>
              <a:rPr lang="de-DE" altLang="de-DE" sz="2000" b="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de-DE" altLang="de-DE" sz="2000" b="0">
                <a:solidFill>
                  <a:srgbClr val="000000"/>
                </a:solidFill>
                <a:cs typeface="Times New Roman" panose="02020603050405020304" pitchFamily="18" charset="0"/>
              </a:rPr>
              <a:t>K + ...</a:t>
            </a:r>
            <a:r>
              <a:rPr lang="de-DE" altLang="de-DE" sz="2000" b="0"/>
              <a:t> </a:t>
            </a:r>
            <a:r>
              <a:rPr lang="de-DE" altLang="de-DE" sz="2000" b="0">
                <a:sym typeface="Symbol" panose="05050102010706020507" pitchFamily="18" charset="2"/>
              </a:rPr>
              <a:t>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39750" y="1268413"/>
            <a:ext cx="4392613" cy="2874962"/>
            <a:chOff x="340" y="799"/>
            <a:chExt cx="2767" cy="1811"/>
          </a:xfrm>
        </p:grpSpPr>
        <p:graphicFrame>
          <p:nvGraphicFramePr>
            <p:cNvPr id="49163" name="Object 7"/>
            <p:cNvGraphicFramePr>
              <a:graphicFrameLocks noChangeAspect="1"/>
            </p:cNvGraphicFramePr>
            <p:nvPr/>
          </p:nvGraphicFramePr>
          <p:xfrm>
            <a:off x="476" y="1207"/>
            <a:ext cx="2631" cy="14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188" r:id="rId7" imgW="3285744" imgH="1752600" progId="Word.Picture.8">
                    <p:embed/>
                  </p:oleObj>
                </mc:Choice>
                <mc:Fallback>
                  <p:oleObj r:id="rId7" imgW="3285744" imgH="1752600" progId="Word.Picture.8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6" y="1207"/>
                          <a:ext cx="2631" cy="14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164" name="Text Box 9"/>
            <p:cNvSpPr txBox="1">
              <a:spLocks noChangeArrowheads="1"/>
            </p:cNvSpPr>
            <p:nvPr/>
          </p:nvSpPr>
          <p:spPr bwMode="auto">
            <a:xfrm>
              <a:off x="340" y="799"/>
              <a:ext cx="21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b="0"/>
                <a:t>Übersichtssystem</a:t>
              </a:r>
            </a:p>
          </p:txBody>
        </p:sp>
      </p:grpSp>
      <p:sp>
        <p:nvSpPr>
          <p:cNvPr id="49161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CB67E358-0C34-410E-92E9-344C7088033D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30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49162" name="Fußzeilenplatzhalt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93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38" grpId="0" animBg="1"/>
      <p:bldP spid="193541" grpId="0"/>
      <p:bldP spid="1935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67" name="Oval 35"/>
          <p:cNvSpPr>
            <a:spLocks noChangeArrowheads="1"/>
          </p:cNvSpPr>
          <p:nvPr/>
        </p:nvSpPr>
        <p:spPr bwMode="auto">
          <a:xfrm>
            <a:off x="7243763" y="5443538"/>
            <a:ext cx="352425" cy="574675"/>
          </a:xfrm>
          <a:prstGeom prst="ellipse">
            <a:avLst/>
          </a:prstGeom>
          <a:solidFill>
            <a:srgbClr val="00CCFF">
              <a:alpha val="50980"/>
            </a:srgbClr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 wrap="none" anchor="ctr"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197666" name="Oval 34"/>
          <p:cNvSpPr>
            <a:spLocks noChangeArrowheads="1"/>
          </p:cNvSpPr>
          <p:nvPr/>
        </p:nvSpPr>
        <p:spPr bwMode="auto">
          <a:xfrm>
            <a:off x="5605463" y="5430838"/>
            <a:ext cx="352425" cy="574675"/>
          </a:xfrm>
          <a:prstGeom prst="ellipse">
            <a:avLst/>
          </a:prstGeom>
          <a:solidFill>
            <a:srgbClr val="FFCC00">
              <a:alpha val="5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pic>
        <p:nvPicPr>
          <p:cNvPr id="197650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5373688"/>
            <a:ext cx="3671887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62" name="Oval 30"/>
          <p:cNvSpPr>
            <a:spLocks noChangeArrowheads="1"/>
          </p:cNvSpPr>
          <p:nvPr/>
        </p:nvSpPr>
        <p:spPr bwMode="auto">
          <a:xfrm>
            <a:off x="5580063" y="3068638"/>
            <a:ext cx="936625" cy="574675"/>
          </a:xfrm>
          <a:prstGeom prst="ellipse">
            <a:avLst/>
          </a:prstGeom>
          <a:solidFill>
            <a:schemeClr val="accent1">
              <a:alpha val="5098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197665" name="Oval 33"/>
          <p:cNvSpPr>
            <a:spLocks noChangeArrowheads="1"/>
          </p:cNvSpPr>
          <p:nvPr/>
        </p:nvSpPr>
        <p:spPr bwMode="auto">
          <a:xfrm>
            <a:off x="5516563" y="4148138"/>
            <a:ext cx="936625" cy="574675"/>
          </a:xfrm>
          <a:prstGeom prst="ellipse">
            <a:avLst/>
          </a:prstGeom>
          <a:solidFill>
            <a:schemeClr val="accent1">
              <a:alpha val="5098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pic>
        <p:nvPicPr>
          <p:cNvPr id="197647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2997200"/>
            <a:ext cx="4379912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56" name="Oval 24"/>
          <p:cNvSpPr>
            <a:spLocks noChangeArrowheads="1"/>
          </p:cNvSpPr>
          <p:nvPr/>
        </p:nvSpPr>
        <p:spPr bwMode="auto">
          <a:xfrm>
            <a:off x="6659563" y="1844675"/>
            <a:ext cx="936625" cy="792163"/>
          </a:xfrm>
          <a:prstGeom prst="ellipse">
            <a:avLst/>
          </a:prstGeom>
          <a:solidFill>
            <a:srgbClr val="3366FF">
              <a:alpha val="3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197663" name="Oval 31"/>
          <p:cNvSpPr>
            <a:spLocks noChangeArrowheads="1"/>
          </p:cNvSpPr>
          <p:nvPr/>
        </p:nvSpPr>
        <p:spPr bwMode="auto">
          <a:xfrm>
            <a:off x="6300788" y="1916113"/>
            <a:ext cx="358775" cy="720725"/>
          </a:xfrm>
          <a:prstGeom prst="ellipse">
            <a:avLst/>
          </a:prstGeom>
          <a:solidFill>
            <a:srgbClr val="FF00FF">
              <a:alpha val="3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501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Das Mini-Weltsystem</a:t>
            </a:r>
          </a:p>
        </p:txBody>
      </p:sp>
      <p:sp>
        <p:nvSpPr>
          <p:cNvPr id="50187" name="Text Box 5"/>
          <p:cNvSpPr txBox="1">
            <a:spLocks noChangeArrowheads="1"/>
          </p:cNvSpPr>
          <p:nvPr/>
        </p:nvSpPr>
        <p:spPr bwMode="auto">
          <a:xfrm>
            <a:off x="4856163" y="1196975"/>
            <a:ext cx="2325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/>
              <a:t>Modulsystem</a:t>
            </a:r>
            <a:endParaRPr lang="de-DE" altLang="de-DE" b="0"/>
          </a:p>
        </p:txBody>
      </p:sp>
      <p:sp>
        <p:nvSpPr>
          <p:cNvPr id="50188" name="Text Box 9"/>
          <p:cNvSpPr txBox="1">
            <a:spLocks noChangeArrowheads="1"/>
          </p:cNvSpPr>
          <p:nvPr/>
        </p:nvSpPr>
        <p:spPr bwMode="auto">
          <a:xfrm>
            <a:off x="539750" y="1268413"/>
            <a:ext cx="338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/>
              <a:t>Übersichtssystem</a:t>
            </a:r>
          </a:p>
        </p:txBody>
      </p:sp>
      <p:sp>
        <p:nvSpPr>
          <p:cNvPr id="50189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pic>
        <p:nvPicPr>
          <p:cNvPr id="197653" name="Picture 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44675"/>
            <a:ext cx="2592388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55" name="Picture 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300663"/>
            <a:ext cx="33845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61" name="Picture 2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924175"/>
            <a:ext cx="3744912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64" name="Oval 32"/>
          <p:cNvSpPr>
            <a:spLocks noChangeArrowheads="1"/>
          </p:cNvSpPr>
          <p:nvPr/>
        </p:nvSpPr>
        <p:spPr bwMode="auto">
          <a:xfrm>
            <a:off x="8578850" y="1844675"/>
            <a:ext cx="288925" cy="720725"/>
          </a:xfrm>
          <a:prstGeom prst="ellipse">
            <a:avLst/>
          </a:prstGeom>
          <a:solidFill>
            <a:srgbClr val="FF0000">
              <a:alpha val="3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pic>
        <p:nvPicPr>
          <p:cNvPr id="197645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44675"/>
            <a:ext cx="424815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5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D8ABA5B4-60AB-46F6-86C3-2FD175D07CC3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31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50196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67" grpId="0" animBg="1"/>
      <p:bldP spid="197666" grpId="0" animBg="1"/>
      <p:bldP spid="197662" grpId="0" animBg="1"/>
      <p:bldP spid="197665" grpId="0" animBg="1"/>
      <p:bldP spid="197656" grpId="0" animBg="1"/>
      <p:bldP spid="197663" grpId="0" animBg="1"/>
      <p:bldP spid="19766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Das Mini-Weltsystem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684213" y="1196975"/>
            <a:ext cx="6280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b="0"/>
              <a:t>Simulation des Systems:    Konsumkontrolle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71513" y="1616075"/>
            <a:ext cx="3671887" cy="2700338"/>
            <a:chOff x="431" y="1117"/>
            <a:chExt cx="2313" cy="1701"/>
          </a:xfrm>
        </p:grpSpPr>
        <p:graphicFrame>
          <p:nvGraphicFramePr>
            <p:cNvPr id="51238" name="Object 5"/>
            <p:cNvGraphicFramePr>
              <a:graphicFrameLocks noChangeAspect="1"/>
            </p:cNvGraphicFramePr>
            <p:nvPr/>
          </p:nvGraphicFramePr>
          <p:xfrm>
            <a:off x="431" y="1117"/>
            <a:ext cx="2313" cy="14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2" name="Bild" r:id="rId5" imgW="2258568" imgH="1374648" progId="Word.Picture.8">
                    <p:embed/>
                  </p:oleObj>
                </mc:Choice>
                <mc:Fallback>
                  <p:oleObj name="Bild" r:id="rId5" imgW="2258568" imgH="1374648" progId="Word.Picture.8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5313" t="4616"/>
                        <a:stretch>
                          <a:fillRect/>
                        </a:stretch>
                      </p:blipFill>
                      <p:spPr bwMode="auto">
                        <a:xfrm>
                          <a:off x="431" y="1117"/>
                          <a:ext cx="2313" cy="14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39" name="Text Box 6"/>
            <p:cNvSpPr txBox="1">
              <a:spLocks noChangeArrowheads="1"/>
            </p:cNvSpPr>
            <p:nvPr/>
          </p:nvSpPr>
          <p:spPr bwMode="auto">
            <a:xfrm>
              <a:off x="748" y="2568"/>
              <a:ext cx="18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 b="0"/>
                <a:t>Keine Kontrolle  </a:t>
              </a:r>
              <a:r>
                <a:rPr lang="de-DE" altLang="de-DE" sz="1800" b="0"/>
                <a:t>C</a:t>
              </a:r>
              <a:r>
                <a:rPr lang="de-DE" altLang="de-DE" sz="1800" b="0" baseline="-25000"/>
                <a:t>F</a:t>
              </a:r>
              <a:r>
                <a:rPr lang="de-DE" altLang="de-DE" sz="1600" b="0"/>
                <a:t> = 0.0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716463" y="1628775"/>
            <a:ext cx="3671887" cy="2700338"/>
            <a:chOff x="2971" y="1117"/>
            <a:chExt cx="2313" cy="1701"/>
          </a:xfrm>
        </p:grpSpPr>
        <p:graphicFrame>
          <p:nvGraphicFramePr>
            <p:cNvPr id="51236" name="Object 8"/>
            <p:cNvGraphicFramePr>
              <a:graphicFrameLocks noChangeAspect="1"/>
            </p:cNvGraphicFramePr>
            <p:nvPr/>
          </p:nvGraphicFramePr>
          <p:xfrm>
            <a:off x="2971" y="1117"/>
            <a:ext cx="2313" cy="1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3" name="Bild" r:id="rId7" imgW="2168652" imgH="1374648" progId="Word.Picture.8">
                    <p:embed/>
                  </p:oleObj>
                </mc:Choice>
                <mc:Fallback>
                  <p:oleObj name="Bild" r:id="rId7" imgW="2168652" imgH="1374648" progId="Word.Picture.8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3627"/>
                        <a:stretch>
                          <a:fillRect/>
                        </a:stretch>
                      </p:blipFill>
                      <p:spPr bwMode="auto">
                        <a:xfrm>
                          <a:off x="2971" y="1117"/>
                          <a:ext cx="2313" cy="14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37" name="Text Box 9"/>
            <p:cNvSpPr txBox="1">
              <a:spLocks noChangeArrowheads="1"/>
            </p:cNvSpPr>
            <p:nvPr/>
          </p:nvSpPr>
          <p:spPr bwMode="auto">
            <a:xfrm>
              <a:off x="3198" y="2568"/>
              <a:ext cx="204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 b="0"/>
                <a:t>geringe Kontrolle  C</a:t>
              </a:r>
              <a:r>
                <a:rPr lang="de-DE" altLang="de-DE" sz="2000" b="0" baseline="-25000"/>
                <a:t>F</a:t>
              </a:r>
              <a:r>
                <a:rPr lang="de-DE" altLang="de-DE" sz="2000" b="0"/>
                <a:t> </a:t>
              </a:r>
              <a:r>
                <a:rPr lang="de-DE" altLang="de-DE" sz="1600" b="0"/>
                <a:t>= 0.03</a:t>
              </a:r>
              <a:r>
                <a:rPr lang="de-DE" altLang="de-DE" sz="2000" b="0"/>
                <a:t> </a:t>
              </a:r>
            </a:p>
          </p:txBody>
        </p:sp>
      </p:grpSp>
      <p:sp>
        <p:nvSpPr>
          <p:cNvPr id="194570" name="Text Box 10"/>
          <p:cNvSpPr txBox="1">
            <a:spLocks noChangeArrowheads="1"/>
          </p:cNvSpPr>
          <p:nvPr/>
        </p:nvSpPr>
        <p:spPr bwMode="auto">
          <a:xfrm>
            <a:off x="1979613" y="5056188"/>
            <a:ext cx="27416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starke Kontrolle  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C</a:t>
            </a:r>
            <a:r>
              <a:rPr lang="de-DE" altLang="de-DE" sz="2000" b="0" baseline="-25000"/>
              <a:t>F</a:t>
            </a:r>
            <a:r>
              <a:rPr lang="de-DE" altLang="de-DE" sz="2000" b="0"/>
              <a:t> </a:t>
            </a:r>
            <a:r>
              <a:rPr lang="de-DE" altLang="de-DE" sz="1600" b="0"/>
              <a:t>= 1.0</a:t>
            </a:r>
            <a:r>
              <a:rPr lang="de-DE" altLang="de-DE" sz="2000" b="0"/>
              <a:t> </a:t>
            </a: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932363" y="4437063"/>
            <a:ext cx="3473450" cy="2159000"/>
            <a:chOff x="3107" y="2795"/>
            <a:chExt cx="2188" cy="1360"/>
          </a:xfrm>
        </p:grpSpPr>
        <p:sp>
          <p:nvSpPr>
            <p:cNvPr id="51210" name="AutoShape 12"/>
            <p:cNvSpPr>
              <a:spLocks noChangeAspect="1" noChangeArrowheads="1" noTextEdit="1"/>
            </p:cNvSpPr>
            <p:nvPr/>
          </p:nvSpPr>
          <p:spPr bwMode="auto">
            <a:xfrm>
              <a:off x="3107" y="2795"/>
              <a:ext cx="2100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51211" name="Picture 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7" y="2795"/>
              <a:ext cx="2099" cy="1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12" name="Rectangle 14"/>
            <p:cNvSpPr>
              <a:spLocks noChangeArrowheads="1"/>
            </p:cNvSpPr>
            <p:nvPr/>
          </p:nvSpPr>
          <p:spPr bwMode="auto">
            <a:xfrm>
              <a:off x="4031" y="3015"/>
              <a:ext cx="5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51213" name="Rectangle 15"/>
            <p:cNvSpPr>
              <a:spLocks noChangeArrowheads="1"/>
            </p:cNvSpPr>
            <p:nvPr/>
          </p:nvSpPr>
          <p:spPr bwMode="auto">
            <a:xfrm>
              <a:off x="4031" y="3018"/>
              <a:ext cx="61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5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Bevölkerung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51214" name="Rectangle 16"/>
            <p:cNvSpPr>
              <a:spLocks noChangeArrowheads="1"/>
            </p:cNvSpPr>
            <p:nvPr/>
          </p:nvSpPr>
          <p:spPr bwMode="auto">
            <a:xfrm>
              <a:off x="4538" y="3018"/>
              <a:ext cx="3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5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51215" name="Rectangle 17"/>
            <p:cNvSpPr>
              <a:spLocks noChangeArrowheads="1"/>
            </p:cNvSpPr>
            <p:nvPr/>
          </p:nvSpPr>
          <p:spPr bwMode="auto">
            <a:xfrm>
              <a:off x="4494" y="3569"/>
              <a:ext cx="300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51216" name="Rectangle 18"/>
            <p:cNvSpPr>
              <a:spLocks noChangeArrowheads="1"/>
            </p:cNvSpPr>
            <p:nvPr/>
          </p:nvSpPr>
          <p:spPr bwMode="auto">
            <a:xfrm>
              <a:off x="4496" y="3569"/>
              <a:ext cx="28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1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Umwelt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51217" name="Rectangle 19"/>
            <p:cNvSpPr>
              <a:spLocks noChangeArrowheads="1"/>
            </p:cNvSpPr>
            <p:nvPr/>
          </p:nvSpPr>
          <p:spPr bwMode="auto">
            <a:xfrm>
              <a:off x="4732" y="3569"/>
              <a:ext cx="2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1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-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51218" name="Rectangle 20"/>
            <p:cNvSpPr>
              <a:spLocks noChangeArrowheads="1"/>
            </p:cNvSpPr>
            <p:nvPr/>
          </p:nvSpPr>
          <p:spPr bwMode="auto">
            <a:xfrm>
              <a:off x="4496" y="3673"/>
              <a:ext cx="33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1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belastung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51219" name="Rectangle 21"/>
            <p:cNvSpPr>
              <a:spLocks noChangeArrowheads="1"/>
            </p:cNvSpPr>
            <p:nvPr/>
          </p:nvSpPr>
          <p:spPr bwMode="auto">
            <a:xfrm>
              <a:off x="4778" y="3673"/>
              <a:ext cx="2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1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51220" name="Rectangle 22"/>
            <p:cNvSpPr>
              <a:spLocks noChangeArrowheads="1"/>
            </p:cNvSpPr>
            <p:nvPr/>
          </p:nvSpPr>
          <p:spPr bwMode="auto">
            <a:xfrm>
              <a:off x="4763" y="3788"/>
              <a:ext cx="273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51221" name="Rectangle 23"/>
            <p:cNvSpPr>
              <a:spLocks noChangeArrowheads="1"/>
            </p:cNvSpPr>
            <p:nvPr/>
          </p:nvSpPr>
          <p:spPr bwMode="auto">
            <a:xfrm>
              <a:off x="4763" y="3790"/>
              <a:ext cx="29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1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Konsum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51222" name="Rectangle 24"/>
            <p:cNvSpPr>
              <a:spLocks noChangeArrowheads="1"/>
            </p:cNvSpPr>
            <p:nvPr/>
          </p:nvSpPr>
          <p:spPr bwMode="auto">
            <a:xfrm>
              <a:off x="5011" y="3790"/>
              <a:ext cx="2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1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51223" name="Rectangle 25"/>
            <p:cNvSpPr>
              <a:spLocks noChangeArrowheads="1"/>
            </p:cNvSpPr>
            <p:nvPr/>
          </p:nvSpPr>
          <p:spPr bwMode="auto">
            <a:xfrm>
              <a:off x="3559" y="4003"/>
              <a:ext cx="122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51224" name="Rectangle 26"/>
            <p:cNvSpPr>
              <a:spLocks noChangeArrowheads="1"/>
            </p:cNvSpPr>
            <p:nvPr/>
          </p:nvSpPr>
          <p:spPr bwMode="auto">
            <a:xfrm>
              <a:off x="3563" y="4004"/>
              <a:ext cx="13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1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100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51225" name="Rectangle 27"/>
            <p:cNvSpPr>
              <a:spLocks noChangeArrowheads="1"/>
            </p:cNvSpPr>
            <p:nvPr/>
          </p:nvSpPr>
          <p:spPr bwMode="auto">
            <a:xfrm>
              <a:off x="3674" y="4004"/>
              <a:ext cx="2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1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51226" name="Rectangle 28"/>
            <p:cNvSpPr>
              <a:spLocks noChangeArrowheads="1"/>
            </p:cNvSpPr>
            <p:nvPr/>
          </p:nvSpPr>
          <p:spPr bwMode="auto">
            <a:xfrm>
              <a:off x="3916" y="4015"/>
              <a:ext cx="122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51227" name="Rectangle 29"/>
            <p:cNvSpPr>
              <a:spLocks noChangeArrowheads="1"/>
            </p:cNvSpPr>
            <p:nvPr/>
          </p:nvSpPr>
          <p:spPr bwMode="auto">
            <a:xfrm>
              <a:off x="3920" y="4017"/>
              <a:ext cx="13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1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200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51228" name="Rectangle 30"/>
            <p:cNvSpPr>
              <a:spLocks noChangeArrowheads="1"/>
            </p:cNvSpPr>
            <p:nvPr/>
          </p:nvSpPr>
          <p:spPr bwMode="auto">
            <a:xfrm>
              <a:off x="4031" y="4017"/>
              <a:ext cx="2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1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51229" name="Rectangle 31"/>
            <p:cNvSpPr>
              <a:spLocks noChangeArrowheads="1"/>
            </p:cNvSpPr>
            <p:nvPr/>
          </p:nvSpPr>
          <p:spPr bwMode="auto">
            <a:xfrm>
              <a:off x="4291" y="4019"/>
              <a:ext cx="122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51230" name="Rectangle 32"/>
            <p:cNvSpPr>
              <a:spLocks noChangeArrowheads="1"/>
            </p:cNvSpPr>
            <p:nvPr/>
          </p:nvSpPr>
          <p:spPr bwMode="auto">
            <a:xfrm>
              <a:off x="4295" y="4021"/>
              <a:ext cx="13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1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300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51231" name="Rectangle 33"/>
            <p:cNvSpPr>
              <a:spLocks noChangeArrowheads="1"/>
            </p:cNvSpPr>
            <p:nvPr/>
          </p:nvSpPr>
          <p:spPr bwMode="auto">
            <a:xfrm>
              <a:off x="4406" y="4021"/>
              <a:ext cx="2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1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51232" name="Rectangle 34"/>
            <p:cNvSpPr>
              <a:spLocks noChangeArrowheads="1"/>
            </p:cNvSpPr>
            <p:nvPr/>
          </p:nvSpPr>
          <p:spPr bwMode="auto">
            <a:xfrm>
              <a:off x="4652" y="4019"/>
              <a:ext cx="12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51233" name="Rectangle 35"/>
            <p:cNvSpPr>
              <a:spLocks noChangeArrowheads="1"/>
            </p:cNvSpPr>
            <p:nvPr/>
          </p:nvSpPr>
          <p:spPr bwMode="auto">
            <a:xfrm>
              <a:off x="4657" y="4021"/>
              <a:ext cx="13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1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400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51234" name="Rectangle 36"/>
            <p:cNvSpPr>
              <a:spLocks noChangeArrowheads="1"/>
            </p:cNvSpPr>
            <p:nvPr/>
          </p:nvSpPr>
          <p:spPr bwMode="auto">
            <a:xfrm>
              <a:off x="4767" y="4021"/>
              <a:ext cx="2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1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51235" name="Rectangle 37"/>
            <p:cNvSpPr>
              <a:spLocks noChangeArrowheads="1"/>
            </p:cNvSpPr>
            <p:nvPr/>
          </p:nvSpPr>
          <p:spPr bwMode="auto">
            <a:xfrm>
              <a:off x="5148" y="3974"/>
              <a:ext cx="14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100" b="0">
                  <a:solidFill>
                    <a:srgbClr val="000000"/>
                  </a:solidFill>
                </a:rPr>
                <a:t>Zeit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</p:grpSp>
      <p:sp>
        <p:nvSpPr>
          <p:cNvPr id="51208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D1FAFD27-A79A-44E9-AA6A-56B2B5911C57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32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51209" name="Fußzeilenplatzhalter 5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33" name="Oval 9"/>
          <p:cNvSpPr>
            <a:spLocks noChangeArrowheads="1"/>
          </p:cNvSpPr>
          <p:nvPr/>
        </p:nvSpPr>
        <p:spPr bwMode="auto">
          <a:xfrm>
            <a:off x="2700338" y="1125538"/>
            <a:ext cx="3095625" cy="2447925"/>
          </a:xfrm>
          <a:prstGeom prst="ellipse">
            <a:avLst/>
          </a:prstGeom>
          <a:solidFill>
            <a:srgbClr val="FFFF00">
              <a:alpha val="2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154634" name="Oval 10"/>
          <p:cNvSpPr>
            <a:spLocks noChangeArrowheads="1"/>
          </p:cNvSpPr>
          <p:nvPr/>
        </p:nvSpPr>
        <p:spPr bwMode="auto">
          <a:xfrm rot="-1514912">
            <a:off x="1090613" y="1706563"/>
            <a:ext cx="2103437" cy="3378200"/>
          </a:xfrm>
          <a:prstGeom prst="ellipse">
            <a:avLst/>
          </a:prstGeom>
          <a:solidFill>
            <a:srgbClr val="FF9900">
              <a:alpha val="3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154635" name="Oval 11"/>
          <p:cNvSpPr>
            <a:spLocks noChangeArrowheads="1"/>
          </p:cNvSpPr>
          <p:nvPr/>
        </p:nvSpPr>
        <p:spPr bwMode="auto">
          <a:xfrm>
            <a:off x="971550" y="4508500"/>
            <a:ext cx="4895850" cy="1873250"/>
          </a:xfrm>
          <a:prstGeom prst="ellipse">
            <a:avLst/>
          </a:prstGeom>
          <a:solidFill>
            <a:srgbClr val="00CCFF">
              <a:alpha val="4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154637" name="Oval 13"/>
          <p:cNvSpPr>
            <a:spLocks noChangeArrowheads="1"/>
          </p:cNvSpPr>
          <p:nvPr/>
        </p:nvSpPr>
        <p:spPr bwMode="auto">
          <a:xfrm>
            <a:off x="5795963" y="1125538"/>
            <a:ext cx="2592387" cy="2519362"/>
          </a:xfrm>
          <a:prstGeom prst="ellipse">
            <a:avLst/>
          </a:prstGeom>
          <a:solidFill>
            <a:schemeClr val="folHlink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154636" name="Oval 12"/>
          <p:cNvSpPr>
            <a:spLocks noChangeArrowheads="1"/>
          </p:cNvSpPr>
          <p:nvPr/>
        </p:nvSpPr>
        <p:spPr bwMode="auto">
          <a:xfrm>
            <a:off x="5364163" y="3284538"/>
            <a:ext cx="2808287" cy="3097212"/>
          </a:xfrm>
          <a:prstGeom prst="ellipse">
            <a:avLst/>
          </a:prstGeom>
          <a:solidFill>
            <a:schemeClr val="accent1">
              <a:alpha val="3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522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Das Weltmodell von Meadows 1972</a:t>
            </a:r>
          </a:p>
        </p:txBody>
      </p:sp>
      <p:pic>
        <p:nvPicPr>
          <p:cNvPr id="52232" name="Picture 4" descr="Weltmodel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52513"/>
            <a:ext cx="7559675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Line 5"/>
          <p:cNvSpPr>
            <a:spLocks noChangeShapeType="1"/>
          </p:cNvSpPr>
          <p:nvPr/>
        </p:nvSpPr>
        <p:spPr bwMode="auto">
          <a:xfrm>
            <a:off x="323850" y="119697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2234" name="Line 6"/>
          <p:cNvSpPr>
            <a:spLocks noChangeShapeType="1"/>
          </p:cNvSpPr>
          <p:nvPr/>
        </p:nvSpPr>
        <p:spPr bwMode="auto">
          <a:xfrm>
            <a:off x="323850" y="162877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2235" name="Text Box 7"/>
          <p:cNvSpPr txBox="1">
            <a:spLocks noChangeArrowheads="1"/>
          </p:cNvSpPr>
          <p:nvPr/>
        </p:nvSpPr>
        <p:spPr bwMode="auto">
          <a:xfrm>
            <a:off x="250825" y="1196975"/>
            <a:ext cx="11525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1000" b="0"/>
              <a:t>Realer Fluss</a:t>
            </a:r>
          </a:p>
        </p:txBody>
      </p:sp>
      <p:sp>
        <p:nvSpPr>
          <p:cNvPr id="52236" name="Text Box 8"/>
          <p:cNvSpPr txBox="1">
            <a:spLocks noChangeArrowheads="1"/>
          </p:cNvSpPr>
          <p:nvPr/>
        </p:nvSpPr>
        <p:spPr bwMode="auto">
          <a:xfrm>
            <a:off x="250825" y="1628775"/>
            <a:ext cx="11525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1000" b="0"/>
              <a:t>Einfluss</a:t>
            </a:r>
          </a:p>
        </p:txBody>
      </p:sp>
      <p:sp>
        <p:nvSpPr>
          <p:cNvPr id="52237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63AB853B-1397-481E-AC9C-5ABB1D21073A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33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52238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4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4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4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4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4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4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4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4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4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4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4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3" grpId="0" animBg="1"/>
      <p:bldP spid="154634" grpId="0" animBg="1"/>
      <p:bldP spid="154635" grpId="0" animBg="1"/>
      <p:bldP spid="154637" grpId="0" animBg="1"/>
      <p:bldP spid="15463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Das Weltmodell von Meadows 1972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268413"/>
            <a:ext cx="3959225" cy="477837"/>
          </a:xfrm>
        </p:spPr>
        <p:txBody>
          <a:bodyPr/>
          <a:lstStyle/>
          <a:p>
            <a:pPr marL="0" indent="0"/>
            <a:r>
              <a:rPr smtClean="0"/>
              <a:t>Simulationsergebnisse</a:t>
            </a:r>
          </a:p>
        </p:txBody>
      </p:sp>
      <p:pic>
        <p:nvPicPr>
          <p:cNvPr id="190479" name="Picture 15" descr="MeadowsWel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16113"/>
            <a:ext cx="374332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80" name="Picture 16" descr="MeadowsWel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924050"/>
            <a:ext cx="3671888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83" name="Freeform 19"/>
          <p:cNvSpPr>
            <a:spLocks/>
          </p:cNvSpPr>
          <p:nvPr/>
        </p:nvSpPr>
        <p:spPr bwMode="auto">
          <a:xfrm>
            <a:off x="755650" y="2997200"/>
            <a:ext cx="3600450" cy="1944688"/>
          </a:xfrm>
          <a:custGeom>
            <a:avLst/>
            <a:gdLst>
              <a:gd name="T0" fmla="*/ 0 w 2268"/>
              <a:gd name="T1" fmla="*/ 2147483646 h 1225"/>
              <a:gd name="T2" fmla="*/ 2147483646 w 2268"/>
              <a:gd name="T3" fmla="*/ 2147483646 h 1225"/>
              <a:gd name="T4" fmla="*/ 2147483646 w 2268"/>
              <a:gd name="T5" fmla="*/ 2147483646 h 1225"/>
              <a:gd name="T6" fmla="*/ 2147483646 w 2268"/>
              <a:gd name="T7" fmla="*/ 2147483646 h 1225"/>
              <a:gd name="T8" fmla="*/ 2147483646 w 2268"/>
              <a:gd name="T9" fmla="*/ 2147483646 h 1225"/>
              <a:gd name="T10" fmla="*/ 2147483646 w 2268"/>
              <a:gd name="T11" fmla="*/ 2147483646 h 1225"/>
              <a:gd name="T12" fmla="*/ 2147483646 w 2268"/>
              <a:gd name="T13" fmla="*/ 2147483646 h 1225"/>
              <a:gd name="T14" fmla="*/ 2147483646 w 2268"/>
              <a:gd name="T15" fmla="*/ 2147483646 h 1225"/>
              <a:gd name="T16" fmla="*/ 2147483646 w 2268"/>
              <a:gd name="T17" fmla="*/ 2147483646 h 12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68"/>
              <a:gd name="T28" fmla="*/ 0 h 1225"/>
              <a:gd name="T29" fmla="*/ 2268 w 2268"/>
              <a:gd name="T30" fmla="*/ 1225 h 122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68" h="1225">
                <a:moveTo>
                  <a:pt x="0" y="1225"/>
                </a:moveTo>
                <a:cubicBezTo>
                  <a:pt x="84" y="1208"/>
                  <a:pt x="358" y="1173"/>
                  <a:pt x="505" y="1124"/>
                </a:cubicBezTo>
                <a:cubicBezTo>
                  <a:pt x="652" y="1075"/>
                  <a:pt x="768" y="1010"/>
                  <a:pt x="880" y="932"/>
                </a:cubicBezTo>
                <a:cubicBezTo>
                  <a:pt x="992" y="854"/>
                  <a:pt x="1085" y="756"/>
                  <a:pt x="1180" y="653"/>
                </a:cubicBezTo>
                <a:cubicBezTo>
                  <a:pt x="1275" y="550"/>
                  <a:pt x="1363" y="420"/>
                  <a:pt x="1450" y="314"/>
                </a:cubicBezTo>
                <a:cubicBezTo>
                  <a:pt x="1537" y="208"/>
                  <a:pt x="1616" y="0"/>
                  <a:pt x="1702" y="14"/>
                </a:cubicBezTo>
                <a:cubicBezTo>
                  <a:pt x="1788" y="28"/>
                  <a:pt x="1901" y="308"/>
                  <a:pt x="1966" y="398"/>
                </a:cubicBezTo>
                <a:cubicBezTo>
                  <a:pt x="2031" y="488"/>
                  <a:pt x="2042" y="507"/>
                  <a:pt x="2092" y="554"/>
                </a:cubicBezTo>
                <a:cubicBezTo>
                  <a:pt x="2142" y="601"/>
                  <a:pt x="2231" y="654"/>
                  <a:pt x="2268" y="680"/>
                </a:cubicBezTo>
              </a:path>
            </a:pathLst>
          </a:custGeom>
          <a:noFill/>
          <a:ln w="38100">
            <a:solidFill>
              <a:srgbClr val="F0C30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0484" name="Freeform 20"/>
          <p:cNvSpPr>
            <a:spLocks/>
          </p:cNvSpPr>
          <p:nvPr/>
        </p:nvSpPr>
        <p:spPr bwMode="auto">
          <a:xfrm>
            <a:off x="5072063" y="3348038"/>
            <a:ext cx="3571875" cy="1543050"/>
          </a:xfrm>
          <a:custGeom>
            <a:avLst/>
            <a:gdLst>
              <a:gd name="T0" fmla="*/ 0 w 2250"/>
              <a:gd name="T1" fmla="*/ 2147483646 h 972"/>
              <a:gd name="T2" fmla="*/ 2147483646 w 2250"/>
              <a:gd name="T3" fmla="*/ 2147483646 h 972"/>
              <a:gd name="T4" fmla="*/ 2147483646 w 2250"/>
              <a:gd name="T5" fmla="*/ 2147483646 h 972"/>
              <a:gd name="T6" fmla="*/ 2147483646 w 2250"/>
              <a:gd name="T7" fmla="*/ 2147483646 h 972"/>
              <a:gd name="T8" fmla="*/ 2147483646 w 2250"/>
              <a:gd name="T9" fmla="*/ 2147483646 h 972"/>
              <a:gd name="T10" fmla="*/ 2147483646 w 2250"/>
              <a:gd name="T11" fmla="*/ 2147483646 h 972"/>
              <a:gd name="T12" fmla="*/ 2147483646 w 2250"/>
              <a:gd name="T13" fmla="*/ 2147483646 h 972"/>
              <a:gd name="T14" fmla="*/ 2147483646 w 2250"/>
              <a:gd name="T15" fmla="*/ 2147483646 h 972"/>
              <a:gd name="T16" fmla="*/ 2147483646 w 2250"/>
              <a:gd name="T17" fmla="*/ 2147483646 h 972"/>
              <a:gd name="T18" fmla="*/ 2147483646 w 2250"/>
              <a:gd name="T19" fmla="*/ 2147483646 h 9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250"/>
              <a:gd name="T31" fmla="*/ 0 h 972"/>
              <a:gd name="T32" fmla="*/ 2250 w 2250"/>
              <a:gd name="T33" fmla="*/ 972 h 97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250" h="972">
                <a:moveTo>
                  <a:pt x="0" y="972"/>
                </a:moveTo>
                <a:cubicBezTo>
                  <a:pt x="84" y="956"/>
                  <a:pt x="359" y="924"/>
                  <a:pt x="507" y="876"/>
                </a:cubicBezTo>
                <a:cubicBezTo>
                  <a:pt x="655" y="828"/>
                  <a:pt x="774" y="763"/>
                  <a:pt x="888" y="684"/>
                </a:cubicBezTo>
                <a:cubicBezTo>
                  <a:pt x="1002" y="605"/>
                  <a:pt x="1106" y="496"/>
                  <a:pt x="1194" y="399"/>
                </a:cubicBezTo>
                <a:cubicBezTo>
                  <a:pt x="1282" y="302"/>
                  <a:pt x="1356" y="167"/>
                  <a:pt x="1419" y="102"/>
                </a:cubicBezTo>
                <a:cubicBezTo>
                  <a:pt x="1482" y="37"/>
                  <a:pt x="1529" y="0"/>
                  <a:pt x="1572" y="6"/>
                </a:cubicBezTo>
                <a:cubicBezTo>
                  <a:pt x="1615" y="12"/>
                  <a:pt x="1647" y="52"/>
                  <a:pt x="1680" y="138"/>
                </a:cubicBezTo>
                <a:cubicBezTo>
                  <a:pt x="1707" y="270"/>
                  <a:pt x="1720" y="411"/>
                  <a:pt x="1773" y="522"/>
                </a:cubicBezTo>
                <a:cubicBezTo>
                  <a:pt x="1826" y="633"/>
                  <a:pt x="1922" y="762"/>
                  <a:pt x="2001" y="807"/>
                </a:cubicBezTo>
                <a:cubicBezTo>
                  <a:pt x="2081" y="852"/>
                  <a:pt x="2198" y="793"/>
                  <a:pt x="2250" y="789"/>
                </a:cubicBezTo>
              </a:path>
            </a:pathLst>
          </a:custGeom>
          <a:noFill/>
          <a:ln w="381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4787900" y="5300663"/>
            <a:ext cx="4032250" cy="746125"/>
            <a:chOff x="3016" y="3339"/>
            <a:chExt cx="2540" cy="470"/>
          </a:xfrm>
        </p:grpSpPr>
        <p:sp>
          <p:nvSpPr>
            <p:cNvPr id="54299" name="Text Box 18"/>
            <p:cNvSpPr txBox="1">
              <a:spLocks noChangeArrowheads="1"/>
            </p:cNvSpPr>
            <p:nvPr/>
          </p:nvSpPr>
          <p:spPr bwMode="auto">
            <a:xfrm>
              <a:off x="3198" y="3521"/>
              <a:ext cx="2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SzPct val="130000"/>
                <a:buBlip>
                  <a:blip r:embed="rId6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b="0"/>
                <a:t>Doppelte Ressourcen</a:t>
              </a:r>
            </a:p>
          </p:txBody>
        </p:sp>
        <p:sp>
          <p:nvSpPr>
            <p:cNvPr id="54300" name="Text Box 21"/>
            <p:cNvSpPr txBox="1">
              <a:spLocks noChangeArrowheads="1"/>
            </p:cNvSpPr>
            <p:nvPr/>
          </p:nvSpPr>
          <p:spPr bwMode="auto">
            <a:xfrm>
              <a:off x="3016" y="3339"/>
              <a:ext cx="22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0" rIns="18000" bIns="0">
              <a:spAutoFit/>
            </a:bodyPr>
            <a:lstStyle>
              <a:lvl1pPr>
                <a:buSzPct val="130000"/>
                <a:buBlip>
                  <a:blip r:embed="rId6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1000" b="0"/>
                <a:t>1900</a:t>
              </a:r>
            </a:p>
          </p:txBody>
        </p:sp>
        <p:sp>
          <p:nvSpPr>
            <p:cNvPr id="54301" name="Text Box 22"/>
            <p:cNvSpPr txBox="1">
              <a:spLocks noChangeArrowheads="1"/>
            </p:cNvSpPr>
            <p:nvPr/>
          </p:nvSpPr>
          <p:spPr bwMode="auto">
            <a:xfrm>
              <a:off x="4286" y="3339"/>
              <a:ext cx="22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0" rIns="18000" bIns="0">
              <a:spAutoFit/>
            </a:bodyPr>
            <a:lstStyle>
              <a:lvl1pPr>
                <a:buSzPct val="130000"/>
                <a:buBlip>
                  <a:blip r:embed="rId6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1000" b="0"/>
                <a:t>2000</a:t>
              </a:r>
            </a:p>
          </p:txBody>
        </p:sp>
        <p:sp>
          <p:nvSpPr>
            <p:cNvPr id="54302" name="Text Box 23"/>
            <p:cNvSpPr txBox="1">
              <a:spLocks noChangeArrowheads="1"/>
            </p:cNvSpPr>
            <p:nvPr/>
          </p:nvSpPr>
          <p:spPr bwMode="auto">
            <a:xfrm>
              <a:off x="5329" y="3339"/>
              <a:ext cx="22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0" rIns="18000" bIns="0">
              <a:spAutoFit/>
            </a:bodyPr>
            <a:lstStyle>
              <a:lvl1pPr>
                <a:buSzPct val="130000"/>
                <a:buBlip>
                  <a:blip r:embed="rId6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1000" b="0"/>
                <a:t>2100</a:t>
              </a:r>
            </a:p>
          </p:txBody>
        </p:sp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539750" y="5300663"/>
            <a:ext cx="4032250" cy="746125"/>
            <a:chOff x="340" y="3339"/>
            <a:chExt cx="2540" cy="470"/>
          </a:xfrm>
        </p:grpSpPr>
        <p:sp>
          <p:nvSpPr>
            <p:cNvPr id="54295" name="Text Box 17"/>
            <p:cNvSpPr txBox="1">
              <a:spLocks noChangeArrowheads="1"/>
            </p:cNvSpPr>
            <p:nvPr/>
          </p:nvSpPr>
          <p:spPr bwMode="auto">
            <a:xfrm>
              <a:off x="476" y="3521"/>
              <a:ext cx="2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SzPct val="130000"/>
                <a:buBlip>
                  <a:blip r:embed="rId6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b="0"/>
                <a:t>Einfache Ressourcen</a:t>
              </a:r>
            </a:p>
          </p:txBody>
        </p:sp>
        <p:sp>
          <p:nvSpPr>
            <p:cNvPr id="54296" name="Text Box 24"/>
            <p:cNvSpPr txBox="1">
              <a:spLocks noChangeArrowheads="1"/>
            </p:cNvSpPr>
            <p:nvPr/>
          </p:nvSpPr>
          <p:spPr bwMode="auto">
            <a:xfrm>
              <a:off x="340" y="3339"/>
              <a:ext cx="22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0" rIns="18000" bIns="0">
              <a:spAutoFit/>
            </a:bodyPr>
            <a:lstStyle>
              <a:lvl1pPr>
                <a:buSzPct val="130000"/>
                <a:buBlip>
                  <a:blip r:embed="rId6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1000" b="0"/>
                <a:t>1900</a:t>
              </a:r>
            </a:p>
          </p:txBody>
        </p:sp>
        <p:sp>
          <p:nvSpPr>
            <p:cNvPr id="54297" name="Text Box 25"/>
            <p:cNvSpPr txBox="1">
              <a:spLocks noChangeArrowheads="1"/>
            </p:cNvSpPr>
            <p:nvPr/>
          </p:nvSpPr>
          <p:spPr bwMode="auto">
            <a:xfrm>
              <a:off x="1610" y="3339"/>
              <a:ext cx="22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0" rIns="18000" bIns="0">
              <a:spAutoFit/>
            </a:bodyPr>
            <a:lstStyle>
              <a:lvl1pPr>
                <a:buSzPct val="130000"/>
                <a:buBlip>
                  <a:blip r:embed="rId6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1000" b="0"/>
                <a:t>2000</a:t>
              </a:r>
            </a:p>
          </p:txBody>
        </p:sp>
        <p:sp>
          <p:nvSpPr>
            <p:cNvPr id="54298" name="Text Box 26"/>
            <p:cNvSpPr txBox="1">
              <a:spLocks noChangeArrowheads="1"/>
            </p:cNvSpPr>
            <p:nvPr/>
          </p:nvSpPr>
          <p:spPr bwMode="auto">
            <a:xfrm>
              <a:off x="2653" y="3339"/>
              <a:ext cx="22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0" rIns="18000" bIns="0">
              <a:spAutoFit/>
            </a:bodyPr>
            <a:lstStyle>
              <a:lvl1pPr>
                <a:buSzPct val="130000"/>
                <a:buBlip>
                  <a:blip r:embed="rId6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1000" b="0"/>
                <a:t>2100</a:t>
              </a:r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1908175" y="1773238"/>
            <a:ext cx="4608513" cy="3814762"/>
            <a:chOff x="1202" y="1117"/>
            <a:chExt cx="2903" cy="2403"/>
          </a:xfrm>
        </p:grpSpPr>
        <p:sp>
          <p:nvSpPr>
            <p:cNvPr id="54291" name="Line 27"/>
            <p:cNvSpPr>
              <a:spLocks noChangeShapeType="1"/>
            </p:cNvSpPr>
            <p:nvPr/>
          </p:nvSpPr>
          <p:spPr bwMode="auto">
            <a:xfrm>
              <a:off x="1292" y="1207"/>
              <a:ext cx="0" cy="2313"/>
            </a:xfrm>
            <a:prstGeom prst="line">
              <a:avLst/>
            </a:prstGeom>
            <a:noFill/>
            <a:ln w="9525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4292" name="Line 28"/>
            <p:cNvSpPr>
              <a:spLocks noChangeShapeType="1"/>
            </p:cNvSpPr>
            <p:nvPr/>
          </p:nvSpPr>
          <p:spPr bwMode="auto">
            <a:xfrm>
              <a:off x="3969" y="1207"/>
              <a:ext cx="0" cy="2313"/>
            </a:xfrm>
            <a:prstGeom prst="line">
              <a:avLst/>
            </a:prstGeom>
            <a:noFill/>
            <a:ln w="9525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4293" name="Text Box 29"/>
            <p:cNvSpPr txBox="1">
              <a:spLocks noChangeArrowheads="1"/>
            </p:cNvSpPr>
            <p:nvPr/>
          </p:nvSpPr>
          <p:spPr bwMode="auto">
            <a:xfrm>
              <a:off x="1202" y="1117"/>
              <a:ext cx="22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0" rIns="18000" bIns="0">
              <a:spAutoFit/>
            </a:bodyPr>
            <a:lstStyle>
              <a:lvl1pPr>
                <a:buSzPct val="130000"/>
                <a:buBlip>
                  <a:blip r:embed="rId6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1000" b="0">
                  <a:solidFill>
                    <a:srgbClr val="FF33CC"/>
                  </a:solidFill>
                </a:rPr>
                <a:t>1970</a:t>
              </a:r>
            </a:p>
          </p:txBody>
        </p:sp>
        <p:sp>
          <p:nvSpPr>
            <p:cNvPr id="54294" name="Text Box 30"/>
            <p:cNvSpPr txBox="1">
              <a:spLocks noChangeArrowheads="1"/>
            </p:cNvSpPr>
            <p:nvPr/>
          </p:nvSpPr>
          <p:spPr bwMode="auto">
            <a:xfrm>
              <a:off x="3878" y="1117"/>
              <a:ext cx="22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0" rIns="18000" bIns="0">
              <a:spAutoFit/>
            </a:bodyPr>
            <a:lstStyle>
              <a:lvl1pPr>
                <a:buSzPct val="130000"/>
                <a:buBlip>
                  <a:blip r:embed="rId6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1000" b="0">
                  <a:solidFill>
                    <a:srgbClr val="FF33CC"/>
                  </a:solidFill>
                </a:rPr>
                <a:t>1970</a:t>
              </a:r>
            </a:p>
          </p:txBody>
        </p:sp>
      </p:grpSp>
      <p:sp>
        <p:nvSpPr>
          <p:cNvPr id="54283" name="Text Box 31"/>
          <p:cNvSpPr txBox="1">
            <a:spLocks noChangeArrowheads="1"/>
          </p:cNvSpPr>
          <p:nvPr/>
        </p:nvSpPr>
        <p:spPr bwMode="auto">
          <a:xfrm>
            <a:off x="539750" y="2349500"/>
            <a:ext cx="144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0" rIns="18000" bIns="0">
            <a:spAutoFit/>
          </a:bodyPr>
          <a:lstStyle>
            <a:lvl1pPr>
              <a:buSzPct val="130000"/>
              <a:buBlip>
                <a:blip r:embed="rId6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>
                <a:solidFill>
                  <a:srgbClr val="FF9900"/>
                </a:solidFill>
              </a:rPr>
              <a:t>*</a:t>
            </a:r>
          </a:p>
        </p:txBody>
      </p:sp>
      <p:sp>
        <p:nvSpPr>
          <p:cNvPr id="54284" name="Text Box 32"/>
          <p:cNvSpPr txBox="1">
            <a:spLocks noChangeArrowheads="1"/>
          </p:cNvSpPr>
          <p:nvPr/>
        </p:nvSpPr>
        <p:spPr bwMode="auto">
          <a:xfrm>
            <a:off x="539750" y="2997200"/>
            <a:ext cx="2159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0" rIns="18000" bIns="0">
            <a:spAutoFit/>
          </a:bodyPr>
          <a:lstStyle>
            <a:lvl1pPr>
              <a:buSzPct val="130000"/>
              <a:buBlip>
                <a:blip r:embed="rId6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1400" b="0">
                <a:sym typeface="Wingdings" panose="05000000000000000000" pitchFamily="2" charset="2"/>
              </a:rPr>
              <a:t></a:t>
            </a:r>
          </a:p>
        </p:txBody>
      </p:sp>
      <p:sp>
        <p:nvSpPr>
          <p:cNvPr id="190497" name="Freeform 33"/>
          <p:cNvSpPr>
            <a:spLocks/>
          </p:cNvSpPr>
          <p:nvPr/>
        </p:nvSpPr>
        <p:spPr bwMode="auto">
          <a:xfrm>
            <a:off x="755650" y="1966913"/>
            <a:ext cx="3600450" cy="3290887"/>
          </a:xfrm>
          <a:custGeom>
            <a:avLst/>
            <a:gdLst>
              <a:gd name="T0" fmla="*/ 0 w 2268"/>
              <a:gd name="T1" fmla="*/ 2147483646 h 2073"/>
              <a:gd name="T2" fmla="*/ 2147483646 w 2268"/>
              <a:gd name="T3" fmla="*/ 2147483646 h 2073"/>
              <a:gd name="T4" fmla="*/ 2147483646 w 2268"/>
              <a:gd name="T5" fmla="*/ 2147483646 h 2073"/>
              <a:gd name="T6" fmla="*/ 2147483646 w 2268"/>
              <a:gd name="T7" fmla="*/ 2147483646 h 2073"/>
              <a:gd name="T8" fmla="*/ 2147483646 w 2268"/>
              <a:gd name="T9" fmla="*/ 2147483646 h 2073"/>
              <a:gd name="T10" fmla="*/ 2147483646 w 2268"/>
              <a:gd name="T11" fmla="*/ 2147483646 h 2073"/>
              <a:gd name="T12" fmla="*/ 2147483646 w 2268"/>
              <a:gd name="T13" fmla="*/ 2147483646 h 2073"/>
              <a:gd name="T14" fmla="*/ 2147483646 w 2268"/>
              <a:gd name="T15" fmla="*/ 2147483646 h 2073"/>
              <a:gd name="T16" fmla="*/ 2147483646 w 2268"/>
              <a:gd name="T17" fmla="*/ 2147483646 h 2073"/>
              <a:gd name="T18" fmla="*/ 2147483646 w 2268"/>
              <a:gd name="T19" fmla="*/ 2147483646 h 207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268"/>
              <a:gd name="T31" fmla="*/ 0 h 2073"/>
              <a:gd name="T32" fmla="*/ 2268 w 2268"/>
              <a:gd name="T33" fmla="*/ 2073 h 207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268" h="2073">
                <a:moveTo>
                  <a:pt x="0" y="14"/>
                </a:moveTo>
                <a:cubicBezTo>
                  <a:pt x="42" y="14"/>
                  <a:pt x="146" y="0"/>
                  <a:pt x="250" y="15"/>
                </a:cubicBezTo>
                <a:cubicBezTo>
                  <a:pt x="354" y="30"/>
                  <a:pt x="510" y="57"/>
                  <a:pt x="625" y="105"/>
                </a:cubicBezTo>
                <a:cubicBezTo>
                  <a:pt x="740" y="153"/>
                  <a:pt x="856" y="215"/>
                  <a:pt x="943" y="306"/>
                </a:cubicBezTo>
                <a:cubicBezTo>
                  <a:pt x="1030" y="397"/>
                  <a:pt x="1093" y="519"/>
                  <a:pt x="1150" y="651"/>
                </a:cubicBezTo>
                <a:cubicBezTo>
                  <a:pt x="1207" y="783"/>
                  <a:pt x="1236" y="931"/>
                  <a:pt x="1285" y="1101"/>
                </a:cubicBezTo>
                <a:cubicBezTo>
                  <a:pt x="1334" y="1271"/>
                  <a:pt x="1384" y="1531"/>
                  <a:pt x="1444" y="1674"/>
                </a:cubicBezTo>
                <a:cubicBezTo>
                  <a:pt x="1504" y="1817"/>
                  <a:pt x="1569" y="1898"/>
                  <a:pt x="1645" y="1962"/>
                </a:cubicBezTo>
                <a:cubicBezTo>
                  <a:pt x="1721" y="2026"/>
                  <a:pt x="1796" y="2043"/>
                  <a:pt x="1900" y="2058"/>
                </a:cubicBezTo>
                <a:cubicBezTo>
                  <a:pt x="2004" y="2073"/>
                  <a:pt x="2191" y="2056"/>
                  <a:pt x="2268" y="2055"/>
                </a:cubicBezTo>
              </a:path>
            </a:pathLst>
          </a:cu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0498" name="Freeform 34"/>
          <p:cNvSpPr>
            <a:spLocks/>
          </p:cNvSpPr>
          <p:nvPr/>
        </p:nvSpPr>
        <p:spPr bwMode="auto">
          <a:xfrm>
            <a:off x="5057775" y="1946275"/>
            <a:ext cx="3595688" cy="2562225"/>
          </a:xfrm>
          <a:custGeom>
            <a:avLst/>
            <a:gdLst>
              <a:gd name="T0" fmla="*/ 0 w 2265"/>
              <a:gd name="T1" fmla="*/ 2147483646 h 1614"/>
              <a:gd name="T2" fmla="*/ 2147483646 w 2265"/>
              <a:gd name="T3" fmla="*/ 2147483646 h 1614"/>
              <a:gd name="T4" fmla="*/ 2147483646 w 2265"/>
              <a:gd name="T5" fmla="*/ 2147483646 h 1614"/>
              <a:gd name="T6" fmla="*/ 2147483646 w 2265"/>
              <a:gd name="T7" fmla="*/ 2147483646 h 1614"/>
              <a:gd name="T8" fmla="*/ 2147483646 w 2265"/>
              <a:gd name="T9" fmla="*/ 2147483646 h 1614"/>
              <a:gd name="T10" fmla="*/ 2147483646 w 2265"/>
              <a:gd name="T11" fmla="*/ 2147483646 h 1614"/>
              <a:gd name="T12" fmla="*/ 2147483646 w 2265"/>
              <a:gd name="T13" fmla="*/ 2147483646 h 1614"/>
              <a:gd name="T14" fmla="*/ 2147483646 w 2265"/>
              <a:gd name="T15" fmla="*/ 2147483646 h 1614"/>
              <a:gd name="T16" fmla="*/ 2147483646 w 2265"/>
              <a:gd name="T17" fmla="*/ 2147483646 h 161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65"/>
              <a:gd name="T28" fmla="*/ 0 h 1614"/>
              <a:gd name="T29" fmla="*/ 2265 w 2265"/>
              <a:gd name="T30" fmla="*/ 1614 h 161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65" h="1614">
                <a:moveTo>
                  <a:pt x="0" y="4"/>
                </a:moveTo>
                <a:cubicBezTo>
                  <a:pt x="61" y="6"/>
                  <a:pt x="234" y="0"/>
                  <a:pt x="366" y="16"/>
                </a:cubicBezTo>
                <a:cubicBezTo>
                  <a:pt x="498" y="32"/>
                  <a:pt x="669" y="52"/>
                  <a:pt x="795" y="100"/>
                </a:cubicBezTo>
                <a:cubicBezTo>
                  <a:pt x="921" y="148"/>
                  <a:pt x="1030" y="210"/>
                  <a:pt x="1122" y="307"/>
                </a:cubicBezTo>
                <a:cubicBezTo>
                  <a:pt x="1214" y="404"/>
                  <a:pt x="1284" y="542"/>
                  <a:pt x="1347" y="685"/>
                </a:cubicBezTo>
                <a:cubicBezTo>
                  <a:pt x="1410" y="828"/>
                  <a:pt x="1449" y="1035"/>
                  <a:pt x="1503" y="1165"/>
                </a:cubicBezTo>
                <a:cubicBezTo>
                  <a:pt x="1557" y="1295"/>
                  <a:pt x="1605" y="1394"/>
                  <a:pt x="1674" y="1465"/>
                </a:cubicBezTo>
                <a:cubicBezTo>
                  <a:pt x="1743" y="1536"/>
                  <a:pt x="1819" y="1568"/>
                  <a:pt x="1917" y="1591"/>
                </a:cubicBezTo>
                <a:cubicBezTo>
                  <a:pt x="2015" y="1614"/>
                  <a:pt x="2193" y="1603"/>
                  <a:pt x="2265" y="1606"/>
                </a:cubicBezTo>
              </a:path>
            </a:pathLst>
          </a:cu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0499" name="Freeform 35"/>
          <p:cNvSpPr>
            <a:spLocks/>
          </p:cNvSpPr>
          <p:nvPr/>
        </p:nvSpPr>
        <p:spPr bwMode="auto">
          <a:xfrm>
            <a:off x="757238" y="3681413"/>
            <a:ext cx="3598862" cy="1344612"/>
          </a:xfrm>
          <a:custGeom>
            <a:avLst/>
            <a:gdLst>
              <a:gd name="T0" fmla="*/ 0 w 2267"/>
              <a:gd name="T1" fmla="*/ 2147483646 h 847"/>
              <a:gd name="T2" fmla="*/ 2147483646 w 2267"/>
              <a:gd name="T3" fmla="*/ 2147483646 h 847"/>
              <a:gd name="T4" fmla="*/ 2147483646 w 2267"/>
              <a:gd name="T5" fmla="*/ 2147483646 h 847"/>
              <a:gd name="T6" fmla="*/ 2147483646 w 2267"/>
              <a:gd name="T7" fmla="*/ 2147483646 h 847"/>
              <a:gd name="T8" fmla="*/ 2147483646 w 2267"/>
              <a:gd name="T9" fmla="*/ 2147483646 h 847"/>
              <a:gd name="T10" fmla="*/ 2147483646 w 2267"/>
              <a:gd name="T11" fmla="*/ 2147483646 h 847"/>
              <a:gd name="T12" fmla="*/ 2147483646 w 2267"/>
              <a:gd name="T13" fmla="*/ 2147483646 h 847"/>
              <a:gd name="T14" fmla="*/ 2147483646 w 2267"/>
              <a:gd name="T15" fmla="*/ 2147483646 h 847"/>
              <a:gd name="T16" fmla="*/ 2147483646 w 2267"/>
              <a:gd name="T17" fmla="*/ 2147483646 h 847"/>
              <a:gd name="T18" fmla="*/ 2147483646 w 2267"/>
              <a:gd name="T19" fmla="*/ 2147483646 h 84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267"/>
              <a:gd name="T31" fmla="*/ 0 h 847"/>
              <a:gd name="T32" fmla="*/ 2267 w 2267"/>
              <a:gd name="T33" fmla="*/ 847 h 84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267" h="847">
                <a:moveTo>
                  <a:pt x="0" y="597"/>
                </a:moveTo>
                <a:cubicBezTo>
                  <a:pt x="56" y="585"/>
                  <a:pt x="238" y="542"/>
                  <a:pt x="339" y="525"/>
                </a:cubicBezTo>
                <a:cubicBezTo>
                  <a:pt x="440" y="508"/>
                  <a:pt x="499" y="553"/>
                  <a:pt x="609" y="495"/>
                </a:cubicBezTo>
                <a:cubicBezTo>
                  <a:pt x="719" y="437"/>
                  <a:pt x="890" y="255"/>
                  <a:pt x="999" y="177"/>
                </a:cubicBezTo>
                <a:cubicBezTo>
                  <a:pt x="1108" y="99"/>
                  <a:pt x="1200" y="0"/>
                  <a:pt x="1260" y="27"/>
                </a:cubicBezTo>
                <a:cubicBezTo>
                  <a:pt x="1320" y="54"/>
                  <a:pt x="1297" y="220"/>
                  <a:pt x="1360" y="340"/>
                </a:cubicBezTo>
                <a:cubicBezTo>
                  <a:pt x="1423" y="460"/>
                  <a:pt x="1550" y="664"/>
                  <a:pt x="1641" y="747"/>
                </a:cubicBezTo>
                <a:cubicBezTo>
                  <a:pt x="1732" y="830"/>
                  <a:pt x="1821" y="831"/>
                  <a:pt x="1904" y="839"/>
                </a:cubicBezTo>
                <a:cubicBezTo>
                  <a:pt x="1987" y="847"/>
                  <a:pt x="2079" y="803"/>
                  <a:pt x="2139" y="795"/>
                </a:cubicBezTo>
                <a:cubicBezTo>
                  <a:pt x="2199" y="787"/>
                  <a:pt x="2240" y="794"/>
                  <a:pt x="2267" y="794"/>
                </a:cubicBezTo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0500" name="Freeform 36"/>
          <p:cNvSpPr>
            <a:spLocks/>
          </p:cNvSpPr>
          <p:nvPr/>
        </p:nvSpPr>
        <p:spPr bwMode="auto">
          <a:xfrm>
            <a:off x="5062538" y="3717925"/>
            <a:ext cx="3581400" cy="1441450"/>
          </a:xfrm>
          <a:custGeom>
            <a:avLst/>
            <a:gdLst>
              <a:gd name="T0" fmla="*/ 0 w 2256"/>
              <a:gd name="T1" fmla="*/ 2147483646 h 908"/>
              <a:gd name="T2" fmla="*/ 2147483646 w 2256"/>
              <a:gd name="T3" fmla="*/ 2147483646 h 908"/>
              <a:gd name="T4" fmla="*/ 2147483646 w 2256"/>
              <a:gd name="T5" fmla="*/ 2147483646 h 908"/>
              <a:gd name="T6" fmla="*/ 2147483646 w 2256"/>
              <a:gd name="T7" fmla="*/ 2147483646 h 908"/>
              <a:gd name="T8" fmla="*/ 2147483646 w 2256"/>
              <a:gd name="T9" fmla="*/ 2147483646 h 908"/>
              <a:gd name="T10" fmla="*/ 2147483646 w 2256"/>
              <a:gd name="T11" fmla="*/ 2147483646 h 908"/>
              <a:gd name="T12" fmla="*/ 2147483646 w 2256"/>
              <a:gd name="T13" fmla="*/ 2147483646 h 908"/>
              <a:gd name="T14" fmla="*/ 2147483646 w 2256"/>
              <a:gd name="T15" fmla="*/ 2147483646 h 908"/>
              <a:gd name="T16" fmla="*/ 2147483646 w 2256"/>
              <a:gd name="T17" fmla="*/ 2147483646 h 908"/>
              <a:gd name="T18" fmla="*/ 2147483646 w 2256"/>
              <a:gd name="T19" fmla="*/ 2147483646 h 908"/>
              <a:gd name="T20" fmla="*/ 2147483646 w 2256"/>
              <a:gd name="T21" fmla="*/ 2147483646 h 908"/>
              <a:gd name="T22" fmla="*/ 2147483646 w 2256"/>
              <a:gd name="T23" fmla="*/ 2147483646 h 908"/>
              <a:gd name="T24" fmla="*/ 2147483646 w 2256"/>
              <a:gd name="T25" fmla="*/ 2147483646 h 90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256"/>
              <a:gd name="T40" fmla="*/ 0 h 908"/>
              <a:gd name="T41" fmla="*/ 2256 w 2256"/>
              <a:gd name="T42" fmla="*/ 908 h 90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256" h="908">
                <a:moveTo>
                  <a:pt x="0" y="544"/>
                </a:moveTo>
                <a:cubicBezTo>
                  <a:pt x="59" y="536"/>
                  <a:pt x="249" y="515"/>
                  <a:pt x="357" y="496"/>
                </a:cubicBezTo>
                <a:cubicBezTo>
                  <a:pt x="465" y="477"/>
                  <a:pt x="571" y="463"/>
                  <a:pt x="648" y="430"/>
                </a:cubicBezTo>
                <a:cubicBezTo>
                  <a:pt x="725" y="397"/>
                  <a:pt x="759" y="350"/>
                  <a:pt x="822" y="298"/>
                </a:cubicBezTo>
                <a:cubicBezTo>
                  <a:pt x="885" y="246"/>
                  <a:pt x="947" y="166"/>
                  <a:pt x="1029" y="118"/>
                </a:cubicBezTo>
                <a:cubicBezTo>
                  <a:pt x="1111" y="70"/>
                  <a:pt x="1243" y="0"/>
                  <a:pt x="1314" y="7"/>
                </a:cubicBezTo>
                <a:cubicBezTo>
                  <a:pt x="1385" y="14"/>
                  <a:pt x="1411" y="32"/>
                  <a:pt x="1458" y="157"/>
                </a:cubicBezTo>
                <a:cubicBezTo>
                  <a:pt x="1505" y="282"/>
                  <a:pt x="1559" y="638"/>
                  <a:pt x="1599" y="760"/>
                </a:cubicBezTo>
                <a:cubicBezTo>
                  <a:pt x="1639" y="882"/>
                  <a:pt x="1652" y="876"/>
                  <a:pt x="1695" y="892"/>
                </a:cubicBezTo>
                <a:cubicBezTo>
                  <a:pt x="1738" y="908"/>
                  <a:pt x="1808" y="859"/>
                  <a:pt x="1857" y="859"/>
                </a:cubicBezTo>
                <a:cubicBezTo>
                  <a:pt x="1906" y="859"/>
                  <a:pt x="1940" y="892"/>
                  <a:pt x="1992" y="892"/>
                </a:cubicBezTo>
                <a:cubicBezTo>
                  <a:pt x="2044" y="892"/>
                  <a:pt x="2128" y="864"/>
                  <a:pt x="2172" y="859"/>
                </a:cubicBezTo>
                <a:cubicBezTo>
                  <a:pt x="2216" y="854"/>
                  <a:pt x="2239" y="862"/>
                  <a:pt x="2256" y="862"/>
                </a:cubicBezTo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4289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6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659E62AE-5276-4056-91AB-024A3DFEA7D3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34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54290" name="Fußzeilenplatzhalter 5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6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83" grpId="0" animBg="1"/>
      <p:bldP spid="190484" grpId="0" animBg="1"/>
      <p:bldP spid="190497" grpId="0" animBg="1"/>
      <p:bldP spid="190498" grpId="0" animBg="1"/>
      <p:bldP spid="190499" grpId="0" animBg="1"/>
      <p:bldP spid="19050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el 1"/>
          <p:cNvSpPr>
            <a:spLocks noGrp="1"/>
          </p:cNvSpPr>
          <p:nvPr>
            <p:ph type="title" idx="4294967295"/>
          </p:nvPr>
        </p:nvSpPr>
        <p:spPr>
          <a:xfrm>
            <a:off x="612775" y="4762500"/>
            <a:ext cx="8531225" cy="800100"/>
          </a:xfrm>
          <a:noFill/>
        </p:spPr>
        <p:txBody>
          <a:bodyPr wrap="square" lIns="91440" anchor="ctr"/>
          <a:lstStyle/>
          <a:p>
            <a:pPr marL="355600" indent="3175" eaLnBrk="1" hangingPunct="1">
              <a:lnSpc>
                <a:spcPct val="90000"/>
              </a:lnSpc>
            </a:pPr>
            <a:r>
              <a:rPr lang="de-DE" altLang="de-DE" sz="3800" smtClean="0">
                <a:solidFill>
                  <a:srgbClr val="BFBFBF"/>
                </a:solidFill>
                <a:cs typeface="Arial" panose="020B0604020202020204" pitchFamily="34" charset="0"/>
              </a:rPr>
              <a:t>Gleichgewichtssysteme</a:t>
            </a:r>
          </a:p>
        </p:txBody>
      </p:sp>
      <p:sp>
        <p:nvSpPr>
          <p:cNvPr id="56323" name="Titel 1"/>
          <p:cNvSpPr txBox="1">
            <a:spLocks/>
          </p:cNvSpPr>
          <p:nvPr/>
        </p:nvSpPr>
        <p:spPr bwMode="auto">
          <a:xfrm>
            <a:off x="714375" y="2428875"/>
            <a:ext cx="7772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de-DE" altLang="de-DE" sz="4000">
              <a:solidFill>
                <a:srgbClr val="BFBFBF"/>
              </a:solidFill>
              <a:cs typeface="Arial" panose="020B0604020202020204" pitchFamily="34" charset="0"/>
            </a:endParaRPr>
          </a:p>
        </p:txBody>
      </p:sp>
      <p:sp>
        <p:nvSpPr>
          <p:cNvPr id="56324" name="Titel 1"/>
          <p:cNvSpPr txBox="1">
            <a:spLocks/>
          </p:cNvSpPr>
          <p:nvPr/>
        </p:nvSpPr>
        <p:spPr bwMode="auto">
          <a:xfrm>
            <a:off x="614363" y="1152525"/>
            <a:ext cx="852963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sz="3800" b="0">
                <a:solidFill>
                  <a:srgbClr val="BFBFB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Einführung</a:t>
            </a:r>
          </a:p>
        </p:txBody>
      </p:sp>
      <p:sp>
        <p:nvSpPr>
          <p:cNvPr id="56325" name="Titel 1"/>
          <p:cNvSpPr txBox="1">
            <a:spLocks/>
          </p:cNvSpPr>
          <p:nvPr/>
        </p:nvSpPr>
        <p:spPr bwMode="auto">
          <a:xfrm>
            <a:off x="719138" y="5143500"/>
            <a:ext cx="8424862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de-DE" altLang="de-DE" sz="4000">
              <a:solidFill>
                <a:srgbClr val="BFBFBF"/>
              </a:solidFill>
              <a:cs typeface="Arial" panose="020B0604020202020204" pitchFamily="34" charset="0"/>
            </a:endParaRPr>
          </a:p>
        </p:txBody>
      </p:sp>
      <p:sp>
        <p:nvSpPr>
          <p:cNvPr id="56326" name="Titel 1"/>
          <p:cNvSpPr>
            <a:spLocks/>
          </p:cNvSpPr>
          <p:nvPr/>
        </p:nvSpPr>
        <p:spPr bwMode="auto">
          <a:xfrm>
            <a:off x="623888" y="1979613"/>
            <a:ext cx="852011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sz="3800" b="0">
                <a:solidFill>
                  <a:srgbClr val="BFBFB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Module und Subsysteme</a:t>
            </a:r>
          </a:p>
        </p:txBody>
      </p:sp>
      <p:sp>
        <p:nvSpPr>
          <p:cNvPr id="56327" name="Titel 1"/>
          <p:cNvSpPr>
            <a:spLocks/>
          </p:cNvSpPr>
          <p:nvPr/>
        </p:nvSpPr>
        <p:spPr bwMode="auto">
          <a:xfrm>
            <a:off x="609600" y="5592763"/>
            <a:ext cx="84201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de-DE" altLang="de-DE" sz="3800" b="0">
                <a:solidFill>
                  <a:srgbClr val="BFBFB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Parameterschätzung</a:t>
            </a:r>
          </a:p>
        </p:txBody>
      </p:sp>
      <p:sp>
        <p:nvSpPr>
          <p:cNvPr id="56328" name="Titel 1"/>
          <p:cNvSpPr>
            <a:spLocks/>
          </p:cNvSpPr>
          <p:nvPr/>
        </p:nvSpPr>
        <p:spPr bwMode="auto">
          <a:xfrm>
            <a:off x="623888" y="2847975"/>
            <a:ext cx="8520112" cy="901700"/>
          </a:xfrm>
          <a:prstGeom prst="rect">
            <a:avLst/>
          </a:prstGeom>
          <a:solidFill>
            <a:srgbClr val="FFCC6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Tx/>
              <a:buFontTx/>
              <a:buNone/>
            </a:pPr>
            <a:r>
              <a:rPr kumimoji="1" lang="de-DE" altLang="de-DE" sz="4000">
                <a:latin typeface="Arial Black" panose="020B0A04020102020204" pitchFamily="34" charset="0"/>
                <a:cs typeface="Arial" panose="020B0604020202020204" pitchFamily="34" charset="0"/>
              </a:rPr>
              <a:t>Grundelemente</a:t>
            </a:r>
          </a:p>
        </p:txBody>
      </p:sp>
      <p:sp>
        <p:nvSpPr>
          <p:cNvPr id="56329" name="Titel 1"/>
          <p:cNvSpPr>
            <a:spLocks/>
          </p:cNvSpPr>
          <p:nvPr/>
        </p:nvSpPr>
        <p:spPr bwMode="auto">
          <a:xfrm>
            <a:off x="623888" y="3778250"/>
            <a:ext cx="8520112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sz="3800" b="0">
                <a:solidFill>
                  <a:srgbClr val="BFBFB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Nichtlineare Systeme</a:t>
            </a:r>
          </a:p>
        </p:txBody>
      </p:sp>
      <p:sp>
        <p:nvSpPr>
          <p:cNvPr id="56330" name="Textfeld 11"/>
          <p:cNvSpPr txBox="1">
            <a:spLocks noChangeArrowheads="1"/>
          </p:cNvSpPr>
          <p:nvPr/>
        </p:nvSpPr>
        <p:spPr bwMode="auto">
          <a:xfrm>
            <a:off x="479425" y="396875"/>
            <a:ext cx="689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3200" b="0">
                <a:solidFill>
                  <a:srgbClr val="C00000"/>
                </a:solidFill>
                <a:latin typeface="Arial Black" panose="020B0A04020102020204" pitchFamily="34" charset="0"/>
              </a:rPr>
              <a:t>Wissensbasierte Modellierung</a:t>
            </a:r>
          </a:p>
        </p:txBody>
      </p:sp>
      <p:sp>
        <p:nvSpPr>
          <p:cNvPr id="56331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- 3-</a:t>
            </a:r>
            <a:fld id="{594FBB20-B53B-4185-B4A1-F6FF21447BEF}" type="slidenum"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pPr>
                <a:buSzTx/>
                <a:buFontTx/>
                <a:buNone/>
              </a:pPr>
              <a:t>35</a:t>
            </a:fld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</a:t>
            </a:r>
          </a:p>
        </p:txBody>
      </p:sp>
      <p:sp>
        <p:nvSpPr>
          <p:cNvPr id="56332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2"/>
          <p:cNvSpPr>
            <a:spLocks noChangeArrowheads="1"/>
          </p:cNvSpPr>
          <p:nvPr/>
        </p:nvSpPr>
        <p:spPr bwMode="auto">
          <a:xfrm>
            <a:off x="2582863" y="3170238"/>
            <a:ext cx="3389312" cy="23256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Grundelemente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77200" cy="1538288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smtClean="0">
                <a:solidFill>
                  <a:srgbClr val="000000"/>
                </a:solidFill>
                <a:cs typeface="Times New Roman" panose="02020603050405020304" pitchFamily="18" charset="0"/>
              </a:rPr>
              <a:t> Eingabevariable    x(t) = (x</a:t>
            </a:r>
            <a:r>
              <a:rPr baseline="-25000" smtClean="0">
                <a:solidFill>
                  <a:srgbClr val="000000"/>
                </a:solidFill>
                <a:cs typeface="Times New Roman" panose="02020603050405020304" pitchFamily="18" charset="0"/>
              </a:rPr>
              <a:t>1</a:t>
            </a:r>
            <a:r>
              <a:rPr smtClean="0">
                <a:solidFill>
                  <a:srgbClr val="000000"/>
                </a:solidFill>
                <a:cs typeface="Times New Roman" panose="02020603050405020304" pitchFamily="18" charset="0"/>
              </a:rPr>
              <a:t>(t), </a:t>
            </a:r>
            <a:r>
              <a:rPr smtClean="0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</a:t>
            </a:r>
            <a:r>
              <a:rPr smtClean="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, </a:t>
            </a:r>
            <a:r>
              <a:rPr smtClean="0">
                <a:solidFill>
                  <a:srgbClr val="000000"/>
                </a:solidFill>
                <a:cs typeface="Times New Roman" panose="02020603050405020304" pitchFamily="18" charset="0"/>
              </a:rPr>
              <a:t>x</a:t>
            </a:r>
            <a:r>
              <a:rPr baseline="-25000" smtClean="0">
                <a:solidFill>
                  <a:srgbClr val="000000"/>
                </a:solidFill>
                <a:cs typeface="Times New Roman" panose="02020603050405020304" pitchFamily="18" charset="0"/>
              </a:rPr>
              <a:t>n</a:t>
            </a:r>
            <a:r>
              <a:rPr smtClean="0">
                <a:solidFill>
                  <a:srgbClr val="000000"/>
                </a:solidFill>
                <a:cs typeface="Times New Roman" panose="02020603050405020304" pitchFamily="18" charset="0"/>
              </a:rPr>
              <a:t>(t))</a:t>
            </a:r>
            <a:r>
              <a:rPr baseline="30000" smtClean="0">
                <a:solidFill>
                  <a:srgbClr val="000000"/>
                </a:solidFill>
                <a:cs typeface="Times New Roman" panose="02020603050405020304" pitchFamily="18" charset="0"/>
              </a:rPr>
              <a:t>T</a:t>
            </a:r>
          </a:p>
          <a:p>
            <a:pPr marL="0" indent="0">
              <a:lnSpc>
                <a:spcPct val="140000"/>
              </a:lnSpc>
            </a:pPr>
            <a:r>
              <a:rPr smtClean="0">
                <a:solidFill>
                  <a:srgbClr val="000000"/>
                </a:solidFill>
                <a:cs typeface="Times New Roman" panose="02020603050405020304" pitchFamily="18" charset="0"/>
              </a:rPr>
              <a:t> Zustandsvariable  z(t) = (z</a:t>
            </a:r>
            <a:r>
              <a:rPr baseline="-30000" smtClean="0">
                <a:solidFill>
                  <a:srgbClr val="000000"/>
                </a:solidFill>
                <a:cs typeface="Times New Roman" panose="02020603050405020304" pitchFamily="18" charset="0"/>
              </a:rPr>
              <a:t>1</a:t>
            </a:r>
            <a:r>
              <a:rPr smtClean="0">
                <a:solidFill>
                  <a:srgbClr val="000000"/>
                </a:solidFill>
                <a:cs typeface="Times New Roman" panose="02020603050405020304" pitchFamily="18" charset="0"/>
              </a:rPr>
              <a:t>(t), </a:t>
            </a:r>
            <a:r>
              <a:rPr smtClean="0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</a:t>
            </a:r>
            <a:r>
              <a:rPr smtClean="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, </a:t>
            </a:r>
            <a:r>
              <a:rPr smtClean="0">
                <a:solidFill>
                  <a:srgbClr val="000000"/>
                </a:solidFill>
                <a:cs typeface="Times New Roman" panose="02020603050405020304" pitchFamily="18" charset="0"/>
              </a:rPr>
              <a:t>z</a:t>
            </a:r>
            <a:r>
              <a:rPr baseline="-30000" smtClean="0">
                <a:solidFill>
                  <a:srgbClr val="000000"/>
                </a:solidFill>
                <a:cs typeface="Times New Roman" panose="02020603050405020304" pitchFamily="18" charset="0"/>
              </a:rPr>
              <a:t>m</a:t>
            </a:r>
            <a:r>
              <a:rPr smtClean="0">
                <a:solidFill>
                  <a:srgbClr val="000000"/>
                </a:solidFill>
                <a:cs typeface="Times New Roman" panose="02020603050405020304" pitchFamily="18" charset="0"/>
              </a:rPr>
              <a:t>(t))</a:t>
            </a:r>
            <a:r>
              <a:rPr baseline="30000" smtClean="0">
                <a:solidFill>
                  <a:srgbClr val="000000"/>
                </a:solidFill>
                <a:cs typeface="Times New Roman" panose="02020603050405020304" pitchFamily="18" charset="0"/>
              </a:rPr>
              <a:t>T</a:t>
            </a:r>
          </a:p>
          <a:p>
            <a:pPr marL="0" indent="0">
              <a:lnSpc>
                <a:spcPct val="160000"/>
              </a:lnSpc>
            </a:pPr>
            <a:r>
              <a:rPr lang="fr-FR" smtClean="0">
                <a:solidFill>
                  <a:srgbClr val="000000"/>
                </a:solidFill>
                <a:cs typeface="Times New Roman" panose="02020603050405020304" pitchFamily="18" charset="0"/>
              </a:rPr>
              <a:t> Ausgabevariable</a:t>
            </a:r>
            <a:r>
              <a:rPr lang="fr-FR" sz="3600" baseline="30000" smtClean="0">
                <a:solidFill>
                  <a:srgbClr val="000000"/>
                </a:solidFill>
                <a:cs typeface="Times New Roman" panose="02020603050405020304" pitchFamily="18" charset="0"/>
              </a:rPr>
              <a:t>   </a:t>
            </a:r>
            <a:r>
              <a:rPr lang="fr-FR" smtClean="0">
                <a:solidFill>
                  <a:srgbClr val="000000"/>
                </a:solidFill>
                <a:cs typeface="Times New Roman" panose="02020603050405020304" pitchFamily="18" charset="0"/>
              </a:rPr>
              <a:t>y(t) = (y</a:t>
            </a:r>
            <a:r>
              <a:rPr lang="fr-FR" baseline="-25000" smtClean="0">
                <a:solidFill>
                  <a:srgbClr val="000000"/>
                </a:solidFill>
                <a:cs typeface="Times New Roman" panose="02020603050405020304" pitchFamily="18" charset="0"/>
              </a:rPr>
              <a:t>1</a:t>
            </a:r>
            <a:r>
              <a:rPr lang="fr-FR" smtClean="0">
                <a:solidFill>
                  <a:srgbClr val="000000"/>
                </a:solidFill>
                <a:cs typeface="Times New Roman" panose="02020603050405020304" pitchFamily="18" charset="0"/>
              </a:rPr>
              <a:t>(t), </a:t>
            </a:r>
            <a:r>
              <a:rPr smtClean="0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</a:t>
            </a:r>
            <a:r>
              <a:rPr smtClean="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, </a:t>
            </a:r>
            <a:r>
              <a:rPr lang="fr-FR" smtClean="0">
                <a:solidFill>
                  <a:srgbClr val="000000"/>
                </a:solidFill>
                <a:cs typeface="Times New Roman" panose="02020603050405020304" pitchFamily="18" charset="0"/>
              </a:rPr>
              <a:t>y</a:t>
            </a:r>
            <a:r>
              <a:rPr lang="fr-FR" baseline="-25000" smtClean="0">
                <a:solidFill>
                  <a:srgbClr val="000000"/>
                </a:solidFill>
                <a:cs typeface="Times New Roman" panose="02020603050405020304" pitchFamily="18" charset="0"/>
              </a:rPr>
              <a:t>n</a:t>
            </a:r>
            <a:r>
              <a:rPr lang="fr-FR" smtClean="0">
                <a:solidFill>
                  <a:srgbClr val="000000"/>
                </a:solidFill>
                <a:cs typeface="Times New Roman" panose="02020603050405020304" pitchFamily="18" charset="0"/>
              </a:rPr>
              <a:t>(t))</a:t>
            </a:r>
            <a:r>
              <a:rPr lang="fr-FR" baseline="30000" smtClean="0">
                <a:solidFill>
                  <a:srgbClr val="000000"/>
                </a:solidFill>
                <a:cs typeface="Times New Roman" panose="02020603050405020304" pitchFamily="18" charset="0"/>
              </a:rPr>
              <a:t>T</a:t>
            </a:r>
            <a:endParaRPr baseline="30000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7349" name="Rectangle 7"/>
          <p:cNvSpPr>
            <a:spLocks noChangeArrowheads="1"/>
          </p:cNvSpPr>
          <p:nvPr/>
        </p:nvSpPr>
        <p:spPr bwMode="auto">
          <a:xfrm>
            <a:off x="0" y="2438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57350" name="Rectangle 13"/>
          <p:cNvSpPr>
            <a:spLocks noChangeArrowheads="1"/>
          </p:cNvSpPr>
          <p:nvPr/>
        </p:nvSpPr>
        <p:spPr bwMode="auto">
          <a:xfrm>
            <a:off x="2582863" y="3170238"/>
            <a:ext cx="3389312" cy="2325687"/>
          </a:xfrm>
          <a:prstGeom prst="rect">
            <a:avLst/>
          </a:prstGeom>
          <a:noFill/>
          <a:ln w="365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57351" name="Rectangle 16"/>
          <p:cNvSpPr>
            <a:spLocks noChangeArrowheads="1"/>
          </p:cNvSpPr>
          <p:nvPr/>
        </p:nvSpPr>
        <p:spPr bwMode="auto">
          <a:xfrm>
            <a:off x="5008563" y="3252788"/>
            <a:ext cx="736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500">
                <a:solidFill>
                  <a:srgbClr val="808080"/>
                </a:solidFill>
                <a:latin typeface="Times New Roman" panose="02020603050405020304" pitchFamily="18" charset="0"/>
              </a:rPr>
              <a:t>System S</a:t>
            </a:r>
            <a:endParaRPr lang="de-DE" altLang="de-DE" sz="2800" b="0">
              <a:latin typeface="Arial Black" panose="020B0A04020102020204" pitchFamily="34" charset="0"/>
            </a:endParaRPr>
          </a:p>
        </p:txBody>
      </p:sp>
      <p:grpSp>
        <p:nvGrpSpPr>
          <p:cNvPr id="2" name="Group 67"/>
          <p:cNvGrpSpPr>
            <a:grpSpLocks/>
          </p:cNvGrpSpPr>
          <p:nvPr/>
        </p:nvGrpSpPr>
        <p:grpSpPr bwMode="auto">
          <a:xfrm>
            <a:off x="5665788" y="3595688"/>
            <a:ext cx="1143000" cy="920750"/>
            <a:chOff x="3569" y="2265"/>
            <a:chExt cx="720" cy="580"/>
          </a:xfrm>
        </p:grpSpPr>
        <p:sp>
          <p:nvSpPr>
            <p:cNvPr id="57384" name="Freeform 21"/>
            <p:cNvSpPr>
              <a:spLocks/>
            </p:cNvSpPr>
            <p:nvPr/>
          </p:nvSpPr>
          <p:spPr bwMode="auto">
            <a:xfrm>
              <a:off x="3569" y="2265"/>
              <a:ext cx="720" cy="580"/>
            </a:xfrm>
            <a:custGeom>
              <a:avLst/>
              <a:gdLst>
                <a:gd name="T0" fmla="*/ 540 w 720"/>
                <a:gd name="T1" fmla="*/ 0 h 580"/>
                <a:gd name="T2" fmla="*/ 540 w 720"/>
                <a:gd name="T3" fmla="*/ 145 h 580"/>
                <a:gd name="T4" fmla="*/ 0 w 720"/>
                <a:gd name="T5" fmla="*/ 145 h 580"/>
                <a:gd name="T6" fmla="*/ 0 w 720"/>
                <a:gd name="T7" fmla="*/ 436 h 580"/>
                <a:gd name="T8" fmla="*/ 540 w 720"/>
                <a:gd name="T9" fmla="*/ 436 h 580"/>
                <a:gd name="T10" fmla="*/ 540 w 720"/>
                <a:gd name="T11" fmla="*/ 580 h 580"/>
                <a:gd name="T12" fmla="*/ 720 w 720"/>
                <a:gd name="T13" fmla="*/ 290 h 580"/>
                <a:gd name="T14" fmla="*/ 540 w 720"/>
                <a:gd name="T15" fmla="*/ 0 h 5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20"/>
                <a:gd name="T25" fmla="*/ 0 h 580"/>
                <a:gd name="T26" fmla="*/ 720 w 720"/>
                <a:gd name="T27" fmla="*/ 580 h 5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20" h="580">
                  <a:moveTo>
                    <a:pt x="540" y="0"/>
                  </a:moveTo>
                  <a:lnTo>
                    <a:pt x="540" y="145"/>
                  </a:lnTo>
                  <a:lnTo>
                    <a:pt x="0" y="145"/>
                  </a:lnTo>
                  <a:lnTo>
                    <a:pt x="0" y="436"/>
                  </a:lnTo>
                  <a:lnTo>
                    <a:pt x="540" y="436"/>
                  </a:lnTo>
                  <a:lnTo>
                    <a:pt x="540" y="580"/>
                  </a:lnTo>
                  <a:lnTo>
                    <a:pt x="720" y="290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00CCFF"/>
            </a:solidFill>
            <a:ln w="143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385" name="Rectangle 24"/>
            <p:cNvSpPr>
              <a:spLocks noChangeArrowheads="1"/>
            </p:cNvSpPr>
            <p:nvPr/>
          </p:nvSpPr>
          <p:spPr bwMode="auto">
            <a:xfrm>
              <a:off x="3879" y="2428"/>
              <a:ext cx="1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500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</p:grpSp>
      <p:sp>
        <p:nvSpPr>
          <p:cNvPr id="57353" name="Rectangle 26"/>
          <p:cNvSpPr>
            <a:spLocks noChangeArrowheads="1"/>
          </p:cNvSpPr>
          <p:nvPr/>
        </p:nvSpPr>
        <p:spPr bwMode="auto">
          <a:xfrm>
            <a:off x="6148388" y="4857750"/>
            <a:ext cx="114141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100">
                <a:solidFill>
                  <a:srgbClr val="000000"/>
                </a:solidFill>
                <a:latin typeface="Times New Roman" panose="02020603050405020304" pitchFamily="18" charset="0"/>
              </a:rPr>
              <a:t>Verhalten</a:t>
            </a:r>
            <a:endParaRPr lang="de-DE" altLang="de-DE" sz="4000" b="0">
              <a:latin typeface="Arial Black" panose="020B0A04020102020204" pitchFamily="34" charset="0"/>
            </a:endParaRPr>
          </a:p>
        </p:txBody>
      </p:sp>
      <p:sp>
        <p:nvSpPr>
          <p:cNvPr id="57354" name="Rectangle 28"/>
          <p:cNvSpPr>
            <a:spLocks noChangeArrowheads="1"/>
          </p:cNvSpPr>
          <p:nvPr/>
        </p:nvSpPr>
        <p:spPr bwMode="auto">
          <a:xfrm>
            <a:off x="787400" y="4502150"/>
            <a:ext cx="16160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000">
                <a:solidFill>
                  <a:srgbClr val="000000"/>
                </a:solidFill>
                <a:latin typeface="Times New Roman" panose="02020603050405020304" pitchFamily="18" charset="0"/>
              </a:rPr>
              <a:t>Einwirkungen,</a:t>
            </a:r>
          </a:p>
          <a:p>
            <a:pPr>
              <a:buSzTx/>
              <a:buFontTx/>
              <a:buNone/>
            </a:pPr>
            <a:r>
              <a:rPr lang="de-DE" altLang="de-DE" sz="2000">
                <a:solidFill>
                  <a:srgbClr val="000000"/>
                </a:solidFill>
                <a:latin typeface="Times New Roman" panose="02020603050405020304" pitchFamily="18" charset="0"/>
              </a:rPr>
              <a:t> Kontext</a:t>
            </a:r>
          </a:p>
        </p:txBody>
      </p:sp>
      <p:grpSp>
        <p:nvGrpSpPr>
          <p:cNvPr id="3" name="Group 64"/>
          <p:cNvGrpSpPr>
            <a:grpSpLocks/>
          </p:cNvGrpSpPr>
          <p:nvPr/>
        </p:nvGrpSpPr>
        <p:grpSpPr bwMode="auto">
          <a:xfrm>
            <a:off x="1617663" y="3476625"/>
            <a:ext cx="950912" cy="1136650"/>
            <a:chOff x="1019" y="2190"/>
            <a:chExt cx="599" cy="716"/>
          </a:xfrm>
        </p:grpSpPr>
        <p:sp>
          <p:nvSpPr>
            <p:cNvPr id="57380" name="Freeform 19"/>
            <p:cNvSpPr>
              <a:spLocks/>
            </p:cNvSpPr>
            <p:nvPr/>
          </p:nvSpPr>
          <p:spPr bwMode="auto">
            <a:xfrm>
              <a:off x="1040" y="2190"/>
              <a:ext cx="578" cy="462"/>
            </a:xfrm>
            <a:custGeom>
              <a:avLst/>
              <a:gdLst>
                <a:gd name="T0" fmla="*/ 433 w 578"/>
                <a:gd name="T1" fmla="*/ 0 h 462"/>
                <a:gd name="T2" fmla="*/ 433 w 578"/>
                <a:gd name="T3" fmla="*/ 116 h 462"/>
                <a:gd name="T4" fmla="*/ 0 w 578"/>
                <a:gd name="T5" fmla="*/ 116 h 462"/>
                <a:gd name="T6" fmla="*/ 0 w 578"/>
                <a:gd name="T7" fmla="*/ 346 h 462"/>
                <a:gd name="T8" fmla="*/ 433 w 578"/>
                <a:gd name="T9" fmla="*/ 346 h 462"/>
                <a:gd name="T10" fmla="*/ 433 w 578"/>
                <a:gd name="T11" fmla="*/ 462 h 462"/>
                <a:gd name="T12" fmla="*/ 578 w 578"/>
                <a:gd name="T13" fmla="*/ 231 h 462"/>
                <a:gd name="T14" fmla="*/ 433 w 578"/>
                <a:gd name="T15" fmla="*/ 0 h 4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8"/>
                <a:gd name="T25" fmla="*/ 0 h 462"/>
                <a:gd name="T26" fmla="*/ 578 w 578"/>
                <a:gd name="T27" fmla="*/ 462 h 4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8" h="462">
                  <a:moveTo>
                    <a:pt x="433" y="0"/>
                  </a:moveTo>
                  <a:lnTo>
                    <a:pt x="433" y="116"/>
                  </a:lnTo>
                  <a:lnTo>
                    <a:pt x="0" y="116"/>
                  </a:lnTo>
                  <a:lnTo>
                    <a:pt x="0" y="346"/>
                  </a:lnTo>
                  <a:lnTo>
                    <a:pt x="433" y="346"/>
                  </a:lnTo>
                  <a:lnTo>
                    <a:pt x="433" y="462"/>
                  </a:lnTo>
                  <a:lnTo>
                    <a:pt x="578" y="231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00FF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381" name="Rectangle 22"/>
            <p:cNvSpPr>
              <a:spLocks noChangeArrowheads="1"/>
            </p:cNvSpPr>
            <p:nvPr/>
          </p:nvSpPr>
          <p:spPr bwMode="auto">
            <a:xfrm>
              <a:off x="1227" y="2279"/>
              <a:ext cx="1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500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57382" name="Rectangle 32"/>
            <p:cNvSpPr>
              <a:spLocks noChangeArrowheads="1"/>
            </p:cNvSpPr>
            <p:nvPr/>
          </p:nvSpPr>
          <p:spPr bwMode="auto">
            <a:xfrm>
              <a:off x="1255" y="2666"/>
              <a:ext cx="5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5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t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57383" name="Freeform 34"/>
            <p:cNvSpPr>
              <a:spLocks noEditPoints="1"/>
            </p:cNvSpPr>
            <p:nvPr/>
          </p:nvSpPr>
          <p:spPr bwMode="auto">
            <a:xfrm>
              <a:off x="1019" y="2637"/>
              <a:ext cx="579" cy="89"/>
            </a:xfrm>
            <a:custGeom>
              <a:avLst/>
              <a:gdLst>
                <a:gd name="T0" fmla="*/ 0 w 579"/>
                <a:gd name="T1" fmla="*/ 29 h 89"/>
                <a:gd name="T2" fmla="*/ 504 w 579"/>
                <a:gd name="T3" fmla="*/ 29 h 89"/>
                <a:gd name="T4" fmla="*/ 504 w 579"/>
                <a:gd name="T5" fmla="*/ 59 h 89"/>
                <a:gd name="T6" fmla="*/ 0 w 579"/>
                <a:gd name="T7" fmla="*/ 59 h 89"/>
                <a:gd name="T8" fmla="*/ 0 w 579"/>
                <a:gd name="T9" fmla="*/ 29 h 89"/>
                <a:gd name="T10" fmla="*/ 490 w 579"/>
                <a:gd name="T11" fmla="*/ 0 h 89"/>
                <a:gd name="T12" fmla="*/ 579 w 579"/>
                <a:gd name="T13" fmla="*/ 44 h 89"/>
                <a:gd name="T14" fmla="*/ 490 w 579"/>
                <a:gd name="T15" fmla="*/ 89 h 89"/>
                <a:gd name="T16" fmla="*/ 490 w 579"/>
                <a:gd name="T17" fmla="*/ 0 h 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9"/>
                <a:gd name="T28" fmla="*/ 0 h 89"/>
                <a:gd name="T29" fmla="*/ 579 w 579"/>
                <a:gd name="T30" fmla="*/ 89 h 8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9" h="89">
                  <a:moveTo>
                    <a:pt x="0" y="29"/>
                  </a:moveTo>
                  <a:lnTo>
                    <a:pt x="504" y="29"/>
                  </a:lnTo>
                  <a:lnTo>
                    <a:pt x="504" y="59"/>
                  </a:lnTo>
                  <a:lnTo>
                    <a:pt x="0" y="59"/>
                  </a:lnTo>
                  <a:lnTo>
                    <a:pt x="0" y="29"/>
                  </a:lnTo>
                  <a:close/>
                  <a:moveTo>
                    <a:pt x="490" y="0"/>
                  </a:moveTo>
                  <a:lnTo>
                    <a:pt x="579" y="44"/>
                  </a:lnTo>
                  <a:lnTo>
                    <a:pt x="490" y="89"/>
                  </a:lnTo>
                  <a:lnTo>
                    <a:pt x="490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" name="Group 68"/>
          <p:cNvGrpSpPr>
            <a:grpSpLocks/>
          </p:cNvGrpSpPr>
          <p:nvPr/>
        </p:nvGrpSpPr>
        <p:grpSpPr bwMode="auto">
          <a:xfrm>
            <a:off x="2781300" y="4754563"/>
            <a:ext cx="625475" cy="484187"/>
            <a:chOff x="2296" y="3627"/>
            <a:chExt cx="394" cy="305"/>
          </a:xfrm>
        </p:grpSpPr>
        <p:sp>
          <p:nvSpPr>
            <p:cNvPr id="57378" name="Rectangle 36"/>
            <p:cNvSpPr>
              <a:spLocks noChangeArrowheads="1"/>
            </p:cNvSpPr>
            <p:nvPr/>
          </p:nvSpPr>
          <p:spPr bwMode="auto">
            <a:xfrm>
              <a:off x="2296" y="3627"/>
              <a:ext cx="394" cy="305"/>
            </a:xfrm>
            <a:prstGeom prst="rect">
              <a:avLst/>
            </a:prstGeom>
            <a:solidFill>
              <a:srgbClr val="FF9900"/>
            </a:solidFill>
            <a:ln w="11176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57379" name="Rectangle 37"/>
            <p:cNvSpPr>
              <a:spLocks noChangeArrowheads="1"/>
            </p:cNvSpPr>
            <p:nvPr/>
          </p:nvSpPr>
          <p:spPr bwMode="auto">
            <a:xfrm>
              <a:off x="2446" y="3687"/>
              <a:ext cx="128" cy="208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lnSpc>
                  <a:spcPct val="60000"/>
                </a:lnSpc>
                <a:buSzTx/>
                <a:buFontTx/>
                <a:buNone/>
              </a:pPr>
              <a:r>
                <a:rPr lang="de-DE" altLang="de-DE" sz="3600">
                  <a:solidFill>
                    <a:srgbClr val="000000"/>
                  </a:solidFill>
                  <a:latin typeface="Times New Roman" panose="02020603050405020304" pitchFamily="18" charset="0"/>
                </a:rPr>
                <a:t>z</a:t>
              </a:r>
              <a:endParaRPr lang="de-DE" altLang="de-DE" sz="3600" b="0">
                <a:latin typeface="Arial Black" panose="020B0A04020102020204" pitchFamily="34" charset="0"/>
              </a:endParaRPr>
            </a:p>
          </p:txBody>
        </p:sp>
      </p:grpSp>
      <p:sp>
        <p:nvSpPr>
          <p:cNvPr id="57357" name="Freeform 39"/>
          <p:cNvSpPr>
            <a:spLocks/>
          </p:cNvSpPr>
          <p:nvPr/>
        </p:nvSpPr>
        <p:spPr bwMode="auto">
          <a:xfrm>
            <a:off x="3783013" y="4670425"/>
            <a:ext cx="611187" cy="542925"/>
          </a:xfrm>
          <a:custGeom>
            <a:avLst/>
            <a:gdLst>
              <a:gd name="T0" fmla="*/ 2147483646 w 385"/>
              <a:gd name="T1" fmla="*/ 0 h 342"/>
              <a:gd name="T2" fmla="*/ 2147483646 w 385"/>
              <a:gd name="T3" fmla="*/ 2147483646 h 342"/>
              <a:gd name="T4" fmla="*/ 2147483646 w 385"/>
              <a:gd name="T5" fmla="*/ 2147483646 h 342"/>
              <a:gd name="T6" fmla="*/ 2147483646 w 385"/>
              <a:gd name="T7" fmla="*/ 2147483646 h 342"/>
              <a:gd name="T8" fmla="*/ 2147483646 w 385"/>
              <a:gd name="T9" fmla="*/ 2147483646 h 342"/>
              <a:gd name="T10" fmla="*/ 2147483646 w 385"/>
              <a:gd name="T11" fmla="*/ 2147483646 h 342"/>
              <a:gd name="T12" fmla="*/ 2147483646 w 385"/>
              <a:gd name="T13" fmla="*/ 2147483646 h 342"/>
              <a:gd name="T14" fmla="*/ 2147483646 w 385"/>
              <a:gd name="T15" fmla="*/ 2147483646 h 342"/>
              <a:gd name="T16" fmla="*/ 2147483646 w 385"/>
              <a:gd name="T17" fmla="*/ 2147483646 h 342"/>
              <a:gd name="T18" fmla="*/ 2147483646 w 385"/>
              <a:gd name="T19" fmla="*/ 2147483646 h 342"/>
              <a:gd name="T20" fmla="*/ 0 w 385"/>
              <a:gd name="T21" fmla="*/ 2147483646 h 342"/>
              <a:gd name="T22" fmla="*/ 2147483646 w 385"/>
              <a:gd name="T23" fmla="*/ 2147483646 h 342"/>
              <a:gd name="T24" fmla="*/ 2147483646 w 385"/>
              <a:gd name="T25" fmla="*/ 2147483646 h 342"/>
              <a:gd name="T26" fmla="*/ 2147483646 w 385"/>
              <a:gd name="T27" fmla="*/ 2147483646 h 342"/>
              <a:gd name="T28" fmla="*/ 2147483646 w 385"/>
              <a:gd name="T29" fmla="*/ 2147483646 h 342"/>
              <a:gd name="T30" fmla="*/ 2147483646 w 385"/>
              <a:gd name="T31" fmla="*/ 2147483646 h 342"/>
              <a:gd name="T32" fmla="*/ 2147483646 w 385"/>
              <a:gd name="T33" fmla="*/ 2147483646 h 342"/>
              <a:gd name="T34" fmla="*/ 2147483646 w 385"/>
              <a:gd name="T35" fmla="*/ 2147483646 h 342"/>
              <a:gd name="T36" fmla="*/ 2147483646 w 385"/>
              <a:gd name="T37" fmla="*/ 2147483646 h 342"/>
              <a:gd name="T38" fmla="*/ 2147483646 w 385"/>
              <a:gd name="T39" fmla="*/ 2147483646 h 342"/>
              <a:gd name="T40" fmla="*/ 2147483646 w 385"/>
              <a:gd name="T41" fmla="*/ 2147483646 h 342"/>
              <a:gd name="T42" fmla="*/ 2147483646 w 385"/>
              <a:gd name="T43" fmla="*/ 2147483646 h 342"/>
              <a:gd name="T44" fmla="*/ 2147483646 w 385"/>
              <a:gd name="T45" fmla="*/ 2147483646 h 342"/>
              <a:gd name="T46" fmla="*/ 2147483646 w 385"/>
              <a:gd name="T47" fmla="*/ 2147483646 h 342"/>
              <a:gd name="T48" fmla="*/ 2147483646 w 385"/>
              <a:gd name="T49" fmla="*/ 2147483646 h 342"/>
              <a:gd name="T50" fmla="*/ 2147483646 w 385"/>
              <a:gd name="T51" fmla="*/ 2147483646 h 342"/>
              <a:gd name="T52" fmla="*/ 2147483646 w 385"/>
              <a:gd name="T53" fmla="*/ 2147483646 h 342"/>
              <a:gd name="T54" fmla="*/ 2147483646 w 385"/>
              <a:gd name="T55" fmla="*/ 2147483646 h 342"/>
              <a:gd name="T56" fmla="*/ 2147483646 w 385"/>
              <a:gd name="T57" fmla="*/ 2147483646 h 342"/>
              <a:gd name="T58" fmla="*/ 2147483646 w 385"/>
              <a:gd name="T59" fmla="*/ 2147483646 h 342"/>
              <a:gd name="T60" fmla="*/ 2147483646 w 385"/>
              <a:gd name="T61" fmla="*/ 2147483646 h 342"/>
              <a:gd name="T62" fmla="*/ 2147483646 w 385"/>
              <a:gd name="T63" fmla="*/ 2147483646 h 342"/>
              <a:gd name="T64" fmla="*/ 2147483646 w 385"/>
              <a:gd name="T65" fmla="*/ 2147483646 h 342"/>
              <a:gd name="T66" fmla="*/ 2147483646 w 385"/>
              <a:gd name="T67" fmla="*/ 2147483646 h 342"/>
              <a:gd name="T68" fmla="*/ 2147483646 w 385"/>
              <a:gd name="T69" fmla="*/ 2147483646 h 342"/>
              <a:gd name="T70" fmla="*/ 2147483646 w 385"/>
              <a:gd name="T71" fmla="*/ 2147483646 h 342"/>
              <a:gd name="T72" fmla="*/ 2147483646 w 385"/>
              <a:gd name="T73" fmla="*/ 2147483646 h 342"/>
              <a:gd name="T74" fmla="*/ 2147483646 w 385"/>
              <a:gd name="T75" fmla="*/ 2147483646 h 342"/>
              <a:gd name="T76" fmla="*/ 2147483646 w 385"/>
              <a:gd name="T77" fmla="*/ 2147483646 h 342"/>
              <a:gd name="T78" fmla="*/ 2147483646 w 385"/>
              <a:gd name="T79" fmla="*/ 2147483646 h 342"/>
              <a:gd name="T80" fmla="*/ 2147483646 w 385"/>
              <a:gd name="T81" fmla="*/ 2147483646 h 342"/>
              <a:gd name="T82" fmla="*/ 2147483646 w 385"/>
              <a:gd name="T83" fmla="*/ 2147483646 h 342"/>
              <a:gd name="T84" fmla="*/ 2147483646 w 385"/>
              <a:gd name="T85" fmla="*/ 0 h 34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85"/>
              <a:gd name="T130" fmla="*/ 0 h 342"/>
              <a:gd name="T131" fmla="*/ 385 w 385"/>
              <a:gd name="T132" fmla="*/ 342 h 34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85" h="342">
                <a:moveTo>
                  <a:pt x="193" y="0"/>
                </a:moveTo>
                <a:lnTo>
                  <a:pt x="183" y="0"/>
                </a:lnTo>
                <a:lnTo>
                  <a:pt x="173" y="0"/>
                </a:lnTo>
                <a:lnTo>
                  <a:pt x="164" y="1"/>
                </a:lnTo>
                <a:lnTo>
                  <a:pt x="154" y="4"/>
                </a:lnTo>
                <a:lnTo>
                  <a:pt x="145" y="5"/>
                </a:lnTo>
                <a:lnTo>
                  <a:pt x="135" y="7"/>
                </a:lnTo>
                <a:lnTo>
                  <a:pt x="127" y="10"/>
                </a:lnTo>
                <a:lnTo>
                  <a:pt x="119" y="13"/>
                </a:lnTo>
                <a:lnTo>
                  <a:pt x="109" y="17"/>
                </a:lnTo>
                <a:lnTo>
                  <a:pt x="101" y="20"/>
                </a:lnTo>
                <a:lnTo>
                  <a:pt x="94" y="24"/>
                </a:lnTo>
                <a:lnTo>
                  <a:pt x="85" y="29"/>
                </a:lnTo>
                <a:lnTo>
                  <a:pt x="78" y="34"/>
                </a:lnTo>
                <a:lnTo>
                  <a:pt x="70" y="38"/>
                </a:lnTo>
                <a:lnTo>
                  <a:pt x="64" y="44"/>
                </a:lnTo>
                <a:lnTo>
                  <a:pt x="57" y="50"/>
                </a:lnTo>
                <a:lnTo>
                  <a:pt x="50" y="56"/>
                </a:lnTo>
                <a:lnTo>
                  <a:pt x="44" y="62"/>
                </a:lnTo>
                <a:lnTo>
                  <a:pt x="39" y="68"/>
                </a:lnTo>
                <a:lnTo>
                  <a:pt x="33" y="75"/>
                </a:lnTo>
                <a:lnTo>
                  <a:pt x="28" y="82"/>
                </a:lnTo>
                <a:lnTo>
                  <a:pt x="24" y="89"/>
                </a:lnTo>
                <a:lnTo>
                  <a:pt x="19" y="97"/>
                </a:lnTo>
                <a:lnTo>
                  <a:pt x="15" y="104"/>
                </a:lnTo>
                <a:lnTo>
                  <a:pt x="12" y="112"/>
                </a:lnTo>
                <a:lnTo>
                  <a:pt x="9" y="120"/>
                </a:lnTo>
                <a:lnTo>
                  <a:pt x="6" y="128"/>
                </a:lnTo>
                <a:lnTo>
                  <a:pt x="5" y="136"/>
                </a:lnTo>
                <a:lnTo>
                  <a:pt x="2" y="144"/>
                </a:lnTo>
                <a:lnTo>
                  <a:pt x="1" y="154"/>
                </a:lnTo>
                <a:lnTo>
                  <a:pt x="0" y="162"/>
                </a:lnTo>
                <a:lnTo>
                  <a:pt x="0" y="170"/>
                </a:lnTo>
                <a:lnTo>
                  <a:pt x="0" y="180"/>
                </a:lnTo>
                <a:lnTo>
                  <a:pt x="1" y="188"/>
                </a:lnTo>
                <a:lnTo>
                  <a:pt x="2" y="197"/>
                </a:lnTo>
                <a:lnTo>
                  <a:pt x="5" y="205"/>
                </a:lnTo>
                <a:lnTo>
                  <a:pt x="6" y="213"/>
                </a:lnTo>
                <a:lnTo>
                  <a:pt x="9" y="222"/>
                </a:lnTo>
                <a:lnTo>
                  <a:pt x="12" y="230"/>
                </a:lnTo>
                <a:lnTo>
                  <a:pt x="15" y="237"/>
                </a:lnTo>
                <a:lnTo>
                  <a:pt x="19" y="245"/>
                </a:lnTo>
                <a:lnTo>
                  <a:pt x="24" y="252"/>
                </a:lnTo>
                <a:lnTo>
                  <a:pt x="28" y="260"/>
                </a:lnTo>
                <a:lnTo>
                  <a:pt x="33" y="267"/>
                </a:lnTo>
                <a:lnTo>
                  <a:pt x="39" y="273"/>
                </a:lnTo>
                <a:lnTo>
                  <a:pt x="44" y="280"/>
                </a:lnTo>
                <a:lnTo>
                  <a:pt x="50" y="286"/>
                </a:lnTo>
                <a:lnTo>
                  <a:pt x="57" y="292"/>
                </a:lnTo>
                <a:lnTo>
                  <a:pt x="64" y="298"/>
                </a:lnTo>
                <a:lnTo>
                  <a:pt x="70" y="302"/>
                </a:lnTo>
                <a:lnTo>
                  <a:pt x="78" y="308"/>
                </a:lnTo>
                <a:lnTo>
                  <a:pt x="85" y="313"/>
                </a:lnTo>
                <a:lnTo>
                  <a:pt x="94" y="317"/>
                </a:lnTo>
                <a:lnTo>
                  <a:pt x="101" y="322"/>
                </a:lnTo>
                <a:lnTo>
                  <a:pt x="109" y="325"/>
                </a:lnTo>
                <a:lnTo>
                  <a:pt x="119" y="329"/>
                </a:lnTo>
                <a:lnTo>
                  <a:pt x="127" y="331"/>
                </a:lnTo>
                <a:lnTo>
                  <a:pt x="135" y="335"/>
                </a:lnTo>
                <a:lnTo>
                  <a:pt x="145" y="337"/>
                </a:lnTo>
                <a:lnTo>
                  <a:pt x="154" y="338"/>
                </a:lnTo>
                <a:lnTo>
                  <a:pt x="164" y="339"/>
                </a:lnTo>
                <a:lnTo>
                  <a:pt x="173" y="341"/>
                </a:lnTo>
                <a:lnTo>
                  <a:pt x="183" y="342"/>
                </a:lnTo>
                <a:lnTo>
                  <a:pt x="193" y="342"/>
                </a:lnTo>
                <a:lnTo>
                  <a:pt x="203" y="342"/>
                </a:lnTo>
                <a:lnTo>
                  <a:pt x="212" y="341"/>
                </a:lnTo>
                <a:lnTo>
                  <a:pt x="223" y="339"/>
                </a:lnTo>
                <a:lnTo>
                  <a:pt x="232" y="338"/>
                </a:lnTo>
                <a:lnTo>
                  <a:pt x="241" y="337"/>
                </a:lnTo>
                <a:lnTo>
                  <a:pt x="250" y="335"/>
                </a:lnTo>
                <a:lnTo>
                  <a:pt x="260" y="331"/>
                </a:lnTo>
                <a:lnTo>
                  <a:pt x="268" y="329"/>
                </a:lnTo>
                <a:lnTo>
                  <a:pt x="276" y="325"/>
                </a:lnTo>
                <a:lnTo>
                  <a:pt x="285" y="322"/>
                </a:lnTo>
                <a:lnTo>
                  <a:pt x="293" y="317"/>
                </a:lnTo>
                <a:lnTo>
                  <a:pt x="301" y="313"/>
                </a:lnTo>
                <a:lnTo>
                  <a:pt x="308" y="308"/>
                </a:lnTo>
                <a:lnTo>
                  <a:pt x="315" y="302"/>
                </a:lnTo>
                <a:lnTo>
                  <a:pt x="323" y="298"/>
                </a:lnTo>
                <a:lnTo>
                  <a:pt x="330" y="292"/>
                </a:lnTo>
                <a:lnTo>
                  <a:pt x="336" y="286"/>
                </a:lnTo>
                <a:lnTo>
                  <a:pt x="342" y="280"/>
                </a:lnTo>
                <a:lnTo>
                  <a:pt x="348" y="273"/>
                </a:lnTo>
                <a:lnTo>
                  <a:pt x="353" y="267"/>
                </a:lnTo>
                <a:lnTo>
                  <a:pt x="358" y="260"/>
                </a:lnTo>
                <a:lnTo>
                  <a:pt x="363" y="252"/>
                </a:lnTo>
                <a:lnTo>
                  <a:pt x="366" y="245"/>
                </a:lnTo>
                <a:lnTo>
                  <a:pt x="371" y="237"/>
                </a:lnTo>
                <a:lnTo>
                  <a:pt x="374" y="230"/>
                </a:lnTo>
                <a:lnTo>
                  <a:pt x="377" y="222"/>
                </a:lnTo>
                <a:lnTo>
                  <a:pt x="380" y="213"/>
                </a:lnTo>
                <a:lnTo>
                  <a:pt x="382" y="205"/>
                </a:lnTo>
                <a:lnTo>
                  <a:pt x="383" y="197"/>
                </a:lnTo>
                <a:lnTo>
                  <a:pt x="384" y="188"/>
                </a:lnTo>
                <a:lnTo>
                  <a:pt x="385" y="180"/>
                </a:lnTo>
                <a:lnTo>
                  <a:pt x="385" y="170"/>
                </a:lnTo>
                <a:lnTo>
                  <a:pt x="385" y="162"/>
                </a:lnTo>
                <a:lnTo>
                  <a:pt x="384" y="154"/>
                </a:lnTo>
                <a:lnTo>
                  <a:pt x="383" y="144"/>
                </a:lnTo>
                <a:lnTo>
                  <a:pt x="382" y="136"/>
                </a:lnTo>
                <a:lnTo>
                  <a:pt x="380" y="128"/>
                </a:lnTo>
                <a:lnTo>
                  <a:pt x="377" y="120"/>
                </a:lnTo>
                <a:lnTo>
                  <a:pt x="374" y="112"/>
                </a:lnTo>
                <a:lnTo>
                  <a:pt x="371" y="104"/>
                </a:lnTo>
                <a:lnTo>
                  <a:pt x="366" y="97"/>
                </a:lnTo>
                <a:lnTo>
                  <a:pt x="363" y="89"/>
                </a:lnTo>
                <a:lnTo>
                  <a:pt x="358" y="82"/>
                </a:lnTo>
                <a:lnTo>
                  <a:pt x="353" y="75"/>
                </a:lnTo>
                <a:lnTo>
                  <a:pt x="348" y="68"/>
                </a:lnTo>
                <a:lnTo>
                  <a:pt x="342" y="62"/>
                </a:lnTo>
                <a:lnTo>
                  <a:pt x="336" y="56"/>
                </a:lnTo>
                <a:lnTo>
                  <a:pt x="330" y="50"/>
                </a:lnTo>
                <a:lnTo>
                  <a:pt x="323" y="44"/>
                </a:lnTo>
                <a:lnTo>
                  <a:pt x="315" y="38"/>
                </a:lnTo>
                <a:lnTo>
                  <a:pt x="308" y="34"/>
                </a:lnTo>
                <a:lnTo>
                  <a:pt x="301" y="29"/>
                </a:lnTo>
                <a:lnTo>
                  <a:pt x="293" y="24"/>
                </a:lnTo>
                <a:lnTo>
                  <a:pt x="285" y="20"/>
                </a:lnTo>
                <a:lnTo>
                  <a:pt x="276" y="17"/>
                </a:lnTo>
                <a:lnTo>
                  <a:pt x="268" y="13"/>
                </a:lnTo>
                <a:lnTo>
                  <a:pt x="260" y="10"/>
                </a:lnTo>
                <a:lnTo>
                  <a:pt x="250" y="7"/>
                </a:lnTo>
                <a:lnTo>
                  <a:pt x="241" y="5"/>
                </a:lnTo>
                <a:lnTo>
                  <a:pt x="232" y="4"/>
                </a:lnTo>
                <a:lnTo>
                  <a:pt x="223" y="1"/>
                </a:lnTo>
                <a:lnTo>
                  <a:pt x="212" y="0"/>
                </a:lnTo>
                <a:lnTo>
                  <a:pt x="203" y="0"/>
                </a:lnTo>
                <a:lnTo>
                  <a:pt x="1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5" name="Group 61"/>
          <p:cNvGrpSpPr>
            <a:grpSpLocks/>
          </p:cNvGrpSpPr>
          <p:nvPr/>
        </p:nvGrpSpPr>
        <p:grpSpPr bwMode="auto">
          <a:xfrm>
            <a:off x="3441700" y="4683125"/>
            <a:ext cx="977900" cy="542925"/>
            <a:chOff x="2152" y="2942"/>
            <a:chExt cx="616" cy="342"/>
          </a:xfrm>
        </p:grpSpPr>
        <p:sp>
          <p:nvSpPr>
            <p:cNvPr id="57375" name="Freeform 40"/>
            <p:cNvSpPr>
              <a:spLocks/>
            </p:cNvSpPr>
            <p:nvPr/>
          </p:nvSpPr>
          <p:spPr bwMode="auto">
            <a:xfrm>
              <a:off x="2383" y="2942"/>
              <a:ext cx="385" cy="342"/>
            </a:xfrm>
            <a:custGeom>
              <a:avLst/>
              <a:gdLst>
                <a:gd name="T0" fmla="*/ 173 w 385"/>
                <a:gd name="T1" fmla="*/ 0 h 342"/>
                <a:gd name="T2" fmla="*/ 145 w 385"/>
                <a:gd name="T3" fmla="*/ 5 h 342"/>
                <a:gd name="T4" fmla="*/ 119 w 385"/>
                <a:gd name="T5" fmla="*/ 13 h 342"/>
                <a:gd name="T6" fmla="*/ 94 w 385"/>
                <a:gd name="T7" fmla="*/ 24 h 342"/>
                <a:gd name="T8" fmla="*/ 70 w 385"/>
                <a:gd name="T9" fmla="*/ 38 h 342"/>
                <a:gd name="T10" fmla="*/ 50 w 385"/>
                <a:gd name="T11" fmla="*/ 56 h 342"/>
                <a:gd name="T12" fmla="*/ 33 w 385"/>
                <a:gd name="T13" fmla="*/ 75 h 342"/>
                <a:gd name="T14" fmla="*/ 19 w 385"/>
                <a:gd name="T15" fmla="*/ 97 h 342"/>
                <a:gd name="T16" fmla="*/ 9 w 385"/>
                <a:gd name="T17" fmla="*/ 120 h 342"/>
                <a:gd name="T18" fmla="*/ 2 w 385"/>
                <a:gd name="T19" fmla="*/ 144 h 342"/>
                <a:gd name="T20" fmla="*/ 0 w 385"/>
                <a:gd name="T21" fmla="*/ 170 h 342"/>
                <a:gd name="T22" fmla="*/ 2 w 385"/>
                <a:gd name="T23" fmla="*/ 197 h 342"/>
                <a:gd name="T24" fmla="*/ 9 w 385"/>
                <a:gd name="T25" fmla="*/ 222 h 342"/>
                <a:gd name="T26" fmla="*/ 19 w 385"/>
                <a:gd name="T27" fmla="*/ 245 h 342"/>
                <a:gd name="T28" fmla="*/ 33 w 385"/>
                <a:gd name="T29" fmla="*/ 267 h 342"/>
                <a:gd name="T30" fmla="*/ 50 w 385"/>
                <a:gd name="T31" fmla="*/ 286 h 342"/>
                <a:gd name="T32" fmla="*/ 70 w 385"/>
                <a:gd name="T33" fmla="*/ 302 h 342"/>
                <a:gd name="T34" fmla="*/ 94 w 385"/>
                <a:gd name="T35" fmla="*/ 317 h 342"/>
                <a:gd name="T36" fmla="*/ 119 w 385"/>
                <a:gd name="T37" fmla="*/ 329 h 342"/>
                <a:gd name="T38" fmla="*/ 145 w 385"/>
                <a:gd name="T39" fmla="*/ 337 h 342"/>
                <a:gd name="T40" fmla="*/ 173 w 385"/>
                <a:gd name="T41" fmla="*/ 341 h 342"/>
                <a:gd name="T42" fmla="*/ 203 w 385"/>
                <a:gd name="T43" fmla="*/ 342 h 342"/>
                <a:gd name="T44" fmla="*/ 232 w 385"/>
                <a:gd name="T45" fmla="*/ 338 h 342"/>
                <a:gd name="T46" fmla="*/ 260 w 385"/>
                <a:gd name="T47" fmla="*/ 331 h 342"/>
                <a:gd name="T48" fmla="*/ 285 w 385"/>
                <a:gd name="T49" fmla="*/ 322 h 342"/>
                <a:gd name="T50" fmla="*/ 308 w 385"/>
                <a:gd name="T51" fmla="*/ 308 h 342"/>
                <a:gd name="T52" fmla="*/ 330 w 385"/>
                <a:gd name="T53" fmla="*/ 292 h 342"/>
                <a:gd name="T54" fmla="*/ 348 w 385"/>
                <a:gd name="T55" fmla="*/ 273 h 342"/>
                <a:gd name="T56" fmla="*/ 363 w 385"/>
                <a:gd name="T57" fmla="*/ 252 h 342"/>
                <a:gd name="T58" fmla="*/ 374 w 385"/>
                <a:gd name="T59" fmla="*/ 230 h 342"/>
                <a:gd name="T60" fmla="*/ 382 w 385"/>
                <a:gd name="T61" fmla="*/ 205 h 342"/>
                <a:gd name="T62" fmla="*/ 385 w 385"/>
                <a:gd name="T63" fmla="*/ 180 h 342"/>
                <a:gd name="T64" fmla="*/ 384 w 385"/>
                <a:gd name="T65" fmla="*/ 154 h 342"/>
                <a:gd name="T66" fmla="*/ 380 w 385"/>
                <a:gd name="T67" fmla="*/ 128 h 342"/>
                <a:gd name="T68" fmla="*/ 371 w 385"/>
                <a:gd name="T69" fmla="*/ 104 h 342"/>
                <a:gd name="T70" fmla="*/ 358 w 385"/>
                <a:gd name="T71" fmla="*/ 82 h 342"/>
                <a:gd name="T72" fmla="*/ 342 w 385"/>
                <a:gd name="T73" fmla="*/ 62 h 342"/>
                <a:gd name="T74" fmla="*/ 323 w 385"/>
                <a:gd name="T75" fmla="*/ 44 h 342"/>
                <a:gd name="T76" fmla="*/ 301 w 385"/>
                <a:gd name="T77" fmla="*/ 29 h 342"/>
                <a:gd name="T78" fmla="*/ 276 w 385"/>
                <a:gd name="T79" fmla="*/ 17 h 342"/>
                <a:gd name="T80" fmla="*/ 250 w 385"/>
                <a:gd name="T81" fmla="*/ 7 h 342"/>
                <a:gd name="T82" fmla="*/ 223 w 385"/>
                <a:gd name="T83" fmla="*/ 1 h 342"/>
                <a:gd name="T84" fmla="*/ 193 w 385"/>
                <a:gd name="T85" fmla="*/ 0 h 3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85"/>
                <a:gd name="T130" fmla="*/ 0 h 342"/>
                <a:gd name="T131" fmla="*/ 385 w 385"/>
                <a:gd name="T132" fmla="*/ 342 h 34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85" h="342">
                  <a:moveTo>
                    <a:pt x="193" y="0"/>
                  </a:moveTo>
                  <a:lnTo>
                    <a:pt x="183" y="0"/>
                  </a:lnTo>
                  <a:lnTo>
                    <a:pt x="173" y="0"/>
                  </a:lnTo>
                  <a:lnTo>
                    <a:pt x="164" y="1"/>
                  </a:lnTo>
                  <a:lnTo>
                    <a:pt x="154" y="4"/>
                  </a:lnTo>
                  <a:lnTo>
                    <a:pt x="145" y="5"/>
                  </a:lnTo>
                  <a:lnTo>
                    <a:pt x="135" y="7"/>
                  </a:lnTo>
                  <a:lnTo>
                    <a:pt x="127" y="10"/>
                  </a:lnTo>
                  <a:lnTo>
                    <a:pt x="119" y="13"/>
                  </a:lnTo>
                  <a:lnTo>
                    <a:pt x="109" y="17"/>
                  </a:lnTo>
                  <a:lnTo>
                    <a:pt x="101" y="20"/>
                  </a:lnTo>
                  <a:lnTo>
                    <a:pt x="94" y="24"/>
                  </a:lnTo>
                  <a:lnTo>
                    <a:pt x="85" y="29"/>
                  </a:lnTo>
                  <a:lnTo>
                    <a:pt x="78" y="34"/>
                  </a:lnTo>
                  <a:lnTo>
                    <a:pt x="70" y="38"/>
                  </a:lnTo>
                  <a:lnTo>
                    <a:pt x="64" y="44"/>
                  </a:lnTo>
                  <a:lnTo>
                    <a:pt x="57" y="50"/>
                  </a:lnTo>
                  <a:lnTo>
                    <a:pt x="50" y="56"/>
                  </a:lnTo>
                  <a:lnTo>
                    <a:pt x="44" y="62"/>
                  </a:lnTo>
                  <a:lnTo>
                    <a:pt x="39" y="68"/>
                  </a:lnTo>
                  <a:lnTo>
                    <a:pt x="33" y="75"/>
                  </a:lnTo>
                  <a:lnTo>
                    <a:pt x="28" y="82"/>
                  </a:lnTo>
                  <a:lnTo>
                    <a:pt x="24" y="89"/>
                  </a:lnTo>
                  <a:lnTo>
                    <a:pt x="19" y="97"/>
                  </a:lnTo>
                  <a:lnTo>
                    <a:pt x="15" y="104"/>
                  </a:lnTo>
                  <a:lnTo>
                    <a:pt x="12" y="112"/>
                  </a:lnTo>
                  <a:lnTo>
                    <a:pt x="9" y="120"/>
                  </a:lnTo>
                  <a:lnTo>
                    <a:pt x="6" y="128"/>
                  </a:lnTo>
                  <a:lnTo>
                    <a:pt x="5" y="136"/>
                  </a:lnTo>
                  <a:lnTo>
                    <a:pt x="2" y="144"/>
                  </a:lnTo>
                  <a:lnTo>
                    <a:pt x="1" y="154"/>
                  </a:lnTo>
                  <a:lnTo>
                    <a:pt x="0" y="162"/>
                  </a:lnTo>
                  <a:lnTo>
                    <a:pt x="0" y="170"/>
                  </a:lnTo>
                  <a:lnTo>
                    <a:pt x="0" y="180"/>
                  </a:lnTo>
                  <a:lnTo>
                    <a:pt x="1" y="188"/>
                  </a:lnTo>
                  <a:lnTo>
                    <a:pt x="2" y="197"/>
                  </a:lnTo>
                  <a:lnTo>
                    <a:pt x="5" y="205"/>
                  </a:lnTo>
                  <a:lnTo>
                    <a:pt x="6" y="213"/>
                  </a:lnTo>
                  <a:lnTo>
                    <a:pt x="9" y="222"/>
                  </a:lnTo>
                  <a:lnTo>
                    <a:pt x="12" y="230"/>
                  </a:lnTo>
                  <a:lnTo>
                    <a:pt x="15" y="237"/>
                  </a:lnTo>
                  <a:lnTo>
                    <a:pt x="19" y="245"/>
                  </a:lnTo>
                  <a:lnTo>
                    <a:pt x="24" y="252"/>
                  </a:lnTo>
                  <a:lnTo>
                    <a:pt x="28" y="260"/>
                  </a:lnTo>
                  <a:lnTo>
                    <a:pt x="33" y="267"/>
                  </a:lnTo>
                  <a:lnTo>
                    <a:pt x="39" y="273"/>
                  </a:lnTo>
                  <a:lnTo>
                    <a:pt x="44" y="280"/>
                  </a:lnTo>
                  <a:lnTo>
                    <a:pt x="50" y="286"/>
                  </a:lnTo>
                  <a:lnTo>
                    <a:pt x="57" y="292"/>
                  </a:lnTo>
                  <a:lnTo>
                    <a:pt x="64" y="298"/>
                  </a:lnTo>
                  <a:lnTo>
                    <a:pt x="70" y="302"/>
                  </a:lnTo>
                  <a:lnTo>
                    <a:pt x="78" y="308"/>
                  </a:lnTo>
                  <a:lnTo>
                    <a:pt x="85" y="313"/>
                  </a:lnTo>
                  <a:lnTo>
                    <a:pt x="94" y="317"/>
                  </a:lnTo>
                  <a:lnTo>
                    <a:pt x="101" y="322"/>
                  </a:lnTo>
                  <a:lnTo>
                    <a:pt x="109" y="325"/>
                  </a:lnTo>
                  <a:lnTo>
                    <a:pt x="119" y="329"/>
                  </a:lnTo>
                  <a:lnTo>
                    <a:pt x="127" y="331"/>
                  </a:lnTo>
                  <a:lnTo>
                    <a:pt x="135" y="335"/>
                  </a:lnTo>
                  <a:lnTo>
                    <a:pt x="145" y="337"/>
                  </a:lnTo>
                  <a:lnTo>
                    <a:pt x="154" y="338"/>
                  </a:lnTo>
                  <a:lnTo>
                    <a:pt x="164" y="339"/>
                  </a:lnTo>
                  <a:lnTo>
                    <a:pt x="173" y="341"/>
                  </a:lnTo>
                  <a:lnTo>
                    <a:pt x="183" y="342"/>
                  </a:lnTo>
                  <a:lnTo>
                    <a:pt x="193" y="342"/>
                  </a:lnTo>
                  <a:lnTo>
                    <a:pt x="203" y="342"/>
                  </a:lnTo>
                  <a:lnTo>
                    <a:pt x="212" y="341"/>
                  </a:lnTo>
                  <a:lnTo>
                    <a:pt x="223" y="339"/>
                  </a:lnTo>
                  <a:lnTo>
                    <a:pt x="232" y="338"/>
                  </a:lnTo>
                  <a:lnTo>
                    <a:pt x="241" y="337"/>
                  </a:lnTo>
                  <a:lnTo>
                    <a:pt x="250" y="335"/>
                  </a:lnTo>
                  <a:lnTo>
                    <a:pt x="260" y="331"/>
                  </a:lnTo>
                  <a:lnTo>
                    <a:pt x="268" y="329"/>
                  </a:lnTo>
                  <a:lnTo>
                    <a:pt x="276" y="325"/>
                  </a:lnTo>
                  <a:lnTo>
                    <a:pt x="285" y="322"/>
                  </a:lnTo>
                  <a:lnTo>
                    <a:pt x="293" y="317"/>
                  </a:lnTo>
                  <a:lnTo>
                    <a:pt x="301" y="313"/>
                  </a:lnTo>
                  <a:lnTo>
                    <a:pt x="308" y="308"/>
                  </a:lnTo>
                  <a:lnTo>
                    <a:pt x="315" y="302"/>
                  </a:lnTo>
                  <a:lnTo>
                    <a:pt x="323" y="298"/>
                  </a:lnTo>
                  <a:lnTo>
                    <a:pt x="330" y="292"/>
                  </a:lnTo>
                  <a:lnTo>
                    <a:pt x="336" y="286"/>
                  </a:lnTo>
                  <a:lnTo>
                    <a:pt x="342" y="280"/>
                  </a:lnTo>
                  <a:lnTo>
                    <a:pt x="348" y="273"/>
                  </a:lnTo>
                  <a:lnTo>
                    <a:pt x="353" y="267"/>
                  </a:lnTo>
                  <a:lnTo>
                    <a:pt x="358" y="260"/>
                  </a:lnTo>
                  <a:lnTo>
                    <a:pt x="363" y="252"/>
                  </a:lnTo>
                  <a:lnTo>
                    <a:pt x="366" y="245"/>
                  </a:lnTo>
                  <a:lnTo>
                    <a:pt x="371" y="237"/>
                  </a:lnTo>
                  <a:lnTo>
                    <a:pt x="374" y="230"/>
                  </a:lnTo>
                  <a:lnTo>
                    <a:pt x="377" y="222"/>
                  </a:lnTo>
                  <a:lnTo>
                    <a:pt x="380" y="213"/>
                  </a:lnTo>
                  <a:lnTo>
                    <a:pt x="382" y="205"/>
                  </a:lnTo>
                  <a:lnTo>
                    <a:pt x="383" y="197"/>
                  </a:lnTo>
                  <a:lnTo>
                    <a:pt x="384" y="188"/>
                  </a:lnTo>
                  <a:lnTo>
                    <a:pt x="385" y="180"/>
                  </a:lnTo>
                  <a:lnTo>
                    <a:pt x="385" y="170"/>
                  </a:lnTo>
                  <a:lnTo>
                    <a:pt x="385" y="162"/>
                  </a:lnTo>
                  <a:lnTo>
                    <a:pt x="384" y="154"/>
                  </a:lnTo>
                  <a:lnTo>
                    <a:pt x="383" y="144"/>
                  </a:lnTo>
                  <a:lnTo>
                    <a:pt x="382" y="136"/>
                  </a:lnTo>
                  <a:lnTo>
                    <a:pt x="380" y="128"/>
                  </a:lnTo>
                  <a:lnTo>
                    <a:pt x="377" y="120"/>
                  </a:lnTo>
                  <a:lnTo>
                    <a:pt x="374" y="112"/>
                  </a:lnTo>
                  <a:lnTo>
                    <a:pt x="371" y="104"/>
                  </a:lnTo>
                  <a:lnTo>
                    <a:pt x="366" y="97"/>
                  </a:lnTo>
                  <a:lnTo>
                    <a:pt x="363" y="89"/>
                  </a:lnTo>
                  <a:lnTo>
                    <a:pt x="358" y="82"/>
                  </a:lnTo>
                  <a:lnTo>
                    <a:pt x="353" y="75"/>
                  </a:lnTo>
                  <a:lnTo>
                    <a:pt x="348" y="68"/>
                  </a:lnTo>
                  <a:lnTo>
                    <a:pt x="342" y="62"/>
                  </a:lnTo>
                  <a:lnTo>
                    <a:pt x="336" y="56"/>
                  </a:lnTo>
                  <a:lnTo>
                    <a:pt x="330" y="50"/>
                  </a:lnTo>
                  <a:lnTo>
                    <a:pt x="323" y="44"/>
                  </a:lnTo>
                  <a:lnTo>
                    <a:pt x="315" y="38"/>
                  </a:lnTo>
                  <a:lnTo>
                    <a:pt x="308" y="34"/>
                  </a:lnTo>
                  <a:lnTo>
                    <a:pt x="301" y="29"/>
                  </a:lnTo>
                  <a:lnTo>
                    <a:pt x="293" y="24"/>
                  </a:lnTo>
                  <a:lnTo>
                    <a:pt x="285" y="20"/>
                  </a:lnTo>
                  <a:lnTo>
                    <a:pt x="276" y="17"/>
                  </a:lnTo>
                  <a:lnTo>
                    <a:pt x="268" y="13"/>
                  </a:lnTo>
                  <a:lnTo>
                    <a:pt x="260" y="10"/>
                  </a:lnTo>
                  <a:lnTo>
                    <a:pt x="250" y="7"/>
                  </a:lnTo>
                  <a:lnTo>
                    <a:pt x="241" y="5"/>
                  </a:lnTo>
                  <a:lnTo>
                    <a:pt x="232" y="4"/>
                  </a:lnTo>
                  <a:lnTo>
                    <a:pt x="223" y="1"/>
                  </a:lnTo>
                  <a:lnTo>
                    <a:pt x="212" y="0"/>
                  </a:lnTo>
                  <a:lnTo>
                    <a:pt x="203" y="0"/>
                  </a:lnTo>
                  <a:lnTo>
                    <a:pt x="193" y="0"/>
                  </a:lnTo>
                </a:path>
              </a:pathLst>
            </a:custGeom>
            <a:solidFill>
              <a:srgbClr val="FF66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376" name="Rectangle 41"/>
            <p:cNvSpPr>
              <a:spLocks noChangeArrowheads="1"/>
            </p:cNvSpPr>
            <p:nvPr/>
          </p:nvSpPr>
          <p:spPr bwMode="auto">
            <a:xfrm>
              <a:off x="2519" y="2993"/>
              <a:ext cx="122" cy="24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500">
                  <a:solidFill>
                    <a:srgbClr val="000000"/>
                  </a:solidFill>
                  <a:latin typeface="Times New Roman" panose="02020603050405020304" pitchFamily="18" charset="0"/>
                </a:rPr>
                <a:t>F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  <p:sp>
          <p:nvSpPr>
            <p:cNvPr id="57377" name="Freeform 52"/>
            <p:cNvSpPr>
              <a:spLocks/>
            </p:cNvSpPr>
            <p:nvPr/>
          </p:nvSpPr>
          <p:spPr bwMode="auto">
            <a:xfrm>
              <a:off x="2152" y="2980"/>
              <a:ext cx="227" cy="284"/>
            </a:xfrm>
            <a:custGeom>
              <a:avLst/>
              <a:gdLst>
                <a:gd name="T0" fmla="*/ 227 w 227"/>
                <a:gd name="T1" fmla="*/ 67 h 284"/>
                <a:gd name="T2" fmla="*/ 68 w 227"/>
                <a:gd name="T3" fmla="*/ 67 h 284"/>
                <a:gd name="T4" fmla="*/ 71 w 227"/>
                <a:gd name="T5" fmla="*/ 0 h 284"/>
                <a:gd name="T6" fmla="*/ 0 w 227"/>
                <a:gd name="T7" fmla="*/ 154 h 284"/>
                <a:gd name="T8" fmla="*/ 74 w 227"/>
                <a:gd name="T9" fmla="*/ 284 h 284"/>
                <a:gd name="T10" fmla="*/ 74 w 227"/>
                <a:gd name="T11" fmla="*/ 206 h 284"/>
                <a:gd name="T12" fmla="*/ 227 w 227"/>
                <a:gd name="T13" fmla="*/ 206 h 284"/>
                <a:gd name="T14" fmla="*/ 227 w 227"/>
                <a:gd name="T15" fmla="*/ 67 h 2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7"/>
                <a:gd name="T25" fmla="*/ 0 h 284"/>
                <a:gd name="T26" fmla="*/ 227 w 227"/>
                <a:gd name="T27" fmla="*/ 284 h 28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7" h="284">
                  <a:moveTo>
                    <a:pt x="227" y="67"/>
                  </a:moveTo>
                  <a:lnTo>
                    <a:pt x="68" y="67"/>
                  </a:lnTo>
                  <a:lnTo>
                    <a:pt x="71" y="0"/>
                  </a:lnTo>
                  <a:lnTo>
                    <a:pt x="0" y="154"/>
                  </a:lnTo>
                  <a:lnTo>
                    <a:pt x="74" y="284"/>
                  </a:lnTo>
                  <a:lnTo>
                    <a:pt x="74" y="206"/>
                  </a:lnTo>
                  <a:lnTo>
                    <a:pt x="227" y="206"/>
                  </a:lnTo>
                  <a:lnTo>
                    <a:pt x="227" y="67"/>
                  </a:lnTo>
                  <a:close/>
                </a:path>
              </a:pathLst>
            </a:custGeom>
            <a:solidFill>
              <a:srgbClr val="FF66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" name="Group 66"/>
          <p:cNvGrpSpPr>
            <a:grpSpLocks/>
          </p:cNvGrpSpPr>
          <p:nvPr/>
        </p:nvGrpSpPr>
        <p:grpSpPr bwMode="auto">
          <a:xfrm>
            <a:off x="2971800" y="3902075"/>
            <a:ext cx="2035175" cy="815975"/>
            <a:chOff x="1872" y="2458"/>
            <a:chExt cx="1282" cy="514"/>
          </a:xfrm>
        </p:grpSpPr>
        <p:sp>
          <p:nvSpPr>
            <p:cNvPr id="57372" name="Freeform 44"/>
            <p:cNvSpPr>
              <a:spLocks/>
            </p:cNvSpPr>
            <p:nvPr/>
          </p:nvSpPr>
          <p:spPr bwMode="auto">
            <a:xfrm>
              <a:off x="1872" y="2458"/>
              <a:ext cx="1282" cy="514"/>
            </a:xfrm>
            <a:custGeom>
              <a:avLst/>
              <a:gdLst>
                <a:gd name="T0" fmla="*/ 0 w 1282"/>
                <a:gd name="T1" fmla="*/ 514 h 514"/>
                <a:gd name="T2" fmla="*/ 0 w 1282"/>
                <a:gd name="T3" fmla="*/ 97 h 514"/>
                <a:gd name="T4" fmla="*/ 1089 w 1282"/>
                <a:gd name="T5" fmla="*/ 95 h 514"/>
                <a:gd name="T6" fmla="*/ 1089 w 1282"/>
                <a:gd name="T7" fmla="*/ 0 h 514"/>
                <a:gd name="T8" fmla="*/ 1282 w 1282"/>
                <a:gd name="T9" fmla="*/ 177 h 514"/>
                <a:gd name="T10" fmla="*/ 1089 w 1282"/>
                <a:gd name="T11" fmla="*/ 313 h 514"/>
                <a:gd name="T12" fmla="*/ 1089 w 1282"/>
                <a:gd name="T13" fmla="*/ 226 h 514"/>
                <a:gd name="T14" fmla="*/ 155 w 1282"/>
                <a:gd name="T15" fmla="*/ 224 h 514"/>
                <a:gd name="T16" fmla="*/ 155 w 1282"/>
                <a:gd name="T17" fmla="*/ 514 h 514"/>
                <a:gd name="T18" fmla="*/ 0 w 1282"/>
                <a:gd name="T19" fmla="*/ 514 h 5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82"/>
                <a:gd name="T31" fmla="*/ 0 h 514"/>
                <a:gd name="T32" fmla="*/ 1282 w 1282"/>
                <a:gd name="T33" fmla="*/ 514 h 5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82" h="514">
                  <a:moveTo>
                    <a:pt x="0" y="514"/>
                  </a:moveTo>
                  <a:lnTo>
                    <a:pt x="0" y="97"/>
                  </a:lnTo>
                  <a:lnTo>
                    <a:pt x="1089" y="95"/>
                  </a:lnTo>
                  <a:lnTo>
                    <a:pt x="1089" y="0"/>
                  </a:lnTo>
                  <a:lnTo>
                    <a:pt x="1282" y="177"/>
                  </a:lnTo>
                  <a:lnTo>
                    <a:pt x="1089" y="313"/>
                  </a:lnTo>
                  <a:lnTo>
                    <a:pt x="1089" y="226"/>
                  </a:lnTo>
                  <a:lnTo>
                    <a:pt x="155" y="224"/>
                  </a:lnTo>
                  <a:lnTo>
                    <a:pt x="155" y="514"/>
                  </a:lnTo>
                  <a:lnTo>
                    <a:pt x="0" y="514"/>
                  </a:lnTo>
                  <a:close/>
                </a:path>
              </a:pathLst>
            </a:custGeom>
            <a:solidFill>
              <a:srgbClr val="FFCC00"/>
            </a:solidFill>
            <a:ln w="1117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373" name="Freeform 50"/>
            <p:cNvSpPr>
              <a:spLocks/>
            </p:cNvSpPr>
            <p:nvPr/>
          </p:nvSpPr>
          <p:spPr bwMode="auto">
            <a:xfrm>
              <a:off x="2296" y="2682"/>
              <a:ext cx="318" cy="275"/>
            </a:xfrm>
            <a:custGeom>
              <a:avLst/>
              <a:gdLst>
                <a:gd name="T0" fmla="*/ 96 w 318"/>
                <a:gd name="T1" fmla="*/ 0 h 275"/>
                <a:gd name="T2" fmla="*/ 96 w 318"/>
                <a:gd name="T3" fmla="*/ 232 h 275"/>
                <a:gd name="T4" fmla="*/ 0 w 318"/>
                <a:gd name="T5" fmla="*/ 232 h 275"/>
                <a:gd name="T6" fmla="*/ 181 w 318"/>
                <a:gd name="T7" fmla="*/ 275 h 275"/>
                <a:gd name="T8" fmla="*/ 318 w 318"/>
                <a:gd name="T9" fmla="*/ 232 h 275"/>
                <a:gd name="T10" fmla="*/ 229 w 318"/>
                <a:gd name="T11" fmla="*/ 232 h 275"/>
                <a:gd name="T12" fmla="*/ 229 w 318"/>
                <a:gd name="T13" fmla="*/ 0 h 275"/>
                <a:gd name="T14" fmla="*/ 96 w 318"/>
                <a:gd name="T15" fmla="*/ 0 h 2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8"/>
                <a:gd name="T25" fmla="*/ 0 h 275"/>
                <a:gd name="T26" fmla="*/ 318 w 318"/>
                <a:gd name="T27" fmla="*/ 275 h 2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8" h="275">
                  <a:moveTo>
                    <a:pt x="96" y="0"/>
                  </a:moveTo>
                  <a:lnTo>
                    <a:pt x="96" y="232"/>
                  </a:lnTo>
                  <a:lnTo>
                    <a:pt x="0" y="232"/>
                  </a:lnTo>
                  <a:lnTo>
                    <a:pt x="181" y="275"/>
                  </a:lnTo>
                  <a:lnTo>
                    <a:pt x="318" y="232"/>
                  </a:lnTo>
                  <a:lnTo>
                    <a:pt x="229" y="232"/>
                  </a:lnTo>
                  <a:lnTo>
                    <a:pt x="229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CC00"/>
            </a:solidFill>
            <a:ln w="1117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374" name="Rectangle 53"/>
            <p:cNvSpPr>
              <a:spLocks noChangeArrowheads="1"/>
            </p:cNvSpPr>
            <p:nvPr/>
          </p:nvSpPr>
          <p:spPr bwMode="auto">
            <a:xfrm>
              <a:off x="2397" y="2627"/>
              <a:ext cx="126" cy="7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</p:grpSp>
      <p:grpSp>
        <p:nvGrpSpPr>
          <p:cNvPr id="7" name="Group 65"/>
          <p:cNvGrpSpPr>
            <a:grpSpLocks/>
          </p:cNvGrpSpPr>
          <p:nvPr/>
        </p:nvGrpSpPr>
        <p:grpSpPr bwMode="auto">
          <a:xfrm>
            <a:off x="2606675" y="3603625"/>
            <a:ext cx="2389188" cy="1076325"/>
            <a:chOff x="1642" y="2270"/>
            <a:chExt cx="1505" cy="678"/>
          </a:xfrm>
        </p:grpSpPr>
        <p:sp>
          <p:nvSpPr>
            <p:cNvPr id="57369" name="Freeform 48"/>
            <p:cNvSpPr>
              <a:spLocks/>
            </p:cNvSpPr>
            <p:nvPr/>
          </p:nvSpPr>
          <p:spPr bwMode="auto">
            <a:xfrm>
              <a:off x="2510" y="2511"/>
              <a:ext cx="318" cy="437"/>
            </a:xfrm>
            <a:custGeom>
              <a:avLst/>
              <a:gdLst>
                <a:gd name="T0" fmla="*/ 222 w 318"/>
                <a:gd name="T1" fmla="*/ 0 h 437"/>
                <a:gd name="T2" fmla="*/ 222 w 318"/>
                <a:gd name="T3" fmla="*/ 372 h 437"/>
                <a:gd name="T4" fmla="*/ 318 w 318"/>
                <a:gd name="T5" fmla="*/ 372 h 437"/>
                <a:gd name="T6" fmla="*/ 137 w 318"/>
                <a:gd name="T7" fmla="*/ 437 h 437"/>
                <a:gd name="T8" fmla="*/ 0 w 318"/>
                <a:gd name="T9" fmla="*/ 372 h 437"/>
                <a:gd name="T10" fmla="*/ 89 w 318"/>
                <a:gd name="T11" fmla="*/ 372 h 437"/>
                <a:gd name="T12" fmla="*/ 89 w 318"/>
                <a:gd name="T13" fmla="*/ 0 h 437"/>
                <a:gd name="T14" fmla="*/ 222 w 318"/>
                <a:gd name="T15" fmla="*/ 0 h 4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8"/>
                <a:gd name="T25" fmla="*/ 0 h 437"/>
                <a:gd name="T26" fmla="*/ 318 w 318"/>
                <a:gd name="T27" fmla="*/ 437 h 4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8" h="437">
                  <a:moveTo>
                    <a:pt x="222" y="0"/>
                  </a:moveTo>
                  <a:lnTo>
                    <a:pt x="222" y="372"/>
                  </a:lnTo>
                  <a:lnTo>
                    <a:pt x="318" y="372"/>
                  </a:lnTo>
                  <a:lnTo>
                    <a:pt x="137" y="437"/>
                  </a:lnTo>
                  <a:lnTo>
                    <a:pt x="0" y="372"/>
                  </a:lnTo>
                  <a:lnTo>
                    <a:pt x="89" y="372"/>
                  </a:lnTo>
                  <a:lnTo>
                    <a:pt x="89" y="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00FF00"/>
            </a:solidFill>
            <a:ln w="1117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370" name="Freeform 46"/>
            <p:cNvSpPr>
              <a:spLocks/>
            </p:cNvSpPr>
            <p:nvPr/>
          </p:nvSpPr>
          <p:spPr bwMode="auto">
            <a:xfrm>
              <a:off x="1642" y="2270"/>
              <a:ext cx="1505" cy="320"/>
            </a:xfrm>
            <a:custGeom>
              <a:avLst/>
              <a:gdLst>
                <a:gd name="T0" fmla="*/ 0 w 1505"/>
                <a:gd name="T1" fmla="*/ 94 h 320"/>
                <a:gd name="T2" fmla="*/ 1279 w 1505"/>
                <a:gd name="T3" fmla="*/ 97 h 320"/>
                <a:gd name="T4" fmla="*/ 1279 w 1505"/>
                <a:gd name="T5" fmla="*/ 0 h 320"/>
                <a:gd name="T6" fmla="*/ 1505 w 1505"/>
                <a:gd name="T7" fmla="*/ 181 h 320"/>
                <a:gd name="T8" fmla="*/ 1279 w 1505"/>
                <a:gd name="T9" fmla="*/ 320 h 320"/>
                <a:gd name="T10" fmla="*/ 1279 w 1505"/>
                <a:gd name="T11" fmla="*/ 231 h 320"/>
                <a:gd name="T12" fmla="*/ 0 w 1505"/>
                <a:gd name="T13" fmla="*/ 233 h 320"/>
                <a:gd name="T14" fmla="*/ 0 w 1505"/>
                <a:gd name="T15" fmla="*/ 94 h 3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05"/>
                <a:gd name="T25" fmla="*/ 0 h 320"/>
                <a:gd name="T26" fmla="*/ 1505 w 1505"/>
                <a:gd name="T27" fmla="*/ 320 h 3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05" h="320">
                  <a:moveTo>
                    <a:pt x="0" y="94"/>
                  </a:moveTo>
                  <a:lnTo>
                    <a:pt x="1279" y="97"/>
                  </a:lnTo>
                  <a:lnTo>
                    <a:pt x="1279" y="0"/>
                  </a:lnTo>
                  <a:lnTo>
                    <a:pt x="1505" y="181"/>
                  </a:lnTo>
                  <a:lnTo>
                    <a:pt x="1279" y="320"/>
                  </a:lnTo>
                  <a:lnTo>
                    <a:pt x="1279" y="231"/>
                  </a:lnTo>
                  <a:lnTo>
                    <a:pt x="0" y="233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00FF00"/>
            </a:solidFill>
            <a:ln w="1117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371" name="Rectangle 54"/>
            <p:cNvSpPr>
              <a:spLocks noChangeArrowheads="1"/>
            </p:cNvSpPr>
            <p:nvPr/>
          </p:nvSpPr>
          <p:spPr bwMode="auto">
            <a:xfrm>
              <a:off x="2602" y="2456"/>
              <a:ext cx="127" cy="71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</p:grpSp>
      <p:grpSp>
        <p:nvGrpSpPr>
          <p:cNvPr id="8" name="Group 62"/>
          <p:cNvGrpSpPr>
            <a:grpSpLocks/>
          </p:cNvGrpSpPr>
          <p:nvPr/>
        </p:nvGrpSpPr>
        <p:grpSpPr bwMode="auto">
          <a:xfrm>
            <a:off x="4994275" y="3757613"/>
            <a:ext cx="611188" cy="541337"/>
            <a:chOff x="3154" y="2383"/>
            <a:chExt cx="385" cy="341"/>
          </a:xfrm>
        </p:grpSpPr>
        <p:sp>
          <p:nvSpPr>
            <p:cNvPr id="57367" name="Freeform 15"/>
            <p:cNvSpPr>
              <a:spLocks/>
            </p:cNvSpPr>
            <p:nvPr/>
          </p:nvSpPr>
          <p:spPr bwMode="auto">
            <a:xfrm>
              <a:off x="3154" y="2383"/>
              <a:ext cx="385" cy="341"/>
            </a:xfrm>
            <a:custGeom>
              <a:avLst/>
              <a:gdLst>
                <a:gd name="T0" fmla="*/ 173 w 385"/>
                <a:gd name="T1" fmla="*/ 0 h 341"/>
                <a:gd name="T2" fmla="*/ 145 w 385"/>
                <a:gd name="T3" fmla="*/ 5 h 341"/>
                <a:gd name="T4" fmla="*/ 119 w 385"/>
                <a:gd name="T5" fmla="*/ 13 h 341"/>
                <a:gd name="T6" fmla="*/ 94 w 385"/>
                <a:gd name="T7" fmla="*/ 24 h 341"/>
                <a:gd name="T8" fmla="*/ 70 w 385"/>
                <a:gd name="T9" fmla="*/ 38 h 341"/>
                <a:gd name="T10" fmla="*/ 50 w 385"/>
                <a:gd name="T11" fmla="*/ 56 h 341"/>
                <a:gd name="T12" fmla="*/ 33 w 385"/>
                <a:gd name="T13" fmla="*/ 75 h 341"/>
                <a:gd name="T14" fmla="*/ 19 w 385"/>
                <a:gd name="T15" fmla="*/ 96 h 341"/>
                <a:gd name="T16" fmla="*/ 9 w 385"/>
                <a:gd name="T17" fmla="*/ 120 h 341"/>
                <a:gd name="T18" fmla="*/ 2 w 385"/>
                <a:gd name="T19" fmla="*/ 144 h 341"/>
                <a:gd name="T20" fmla="*/ 0 w 385"/>
                <a:gd name="T21" fmla="*/ 170 h 341"/>
                <a:gd name="T22" fmla="*/ 2 w 385"/>
                <a:gd name="T23" fmla="*/ 196 h 341"/>
                <a:gd name="T24" fmla="*/ 9 w 385"/>
                <a:gd name="T25" fmla="*/ 221 h 341"/>
                <a:gd name="T26" fmla="*/ 19 w 385"/>
                <a:gd name="T27" fmla="*/ 245 h 341"/>
                <a:gd name="T28" fmla="*/ 33 w 385"/>
                <a:gd name="T29" fmla="*/ 267 h 341"/>
                <a:gd name="T30" fmla="*/ 50 w 385"/>
                <a:gd name="T31" fmla="*/ 286 h 341"/>
                <a:gd name="T32" fmla="*/ 70 w 385"/>
                <a:gd name="T33" fmla="*/ 302 h 341"/>
                <a:gd name="T34" fmla="*/ 94 w 385"/>
                <a:gd name="T35" fmla="*/ 316 h 341"/>
                <a:gd name="T36" fmla="*/ 119 w 385"/>
                <a:gd name="T37" fmla="*/ 328 h 341"/>
                <a:gd name="T38" fmla="*/ 145 w 385"/>
                <a:gd name="T39" fmla="*/ 337 h 341"/>
                <a:gd name="T40" fmla="*/ 173 w 385"/>
                <a:gd name="T41" fmla="*/ 340 h 341"/>
                <a:gd name="T42" fmla="*/ 203 w 385"/>
                <a:gd name="T43" fmla="*/ 341 h 341"/>
                <a:gd name="T44" fmla="*/ 232 w 385"/>
                <a:gd name="T45" fmla="*/ 338 h 341"/>
                <a:gd name="T46" fmla="*/ 260 w 385"/>
                <a:gd name="T47" fmla="*/ 331 h 341"/>
                <a:gd name="T48" fmla="*/ 285 w 385"/>
                <a:gd name="T49" fmla="*/ 321 h 341"/>
                <a:gd name="T50" fmla="*/ 308 w 385"/>
                <a:gd name="T51" fmla="*/ 308 h 341"/>
                <a:gd name="T52" fmla="*/ 330 w 385"/>
                <a:gd name="T53" fmla="*/ 291 h 341"/>
                <a:gd name="T54" fmla="*/ 347 w 385"/>
                <a:gd name="T55" fmla="*/ 272 h 341"/>
                <a:gd name="T56" fmla="*/ 363 w 385"/>
                <a:gd name="T57" fmla="*/ 252 h 341"/>
                <a:gd name="T58" fmla="*/ 374 w 385"/>
                <a:gd name="T59" fmla="*/ 230 h 341"/>
                <a:gd name="T60" fmla="*/ 382 w 385"/>
                <a:gd name="T61" fmla="*/ 205 h 341"/>
                <a:gd name="T62" fmla="*/ 385 w 385"/>
                <a:gd name="T63" fmla="*/ 180 h 341"/>
                <a:gd name="T64" fmla="*/ 384 w 385"/>
                <a:gd name="T65" fmla="*/ 153 h 341"/>
                <a:gd name="T66" fmla="*/ 379 w 385"/>
                <a:gd name="T67" fmla="*/ 127 h 341"/>
                <a:gd name="T68" fmla="*/ 371 w 385"/>
                <a:gd name="T69" fmla="*/ 103 h 341"/>
                <a:gd name="T70" fmla="*/ 358 w 385"/>
                <a:gd name="T71" fmla="*/ 82 h 341"/>
                <a:gd name="T72" fmla="*/ 342 w 385"/>
                <a:gd name="T73" fmla="*/ 62 h 341"/>
                <a:gd name="T74" fmla="*/ 323 w 385"/>
                <a:gd name="T75" fmla="*/ 44 h 341"/>
                <a:gd name="T76" fmla="*/ 301 w 385"/>
                <a:gd name="T77" fmla="*/ 29 h 341"/>
                <a:gd name="T78" fmla="*/ 276 w 385"/>
                <a:gd name="T79" fmla="*/ 17 h 341"/>
                <a:gd name="T80" fmla="*/ 250 w 385"/>
                <a:gd name="T81" fmla="*/ 7 h 341"/>
                <a:gd name="T82" fmla="*/ 223 w 385"/>
                <a:gd name="T83" fmla="*/ 1 h 341"/>
                <a:gd name="T84" fmla="*/ 193 w 385"/>
                <a:gd name="T85" fmla="*/ 0 h 3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85"/>
                <a:gd name="T130" fmla="*/ 0 h 341"/>
                <a:gd name="T131" fmla="*/ 385 w 385"/>
                <a:gd name="T132" fmla="*/ 341 h 3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85" h="341">
                  <a:moveTo>
                    <a:pt x="193" y="0"/>
                  </a:moveTo>
                  <a:lnTo>
                    <a:pt x="183" y="0"/>
                  </a:lnTo>
                  <a:lnTo>
                    <a:pt x="173" y="0"/>
                  </a:lnTo>
                  <a:lnTo>
                    <a:pt x="164" y="1"/>
                  </a:lnTo>
                  <a:lnTo>
                    <a:pt x="154" y="4"/>
                  </a:lnTo>
                  <a:lnTo>
                    <a:pt x="145" y="5"/>
                  </a:lnTo>
                  <a:lnTo>
                    <a:pt x="135" y="7"/>
                  </a:lnTo>
                  <a:lnTo>
                    <a:pt x="127" y="9"/>
                  </a:lnTo>
                  <a:lnTo>
                    <a:pt x="119" y="13"/>
                  </a:lnTo>
                  <a:lnTo>
                    <a:pt x="109" y="17"/>
                  </a:lnTo>
                  <a:lnTo>
                    <a:pt x="101" y="20"/>
                  </a:lnTo>
                  <a:lnTo>
                    <a:pt x="94" y="24"/>
                  </a:lnTo>
                  <a:lnTo>
                    <a:pt x="85" y="29"/>
                  </a:lnTo>
                  <a:lnTo>
                    <a:pt x="78" y="33"/>
                  </a:lnTo>
                  <a:lnTo>
                    <a:pt x="70" y="38"/>
                  </a:lnTo>
                  <a:lnTo>
                    <a:pt x="64" y="44"/>
                  </a:lnTo>
                  <a:lnTo>
                    <a:pt x="57" y="50"/>
                  </a:lnTo>
                  <a:lnTo>
                    <a:pt x="50" y="56"/>
                  </a:lnTo>
                  <a:lnTo>
                    <a:pt x="44" y="62"/>
                  </a:lnTo>
                  <a:lnTo>
                    <a:pt x="39" y="68"/>
                  </a:lnTo>
                  <a:lnTo>
                    <a:pt x="33" y="75"/>
                  </a:lnTo>
                  <a:lnTo>
                    <a:pt x="28" y="82"/>
                  </a:lnTo>
                  <a:lnTo>
                    <a:pt x="24" y="89"/>
                  </a:lnTo>
                  <a:lnTo>
                    <a:pt x="19" y="96"/>
                  </a:lnTo>
                  <a:lnTo>
                    <a:pt x="15" y="103"/>
                  </a:lnTo>
                  <a:lnTo>
                    <a:pt x="12" y="112"/>
                  </a:lnTo>
                  <a:lnTo>
                    <a:pt x="9" y="120"/>
                  </a:lnTo>
                  <a:lnTo>
                    <a:pt x="6" y="127"/>
                  </a:lnTo>
                  <a:lnTo>
                    <a:pt x="5" y="136"/>
                  </a:lnTo>
                  <a:lnTo>
                    <a:pt x="2" y="144"/>
                  </a:lnTo>
                  <a:lnTo>
                    <a:pt x="1" y="153"/>
                  </a:lnTo>
                  <a:lnTo>
                    <a:pt x="0" y="162"/>
                  </a:lnTo>
                  <a:lnTo>
                    <a:pt x="0" y="170"/>
                  </a:lnTo>
                  <a:lnTo>
                    <a:pt x="0" y="180"/>
                  </a:lnTo>
                  <a:lnTo>
                    <a:pt x="1" y="188"/>
                  </a:lnTo>
                  <a:lnTo>
                    <a:pt x="2" y="196"/>
                  </a:lnTo>
                  <a:lnTo>
                    <a:pt x="5" y="205"/>
                  </a:lnTo>
                  <a:lnTo>
                    <a:pt x="6" y="213"/>
                  </a:lnTo>
                  <a:lnTo>
                    <a:pt x="9" y="221"/>
                  </a:lnTo>
                  <a:lnTo>
                    <a:pt x="12" y="230"/>
                  </a:lnTo>
                  <a:lnTo>
                    <a:pt x="15" y="237"/>
                  </a:lnTo>
                  <a:lnTo>
                    <a:pt x="19" y="245"/>
                  </a:lnTo>
                  <a:lnTo>
                    <a:pt x="24" y="252"/>
                  </a:lnTo>
                  <a:lnTo>
                    <a:pt x="28" y="259"/>
                  </a:lnTo>
                  <a:lnTo>
                    <a:pt x="33" y="267"/>
                  </a:lnTo>
                  <a:lnTo>
                    <a:pt x="39" y="272"/>
                  </a:lnTo>
                  <a:lnTo>
                    <a:pt x="44" y="280"/>
                  </a:lnTo>
                  <a:lnTo>
                    <a:pt x="50" y="286"/>
                  </a:lnTo>
                  <a:lnTo>
                    <a:pt x="57" y="291"/>
                  </a:lnTo>
                  <a:lnTo>
                    <a:pt x="64" y="297"/>
                  </a:lnTo>
                  <a:lnTo>
                    <a:pt x="70" y="302"/>
                  </a:lnTo>
                  <a:lnTo>
                    <a:pt x="78" y="308"/>
                  </a:lnTo>
                  <a:lnTo>
                    <a:pt x="85" y="313"/>
                  </a:lnTo>
                  <a:lnTo>
                    <a:pt x="94" y="316"/>
                  </a:lnTo>
                  <a:lnTo>
                    <a:pt x="101" y="321"/>
                  </a:lnTo>
                  <a:lnTo>
                    <a:pt x="109" y="325"/>
                  </a:lnTo>
                  <a:lnTo>
                    <a:pt x="119" y="328"/>
                  </a:lnTo>
                  <a:lnTo>
                    <a:pt x="127" y="331"/>
                  </a:lnTo>
                  <a:lnTo>
                    <a:pt x="135" y="334"/>
                  </a:lnTo>
                  <a:lnTo>
                    <a:pt x="145" y="337"/>
                  </a:lnTo>
                  <a:lnTo>
                    <a:pt x="154" y="338"/>
                  </a:lnTo>
                  <a:lnTo>
                    <a:pt x="164" y="339"/>
                  </a:lnTo>
                  <a:lnTo>
                    <a:pt x="173" y="340"/>
                  </a:lnTo>
                  <a:lnTo>
                    <a:pt x="183" y="341"/>
                  </a:lnTo>
                  <a:lnTo>
                    <a:pt x="193" y="341"/>
                  </a:lnTo>
                  <a:lnTo>
                    <a:pt x="203" y="341"/>
                  </a:lnTo>
                  <a:lnTo>
                    <a:pt x="212" y="340"/>
                  </a:lnTo>
                  <a:lnTo>
                    <a:pt x="223" y="339"/>
                  </a:lnTo>
                  <a:lnTo>
                    <a:pt x="232" y="338"/>
                  </a:lnTo>
                  <a:lnTo>
                    <a:pt x="241" y="337"/>
                  </a:lnTo>
                  <a:lnTo>
                    <a:pt x="250" y="334"/>
                  </a:lnTo>
                  <a:lnTo>
                    <a:pt x="260" y="331"/>
                  </a:lnTo>
                  <a:lnTo>
                    <a:pt x="268" y="328"/>
                  </a:lnTo>
                  <a:lnTo>
                    <a:pt x="276" y="325"/>
                  </a:lnTo>
                  <a:lnTo>
                    <a:pt x="285" y="321"/>
                  </a:lnTo>
                  <a:lnTo>
                    <a:pt x="293" y="316"/>
                  </a:lnTo>
                  <a:lnTo>
                    <a:pt x="301" y="313"/>
                  </a:lnTo>
                  <a:lnTo>
                    <a:pt x="308" y="308"/>
                  </a:lnTo>
                  <a:lnTo>
                    <a:pt x="315" y="302"/>
                  </a:lnTo>
                  <a:lnTo>
                    <a:pt x="323" y="297"/>
                  </a:lnTo>
                  <a:lnTo>
                    <a:pt x="330" y="291"/>
                  </a:lnTo>
                  <a:lnTo>
                    <a:pt x="336" y="286"/>
                  </a:lnTo>
                  <a:lnTo>
                    <a:pt x="342" y="280"/>
                  </a:lnTo>
                  <a:lnTo>
                    <a:pt x="347" y="272"/>
                  </a:lnTo>
                  <a:lnTo>
                    <a:pt x="353" y="267"/>
                  </a:lnTo>
                  <a:lnTo>
                    <a:pt x="358" y="259"/>
                  </a:lnTo>
                  <a:lnTo>
                    <a:pt x="363" y="252"/>
                  </a:lnTo>
                  <a:lnTo>
                    <a:pt x="366" y="245"/>
                  </a:lnTo>
                  <a:lnTo>
                    <a:pt x="371" y="237"/>
                  </a:lnTo>
                  <a:lnTo>
                    <a:pt x="374" y="230"/>
                  </a:lnTo>
                  <a:lnTo>
                    <a:pt x="377" y="221"/>
                  </a:lnTo>
                  <a:lnTo>
                    <a:pt x="379" y="213"/>
                  </a:lnTo>
                  <a:lnTo>
                    <a:pt x="382" y="205"/>
                  </a:lnTo>
                  <a:lnTo>
                    <a:pt x="383" y="196"/>
                  </a:lnTo>
                  <a:lnTo>
                    <a:pt x="384" y="188"/>
                  </a:lnTo>
                  <a:lnTo>
                    <a:pt x="385" y="180"/>
                  </a:lnTo>
                  <a:lnTo>
                    <a:pt x="385" y="170"/>
                  </a:lnTo>
                  <a:lnTo>
                    <a:pt x="385" y="162"/>
                  </a:lnTo>
                  <a:lnTo>
                    <a:pt x="384" y="153"/>
                  </a:lnTo>
                  <a:lnTo>
                    <a:pt x="383" y="145"/>
                  </a:lnTo>
                  <a:lnTo>
                    <a:pt x="382" y="136"/>
                  </a:lnTo>
                  <a:lnTo>
                    <a:pt x="379" y="127"/>
                  </a:lnTo>
                  <a:lnTo>
                    <a:pt x="377" y="120"/>
                  </a:lnTo>
                  <a:lnTo>
                    <a:pt x="374" y="112"/>
                  </a:lnTo>
                  <a:lnTo>
                    <a:pt x="371" y="103"/>
                  </a:lnTo>
                  <a:lnTo>
                    <a:pt x="366" y="96"/>
                  </a:lnTo>
                  <a:lnTo>
                    <a:pt x="363" y="89"/>
                  </a:lnTo>
                  <a:lnTo>
                    <a:pt x="358" y="82"/>
                  </a:lnTo>
                  <a:lnTo>
                    <a:pt x="353" y="75"/>
                  </a:lnTo>
                  <a:lnTo>
                    <a:pt x="347" y="68"/>
                  </a:lnTo>
                  <a:lnTo>
                    <a:pt x="342" y="62"/>
                  </a:lnTo>
                  <a:lnTo>
                    <a:pt x="336" y="56"/>
                  </a:lnTo>
                  <a:lnTo>
                    <a:pt x="330" y="50"/>
                  </a:lnTo>
                  <a:lnTo>
                    <a:pt x="323" y="44"/>
                  </a:lnTo>
                  <a:lnTo>
                    <a:pt x="315" y="38"/>
                  </a:lnTo>
                  <a:lnTo>
                    <a:pt x="308" y="33"/>
                  </a:lnTo>
                  <a:lnTo>
                    <a:pt x="301" y="29"/>
                  </a:lnTo>
                  <a:lnTo>
                    <a:pt x="293" y="24"/>
                  </a:lnTo>
                  <a:lnTo>
                    <a:pt x="285" y="20"/>
                  </a:lnTo>
                  <a:lnTo>
                    <a:pt x="276" y="17"/>
                  </a:lnTo>
                  <a:lnTo>
                    <a:pt x="268" y="13"/>
                  </a:lnTo>
                  <a:lnTo>
                    <a:pt x="260" y="9"/>
                  </a:lnTo>
                  <a:lnTo>
                    <a:pt x="250" y="7"/>
                  </a:lnTo>
                  <a:lnTo>
                    <a:pt x="241" y="5"/>
                  </a:lnTo>
                  <a:lnTo>
                    <a:pt x="232" y="4"/>
                  </a:lnTo>
                  <a:lnTo>
                    <a:pt x="223" y="1"/>
                  </a:lnTo>
                  <a:lnTo>
                    <a:pt x="212" y="0"/>
                  </a:lnTo>
                  <a:lnTo>
                    <a:pt x="203" y="0"/>
                  </a:lnTo>
                  <a:lnTo>
                    <a:pt x="193" y="0"/>
                  </a:lnTo>
                </a:path>
              </a:pathLst>
            </a:custGeom>
            <a:solidFill>
              <a:schemeClr val="accent1"/>
            </a:solidFill>
            <a:ln w="1117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368" name="Rectangle 55"/>
            <p:cNvSpPr>
              <a:spLocks noChangeArrowheads="1"/>
            </p:cNvSpPr>
            <p:nvPr/>
          </p:nvSpPr>
          <p:spPr bwMode="auto">
            <a:xfrm>
              <a:off x="3308" y="2398"/>
              <a:ext cx="10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500">
                  <a:solidFill>
                    <a:srgbClr val="000000"/>
                  </a:solidFill>
                  <a:latin typeface="Times New Roman" panose="02020603050405020304" pitchFamily="18" charset="0"/>
                </a:rPr>
                <a:t>g</a:t>
              </a:r>
              <a:endParaRPr lang="de-DE" altLang="de-DE" sz="2800" b="0">
                <a:latin typeface="Arial Black" panose="020B0A04020102020204" pitchFamily="34" charset="0"/>
              </a:endParaRPr>
            </a:p>
          </p:txBody>
        </p:sp>
      </p:grpSp>
      <p:sp>
        <p:nvSpPr>
          <p:cNvPr id="199749" name="Text Box 69"/>
          <p:cNvSpPr txBox="1">
            <a:spLocks noChangeArrowheads="1"/>
          </p:cNvSpPr>
          <p:nvPr/>
        </p:nvSpPr>
        <p:spPr bwMode="auto">
          <a:xfrm>
            <a:off x="2628900" y="5626100"/>
            <a:ext cx="3238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>
                <a:latin typeface="Times New Roman" panose="02020603050405020304" pitchFamily="18" charset="0"/>
              </a:rPr>
              <a:t>z</a:t>
            </a:r>
            <a:r>
              <a:rPr lang="de-DE" altLang="de-DE" b="0">
                <a:latin typeface="Times New Roman" panose="02020603050405020304" pitchFamily="18" charset="0"/>
              </a:rPr>
              <a:t>(t) = </a:t>
            </a:r>
            <a:r>
              <a:rPr lang="de-DE" altLang="de-DE">
                <a:latin typeface="Times New Roman" panose="02020603050405020304" pitchFamily="18" charset="0"/>
              </a:rPr>
              <a:t>F</a:t>
            </a:r>
            <a:r>
              <a:rPr lang="de-DE" altLang="de-DE" b="0">
                <a:latin typeface="Times New Roman" panose="02020603050405020304" pitchFamily="18" charset="0"/>
              </a:rPr>
              <a:t>(</a:t>
            </a:r>
            <a:r>
              <a:rPr lang="de-DE" altLang="de-DE">
                <a:latin typeface="Times New Roman" panose="02020603050405020304" pitchFamily="18" charset="0"/>
              </a:rPr>
              <a:t>z</a:t>
            </a:r>
            <a:r>
              <a:rPr lang="de-DE" altLang="de-DE" b="0">
                <a:latin typeface="Times New Roman" panose="02020603050405020304" pitchFamily="18" charset="0"/>
              </a:rPr>
              <a:t>(t),</a:t>
            </a:r>
            <a:r>
              <a:rPr lang="de-DE" altLang="de-DE">
                <a:latin typeface="Times New Roman" panose="02020603050405020304" pitchFamily="18" charset="0"/>
              </a:rPr>
              <a:t>x</a:t>
            </a:r>
            <a:r>
              <a:rPr lang="de-DE" altLang="de-DE" b="0">
                <a:latin typeface="Times New Roman" panose="02020603050405020304" pitchFamily="18" charset="0"/>
              </a:rPr>
              <a:t>(t),t)</a:t>
            </a:r>
            <a:r>
              <a:rPr lang="de-DE" altLang="de-DE" sz="2800" b="0"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199750" name="Picture 7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5600700"/>
            <a:ext cx="223837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751" name="Text Box 71"/>
          <p:cNvSpPr txBox="1">
            <a:spLocks noChangeArrowheads="1"/>
          </p:cNvSpPr>
          <p:nvPr/>
        </p:nvSpPr>
        <p:spPr bwMode="auto">
          <a:xfrm>
            <a:off x="6629400" y="3098800"/>
            <a:ext cx="2514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fr-FR" altLang="de-DE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fr-FR" altLang="de-DE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(t) = </a:t>
            </a:r>
            <a:r>
              <a:rPr lang="fr-FR" altLang="de-DE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fr-FR" altLang="de-DE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altLang="de-DE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fr-FR" altLang="de-DE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(t),</a:t>
            </a:r>
            <a:r>
              <a:rPr lang="fr-FR" altLang="de-DE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fr-FR" altLang="de-DE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(t),t)</a:t>
            </a:r>
            <a:r>
              <a:rPr lang="de-DE" altLang="de-DE" sz="2800" b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57365" name="Foliennummernplatzhalter 8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B0E60B13-123E-462F-9B9A-76C47903B375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36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57366" name="Fußzeilenplatzhalter 9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3" grpId="0" build="p"/>
      <p:bldP spid="199749" grpId="0"/>
      <p:bldP spid="19975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Grundelemente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77200" cy="623888"/>
          </a:xfrm>
        </p:spPr>
        <p:txBody>
          <a:bodyPr/>
          <a:lstStyle/>
          <a:p>
            <a:pPr marL="0" indent="0"/>
            <a:r>
              <a:rPr smtClean="0"/>
              <a:t>Simulationsalgorithmus</a:t>
            </a:r>
          </a:p>
        </p:txBody>
      </p:sp>
      <p:sp>
        <p:nvSpPr>
          <p:cNvPr id="200709" name="Rectangle 5"/>
          <p:cNvSpPr>
            <a:spLocks noChangeArrowheads="1"/>
          </p:cNvSpPr>
          <p:nvPr/>
        </p:nvSpPr>
        <p:spPr bwMode="auto">
          <a:xfrm>
            <a:off x="1112838" y="2009775"/>
            <a:ext cx="773430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 algn="just">
              <a:buClr>
                <a:srgbClr val="66CCFF"/>
              </a:buClr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lang="de-DE" dirty="0">
                <a:latin typeface="+mn-lt"/>
                <a:cs typeface="Times New Roman" pitchFamily="18" charset="0"/>
              </a:rPr>
              <a:t>Vorgabe des </a:t>
            </a:r>
            <a:r>
              <a:rPr lang="de-DE" b="1" dirty="0">
                <a:latin typeface="+mn-lt"/>
                <a:cs typeface="Times New Roman" pitchFamily="18" charset="0"/>
              </a:rPr>
              <a:t>Kontextrahmens</a:t>
            </a:r>
            <a:r>
              <a:rPr lang="de-DE" dirty="0">
                <a:latin typeface="+mn-lt"/>
                <a:cs typeface="Times New Roman" pitchFamily="18" charset="0"/>
              </a:rPr>
              <a:t>: </a:t>
            </a:r>
          </a:p>
          <a:p>
            <a:pPr marL="457200" indent="-457200" algn="just">
              <a:buClr>
                <a:srgbClr val="66CCFF"/>
              </a:buClr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lang="de-DE" dirty="0">
                <a:latin typeface="+mn-lt"/>
                <a:cs typeface="Times New Roman" pitchFamily="18" charset="0"/>
              </a:rPr>
              <a:t>Alle Anfangswerte </a:t>
            </a:r>
            <a:r>
              <a:rPr lang="de-DE" b="1" dirty="0">
                <a:latin typeface="+mn-lt"/>
                <a:cs typeface="Times New Roman" pitchFamily="18" charset="0"/>
              </a:rPr>
              <a:t>z</a:t>
            </a:r>
            <a:r>
              <a:rPr lang="de-DE" dirty="0">
                <a:latin typeface="+mn-lt"/>
                <a:cs typeface="Times New Roman" pitchFamily="18" charset="0"/>
              </a:rPr>
              <a:t>(t</a:t>
            </a:r>
            <a:r>
              <a:rPr lang="de-DE" baseline="-30000" dirty="0">
                <a:latin typeface="+mn-lt"/>
                <a:cs typeface="Times New Roman" pitchFamily="18" charset="0"/>
              </a:rPr>
              <a:t>0</a:t>
            </a:r>
            <a:r>
              <a:rPr lang="de-DE" dirty="0">
                <a:latin typeface="+mn-lt"/>
                <a:cs typeface="Times New Roman" pitchFamily="18" charset="0"/>
              </a:rPr>
              <a:t>), alle festen Parameterwerte </a:t>
            </a:r>
          </a:p>
          <a:p>
            <a:pPr marL="457200" indent="-457200" algn="just">
              <a:lnSpc>
                <a:spcPct val="150000"/>
              </a:lnSpc>
              <a:tabLst>
                <a:tab pos="457200" algn="l"/>
              </a:tabLst>
              <a:defRPr/>
            </a:pPr>
            <a:r>
              <a:rPr lang="en-US" b="1" dirty="0">
                <a:latin typeface="+mn-lt"/>
                <a:cs typeface="Times New Roman" pitchFamily="18" charset="0"/>
              </a:rPr>
              <a:t>WHILE</a:t>
            </a:r>
            <a:r>
              <a:rPr lang="en-US" dirty="0">
                <a:latin typeface="+mn-lt"/>
                <a:cs typeface="Times New Roman" pitchFamily="18" charset="0"/>
              </a:rPr>
              <a:t>  t &lt; </a:t>
            </a:r>
            <a:r>
              <a:rPr lang="en-US" dirty="0" err="1">
                <a:latin typeface="+mn-lt"/>
                <a:cs typeface="Times New Roman" pitchFamily="18" charset="0"/>
              </a:rPr>
              <a:t>t</a:t>
            </a:r>
            <a:r>
              <a:rPr lang="en-US" baseline="-30000" dirty="0" err="1">
                <a:latin typeface="+mn-lt"/>
                <a:cs typeface="Times New Roman" pitchFamily="18" charset="0"/>
              </a:rPr>
              <a:t>max</a:t>
            </a:r>
            <a:r>
              <a:rPr lang="en-US" dirty="0">
                <a:latin typeface="+mn-lt"/>
                <a:cs typeface="Times New Roman" pitchFamily="18" charset="0"/>
              </a:rPr>
              <a:t>  </a:t>
            </a:r>
            <a:r>
              <a:rPr lang="en-US" b="1" dirty="0">
                <a:latin typeface="+mn-lt"/>
                <a:cs typeface="Times New Roman" pitchFamily="18" charset="0"/>
              </a:rPr>
              <a:t>DO</a:t>
            </a:r>
            <a:endParaRPr lang="de-DE" b="1" dirty="0">
              <a:latin typeface="+mn-lt"/>
            </a:endParaRPr>
          </a:p>
          <a:p>
            <a:pPr marL="457200" indent="-457200" algn="just">
              <a:lnSpc>
                <a:spcPct val="150000"/>
              </a:lnSpc>
              <a:buSzPct val="120000"/>
              <a:buFontTx/>
              <a:buBlip>
                <a:blip r:embed="rId4"/>
              </a:buBlip>
              <a:tabLst>
                <a:tab pos="457200" algn="l"/>
              </a:tabLst>
              <a:defRPr/>
            </a:pPr>
            <a:r>
              <a:rPr lang="de-DE" dirty="0">
                <a:latin typeface="+mn-lt"/>
                <a:cs typeface="Times New Roman" pitchFamily="18" charset="0"/>
              </a:rPr>
              <a:t>Ermittlung der Eingabe und </a:t>
            </a:r>
            <a:r>
              <a:rPr lang="de-DE" dirty="0" err="1">
                <a:latin typeface="+mn-lt"/>
                <a:cs typeface="Times New Roman" pitchFamily="18" charset="0"/>
              </a:rPr>
              <a:t>zeitabh</a:t>
            </a:r>
            <a:r>
              <a:rPr lang="de-DE" dirty="0">
                <a:latin typeface="+mn-lt"/>
                <a:cs typeface="Times New Roman" pitchFamily="18" charset="0"/>
              </a:rPr>
              <a:t>. Kontextes </a:t>
            </a:r>
            <a:r>
              <a:rPr lang="de-DE" b="1" dirty="0">
                <a:latin typeface="+mn-lt"/>
                <a:cs typeface="Times New Roman" pitchFamily="18" charset="0"/>
              </a:rPr>
              <a:t>x</a:t>
            </a:r>
            <a:r>
              <a:rPr lang="de-DE" dirty="0">
                <a:latin typeface="+mn-lt"/>
                <a:cs typeface="Times New Roman" pitchFamily="18" charset="0"/>
              </a:rPr>
              <a:t>(t)</a:t>
            </a:r>
            <a:endParaRPr lang="de-DE" dirty="0">
              <a:latin typeface="+mn-lt"/>
            </a:endParaRPr>
          </a:p>
          <a:p>
            <a:pPr marL="457200" indent="-457200" algn="just">
              <a:lnSpc>
                <a:spcPct val="150000"/>
              </a:lnSpc>
              <a:buSzPct val="120000"/>
              <a:buFontTx/>
              <a:buBlip>
                <a:blip r:embed="rId4"/>
              </a:buBlip>
              <a:tabLst>
                <a:tab pos="457200" algn="l"/>
              </a:tabLst>
              <a:defRPr/>
            </a:pPr>
            <a:r>
              <a:rPr lang="de-DE" dirty="0">
                <a:latin typeface="+mn-lt"/>
                <a:cs typeface="Times New Roman" pitchFamily="18" charset="0"/>
              </a:rPr>
              <a:t>Berechnung der Veränderungsraten     </a:t>
            </a:r>
            <a:r>
              <a:rPr lang="de-DE" b="1" dirty="0">
                <a:latin typeface="+mn-lt"/>
                <a:cs typeface="Times New Roman" pitchFamily="18" charset="0"/>
              </a:rPr>
              <a:t>z</a:t>
            </a:r>
            <a:r>
              <a:rPr lang="de-DE" dirty="0">
                <a:latin typeface="+mn-lt"/>
                <a:cs typeface="Times New Roman" pitchFamily="18" charset="0"/>
              </a:rPr>
              <a:t>'(t) = </a:t>
            </a:r>
            <a:r>
              <a:rPr lang="de-DE" b="1" dirty="0">
                <a:latin typeface="+mn-lt"/>
                <a:cs typeface="Times New Roman" pitchFamily="18" charset="0"/>
              </a:rPr>
              <a:t>f</a:t>
            </a:r>
            <a:r>
              <a:rPr lang="de-DE" dirty="0">
                <a:latin typeface="+mn-lt"/>
                <a:cs typeface="Times New Roman" pitchFamily="18" charset="0"/>
              </a:rPr>
              <a:t>(</a:t>
            </a:r>
            <a:r>
              <a:rPr lang="de-DE" b="1" dirty="0" err="1">
                <a:latin typeface="+mn-lt"/>
                <a:cs typeface="Times New Roman" pitchFamily="18" charset="0"/>
              </a:rPr>
              <a:t>z</a:t>
            </a:r>
            <a:r>
              <a:rPr lang="de-DE" dirty="0" err="1">
                <a:latin typeface="+mn-lt"/>
                <a:cs typeface="Times New Roman" pitchFamily="18" charset="0"/>
              </a:rPr>
              <a:t>,</a:t>
            </a:r>
            <a:r>
              <a:rPr lang="de-DE" b="1" dirty="0" err="1">
                <a:latin typeface="+mn-lt"/>
                <a:cs typeface="Times New Roman" pitchFamily="18" charset="0"/>
              </a:rPr>
              <a:t>x</a:t>
            </a:r>
            <a:r>
              <a:rPr lang="de-DE" dirty="0" err="1">
                <a:latin typeface="+mn-lt"/>
                <a:cs typeface="Times New Roman" pitchFamily="18" charset="0"/>
              </a:rPr>
              <a:t>,t</a:t>
            </a:r>
            <a:r>
              <a:rPr lang="de-DE" dirty="0">
                <a:latin typeface="+mn-lt"/>
                <a:cs typeface="Times New Roman" pitchFamily="18" charset="0"/>
              </a:rPr>
              <a:t>)</a:t>
            </a:r>
            <a:endParaRPr lang="de-DE" dirty="0">
              <a:latin typeface="+mn-lt"/>
            </a:endParaRPr>
          </a:p>
          <a:p>
            <a:pPr marL="457200" indent="-457200" algn="just">
              <a:lnSpc>
                <a:spcPct val="150000"/>
              </a:lnSpc>
              <a:buSzPct val="120000"/>
              <a:buFontTx/>
              <a:buBlip>
                <a:blip r:embed="rId4"/>
              </a:buBlip>
              <a:tabLst>
                <a:tab pos="457200" algn="l"/>
              </a:tabLst>
              <a:defRPr/>
            </a:pPr>
            <a:r>
              <a:rPr lang="de-DE" dirty="0">
                <a:latin typeface="+mn-lt"/>
                <a:cs typeface="Times New Roman" pitchFamily="18" charset="0"/>
              </a:rPr>
              <a:t>Integration der Raten (neuer Zustand)  </a:t>
            </a:r>
            <a:r>
              <a:rPr lang="de-DE" b="1" dirty="0">
                <a:latin typeface="+mn-lt"/>
                <a:cs typeface="Times New Roman" pitchFamily="18" charset="0"/>
              </a:rPr>
              <a:t>z</a:t>
            </a:r>
            <a:r>
              <a:rPr lang="de-DE" dirty="0">
                <a:latin typeface="+mn-lt"/>
                <a:cs typeface="Times New Roman" pitchFamily="18" charset="0"/>
              </a:rPr>
              <a:t>(t) = </a:t>
            </a:r>
            <a:r>
              <a:rPr lang="de-DE" b="1" dirty="0">
                <a:latin typeface="+mn-lt"/>
                <a:cs typeface="Times New Roman" pitchFamily="18" charset="0"/>
              </a:rPr>
              <a:t>z</a:t>
            </a:r>
            <a:r>
              <a:rPr lang="de-DE" dirty="0">
                <a:latin typeface="+mn-lt"/>
                <a:cs typeface="Times New Roman" pitchFamily="18" charset="0"/>
              </a:rPr>
              <a:t>(t</a:t>
            </a:r>
            <a:r>
              <a:rPr lang="de-DE" baseline="-30000" dirty="0">
                <a:latin typeface="+mn-lt"/>
                <a:cs typeface="Times New Roman" pitchFamily="18" charset="0"/>
              </a:rPr>
              <a:t>0</a:t>
            </a:r>
            <a:r>
              <a:rPr lang="de-DE" dirty="0">
                <a:latin typeface="+mn-lt"/>
                <a:cs typeface="Times New Roman" pitchFamily="18" charset="0"/>
              </a:rPr>
              <a:t>) + </a:t>
            </a:r>
          </a:p>
          <a:p>
            <a:pPr marL="457200" indent="-457200" algn="just">
              <a:lnSpc>
                <a:spcPct val="150000"/>
              </a:lnSpc>
              <a:buSzPct val="120000"/>
              <a:buFontTx/>
              <a:buBlip>
                <a:blip r:embed="rId4"/>
              </a:buBlip>
              <a:tabLst>
                <a:tab pos="457200" algn="l"/>
              </a:tabLst>
              <a:defRPr/>
            </a:pPr>
            <a:r>
              <a:rPr lang="de-DE" dirty="0">
                <a:latin typeface="+mn-lt"/>
                <a:cs typeface="Times New Roman" pitchFamily="18" charset="0"/>
              </a:rPr>
              <a:t>Berechnung der Ausgabe		        </a:t>
            </a:r>
            <a:r>
              <a:rPr lang="de-DE" b="1" dirty="0">
                <a:latin typeface="+mn-lt"/>
                <a:cs typeface="Times New Roman" pitchFamily="18" charset="0"/>
              </a:rPr>
              <a:t>y</a:t>
            </a:r>
            <a:r>
              <a:rPr lang="de-DE" dirty="0">
                <a:latin typeface="+mn-lt"/>
                <a:cs typeface="Times New Roman" pitchFamily="18" charset="0"/>
              </a:rPr>
              <a:t>(t) = </a:t>
            </a:r>
            <a:r>
              <a:rPr lang="de-DE" b="1" dirty="0">
                <a:latin typeface="+mn-lt"/>
                <a:cs typeface="Times New Roman" pitchFamily="18" charset="0"/>
              </a:rPr>
              <a:t>g</a:t>
            </a:r>
            <a:r>
              <a:rPr lang="de-DE" dirty="0">
                <a:latin typeface="+mn-lt"/>
                <a:cs typeface="Times New Roman" pitchFamily="18" charset="0"/>
              </a:rPr>
              <a:t>(</a:t>
            </a:r>
            <a:r>
              <a:rPr lang="de-DE" b="1" dirty="0" err="1">
                <a:latin typeface="+mn-lt"/>
                <a:cs typeface="Times New Roman" pitchFamily="18" charset="0"/>
              </a:rPr>
              <a:t>z</a:t>
            </a:r>
            <a:r>
              <a:rPr lang="de-DE" dirty="0" err="1">
                <a:latin typeface="+mn-lt"/>
                <a:cs typeface="Times New Roman" pitchFamily="18" charset="0"/>
              </a:rPr>
              <a:t>,</a:t>
            </a:r>
            <a:r>
              <a:rPr lang="de-DE" b="1" dirty="0" err="1">
                <a:latin typeface="+mn-lt"/>
                <a:cs typeface="Times New Roman" pitchFamily="18" charset="0"/>
              </a:rPr>
              <a:t>x</a:t>
            </a:r>
            <a:r>
              <a:rPr lang="de-DE" dirty="0" err="1">
                <a:latin typeface="+mn-lt"/>
                <a:cs typeface="Times New Roman" pitchFamily="18" charset="0"/>
              </a:rPr>
              <a:t>,t</a:t>
            </a:r>
            <a:r>
              <a:rPr lang="de-DE" dirty="0">
                <a:latin typeface="+mn-lt"/>
                <a:cs typeface="Times New Roman" pitchFamily="18" charset="0"/>
              </a:rPr>
              <a:t>)</a:t>
            </a:r>
          </a:p>
          <a:p>
            <a:pPr marL="457200" indent="-457200" algn="just">
              <a:lnSpc>
                <a:spcPct val="150000"/>
              </a:lnSpc>
              <a:buSzPct val="120000"/>
              <a:tabLst>
                <a:tab pos="457200" algn="l"/>
              </a:tabLst>
              <a:defRPr/>
            </a:pPr>
            <a:r>
              <a:rPr lang="de-DE" b="1" dirty="0">
                <a:latin typeface="+mn-lt"/>
                <a:cs typeface="Times New Roman" pitchFamily="18" charset="0"/>
              </a:rPr>
              <a:t>ENDWHILE</a:t>
            </a:r>
            <a:endParaRPr lang="de-DE" sz="4400" b="1" dirty="0">
              <a:latin typeface="+mn-lt"/>
            </a:endParaRPr>
          </a:p>
        </p:txBody>
      </p:sp>
      <p:graphicFrame>
        <p:nvGraphicFramePr>
          <p:cNvPr id="200708" name="Object 4"/>
          <p:cNvGraphicFramePr>
            <a:graphicFrameLocks noChangeAspect="1"/>
          </p:cNvGraphicFramePr>
          <p:nvPr/>
        </p:nvGraphicFramePr>
        <p:xfrm>
          <a:off x="7388225" y="3916363"/>
          <a:ext cx="124460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7" name="Equation" r:id="rId5" imgW="532937" imgH="317225" progId="Equation.DSMT4">
                  <p:embed/>
                </p:oleObj>
              </mc:Choice>
              <mc:Fallback>
                <p:oleObj name="Equation" r:id="rId5" imgW="532937" imgH="317225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8225" y="3916363"/>
                        <a:ext cx="1244600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4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7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59039D0E-C38A-4041-AF88-483626FECF13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37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58375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7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Grundelemente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305800" cy="4510088"/>
          </a:xfrm>
        </p:spPr>
        <p:txBody>
          <a:bodyPr/>
          <a:lstStyle/>
          <a:p>
            <a:pPr marL="0" indent="0"/>
            <a:r>
              <a:rPr smtClean="0"/>
              <a:t>Zustände</a:t>
            </a:r>
          </a:p>
          <a:p>
            <a:pPr lvl="1">
              <a:lnSpc>
                <a:spcPct val="200000"/>
              </a:lnSpc>
            </a:pPr>
            <a:r>
              <a:rPr smtClean="0"/>
              <a:t> Systemverhalten: </a:t>
            </a:r>
            <a:r>
              <a:rPr b="1" smtClean="0"/>
              <a:t>Eingabe</a:t>
            </a:r>
            <a:r>
              <a:rPr smtClean="0"/>
              <a:t> </a:t>
            </a:r>
            <a:r>
              <a:rPr b="1" smtClean="0"/>
              <a:t>x</a:t>
            </a:r>
            <a:r>
              <a:rPr smtClean="0"/>
              <a:t> &amp; </a:t>
            </a:r>
            <a:r>
              <a:rPr b="1" smtClean="0"/>
              <a:t>Zustände</a:t>
            </a:r>
            <a:r>
              <a:rPr smtClean="0"/>
              <a:t> </a:t>
            </a:r>
            <a:r>
              <a:rPr b="1" smtClean="0"/>
              <a:t>z</a:t>
            </a:r>
            <a:r>
              <a:rPr smtClean="0"/>
              <a:t> reichen aus</a:t>
            </a:r>
          </a:p>
          <a:p>
            <a:pPr lvl="1">
              <a:lnSpc>
                <a:spcPct val="200000"/>
              </a:lnSpc>
            </a:pPr>
            <a:r>
              <a:rPr smtClean="0"/>
              <a:t> Zustandszahl</a:t>
            </a:r>
            <a:r>
              <a:rPr b="1" smtClean="0"/>
              <a:t> </a:t>
            </a:r>
            <a:r>
              <a:rPr i="1" smtClean="0"/>
              <a:t>m</a:t>
            </a:r>
            <a:r>
              <a:rPr smtClean="0"/>
              <a:t> = „</a:t>
            </a:r>
            <a:r>
              <a:rPr b="1" smtClean="0"/>
              <a:t>Dimension</a:t>
            </a:r>
            <a:r>
              <a:rPr smtClean="0"/>
              <a:t>“ des Systems</a:t>
            </a:r>
          </a:p>
          <a:p>
            <a:pPr lvl="1">
              <a:lnSpc>
                <a:spcPct val="200000"/>
              </a:lnSpc>
            </a:pPr>
            <a:r>
              <a:rPr smtClean="0"/>
              <a:t> Erkennen von Zuständen: Sie sind „</a:t>
            </a:r>
            <a:r>
              <a:rPr b="1" smtClean="0"/>
              <a:t>träge</a:t>
            </a:r>
            <a:r>
              <a:rPr smtClean="0"/>
              <a:t>“</a:t>
            </a:r>
          </a:p>
          <a:p>
            <a:pPr lvl="1">
              <a:lnSpc>
                <a:spcPct val="200000"/>
              </a:lnSpc>
            </a:pPr>
            <a:r>
              <a:rPr smtClean="0"/>
              <a:t> Zustände modellieren </a:t>
            </a:r>
            <a:r>
              <a:rPr b="1" smtClean="0"/>
              <a:t>Speichergrößen</a:t>
            </a:r>
            <a:r>
              <a:rPr smtClean="0"/>
              <a:t> des Systems 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smtClean="0"/>
              <a:t>	 wie </a:t>
            </a:r>
            <a:r>
              <a:rPr i="1" smtClean="0"/>
              <a:t>Energie</a:t>
            </a:r>
            <a:r>
              <a:rPr smtClean="0"/>
              <a:t>, </a:t>
            </a:r>
            <a:r>
              <a:rPr i="1" smtClean="0"/>
              <a:t>Masse</a:t>
            </a:r>
            <a:r>
              <a:rPr smtClean="0"/>
              <a:t>, </a:t>
            </a:r>
            <a:r>
              <a:rPr i="1" smtClean="0"/>
              <a:t>Information</a:t>
            </a:r>
            <a:r>
              <a:rPr smtClean="0"/>
              <a:t>, </a:t>
            </a:r>
            <a:r>
              <a:rPr i="1" smtClean="0"/>
              <a:t>Populationen</a:t>
            </a:r>
            <a:r>
              <a:rPr smtClean="0"/>
              <a:t> </a:t>
            </a:r>
          </a:p>
          <a:p>
            <a:pPr lvl="1">
              <a:lnSpc>
                <a:spcPct val="200000"/>
              </a:lnSpc>
            </a:pPr>
            <a:r>
              <a:rPr smtClean="0"/>
              <a:t> sowie </a:t>
            </a:r>
            <a:r>
              <a:rPr b="1" smtClean="0"/>
              <a:t>träge Variable</a:t>
            </a:r>
            <a:r>
              <a:rPr smtClean="0"/>
              <a:t> wie </a:t>
            </a:r>
            <a:r>
              <a:rPr i="1" smtClean="0"/>
              <a:t>Förderbänder</a:t>
            </a:r>
            <a:r>
              <a:rPr smtClean="0"/>
              <a:t>, </a:t>
            </a:r>
            <a:r>
              <a:rPr i="1" smtClean="0"/>
              <a:t>Warteschlangen</a:t>
            </a:r>
            <a:r>
              <a:rPr smtClean="0"/>
              <a:t>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smtClean="0"/>
              <a:t>	 oder </a:t>
            </a:r>
            <a:r>
              <a:rPr i="1" smtClean="0"/>
              <a:t>Transportverzögerungen</a:t>
            </a:r>
            <a:r>
              <a:rPr smtClean="0"/>
              <a:t> </a:t>
            </a:r>
          </a:p>
        </p:txBody>
      </p:sp>
      <p:sp>
        <p:nvSpPr>
          <p:cNvPr id="59396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7E557F00-3751-4F12-BFAD-B56B9AA03692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38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59397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Grundelemente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305800" cy="1030288"/>
          </a:xfrm>
        </p:spPr>
        <p:txBody>
          <a:bodyPr/>
          <a:lstStyle/>
          <a:p>
            <a:pPr marL="0" indent="0"/>
            <a:r>
              <a:rPr smtClean="0"/>
              <a:t>Zustände</a:t>
            </a:r>
          </a:p>
          <a:p>
            <a:pPr lvl="1">
              <a:lnSpc>
                <a:spcPct val="180000"/>
              </a:lnSpc>
            </a:pPr>
            <a:r>
              <a:rPr smtClean="0"/>
              <a:t> Die Wahl der Zustandsvariable ist nicht eindeutig !</a:t>
            </a:r>
          </a:p>
          <a:p>
            <a:pPr lvl="1">
              <a:lnSpc>
                <a:spcPct val="180000"/>
              </a:lnSpc>
            </a:pPr>
            <a:endParaRPr smtClean="0"/>
          </a:p>
        </p:txBody>
      </p:sp>
      <p:graphicFrame>
        <p:nvGraphicFramePr>
          <p:cNvPr id="202756" name="Object 4"/>
          <p:cNvGraphicFramePr>
            <a:graphicFrameLocks noChangeAspect="1"/>
          </p:cNvGraphicFramePr>
          <p:nvPr/>
        </p:nvGraphicFramePr>
        <p:xfrm>
          <a:off x="977900" y="3257550"/>
          <a:ext cx="4059238" cy="295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7" name="Bild" r:id="rId4" imgW="2378049" imgH="1731426" progId="Word.Picture.8">
                  <p:embed/>
                </p:oleObj>
              </mc:Choice>
              <mc:Fallback>
                <p:oleObj name="Bild" r:id="rId4" imgW="2378049" imgH="1731426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7900" y="3257550"/>
                        <a:ext cx="4059238" cy="295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2758" name="Text Box 6"/>
          <p:cNvSpPr txBox="1">
            <a:spLocks noChangeArrowheads="1"/>
          </p:cNvSpPr>
          <p:nvPr/>
        </p:nvSpPr>
        <p:spPr bwMode="auto">
          <a:xfrm>
            <a:off x="965200" y="2616200"/>
            <a:ext cx="7937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6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/>
              <a:t>Beispiel</a:t>
            </a:r>
            <a:r>
              <a:rPr lang="de-DE" altLang="de-DE" b="0"/>
              <a:t>:  Speicherbecken		   </a:t>
            </a:r>
            <a:r>
              <a:rPr lang="de-DE" altLang="de-DE" sz="2000" b="0"/>
              <a:t>Breite </a:t>
            </a:r>
            <a:r>
              <a:rPr lang="de-DE" altLang="de-DE" sz="2000" b="0" i="1"/>
              <a:t>b</a:t>
            </a:r>
            <a:r>
              <a:rPr lang="de-DE" altLang="de-DE" sz="2000" b="0"/>
              <a:t>, Länge </a:t>
            </a:r>
            <a:r>
              <a:rPr lang="de-DE" altLang="de-DE" sz="2000" b="0" i="1"/>
              <a:t>g</a:t>
            </a:r>
          </a:p>
        </p:txBody>
      </p:sp>
      <p:sp>
        <p:nvSpPr>
          <p:cNvPr id="202759" name="Text Box 7"/>
          <p:cNvSpPr txBox="1">
            <a:spLocks noChangeArrowheads="1"/>
          </p:cNvSpPr>
          <p:nvPr/>
        </p:nvSpPr>
        <p:spPr bwMode="auto">
          <a:xfrm>
            <a:off x="5080000" y="3390900"/>
            <a:ext cx="40640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6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/>
              <a:t>Mögliche Zustandsvariable</a:t>
            </a:r>
            <a:r>
              <a:rPr lang="de-DE" altLang="de-DE" sz="2000" b="0"/>
              <a:t>: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Höhe 		</a:t>
            </a:r>
            <a:r>
              <a:rPr lang="de-DE" altLang="de-DE" sz="2000" b="0" i="1"/>
              <a:t>h</a:t>
            </a:r>
            <a:r>
              <a:rPr lang="de-DE" altLang="de-DE" sz="2000" b="0"/>
              <a:t>, 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Volumen 	V = h</a:t>
            </a:r>
            <a:r>
              <a:rPr lang="de-DE" altLang="de-DE" sz="2000" b="0">
                <a:sym typeface="Symbol" panose="05050102010706020507" pitchFamily="18" charset="2"/>
              </a:rPr>
              <a:t></a:t>
            </a:r>
            <a:r>
              <a:rPr lang="de-DE" altLang="de-DE" sz="2000" b="0"/>
              <a:t>b</a:t>
            </a:r>
            <a:r>
              <a:rPr lang="de-DE" altLang="de-DE" sz="2000" b="0">
                <a:sym typeface="Symbol" panose="05050102010706020507" pitchFamily="18" charset="2"/>
              </a:rPr>
              <a:t></a:t>
            </a:r>
            <a:r>
              <a:rPr lang="de-DE" altLang="de-DE" sz="2000" b="0"/>
              <a:t>g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Wassermasse 	M = aV = a</a:t>
            </a:r>
            <a:r>
              <a:rPr lang="de-DE" altLang="de-DE" sz="2000" b="0">
                <a:sym typeface="Symbol" panose="05050102010706020507" pitchFamily="18" charset="2"/>
              </a:rPr>
              <a:t></a:t>
            </a:r>
            <a:r>
              <a:rPr lang="de-DE" altLang="de-DE" sz="2000" b="0"/>
              <a:t>h</a:t>
            </a:r>
            <a:r>
              <a:rPr lang="de-DE" altLang="de-DE" sz="2000" b="0">
                <a:sym typeface="Symbol" panose="05050102010706020507" pitchFamily="18" charset="2"/>
              </a:rPr>
              <a:t></a:t>
            </a:r>
            <a:r>
              <a:rPr lang="de-DE" altLang="de-DE" sz="2000" b="0"/>
              <a:t>b</a:t>
            </a:r>
            <a:r>
              <a:rPr lang="de-DE" altLang="de-DE" sz="2000" b="0">
                <a:sym typeface="Symbol" panose="05050102010706020507" pitchFamily="18" charset="2"/>
              </a:rPr>
              <a:t></a:t>
            </a:r>
            <a:r>
              <a:rPr lang="de-DE" altLang="de-DE" sz="2000" b="0"/>
              <a:t>g </a:t>
            </a:r>
          </a:p>
        </p:txBody>
      </p:sp>
      <p:sp>
        <p:nvSpPr>
          <p:cNvPr id="202760" name="Text Box 8"/>
          <p:cNvSpPr txBox="1">
            <a:spLocks noChangeArrowheads="1"/>
          </p:cNvSpPr>
          <p:nvPr/>
        </p:nvSpPr>
        <p:spPr bwMode="auto">
          <a:xfrm>
            <a:off x="5029200" y="5613400"/>
            <a:ext cx="4114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6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Eine davon reicht: Dimension </a:t>
            </a:r>
            <a:r>
              <a:rPr lang="de-DE" altLang="de-DE" sz="2000"/>
              <a:t>m=1</a:t>
            </a:r>
          </a:p>
        </p:txBody>
      </p:sp>
      <p:sp>
        <p:nvSpPr>
          <p:cNvPr id="60424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6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C1C554E4-7691-4B96-8E7A-D22AEA5B5470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39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60425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6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8" grpId="0"/>
      <p:bldP spid="202759" grpId="0" build="allAtOnce"/>
      <p:bldP spid="2027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Wissenbasierte Modellierung - Ideen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458200" cy="4797425"/>
          </a:xfrm>
        </p:spPr>
        <p:txBody>
          <a:bodyPr/>
          <a:lstStyle/>
          <a:p>
            <a:pPr marL="0" indent="0">
              <a:lnSpc>
                <a:spcPct val="160000"/>
              </a:lnSpc>
            </a:pPr>
            <a:r>
              <a:rPr sz="2000" smtClean="0"/>
              <a:t> </a:t>
            </a:r>
            <a:r>
              <a:rPr smtClean="0"/>
              <a:t>Regelbasierte Formulierung</a:t>
            </a:r>
          </a:p>
          <a:p>
            <a:pPr marL="0" indent="0">
              <a:lnSpc>
                <a:spcPct val="20000"/>
              </a:lnSpc>
              <a:buFontTx/>
              <a:buNone/>
            </a:pPr>
            <a:endParaRPr sz="2000" smtClean="0"/>
          </a:p>
          <a:p>
            <a:pPr lvl="1">
              <a:lnSpc>
                <a:spcPct val="160000"/>
              </a:lnSpc>
            </a:pPr>
            <a:r>
              <a:rPr smtClean="0"/>
              <a:t>WENN wächst_Eisfläche(t) 	DANN wächst_Albedo(t)</a:t>
            </a:r>
          </a:p>
          <a:p>
            <a:pPr lvl="1">
              <a:lnSpc>
                <a:spcPct val="160000"/>
              </a:lnSpc>
            </a:pPr>
            <a:r>
              <a:rPr smtClean="0"/>
              <a:t>WENN sinkt_Eisfläche(t)		DANN sinkt_Albedo(t)</a:t>
            </a:r>
          </a:p>
          <a:p>
            <a:pPr lvl="1">
              <a:lnSpc>
                <a:spcPct val="160000"/>
              </a:lnSpc>
            </a:pPr>
            <a:r>
              <a:rPr smtClean="0"/>
              <a:t>WENN wächst_Temperatur(t) 	DANN sinkt_Eisfläche(t)</a:t>
            </a:r>
          </a:p>
          <a:p>
            <a:pPr lvl="1">
              <a:lnSpc>
                <a:spcPct val="160000"/>
              </a:lnSpc>
            </a:pPr>
            <a:r>
              <a:rPr smtClean="0"/>
              <a:t>WENN sinkt_Temperatur(t) 	DANN wächst_Eisfläche(t)</a:t>
            </a:r>
          </a:p>
          <a:p>
            <a:pPr lvl="1">
              <a:lnSpc>
                <a:spcPct val="160000"/>
              </a:lnSpc>
            </a:pPr>
            <a:r>
              <a:rPr smtClean="0"/>
              <a:t>WENN wächst_Albedo(t) 		DANN sinkt_Absorption(t)</a:t>
            </a:r>
          </a:p>
          <a:p>
            <a:pPr lvl="1">
              <a:lnSpc>
                <a:spcPct val="160000"/>
              </a:lnSpc>
            </a:pPr>
            <a:r>
              <a:rPr smtClean="0"/>
              <a:t>WENN sinkt _Albedo(t) 		DANN wächst _Absorption(t)</a:t>
            </a:r>
          </a:p>
          <a:p>
            <a:pPr lvl="1">
              <a:lnSpc>
                <a:spcPct val="160000"/>
              </a:lnSpc>
            </a:pPr>
            <a:r>
              <a:rPr smtClean="0"/>
              <a:t>WENN sinkt_Absorption(t) 		DANN sinkt_Temperatur(t)</a:t>
            </a:r>
          </a:p>
          <a:p>
            <a:pPr lvl="1">
              <a:lnSpc>
                <a:spcPct val="160000"/>
              </a:lnSpc>
            </a:pPr>
            <a:r>
              <a:rPr smtClean="0"/>
              <a:t>WENN wächst_Absorption(t) 	DANN wächst_Temperatur(t)</a:t>
            </a:r>
          </a:p>
        </p:txBody>
      </p:sp>
      <p:sp>
        <p:nvSpPr>
          <p:cNvPr id="14340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E9AF20D6-52CB-4D5E-BD56-5ABE479CDA7A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4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14341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Grundelemente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305800" cy="1398588"/>
          </a:xfrm>
        </p:spPr>
        <p:txBody>
          <a:bodyPr/>
          <a:lstStyle/>
          <a:p>
            <a:pPr marL="0" indent="0"/>
            <a:r>
              <a:rPr smtClean="0"/>
              <a:t> Zustandsänderung des Speichers</a:t>
            </a:r>
          </a:p>
          <a:p>
            <a:pPr lvl="1">
              <a:lnSpc>
                <a:spcPct val="120000"/>
              </a:lnSpc>
            </a:pPr>
            <a:r>
              <a:rPr smtClean="0"/>
              <a:t> konstante Zuflussrate r</a:t>
            </a:r>
            <a:r>
              <a:rPr baseline="-25000" smtClean="0"/>
              <a:t>Z</a:t>
            </a:r>
          </a:p>
          <a:p>
            <a:pPr lvl="1">
              <a:lnSpc>
                <a:spcPct val="120000"/>
              </a:lnSpc>
            </a:pPr>
            <a:r>
              <a:rPr smtClean="0"/>
              <a:t> konstante Abflussrate r</a:t>
            </a:r>
            <a:r>
              <a:rPr baseline="-25000" smtClean="0"/>
              <a:t>a</a:t>
            </a:r>
          </a:p>
        </p:txBody>
      </p:sp>
      <p:sp>
        <p:nvSpPr>
          <p:cNvPr id="61444" name="Rectangle 9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203787" name="Text Box 11"/>
          <p:cNvSpPr txBox="1">
            <a:spLocks noChangeArrowheads="1"/>
          </p:cNvSpPr>
          <p:nvPr/>
        </p:nvSpPr>
        <p:spPr bwMode="auto">
          <a:xfrm>
            <a:off x="774700" y="4000500"/>
            <a:ext cx="641350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fr-FR" altLang="de-DE" sz="2000">
                <a:solidFill>
                  <a:srgbClr val="000000"/>
                </a:solidFill>
                <a:cs typeface="Times New Roman" panose="02020603050405020304" pitchFamily="18" charset="0"/>
              </a:rPr>
              <a:t>Integration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fr-FR" altLang="de-DE" sz="2000" b="0">
                <a:solidFill>
                  <a:srgbClr val="000000"/>
                </a:solidFill>
                <a:cs typeface="Times New Roman" panose="02020603050405020304" pitchFamily="18" charset="0"/>
              </a:rPr>
              <a:t>	V(t)   =  V</a:t>
            </a:r>
            <a:r>
              <a:rPr lang="fr-FR" altLang="de-DE" b="0" baseline="-30000">
                <a:solidFill>
                  <a:srgbClr val="000000"/>
                </a:solidFill>
                <a:cs typeface="Times New Roman" panose="02020603050405020304" pitchFamily="18" charset="0"/>
              </a:rPr>
              <a:t>0</a:t>
            </a:r>
            <a:r>
              <a:rPr lang="fr-FR" altLang="de-DE" sz="2000" b="0">
                <a:solidFill>
                  <a:srgbClr val="000000"/>
                </a:solidFill>
                <a:cs typeface="Times New Roman" panose="02020603050405020304" pitchFamily="18" charset="0"/>
              </a:rPr>
              <a:t> + ( r</a:t>
            </a:r>
            <a:r>
              <a:rPr lang="fr-FR" altLang="de-DE" b="0" baseline="-30000">
                <a:solidFill>
                  <a:srgbClr val="000000"/>
                </a:solidFill>
                <a:cs typeface="Times New Roman" panose="02020603050405020304" pitchFamily="18" charset="0"/>
              </a:rPr>
              <a:t>z</a:t>
            </a:r>
            <a:r>
              <a:rPr lang="fr-FR" altLang="de-DE" sz="2000" b="0">
                <a:solidFill>
                  <a:srgbClr val="000000"/>
                </a:solidFill>
                <a:cs typeface="Times New Roman" panose="02020603050405020304" pitchFamily="18" charset="0"/>
              </a:rPr>
              <a:t> – r</a:t>
            </a:r>
            <a:r>
              <a:rPr lang="fr-FR" altLang="de-DE" b="0" baseline="-30000">
                <a:solidFill>
                  <a:srgbClr val="000000"/>
                </a:solidFill>
                <a:cs typeface="Times New Roman" panose="02020603050405020304" pitchFamily="18" charset="0"/>
              </a:rPr>
              <a:t>a</a:t>
            </a:r>
            <a:r>
              <a:rPr lang="fr-FR" altLang="de-DE" sz="2000" b="0">
                <a:solidFill>
                  <a:srgbClr val="000000"/>
                </a:solidFill>
                <a:cs typeface="Times New Roman" panose="02020603050405020304" pitchFamily="18" charset="0"/>
              </a:rPr>
              <a:t>) t     =     V</a:t>
            </a:r>
            <a:r>
              <a:rPr lang="fr-FR" altLang="de-DE" b="0" baseline="-30000">
                <a:solidFill>
                  <a:srgbClr val="000000"/>
                </a:solidFill>
                <a:cs typeface="Times New Roman" panose="02020603050405020304" pitchFamily="18" charset="0"/>
              </a:rPr>
              <a:t>0</a:t>
            </a:r>
            <a:r>
              <a:rPr lang="fr-FR" altLang="de-DE" sz="2000" b="0">
                <a:solidFill>
                  <a:srgbClr val="000000"/>
                </a:solidFill>
                <a:cs typeface="Times New Roman" panose="02020603050405020304" pitchFamily="18" charset="0"/>
              </a:rPr>
              <a:t> + V</a:t>
            </a:r>
            <a:r>
              <a:rPr lang="fr-FR" altLang="de-DE" b="0" baseline="-30000">
                <a:solidFill>
                  <a:srgbClr val="000000"/>
                </a:solidFill>
                <a:cs typeface="Times New Roman" panose="02020603050405020304" pitchFamily="18" charset="0"/>
              </a:rPr>
              <a:t>z</a:t>
            </a:r>
            <a:r>
              <a:rPr lang="fr-FR" altLang="de-DE" sz="2000" b="0">
                <a:solidFill>
                  <a:srgbClr val="000000"/>
                </a:solidFill>
                <a:cs typeface="Times New Roman" panose="02020603050405020304" pitchFamily="18" charset="0"/>
              </a:rPr>
              <a:t>(t) – V</a:t>
            </a:r>
            <a:r>
              <a:rPr lang="fr-FR" altLang="de-DE" b="0" baseline="-30000">
                <a:solidFill>
                  <a:srgbClr val="000000"/>
                </a:solidFill>
                <a:cs typeface="Times New Roman" panose="02020603050405020304" pitchFamily="18" charset="0"/>
              </a:rPr>
              <a:t>a</a:t>
            </a:r>
            <a:r>
              <a:rPr lang="fr-FR" altLang="de-DE" sz="2000" b="0">
                <a:solidFill>
                  <a:srgbClr val="000000"/>
                </a:solidFill>
                <a:cs typeface="Times New Roman" panose="02020603050405020304" pitchFamily="18" charset="0"/>
              </a:rPr>
              <a:t>(t) </a:t>
            </a:r>
          </a:p>
          <a:p>
            <a:pPr>
              <a:lnSpc>
                <a:spcPct val="30000"/>
              </a:lnSpc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  <a:p>
            <a:pPr>
              <a:lnSpc>
                <a:spcPct val="4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sz="2000"/>
              <a:t>Systemverhalten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fr-FR" altLang="de-DE" sz="2000" b="0">
                <a:solidFill>
                  <a:srgbClr val="000000"/>
                </a:solidFill>
                <a:cs typeface="Times New Roman" panose="02020603050405020304" pitchFamily="18" charset="0"/>
              </a:rPr>
              <a:t>	V</a:t>
            </a:r>
            <a:r>
              <a:rPr lang="fr-FR" altLang="de-DE" b="0" baseline="-30000">
                <a:solidFill>
                  <a:srgbClr val="000000"/>
                </a:solidFill>
                <a:cs typeface="Times New Roman" panose="02020603050405020304" pitchFamily="18" charset="0"/>
              </a:rPr>
              <a:t>z</a:t>
            </a:r>
            <a:r>
              <a:rPr lang="fr-FR" altLang="de-DE" sz="2000" b="0">
                <a:solidFill>
                  <a:srgbClr val="000000"/>
                </a:solidFill>
                <a:cs typeface="Times New Roman" panose="02020603050405020304" pitchFamily="18" charset="0"/>
              </a:rPr>
              <a:t>(t) – V</a:t>
            </a:r>
            <a:r>
              <a:rPr lang="fr-FR" altLang="de-DE" b="0" baseline="-30000">
                <a:solidFill>
                  <a:srgbClr val="000000"/>
                </a:solidFill>
                <a:cs typeface="Times New Roman" panose="02020603050405020304" pitchFamily="18" charset="0"/>
              </a:rPr>
              <a:t>a</a:t>
            </a:r>
            <a:r>
              <a:rPr lang="fr-FR" altLang="de-DE" sz="2000" b="0">
                <a:solidFill>
                  <a:srgbClr val="000000"/>
                </a:solidFill>
                <a:cs typeface="Times New Roman" panose="02020603050405020304" pitchFamily="18" charset="0"/>
              </a:rPr>
              <a:t>(t) &gt; 0		</a:t>
            </a:r>
            <a:r>
              <a:rPr lang="fr-FR" altLang="de-DE" sz="2000" b="0" i="1">
                <a:solidFill>
                  <a:srgbClr val="000000"/>
                </a:solidFill>
                <a:cs typeface="Times New Roman" panose="02020603050405020304" pitchFamily="18" charset="0"/>
              </a:rPr>
              <a:t>Speicher läuft über</a:t>
            </a:r>
          </a:p>
          <a:p>
            <a:pPr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fr-FR" altLang="de-DE" sz="2000" b="0">
                <a:solidFill>
                  <a:srgbClr val="000000"/>
                </a:solidFill>
                <a:cs typeface="Times New Roman" panose="02020603050405020304" pitchFamily="18" charset="0"/>
              </a:rPr>
              <a:t>	V</a:t>
            </a:r>
            <a:r>
              <a:rPr lang="fr-FR" altLang="de-DE" b="0" baseline="-30000">
                <a:solidFill>
                  <a:srgbClr val="000000"/>
                </a:solidFill>
                <a:cs typeface="Times New Roman" panose="02020603050405020304" pitchFamily="18" charset="0"/>
              </a:rPr>
              <a:t>z</a:t>
            </a:r>
            <a:r>
              <a:rPr lang="fr-FR" altLang="de-DE" sz="2000" b="0">
                <a:solidFill>
                  <a:srgbClr val="000000"/>
                </a:solidFill>
                <a:cs typeface="Times New Roman" panose="02020603050405020304" pitchFamily="18" charset="0"/>
              </a:rPr>
              <a:t>(t) – V</a:t>
            </a:r>
            <a:r>
              <a:rPr lang="fr-FR" altLang="de-DE" b="0" baseline="-30000">
                <a:solidFill>
                  <a:srgbClr val="000000"/>
                </a:solidFill>
                <a:cs typeface="Times New Roman" panose="02020603050405020304" pitchFamily="18" charset="0"/>
              </a:rPr>
              <a:t>a</a:t>
            </a:r>
            <a:r>
              <a:rPr lang="fr-FR" altLang="de-DE" sz="2000" b="0">
                <a:solidFill>
                  <a:srgbClr val="000000"/>
                </a:solidFill>
                <a:cs typeface="Times New Roman" panose="02020603050405020304" pitchFamily="18" charset="0"/>
              </a:rPr>
              <a:t>(t) &lt; 0		</a:t>
            </a:r>
            <a:r>
              <a:rPr lang="fr-FR" altLang="de-DE" sz="2000" b="0" i="1">
                <a:solidFill>
                  <a:srgbClr val="000000"/>
                </a:solidFill>
                <a:cs typeface="Times New Roman" panose="02020603050405020304" pitchFamily="18" charset="0"/>
              </a:rPr>
              <a:t>Speicher wird leer</a:t>
            </a:r>
            <a:endParaRPr lang="de-DE" altLang="de-DE" sz="2000" b="0" i="1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1446" name="Rectangle 13"/>
          <p:cNvSpPr>
            <a:spLocks noChangeArrowheads="1"/>
          </p:cNvSpPr>
          <p:nvPr/>
        </p:nvSpPr>
        <p:spPr bwMode="auto">
          <a:xfrm>
            <a:off x="0" y="31432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graphicFrame>
        <p:nvGraphicFramePr>
          <p:cNvPr id="203788" name="Object 12"/>
          <p:cNvGraphicFramePr>
            <a:graphicFrameLocks noChangeAspect="1"/>
          </p:cNvGraphicFramePr>
          <p:nvPr/>
        </p:nvGraphicFramePr>
        <p:xfrm>
          <a:off x="5168900" y="1504950"/>
          <a:ext cx="3644900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5" name="Bild" r:id="rId5" imgW="1857756" imgH="571500" progId="Word.Picture.8">
                  <p:embed/>
                </p:oleObj>
              </mc:Choice>
              <mc:Fallback>
                <p:oleObj name="Bild" r:id="rId5" imgW="1857756" imgH="571500" progId="Word.Picture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8900" y="1504950"/>
                        <a:ext cx="3644900" cy="112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8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D6FDB9EC-0D46-48C7-8BFE-ED764D2D141E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40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61449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  <p:grpSp>
        <p:nvGrpSpPr>
          <p:cNvPr id="61450" name="Group 13"/>
          <p:cNvGrpSpPr>
            <a:grpSpLocks noChangeAspect="1"/>
          </p:cNvGrpSpPr>
          <p:nvPr/>
        </p:nvGrpSpPr>
        <p:grpSpPr bwMode="auto">
          <a:xfrm>
            <a:off x="1443038" y="2692400"/>
            <a:ext cx="4360862" cy="1016000"/>
            <a:chOff x="909" y="1696"/>
            <a:chExt cx="2747" cy="640"/>
          </a:xfrm>
        </p:grpSpPr>
        <p:sp>
          <p:nvSpPr>
            <p:cNvPr id="61451" name="AutoShape 12"/>
            <p:cNvSpPr>
              <a:spLocks noChangeAspect="1" noChangeArrowheads="1" noTextEdit="1"/>
            </p:cNvSpPr>
            <p:nvPr/>
          </p:nvSpPr>
          <p:spPr bwMode="auto">
            <a:xfrm>
              <a:off x="909" y="1696"/>
              <a:ext cx="2576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452" name="Rectangle 14"/>
            <p:cNvSpPr>
              <a:spLocks noChangeArrowheads="1"/>
            </p:cNvSpPr>
            <p:nvPr/>
          </p:nvSpPr>
          <p:spPr bwMode="auto">
            <a:xfrm>
              <a:off x="909" y="1696"/>
              <a:ext cx="166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3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000" b="0"/>
            </a:p>
          </p:txBody>
        </p:sp>
        <p:sp>
          <p:nvSpPr>
            <p:cNvPr id="61453" name="Rectangle 15"/>
            <p:cNvSpPr>
              <a:spLocks noChangeArrowheads="1"/>
            </p:cNvSpPr>
            <p:nvPr/>
          </p:nvSpPr>
          <p:spPr bwMode="auto">
            <a:xfrm>
              <a:off x="909" y="1826"/>
              <a:ext cx="230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3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 </a:t>
              </a:r>
              <a:endParaRPr lang="de-DE" altLang="de-DE" sz="2000" b="0"/>
            </a:p>
          </p:txBody>
        </p:sp>
        <p:sp>
          <p:nvSpPr>
            <p:cNvPr id="61454" name="Rectangle 16"/>
            <p:cNvSpPr>
              <a:spLocks noChangeArrowheads="1"/>
            </p:cNvSpPr>
            <p:nvPr/>
          </p:nvSpPr>
          <p:spPr bwMode="auto">
            <a:xfrm>
              <a:off x="1329" y="2068"/>
              <a:ext cx="90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6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t</a:t>
              </a:r>
              <a:endParaRPr lang="de-DE" altLang="de-DE" sz="2000" b="0"/>
            </a:p>
          </p:txBody>
        </p:sp>
        <p:sp>
          <p:nvSpPr>
            <p:cNvPr id="61455" name="Rectangle 17"/>
            <p:cNvSpPr>
              <a:spLocks noChangeArrowheads="1"/>
            </p:cNvSpPr>
            <p:nvPr/>
          </p:nvSpPr>
          <p:spPr bwMode="auto">
            <a:xfrm>
              <a:off x="1285" y="1864"/>
              <a:ext cx="381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6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lim</a:t>
              </a:r>
              <a:endParaRPr lang="de-DE" altLang="de-DE" sz="2000" b="0"/>
            </a:p>
          </p:txBody>
        </p:sp>
        <p:sp>
          <p:nvSpPr>
            <p:cNvPr id="61456" name="Rectangle 18"/>
            <p:cNvSpPr>
              <a:spLocks noChangeArrowheads="1"/>
            </p:cNvSpPr>
            <p:nvPr/>
          </p:nvSpPr>
          <p:spPr bwMode="auto">
            <a:xfrm>
              <a:off x="1252" y="2055"/>
              <a:ext cx="27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1600" b="0">
                  <a:solidFill>
                    <a:srgbClr val="000000"/>
                  </a:solidFill>
                  <a:latin typeface="Symbol" panose="05050102010706020507" pitchFamily="18" charset="2"/>
                </a:rPr>
                <a:t>D®0</a:t>
              </a:r>
              <a:endParaRPr lang="de-DE" altLang="de-DE" sz="2000" b="0"/>
            </a:p>
          </p:txBody>
        </p:sp>
        <p:sp>
          <p:nvSpPr>
            <p:cNvPr id="61457" name="Line 19"/>
            <p:cNvSpPr>
              <a:spLocks noChangeShapeType="1"/>
            </p:cNvSpPr>
            <p:nvPr/>
          </p:nvSpPr>
          <p:spPr bwMode="auto">
            <a:xfrm>
              <a:off x="1699" y="1999"/>
              <a:ext cx="318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458" name="Rectangle 20"/>
            <p:cNvSpPr>
              <a:spLocks noChangeArrowheads="1"/>
            </p:cNvSpPr>
            <p:nvPr/>
          </p:nvSpPr>
          <p:spPr bwMode="auto">
            <a:xfrm>
              <a:off x="1848" y="1729"/>
              <a:ext cx="243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6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de-DE" altLang="de-DE" sz="2000" b="0"/>
            </a:p>
          </p:txBody>
        </p:sp>
        <p:sp>
          <p:nvSpPr>
            <p:cNvPr id="61459" name="Rectangle 21"/>
            <p:cNvSpPr>
              <a:spLocks noChangeArrowheads="1"/>
            </p:cNvSpPr>
            <p:nvPr/>
          </p:nvSpPr>
          <p:spPr bwMode="auto">
            <a:xfrm>
              <a:off x="1891" y="2030"/>
              <a:ext cx="148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6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t</a:t>
              </a:r>
              <a:endParaRPr lang="de-DE" altLang="de-DE" sz="2000" b="0"/>
            </a:p>
          </p:txBody>
        </p:sp>
        <p:sp>
          <p:nvSpPr>
            <p:cNvPr id="61460" name="Rectangle 22"/>
            <p:cNvSpPr>
              <a:spLocks noChangeArrowheads="1"/>
            </p:cNvSpPr>
            <p:nvPr/>
          </p:nvSpPr>
          <p:spPr bwMode="auto">
            <a:xfrm>
              <a:off x="1717" y="1709"/>
              <a:ext cx="263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600" b="0">
                  <a:solidFill>
                    <a:srgbClr val="000000"/>
                  </a:solidFill>
                  <a:latin typeface="Symbol" panose="05050102010706020507" pitchFamily="18" charset="2"/>
                </a:rPr>
                <a:t>D</a:t>
              </a:r>
              <a:endParaRPr lang="de-DE" altLang="de-DE" sz="2000" b="0"/>
            </a:p>
          </p:txBody>
        </p:sp>
        <p:sp>
          <p:nvSpPr>
            <p:cNvPr id="61461" name="Rectangle 23"/>
            <p:cNvSpPr>
              <a:spLocks noChangeArrowheads="1"/>
            </p:cNvSpPr>
            <p:nvPr/>
          </p:nvSpPr>
          <p:spPr bwMode="auto">
            <a:xfrm>
              <a:off x="1763" y="2010"/>
              <a:ext cx="263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600" b="0">
                  <a:solidFill>
                    <a:srgbClr val="000000"/>
                  </a:solidFill>
                  <a:latin typeface="Symbol" panose="05050102010706020507" pitchFamily="18" charset="2"/>
                </a:rPr>
                <a:t>D</a:t>
              </a:r>
              <a:endParaRPr lang="de-DE" altLang="de-DE" sz="2000" b="0"/>
            </a:p>
          </p:txBody>
        </p:sp>
        <p:sp>
          <p:nvSpPr>
            <p:cNvPr id="61462" name="Rectangle 24"/>
            <p:cNvSpPr>
              <a:spLocks noChangeArrowheads="1"/>
            </p:cNvSpPr>
            <p:nvPr/>
          </p:nvSpPr>
          <p:spPr bwMode="auto">
            <a:xfrm>
              <a:off x="2055" y="1826"/>
              <a:ext cx="310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3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= </a:t>
              </a:r>
              <a:endParaRPr lang="de-DE" altLang="de-DE" sz="2000" b="0"/>
            </a:p>
          </p:txBody>
        </p:sp>
        <p:sp>
          <p:nvSpPr>
            <p:cNvPr id="61463" name="Line 25"/>
            <p:cNvSpPr>
              <a:spLocks noChangeShapeType="1"/>
            </p:cNvSpPr>
            <p:nvPr/>
          </p:nvSpPr>
          <p:spPr bwMode="auto">
            <a:xfrm>
              <a:off x="2311" y="1999"/>
              <a:ext cx="289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464" name="Rectangle 26"/>
            <p:cNvSpPr>
              <a:spLocks noChangeArrowheads="1"/>
            </p:cNvSpPr>
            <p:nvPr/>
          </p:nvSpPr>
          <p:spPr bwMode="auto">
            <a:xfrm>
              <a:off x="2324" y="1729"/>
              <a:ext cx="353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6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dV</a:t>
              </a:r>
              <a:endParaRPr lang="de-DE" altLang="de-DE" sz="2000" b="0"/>
            </a:p>
          </p:txBody>
        </p:sp>
        <p:sp>
          <p:nvSpPr>
            <p:cNvPr id="61465" name="Rectangle 27"/>
            <p:cNvSpPr>
              <a:spLocks noChangeArrowheads="1"/>
            </p:cNvSpPr>
            <p:nvPr/>
          </p:nvSpPr>
          <p:spPr bwMode="auto">
            <a:xfrm>
              <a:off x="2370" y="2030"/>
              <a:ext cx="258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6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dt</a:t>
              </a:r>
              <a:endParaRPr lang="de-DE" altLang="de-DE" sz="2000" b="0"/>
            </a:p>
          </p:txBody>
        </p:sp>
        <p:sp>
          <p:nvSpPr>
            <p:cNvPr id="61466" name="Rectangle 28"/>
            <p:cNvSpPr>
              <a:spLocks noChangeArrowheads="1"/>
            </p:cNvSpPr>
            <p:nvPr/>
          </p:nvSpPr>
          <p:spPr bwMode="auto">
            <a:xfrm>
              <a:off x="2643" y="1826"/>
              <a:ext cx="394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3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= r</a:t>
              </a:r>
              <a:endParaRPr lang="de-DE" altLang="de-DE" sz="2000" b="0"/>
            </a:p>
          </p:txBody>
        </p:sp>
        <p:sp>
          <p:nvSpPr>
            <p:cNvPr id="61467" name="Rectangle 29"/>
            <p:cNvSpPr>
              <a:spLocks noChangeArrowheads="1"/>
            </p:cNvSpPr>
            <p:nvPr/>
          </p:nvSpPr>
          <p:spPr bwMode="auto">
            <a:xfrm>
              <a:off x="2938" y="1934"/>
              <a:ext cx="141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1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z</a:t>
              </a:r>
              <a:endParaRPr lang="de-DE" altLang="de-DE" sz="2000" b="0"/>
            </a:p>
          </p:txBody>
        </p:sp>
        <p:sp>
          <p:nvSpPr>
            <p:cNvPr id="61468" name="Rectangle 30"/>
            <p:cNvSpPr>
              <a:spLocks noChangeArrowheads="1"/>
            </p:cNvSpPr>
            <p:nvPr/>
          </p:nvSpPr>
          <p:spPr bwMode="auto">
            <a:xfrm>
              <a:off x="3009" y="1826"/>
              <a:ext cx="166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3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000" b="0"/>
            </a:p>
          </p:txBody>
        </p:sp>
        <p:sp>
          <p:nvSpPr>
            <p:cNvPr id="61469" name="Rectangle 31"/>
            <p:cNvSpPr>
              <a:spLocks noChangeArrowheads="1"/>
            </p:cNvSpPr>
            <p:nvPr/>
          </p:nvSpPr>
          <p:spPr bwMode="auto">
            <a:xfrm>
              <a:off x="3073" y="1826"/>
              <a:ext cx="230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3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–</a:t>
              </a:r>
              <a:endParaRPr lang="de-DE" altLang="de-DE" sz="2000" b="0"/>
            </a:p>
          </p:txBody>
        </p:sp>
        <p:sp>
          <p:nvSpPr>
            <p:cNvPr id="61470" name="Rectangle 32"/>
            <p:cNvSpPr>
              <a:spLocks noChangeArrowheads="1"/>
            </p:cNvSpPr>
            <p:nvPr/>
          </p:nvSpPr>
          <p:spPr bwMode="auto">
            <a:xfrm>
              <a:off x="3201" y="1826"/>
              <a:ext cx="251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3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r</a:t>
              </a:r>
              <a:endParaRPr lang="de-DE" altLang="de-DE" sz="2000" b="0"/>
            </a:p>
          </p:txBody>
        </p:sp>
        <p:sp>
          <p:nvSpPr>
            <p:cNvPr id="61471" name="Rectangle 33"/>
            <p:cNvSpPr>
              <a:spLocks noChangeArrowheads="1"/>
            </p:cNvSpPr>
            <p:nvPr/>
          </p:nvSpPr>
          <p:spPr bwMode="auto">
            <a:xfrm>
              <a:off x="3349" y="1934"/>
              <a:ext cx="141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21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a</a:t>
              </a:r>
              <a:endParaRPr lang="de-DE" altLang="de-DE" sz="2000" b="0"/>
            </a:p>
          </p:txBody>
        </p:sp>
        <p:sp>
          <p:nvSpPr>
            <p:cNvPr id="61472" name="Rectangle 34"/>
            <p:cNvSpPr>
              <a:spLocks noChangeArrowheads="1"/>
            </p:cNvSpPr>
            <p:nvPr/>
          </p:nvSpPr>
          <p:spPr bwMode="auto">
            <a:xfrm>
              <a:off x="3426" y="1826"/>
              <a:ext cx="166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3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000" b="0"/>
            </a:p>
          </p:txBody>
        </p:sp>
        <p:sp>
          <p:nvSpPr>
            <p:cNvPr id="61473" name="Rectangle 35"/>
            <p:cNvSpPr>
              <a:spLocks noChangeArrowheads="1"/>
            </p:cNvSpPr>
            <p:nvPr/>
          </p:nvSpPr>
          <p:spPr bwMode="auto">
            <a:xfrm>
              <a:off x="3490" y="1826"/>
              <a:ext cx="166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4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buSzTx/>
                <a:buFontTx/>
                <a:buNone/>
              </a:pPr>
              <a:r>
                <a:rPr lang="de-DE" altLang="de-DE" sz="3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000" b="0"/>
            </a:p>
          </p:txBody>
        </p:sp>
      </p:grp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87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Grundelemente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dirty="0"/>
              <a:t>Normierung der Zustandsvariablen</a:t>
            </a:r>
          </a:p>
          <a:p>
            <a:pPr>
              <a:defRPr/>
            </a:pPr>
            <a:endParaRPr dirty="0"/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sz="2000" dirty="0"/>
              <a:t>Beispiel: </a:t>
            </a:r>
            <a:r>
              <a:rPr sz="2000" i="1" dirty="0" err="1"/>
              <a:t>kinet</a:t>
            </a:r>
            <a:r>
              <a:rPr sz="2000" i="1" dirty="0"/>
              <a:t>. Energie</a:t>
            </a:r>
          </a:p>
          <a:p>
            <a:pPr lvl="1">
              <a:defRPr/>
            </a:pPr>
            <a:r>
              <a:rPr sz="1800" dirty="0"/>
              <a:t>Je größer die Masse </a:t>
            </a:r>
            <a:r>
              <a:rPr sz="1800" i="1" dirty="0"/>
              <a:t>m</a:t>
            </a:r>
            <a:r>
              <a:rPr sz="1800" dirty="0"/>
              <a:t>, umso größer die kinetische Energie E</a:t>
            </a:r>
          </a:p>
          <a:p>
            <a:pPr lvl="1">
              <a:defRPr/>
            </a:pPr>
            <a:r>
              <a:rPr sz="1800" dirty="0"/>
              <a:t>Je größer die Geschwindigkeit </a:t>
            </a:r>
            <a:r>
              <a:rPr sz="1800" i="1" dirty="0"/>
              <a:t>v</a:t>
            </a:r>
            <a:r>
              <a:rPr sz="1800" dirty="0"/>
              <a:t>, umso größer die kinetische Energie E</a:t>
            </a: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sz="2000" dirty="0"/>
              <a:t>	</a:t>
            </a:r>
            <a:r>
              <a:rPr sz="2000" b="0" dirty="0"/>
              <a:t>Mögliche Modellierung: </a:t>
            </a:r>
            <a:r>
              <a:rPr sz="2000" b="0" i="1" dirty="0"/>
              <a:t>E ~ m, E ~ v   </a:t>
            </a:r>
            <a:r>
              <a:rPr sz="2000" b="0" dirty="0">
                <a:sym typeface="Symbol"/>
              </a:rPr>
              <a:t>  E ~ </a:t>
            </a:r>
            <a:r>
              <a:rPr sz="2000" b="0" dirty="0" err="1">
                <a:sym typeface="Symbol"/>
              </a:rPr>
              <a:t>mv</a:t>
            </a:r>
            <a:endParaRPr sz="2000" b="0" dirty="0">
              <a:sym typeface="Symbol"/>
            </a:endParaRP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sz="2000" i="1" dirty="0">
                <a:sym typeface="Symbol"/>
              </a:rPr>
              <a:t>	</a:t>
            </a:r>
            <a:r>
              <a:rPr sz="2000" dirty="0">
                <a:sym typeface="Symbol"/>
              </a:rPr>
              <a:t>Aber:  </a:t>
            </a:r>
            <a:r>
              <a:rPr sz="2000" b="0" dirty="0">
                <a:sym typeface="Symbol"/>
              </a:rPr>
              <a:t>Einheiten sind E: [Joule]= [kgm</a:t>
            </a:r>
            <a:r>
              <a:rPr sz="2000" b="0" baseline="30000" dirty="0">
                <a:sym typeface="Symbol"/>
              </a:rPr>
              <a:t>2</a:t>
            </a:r>
            <a:r>
              <a:rPr sz="2000" b="0" dirty="0">
                <a:sym typeface="Symbol"/>
              </a:rPr>
              <a:t>/s</a:t>
            </a:r>
            <a:r>
              <a:rPr sz="2000" b="0" baseline="30000" dirty="0">
                <a:sym typeface="Symbol"/>
              </a:rPr>
              <a:t>2</a:t>
            </a:r>
            <a:r>
              <a:rPr sz="2000" b="0" dirty="0">
                <a:sym typeface="Symbol"/>
              </a:rPr>
              <a:t>], m:[kg], v:[m/s]</a:t>
            </a: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sz="2000" dirty="0">
                <a:sym typeface="Symbol"/>
              </a:rPr>
              <a:t>			</a:t>
            </a:r>
            <a:r>
              <a:rPr sz="2000" b="0" dirty="0">
                <a:sym typeface="Symbol"/>
              </a:rPr>
              <a:t>E [kgm</a:t>
            </a:r>
            <a:r>
              <a:rPr sz="2000" b="0" baseline="30000" dirty="0">
                <a:sym typeface="Symbol"/>
              </a:rPr>
              <a:t>2</a:t>
            </a:r>
            <a:r>
              <a:rPr sz="2000" b="0" dirty="0">
                <a:sym typeface="Symbol"/>
              </a:rPr>
              <a:t>/s</a:t>
            </a:r>
            <a:r>
              <a:rPr sz="2000" b="0" baseline="30000" dirty="0">
                <a:sym typeface="Symbol"/>
              </a:rPr>
              <a:t>2</a:t>
            </a:r>
            <a:r>
              <a:rPr sz="2000" b="0" dirty="0">
                <a:sym typeface="Symbol"/>
              </a:rPr>
              <a:t>] </a:t>
            </a:r>
            <a:r>
              <a:rPr sz="2000" b="0" dirty="0" smtClean="0">
                <a:sym typeface="Symbol"/>
              </a:rPr>
              <a:t>   ≠   [</a:t>
            </a:r>
            <a:r>
              <a:rPr sz="2000" b="0" dirty="0" err="1">
                <a:sym typeface="Symbol"/>
              </a:rPr>
              <a:t>kgm</a:t>
            </a:r>
            <a:r>
              <a:rPr sz="2000" b="0" dirty="0">
                <a:sym typeface="Symbol"/>
              </a:rPr>
              <a:t>/s] </a:t>
            </a:r>
            <a:r>
              <a:rPr sz="2000" b="0" dirty="0" err="1">
                <a:sym typeface="Symbol"/>
              </a:rPr>
              <a:t>mv</a:t>
            </a:r>
            <a:endParaRPr sz="2000" b="0" dirty="0">
              <a:sym typeface="Symbol"/>
            </a:endParaRP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sz="2000" dirty="0">
                <a:sym typeface="Symbol"/>
              </a:rPr>
              <a:t>	</a:t>
            </a:r>
            <a:r>
              <a:rPr sz="2000" dirty="0" smtClean="0">
                <a:sym typeface="Symbol"/>
              </a:rPr>
              <a:t>Besser </a:t>
            </a:r>
            <a:r>
              <a:rPr sz="2000" b="0" dirty="0">
                <a:sym typeface="Symbol"/>
              </a:rPr>
              <a:t>ist die Interpretation</a:t>
            </a: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sz="2000" dirty="0">
                <a:sym typeface="Symbol"/>
              </a:rPr>
              <a:t>			E  ~ mv</a:t>
            </a:r>
            <a:r>
              <a:rPr sz="2000" baseline="30000" dirty="0">
                <a:sym typeface="Symbol"/>
              </a:rPr>
              <a:t>2 	 </a:t>
            </a:r>
            <a:r>
              <a:rPr sz="2000" b="0" dirty="0" smtClean="0">
                <a:sym typeface="Symbol"/>
              </a:rPr>
              <a:t>[kgm</a:t>
            </a:r>
            <a:r>
              <a:rPr sz="2000" b="0" baseline="30000" dirty="0" smtClean="0">
                <a:sym typeface="Symbol"/>
              </a:rPr>
              <a:t>2</a:t>
            </a:r>
            <a:r>
              <a:rPr sz="2000" b="0" dirty="0" smtClean="0">
                <a:sym typeface="Symbol"/>
              </a:rPr>
              <a:t>/s</a:t>
            </a:r>
            <a:r>
              <a:rPr sz="2000" b="0" baseline="30000" dirty="0" smtClean="0">
                <a:sym typeface="Symbol"/>
              </a:rPr>
              <a:t>2</a:t>
            </a:r>
            <a:r>
              <a:rPr sz="2000" b="0" dirty="0" smtClean="0">
                <a:sym typeface="Symbol"/>
              </a:rPr>
              <a:t>]    </a:t>
            </a:r>
            <a:r>
              <a:rPr sz="2000" dirty="0" smtClean="0">
                <a:sym typeface="Symbol"/>
              </a:rPr>
              <a:t>  </a:t>
            </a:r>
            <a:r>
              <a:rPr sz="2000" i="1" dirty="0">
                <a:solidFill>
                  <a:schemeClr val="accent2">
                    <a:lumMod val="60000"/>
                    <a:lumOff val="40000"/>
                  </a:schemeClr>
                </a:solidFill>
                <a:sym typeface="Symbol"/>
              </a:rPr>
              <a:t>Test auf Konsistenz </a:t>
            </a:r>
          </a:p>
          <a:p>
            <a:pPr>
              <a:lnSpc>
                <a:spcPct val="150000"/>
              </a:lnSpc>
              <a:buFontTx/>
              <a:buNone/>
              <a:defRPr/>
            </a:pPr>
            <a:endParaRPr sz="20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2468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63E27308-12AC-4044-AB45-C0AD8F77B52C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41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62469" name="Fußzeilenplatzhalt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Grundelemente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dirty="0"/>
              <a:t>Normierung der Zustandsvariablen</a:t>
            </a:r>
          </a:p>
          <a:p>
            <a:pPr>
              <a:defRPr/>
            </a:pPr>
            <a:endParaRPr dirty="0"/>
          </a:p>
          <a:p>
            <a:pPr>
              <a:buFontTx/>
              <a:buNone/>
              <a:defRPr/>
            </a:pPr>
            <a:r>
              <a:rPr dirty="0"/>
              <a:t>Besser:</a:t>
            </a:r>
            <a:r>
              <a:rPr b="0" dirty="0"/>
              <a:t> </a:t>
            </a:r>
            <a:r>
              <a:rPr b="0" i="1" dirty="0"/>
              <a:t>Normierung auf dimensionslose Größen</a:t>
            </a:r>
          </a:p>
          <a:p>
            <a:pPr>
              <a:buFontTx/>
              <a:buNone/>
              <a:defRPr/>
            </a:pPr>
            <a:endParaRPr i="1" dirty="0"/>
          </a:p>
          <a:p>
            <a:pPr>
              <a:buFontTx/>
              <a:buNone/>
              <a:defRPr/>
            </a:pPr>
            <a:r>
              <a:rPr i="1" dirty="0"/>
              <a:t>z.B. Volumen:</a:t>
            </a:r>
          </a:p>
          <a:p>
            <a:pPr>
              <a:buFontTx/>
              <a:buNone/>
              <a:defRPr/>
            </a:pPr>
            <a:r>
              <a:rPr i="1" dirty="0"/>
              <a:t>	</a:t>
            </a:r>
            <a:r>
              <a:rPr lang="fr-FR" sz="20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cs typeface="Times New Roman" pitchFamily="18" charset="0"/>
              </a:rPr>
              <a:t>Aus</a:t>
            </a:r>
            <a:r>
              <a:rPr lang="fr-FR" sz="20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fr-FR" sz="2000" b="0" dirty="0">
                <a:solidFill>
                  <a:srgbClr val="000000"/>
                </a:solidFill>
                <a:cs typeface="Times New Roman" pitchFamily="18" charset="0"/>
              </a:rPr>
              <a:t>	</a:t>
            </a:r>
            <a:r>
              <a:rPr lang="fr-FR" sz="2000" b="0" dirty="0" smtClean="0">
                <a:solidFill>
                  <a:srgbClr val="000000"/>
                </a:solidFill>
                <a:cs typeface="Times New Roman" pitchFamily="18" charset="0"/>
              </a:rPr>
              <a:t>V(t</a:t>
            </a:r>
            <a:r>
              <a:rPr lang="fr-FR" sz="2000" b="0" dirty="0">
                <a:solidFill>
                  <a:srgbClr val="000000"/>
                </a:solidFill>
                <a:cs typeface="Times New Roman" pitchFamily="18" charset="0"/>
              </a:rPr>
              <a:t>) = V</a:t>
            </a:r>
            <a:r>
              <a:rPr lang="fr-FR" b="0" baseline="-30000" dirty="0">
                <a:solidFill>
                  <a:srgbClr val="000000"/>
                </a:solidFill>
                <a:cs typeface="Times New Roman" pitchFamily="18" charset="0"/>
              </a:rPr>
              <a:t>0</a:t>
            </a:r>
            <a:r>
              <a:rPr lang="fr-FR" sz="2000" b="0" dirty="0">
                <a:solidFill>
                  <a:srgbClr val="000000"/>
                </a:solidFill>
                <a:cs typeface="Times New Roman" pitchFamily="18" charset="0"/>
              </a:rPr>
              <a:t> + </a:t>
            </a:r>
            <a:r>
              <a:rPr lang="fr-FR" sz="2000" b="0" dirty="0" err="1">
                <a:solidFill>
                  <a:srgbClr val="000000"/>
                </a:solidFill>
                <a:cs typeface="Times New Roman" pitchFamily="18" charset="0"/>
              </a:rPr>
              <a:t>V</a:t>
            </a:r>
            <a:r>
              <a:rPr lang="fr-FR" b="0" baseline="-30000" dirty="0" err="1">
                <a:solidFill>
                  <a:srgbClr val="000000"/>
                </a:solidFill>
                <a:cs typeface="Times New Roman" pitchFamily="18" charset="0"/>
              </a:rPr>
              <a:t>z</a:t>
            </a:r>
            <a:r>
              <a:rPr lang="fr-FR" sz="2000" b="0" dirty="0">
                <a:solidFill>
                  <a:srgbClr val="000000"/>
                </a:solidFill>
                <a:cs typeface="Times New Roman" pitchFamily="18" charset="0"/>
              </a:rPr>
              <a:t>(t) – V</a:t>
            </a:r>
            <a:r>
              <a:rPr lang="fr-FR" b="0" baseline="-30000" dirty="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fr-FR" sz="2000" b="0" dirty="0">
                <a:solidFill>
                  <a:srgbClr val="000000"/>
                </a:solidFill>
                <a:cs typeface="Times New Roman" pitchFamily="18" charset="0"/>
              </a:rPr>
              <a:t>(t)   	[m</a:t>
            </a:r>
            <a:r>
              <a:rPr lang="fr-FR" sz="2000" b="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fr-FR" sz="2000" b="0" dirty="0">
                <a:solidFill>
                  <a:srgbClr val="000000"/>
                </a:solidFill>
                <a:cs typeface="Times New Roman" pitchFamily="18" charset="0"/>
              </a:rPr>
              <a:t>]</a:t>
            </a:r>
          </a:p>
          <a:p>
            <a:pPr>
              <a:buFontTx/>
              <a:buNone/>
              <a:defRPr/>
            </a:pPr>
            <a:r>
              <a:rPr lang="fr-FR" sz="2000" b="0" dirty="0">
                <a:solidFill>
                  <a:srgbClr val="000000"/>
                </a:solidFill>
                <a:cs typeface="Times New Roman" pitchFamily="18" charset="0"/>
              </a:rPr>
              <a:t> 		</a:t>
            </a:r>
            <a:r>
              <a:rPr lang="fr-FR" sz="2000" b="0" dirty="0" smtClean="0">
                <a:solidFill>
                  <a:srgbClr val="000000"/>
                </a:solidFill>
                <a:cs typeface="Times New Roman" pitchFamily="18" charset="0"/>
              </a:rPr>
              <a:t>		mit </a:t>
            </a:r>
            <a:r>
              <a:rPr lang="fr-FR" sz="2000" b="0" dirty="0">
                <a:solidFill>
                  <a:srgbClr val="000000"/>
                </a:solidFill>
                <a:cs typeface="Times New Roman" pitchFamily="18" charset="0"/>
              </a:rPr>
              <a:t>U(t) = V(t)/V(0)</a:t>
            </a: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lang="fr-FR" sz="2000" b="0" i="1" dirty="0">
                <a:solidFill>
                  <a:srgbClr val="000000"/>
                </a:solidFill>
                <a:cs typeface="Times New Roman" pitchFamily="18" charset="0"/>
              </a:rPr>
              <a:t>	</a:t>
            </a:r>
            <a:r>
              <a:rPr lang="fr-FR" sz="2000" dirty="0" err="1">
                <a:solidFill>
                  <a:srgbClr val="000000"/>
                </a:solidFill>
                <a:cs typeface="Times New Roman" pitchFamily="18" charset="0"/>
              </a:rPr>
              <a:t>wird</a:t>
            </a:r>
            <a:r>
              <a:rPr lang="fr-FR" sz="2000" b="0" i="1" dirty="0">
                <a:solidFill>
                  <a:srgbClr val="000000"/>
                </a:solidFill>
                <a:cs typeface="Times New Roman" pitchFamily="18" charset="0"/>
              </a:rPr>
              <a:t>		</a:t>
            </a:r>
            <a:r>
              <a:rPr lang="fr-FR" sz="2000" b="0" dirty="0">
                <a:solidFill>
                  <a:srgbClr val="000000"/>
                </a:solidFill>
                <a:cs typeface="Times New Roman" pitchFamily="18" charset="0"/>
              </a:rPr>
              <a:t>U(t) = 1   + U</a:t>
            </a:r>
            <a:r>
              <a:rPr lang="fr-FR" b="0" baseline="-30000" dirty="0">
                <a:solidFill>
                  <a:srgbClr val="000000"/>
                </a:solidFill>
                <a:cs typeface="Times New Roman" pitchFamily="18" charset="0"/>
              </a:rPr>
              <a:t>z</a:t>
            </a:r>
            <a:r>
              <a:rPr lang="fr-FR" sz="2000" b="0" dirty="0">
                <a:solidFill>
                  <a:srgbClr val="000000"/>
                </a:solidFill>
                <a:cs typeface="Times New Roman" pitchFamily="18" charset="0"/>
              </a:rPr>
              <a:t>(t) – </a:t>
            </a:r>
            <a:r>
              <a:rPr lang="fr-FR" sz="2000" b="0" dirty="0" err="1">
                <a:solidFill>
                  <a:srgbClr val="000000"/>
                </a:solidFill>
                <a:cs typeface="Times New Roman" pitchFamily="18" charset="0"/>
              </a:rPr>
              <a:t>U</a:t>
            </a:r>
            <a:r>
              <a:rPr lang="fr-FR" b="0" baseline="-30000" dirty="0" err="1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fr-FR" sz="2000" b="0" dirty="0">
                <a:solidFill>
                  <a:srgbClr val="000000"/>
                </a:solidFill>
                <a:cs typeface="Times New Roman" pitchFamily="18" charset="0"/>
              </a:rPr>
              <a:t>(t) 	</a:t>
            </a:r>
            <a:r>
              <a:rPr lang="fr-FR" sz="2000" dirty="0">
                <a:solidFill>
                  <a:srgbClr val="000000"/>
                </a:solidFill>
                <a:cs typeface="Times New Roman" pitchFamily="18" charset="0"/>
              </a:rPr>
              <a:t>	</a:t>
            </a:r>
            <a:r>
              <a:rPr lang="fr-FR" sz="2000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Times New Roman" pitchFamily="18" charset="0"/>
              </a:rPr>
              <a:t>dimensionslos</a:t>
            </a:r>
            <a:endParaRPr sz="2000" dirty="0">
              <a:solidFill>
                <a:schemeClr val="accent2">
                  <a:lumMod val="60000"/>
                  <a:lumOff val="40000"/>
                </a:schemeClr>
              </a:solidFill>
              <a:cs typeface="Times New Roman" pitchFamily="18" charset="0"/>
            </a:endParaRPr>
          </a:p>
          <a:p>
            <a:pPr>
              <a:buFontTx/>
              <a:buNone/>
              <a:defRPr/>
            </a:pPr>
            <a:endParaRPr sz="2000" i="1" dirty="0"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i="1" dirty="0">
                <a:cs typeface="Times New Roman" pitchFamily="18" charset="0"/>
              </a:rPr>
              <a:t>z.B. Zeit</a:t>
            </a: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sz="2000" i="1" dirty="0">
                <a:cs typeface="Times New Roman" pitchFamily="18" charset="0"/>
              </a:rPr>
              <a:t>	</a:t>
            </a:r>
            <a:r>
              <a:rPr sz="2000" dirty="0">
                <a:cs typeface="Times New Roman" pitchFamily="18" charset="0"/>
              </a:rPr>
              <a:t>Aus</a:t>
            </a:r>
            <a:r>
              <a:rPr sz="2000" i="1" dirty="0">
                <a:cs typeface="Times New Roman" pitchFamily="18" charset="0"/>
              </a:rPr>
              <a:t> 		</a:t>
            </a: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sz="2000" i="1" dirty="0">
                <a:cs typeface="Times New Roman" pitchFamily="18" charset="0"/>
                <a:sym typeface="Symbol"/>
              </a:rPr>
              <a:t>	</a:t>
            </a:r>
            <a:r>
              <a:rPr sz="2000" b="0" i="1" dirty="0">
                <a:cs typeface="Times New Roman" pitchFamily="18" charset="0"/>
                <a:sym typeface="Symbol"/>
              </a:rPr>
              <a:t>	</a:t>
            </a:r>
            <a:r>
              <a:rPr sz="2000" b="0" i="1" dirty="0" smtClean="0">
                <a:cs typeface="Times New Roman" pitchFamily="18" charset="0"/>
                <a:sym typeface="Symbol"/>
              </a:rPr>
              <a:t>	</a:t>
            </a:r>
            <a:r>
              <a:rPr sz="2000" b="0" dirty="0" smtClean="0">
                <a:cs typeface="Times New Roman" pitchFamily="18" charset="0"/>
                <a:sym typeface="Symbol"/>
              </a:rPr>
              <a:t>mit </a:t>
            </a:r>
            <a:r>
              <a:rPr sz="2000" b="0" dirty="0">
                <a:cs typeface="Times New Roman" pitchFamily="18" charset="0"/>
                <a:sym typeface="Symbol"/>
              </a:rPr>
              <a:t> = t /T,     u(t) = z(t)/z(0)	</a:t>
            </a:r>
            <a:r>
              <a:rPr sz="2000" dirty="0">
                <a:cs typeface="Times New Roman" pitchFamily="18" charset="0"/>
                <a:sym typeface="Symbol"/>
              </a:rPr>
              <a:t>	</a:t>
            </a: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sz="2000" dirty="0">
                <a:cs typeface="Times New Roman" pitchFamily="18" charset="0"/>
                <a:sym typeface="Symbol"/>
              </a:rPr>
              <a:t>	wird						</a:t>
            </a:r>
            <a:r>
              <a:rPr lang="fr-FR" sz="2000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Times New Roman" pitchFamily="18" charset="0"/>
              </a:rPr>
              <a:t>dimensionslos</a:t>
            </a:r>
            <a:endParaRPr dirty="0"/>
          </a:p>
        </p:txBody>
      </p:sp>
      <p:sp>
        <p:nvSpPr>
          <p:cNvPr id="6" name="Text Box 69"/>
          <p:cNvSpPr txBox="1">
            <a:spLocks noChangeArrowheads="1"/>
          </p:cNvSpPr>
          <p:nvPr/>
        </p:nvSpPr>
        <p:spPr bwMode="auto">
          <a:xfrm>
            <a:off x="2238375" y="5026025"/>
            <a:ext cx="3238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>
                <a:latin typeface="Times New Roman" panose="02020603050405020304" pitchFamily="18" charset="0"/>
              </a:rPr>
              <a:t>z</a:t>
            </a:r>
            <a:r>
              <a:rPr lang="de-DE" altLang="de-DE" b="0">
                <a:latin typeface="Times New Roman" panose="02020603050405020304" pitchFamily="18" charset="0"/>
              </a:rPr>
              <a:t>(t) = </a:t>
            </a:r>
            <a:r>
              <a:rPr lang="de-DE" altLang="de-DE">
                <a:latin typeface="Times New Roman" panose="02020603050405020304" pitchFamily="18" charset="0"/>
              </a:rPr>
              <a:t>F</a:t>
            </a:r>
            <a:r>
              <a:rPr lang="de-DE" altLang="de-DE" b="0">
                <a:latin typeface="Times New Roman" panose="02020603050405020304" pitchFamily="18" charset="0"/>
              </a:rPr>
              <a:t>(</a:t>
            </a:r>
            <a:r>
              <a:rPr lang="de-DE" altLang="de-DE">
                <a:latin typeface="Times New Roman" panose="02020603050405020304" pitchFamily="18" charset="0"/>
              </a:rPr>
              <a:t>z</a:t>
            </a:r>
            <a:r>
              <a:rPr lang="de-DE" altLang="de-DE" b="0">
                <a:latin typeface="Times New Roman" panose="02020603050405020304" pitchFamily="18" charset="0"/>
              </a:rPr>
              <a:t>(t),</a:t>
            </a:r>
            <a:r>
              <a:rPr lang="de-DE" altLang="de-DE">
                <a:latin typeface="Times New Roman" panose="02020603050405020304" pitchFamily="18" charset="0"/>
              </a:rPr>
              <a:t>x</a:t>
            </a:r>
            <a:r>
              <a:rPr lang="de-DE" altLang="de-DE" b="0">
                <a:latin typeface="Times New Roman" panose="02020603050405020304" pitchFamily="18" charset="0"/>
              </a:rPr>
              <a:t>(t),t)</a:t>
            </a:r>
            <a:r>
              <a:rPr lang="de-DE" altLang="de-DE" sz="2800" b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7" name="Text Box 69"/>
          <p:cNvSpPr txBox="1">
            <a:spLocks noChangeArrowheads="1"/>
          </p:cNvSpPr>
          <p:nvPr/>
        </p:nvSpPr>
        <p:spPr bwMode="auto">
          <a:xfrm>
            <a:off x="2305050" y="5988050"/>
            <a:ext cx="3238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>
                <a:latin typeface="Times New Roman" panose="02020603050405020304" pitchFamily="18" charset="0"/>
              </a:rPr>
              <a:t>u</a:t>
            </a:r>
            <a:r>
              <a:rPr lang="de-DE" altLang="de-DE" b="0">
                <a:latin typeface="Times New Roman" panose="02020603050405020304" pitchFamily="18" charset="0"/>
              </a:rPr>
              <a:t>(</a:t>
            </a:r>
            <a:r>
              <a:rPr lang="de-DE" altLang="de-DE" sz="2000" b="0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</a:t>
            </a:r>
            <a:r>
              <a:rPr lang="de-DE" altLang="de-DE" b="0">
                <a:latin typeface="Times New Roman" panose="02020603050405020304" pitchFamily="18" charset="0"/>
              </a:rPr>
              <a:t>) = </a:t>
            </a:r>
            <a:r>
              <a:rPr lang="de-DE" altLang="de-DE">
                <a:latin typeface="Times New Roman" panose="02020603050405020304" pitchFamily="18" charset="0"/>
              </a:rPr>
              <a:t>F</a:t>
            </a:r>
            <a:r>
              <a:rPr lang="de-DE" altLang="de-DE" b="0">
                <a:latin typeface="Times New Roman" panose="02020603050405020304" pitchFamily="18" charset="0"/>
              </a:rPr>
              <a:t>(</a:t>
            </a:r>
            <a:r>
              <a:rPr lang="de-DE" altLang="de-DE">
                <a:latin typeface="Times New Roman" panose="02020603050405020304" pitchFamily="18" charset="0"/>
              </a:rPr>
              <a:t>u</a:t>
            </a:r>
            <a:r>
              <a:rPr lang="de-DE" altLang="de-DE" b="0">
                <a:latin typeface="Times New Roman" panose="02020603050405020304" pitchFamily="18" charset="0"/>
              </a:rPr>
              <a:t>(</a:t>
            </a:r>
            <a:r>
              <a:rPr lang="de-DE" altLang="de-DE" sz="2000" b="0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</a:t>
            </a:r>
            <a:r>
              <a:rPr lang="de-DE" altLang="de-DE" b="0">
                <a:latin typeface="Times New Roman" panose="02020603050405020304" pitchFamily="18" charset="0"/>
              </a:rPr>
              <a:t>),</a:t>
            </a:r>
            <a:r>
              <a:rPr lang="de-DE" altLang="de-DE">
                <a:latin typeface="Times New Roman" panose="02020603050405020304" pitchFamily="18" charset="0"/>
              </a:rPr>
              <a:t>x</a:t>
            </a:r>
            <a:r>
              <a:rPr lang="de-DE" altLang="de-DE" b="0">
                <a:latin typeface="Times New Roman" panose="02020603050405020304" pitchFamily="18" charset="0"/>
              </a:rPr>
              <a:t>(</a:t>
            </a:r>
            <a:r>
              <a:rPr lang="de-DE" altLang="de-DE" sz="2000" b="0">
                <a:solidFill>
                  <a:srgbClr val="0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</a:t>
            </a:r>
            <a:r>
              <a:rPr lang="de-DE" altLang="de-DE" b="0">
                <a:latin typeface="Times New Roman" panose="02020603050405020304" pitchFamily="18" charset="0"/>
              </a:rPr>
              <a:t>),</a:t>
            </a:r>
            <a:r>
              <a:rPr lang="de-DE" altLang="de-DE" b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de-DE" altLang="de-DE" sz="2000" b="0">
                <a:cs typeface="Times New Roman" panose="02020603050405020304" pitchFamily="18" charset="0"/>
                <a:sym typeface="Symbol" panose="05050102010706020507" pitchFamily="18" charset="2"/>
              </a:rPr>
              <a:t>T</a:t>
            </a:r>
            <a:r>
              <a:rPr lang="de-DE" altLang="de-DE" b="0">
                <a:latin typeface="Times New Roman" panose="02020603050405020304" pitchFamily="18" charset="0"/>
              </a:rPr>
              <a:t>)</a:t>
            </a:r>
            <a:r>
              <a:rPr lang="de-DE" altLang="de-DE" sz="2800" b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63494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A21A1806-DF28-4B5E-AFE9-65C6A5123136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42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63495" name="Fußzeilenplatzhalt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Grundelemente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1295400"/>
            <a:ext cx="5435600" cy="471488"/>
          </a:xfrm>
        </p:spPr>
        <p:txBody>
          <a:bodyPr/>
          <a:lstStyle/>
          <a:p>
            <a:pPr marL="0" indent="0"/>
            <a:r>
              <a:rPr smtClean="0"/>
              <a:t> Systeme ohne Zustandsvariablen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64517" name="Rectangle 10"/>
          <p:cNvSpPr>
            <a:spLocks noChangeArrowheads="1"/>
          </p:cNvSpPr>
          <p:nvPr/>
        </p:nvSpPr>
        <p:spPr bwMode="auto">
          <a:xfrm>
            <a:off x="1317625" y="2154238"/>
            <a:ext cx="22685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fr-FR" altLang="de-DE" sz="2800">
                <a:latin typeface="TIMES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fr-FR" altLang="de-DE" sz="2800" b="0">
                <a:latin typeface="TIMES" panose="02020603050405020304" pitchFamily="18" charset="0"/>
                <a:cs typeface="Times New Roman" panose="02020603050405020304" pitchFamily="18" charset="0"/>
              </a:rPr>
              <a:t>(t) = </a:t>
            </a:r>
            <a:r>
              <a:rPr lang="fr-FR" altLang="de-DE" sz="2800">
                <a:latin typeface="TIMES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fr-FR" altLang="de-DE" sz="2800" b="0">
                <a:latin typeface="TIMES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altLang="de-DE" sz="2800">
                <a:latin typeface="TIMES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fr-FR" altLang="de-DE" sz="2800" b="0">
                <a:latin typeface="TIMES" panose="02020603050405020304" pitchFamily="18" charset="0"/>
                <a:cs typeface="Times New Roman" panose="02020603050405020304" pitchFamily="18" charset="0"/>
              </a:rPr>
              <a:t>(t),t)</a:t>
            </a:r>
            <a:r>
              <a:rPr lang="de-DE" altLang="de-DE" sz="2800" b="0"/>
              <a:t> </a:t>
            </a:r>
          </a:p>
        </p:txBody>
      </p:sp>
      <p:sp>
        <p:nvSpPr>
          <p:cNvPr id="204811" name="Text Box 11"/>
          <p:cNvSpPr txBox="1">
            <a:spLocks noChangeArrowheads="1"/>
          </p:cNvSpPr>
          <p:nvPr/>
        </p:nvSpPr>
        <p:spPr bwMode="auto">
          <a:xfrm>
            <a:off x="952500" y="3479800"/>
            <a:ext cx="4254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/>
              <a:t>Beispiel</a:t>
            </a:r>
            <a:r>
              <a:rPr lang="de-DE" altLang="de-DE" sz="2000" b="0"/>
              <a:t>:  y = a sin</a:t>
            </a:r>
            <a:r>
              <a:rPr lang="de-DE" altLang="de-DE" sz="2000" b="0" baseline="30000"/>
              <a:t>2</a:t>
            </a:r>
            <a:r>
              <a:rPr lang="de-DE" altLang="de-DE" sz="2000" b="0"/>
              <a:t>(kt)</a:t>
            </a:r>
          </a:p>
        </p:txBody>
      </p:sp>
      <p:graphicFrame>
        <p:nvGraphicFramePr>
          <p:cNvPr id="204812" name="Object 12"/>
          <p:cNvGraphicFramePr>
            <a:graphicFrameLocks noChangeAspect="1"/>
          </p:cNvGraphicFramePr>
          <p:nvPr/>
        </p:nvGraphicFramePr>
        <p:xfrm>
          <a:off x="1066800" y="3981450"/>
          <a:ext cx="4778375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3" name="Bild" r:id="rId5" imgW="3052572" imgH="809244" progId="Word.Picture.8">
                  <p:embed/>
                </p:oleObj>
              </mc:Choice>
              <mc:Fallback>
                <p:oleObj name="Bild" r:id="rId5" imgW="3052572" imgH="809244" progId="Word.Picture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981450"/>
                        <a:ext cx="4778375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20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CA544E9E-0042-41D7-9F2E-C3A52E6FAD4B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43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64521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Grundelemente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1295400"/>
            <a:ext cx="7924800" cy="471488"/>
          </a:xfrm>
        </p:spPr>
        <p:txBody>
          <a:bodyPr/>
          <a:lstStyle/>
          <a:p>
            <a:pPr marL="0" indent="0"/>
            <a:r>
              <a:rPr smtClean="0"/>
              <a:t> Systeme mit einer Zustandsvariablen</a:t>
            </a:r>
          </a:p>
          <a:p>
            <a:pPr marL="0" indent="0"/>
            <a:endParaRPr smtClean="0"/>
          </a:p>
        </p:txBody>
      </p:sp>
      <p:sp>
        <p:nvSpPr>
          <p:cNvPr id="205829" name="Rectangle 5"/>
          <p:cNvSpPr>
            <a:spLocks noChangeArrowheads="1"/>
          </p:cNvSpPr>
          <p:nvPr/>
        </p:nvSpPr>
        <p:spPr bwMode="auto">
          <a:xfrm>
            <a:off x="1000125" y="2063750"/>
            <a:ext cx="77168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800" b="0">
                <a:solidFill>
                  <a:srgbClr val="000000"/>
                </a:solidFill>
                <a:latin typeface="TIMES" panose="02020603050405020304" pitchFamily="18" charset="0"/>
                <a:cs typeface="Times New Roman" panose="02020603050405020304" pitchFamily="18" charset="0"/>
              </a:rPr>
              <a:t>z'(t) = w</a:t>
            </a:r>
            <a:r>
              <a:rPr lang="de-DE" altLang="de-DE" sz="2800" b="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de-DE" altLang="de-DE" sz="2800" b="0">
                <a:solidFill>
                  <a:srgbClr val="000000"/>
                </a:solidFill>
                <a:latin typeface="TIMES" panose="02020603050405020304" pitchFamily="18" charset="0"/>
                <a:cs typeface="Times New Roman" panose="02020603050405020304" pitchFamily="18" charset="0"/>
              </a:rPr>
              <a:t>z(t)      </a:t>
            </a:r>
            <a:r>
              <a:rPr lang="de-DE" altLang="de-DE" sz="2800" b="0" i="1">
                <a:solidFill>
                  <a:srgbClr val="000000"/>
                </a:solidFill>
                <a:latin typeface="TIMES" panose="02020603050405020304" pitchFamily="18" charset="0"/>
                <a:cs typeface="Times New Roman" panose="02020603050405020304" pitchFamily="18" charset="0"/>
              </a:rPr>
              <a:t> 		</a:t>
            </a:r>
            <a:r>
              <a:rPr lang="de-DE" altLang="de-DE" sz="2000" b="0" i="1">
                <a:solidFill>
                  <a:srgbClr val="000000"/>
                </a:solidFill>
                <a:latin typeface="TIMES" panose="02020603050405020304" pitchFamily="18" charset="0"/>
                <a:cs typeface="Times New Roman" panose="02020603050405020304" pitchFamily="18" charset="0"/>
              </a:rPr>
              <a:t>exponentielles Wachstum</a:t>
            </a:r>
            <a:r>
              <a:rPr lang="de-DE" altLang="de-DE" sz="2000">
                <a:latin typeface="TIMES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5832" name="Text Box 8"/>
          <p:cNvSpPr txBox="1">
            <a:spLocks noChangeArrowheads="1"/>
          </p:cNvSpPr>
          <p:nvPr/>
        </p:nvSpPr>
        <p:spPr bwMode="auto">
          <a:xfrm>
            <a:off x="1003300" y="2616200"/>
            <a:ext cx="78105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800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z'(t) = a(t) – w</a:t>
            </a:r>
            <a:r>
              <a:rPr lang="de-DE" altLang="de-DE" sz="2800" b="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de-DE" altLang="de-DE" sz="2800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z(t)</a:t>
            </a:r>
            <a:r>
              <a:rPr lang="de-DE" altLang="de-DE" sz="2000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de-DE" altLang="de-DE" sz="2000" b="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exponentielle Verzögerung</a:t>
            </a:r>
          </a:p>
        </p:txBody>
      </p:sp>
      <p:graphicFrame>
        <p:nvGraphicFramePr>
          <p:cNvPr id="205833" name="Object 9"/>
          <p:cNvGraphicFramePr>
            <a:graphicFrameLocks noChangeAspect="1"/>
          </p:cNvGraphicFramePr>
          <p:nvPr/>
        </p:nvGraphicFramePr>
        <p:xfrm>
          <a:off x="1447800" y="3287713"/>
          <a:ext cx="4386263" cy="223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6" name="Bild" r:id="rId5" imgW="1988554" imgH="1013295" progId="Word.Picture.8">
                  <p:embed/>
                </p:oleObj>
              </mc:Choice>
              <mc:Fallback>
                <p:oleObj name="Bild" r:id="rId5" imgW="1988554" imgH="1013295" progId="Word.Picture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287713"/>
                        <a:ext cx="4386263" cy="223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3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5CCCD105-21C2-45DD-AF89-C9A63D59A44E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44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65544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9" grpId="0"/>
      <p:bldP spid="20583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Grundelemente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1295400"/>
            <a:ext cx="7924800" cy="471488"/>
          </a:xfrm>
        </p:spPr>
        <p:txBody>
          <a:bodyPr/>
          <a:lstStyle/>
          <a:p>
            <a:pPr marL="0" indent="0"/>
            <a:r>
              <a:rPr smtClean="0"/>
              <a:t> Systeme mit einer Zustandsvariablen</a:t>
            </a:r>
          </a:p>
          <a:p>
            <a:pPr marL="0" indent="0"/>
            <a:endParaRPr smtClean="0"/>
          </a:p>
        </p:txBody>
      </p:sp>
      <p:sp>
        <p:nvSpPr>
          <p:cNvPr id="206856" name="Text Box 8"/>
          <p:cNvSpPr txBox="1">
            <a:spLocks noChangeArrowheads="1"/>
          </p:cNvSpPr>
          <p:nvPr/>
        </p:nvSpPr>
        <p:spPr bwMode="auto">
          <a:xfrm>
            <a:off x="1016000" y="2006600"/>
            <a:ext cx="81280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/>
              <a:t>Beispiel</a:t>
            </a:r>
            <a:r>
              <a:rPr lang="de-DE" altLang="de-DE" b="0"/>
              <a:t>:  Speicherbecken</a:t>
            </a:r>
          </a:p>
          <a:p>
            <a:pPr>
              <a:lnSpc>
                <a:spcPct val="11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/>
              <a:t>Annahme</a:t>
            </a:r>
            <a:r>
              <a:rPr lang="de-DE" altLang="de-DE" b="0"/>
              <a:t>: 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sz="2800" b="0">
                <a:solidFill>
                  <a:srgbClr val="000000"/>
                </a:solidFill>
                <a:cs typeface="Times New Roman" panose="02020603050405020304" pitchFamily="18" charset="0"/>
              </a:rPr>
              <a:t>Abfluss des Wassers aus dem Speicherbecken 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sz="2800" b="0">
                <a:solidFill>
                  <a:srgbClr val="000000"/>
                </a:solidFill>
                <a:cs typeface="Times New Roman" panose="02020603050405020304" pitchFamily="18" charset="0"/>
              </a:rPr>
              <a:t>(d.h. dV</a:t>
            </a:r>
            <a:r>
              <a:rPr lang="de-DE" altLang="de-DE" sz="3200" b="0" baseline="-30000">
                <a:solidFill>
                  <a:srgbClr val="000000"/>
                </a:solidFill>
                <a:cs typeface="Times New Roman" panose="02020603050405020304" pitchFamily="18" charset="0"/>
              </a:rPr>
              <a:t>a</a:t>
            </a:r>
            <a:r>
              <a:rPr lang="de-DE" altLang="de-DE" sz="2800" b="0">
                <a:solidFill>
                  <a:srgbClr val="000000"/>
                </a:solidFill>
                <a:cs typeface="Times New Roman" panose="02020603050405020304" pitchFamily="18" charset="0"/>
              </a:rPr>
              <a:t>/dt)</a:t>
            </a:r>
            <a:r>
              <a:rPr lang="de-DE" altLang="de-DE" b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sz="2800" b="0">
                <a:solidFill>
                  <a:srgbClr val="000000"/>
                </a:solidFill>
                <a:cs typeface="Times New Roman" panose="02020603050405020304" pitchFamily="18" charset="0"/>
              </a:rPr>
              <a:t>wird mit sinkender Wasserhöhe </a:t>
            </a:r>
            <a:r>
              <a:rPr lang="de-DE" altLang="de-DE" sz="2800" b="0" i="1">
                <a:solidFill>
                  <a:srgbClr val="000000"/>
                </a:solidFill>
                <a:cs typeface="Times New Roman" panose="02020603050405020304" pitchFamily="18" charset="0"/>
              </a:rPr>
              <a:t>h</a:t>
            </a:r>
            <a:r>
              <a:rPr lang="de-DE" altLang="de-DE" sz="2800" b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sz="2800" b="0">
                <a:solidFill>
                  <a:srgbClr val="000000"/>
                </a:solidFill>
                <a:cs typeface="Times New Roman" panose="02020603050405020304" pitchFamily="18" charset="0"/>
              </a:rPr>
              <a:t>durch den Druckabfall p ~ h 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sz="2800" b="0">
                <a:solidFill>
                  <a:srgbClr val="000000"/>
                </a:solidFill>
                <a:cs typeface="Times New Roman" panose="02020603050405020304" pitchFamily="18" charset="0"/>
              </a:rPr>
              <a:t>auch proportional geringer.</a:t>
            </a:r>
            <a:r>
              <a:rPr lang="de-DE" altLang="de-DE" sz="2800" b="0"/>
              <a:t> </a:t>
            </a:r>
          </a:p>
        </p:txBody>
      </p:sp>
      <p:sp>
        <p:nvSpPr>
          <p:cNvPr id="206857" name="Text Box 9"/>
          <p:cNvSpPr txBox="1">
            <a:spLocks noChangeArrowheads="1"/>
          </p:cNvSpPr>
          <p:nvPr/>
        </p:nvSpPr>
        <p:spPr bwMode="auto">
          <a:xfrm>
            <a:off x="1117600" y="5689600"/>
            <a:ext cx="652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800"/>
              <a:t>Rechnung</a:t>
            </a:r>
            <a:r>
              <a:rPr lang="de-DE" altLang="de-DE" sz="2800" b="0"/>
              <a:t>: Systemverhalten</a:t>
            </a:r>
          </a:p>
        </p:txBody>
      </p:sp>
      <p:sp>
        <p:nvSpPr>
          <p:cNvPr id="66566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B158604B-2D37-4A14-8155-F265A55631F9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45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66567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Grundelemente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1295400"/>
            <a:ext cx="7924800" cy="471488"/>
          </a:xfrm>
        </p:spPr>
        <p:txBody>
          <a:bodyPr/>
          <a:lstStyle/>
          <a:p>
            <a:pPr marL="0" indent="0"/>
            <a:r>
              <a:rPr smtClean="0"/>
              <a:t> Systeme mit einer Zustandsvariablen</a:t>
            </a:r>
          </a:p>
          <a:p>
            <a:pPr marL="0" indent="0"/>
            <a:endParaRPr smtClean="0"/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1016000" y="2006600"/>
            <a:ext cx="812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/>
              <a:t>Lösung</a:t>
            </a:r>
            <a:r>
              <a:rPr lang="de-DE" altLang="de-DE" b="0"/>
              <a:t>:  Speicherbecken</a:t>
            </a:r>
          </a:p>
        </p:txBody>
      </p:sp>
      <p:grpSp>
        <p:nvGrpSpPr>
          <p:cNvPr id="2" name="Group 267"/>
          <p:cNvGrpSpPr>
            <a:grpSpLocks/>
          </p:cNvGrpSpPr>
          <p:nvPr/>
        </p:nvGrpSpPr>
        <p:grpSpPr bwMode="auto">
          <a:xfrm>
            <a:off x="1090613" y="3525838"/>
            <a:ext cx="4994275" cy="2728912"/>
            <a:chOff x="687" y="2221"/>
            <a:chExt cx="3146" cy="1719"/>
          </a:xfrm>
        </p:grpSpPr>
        <p:sp>
          <p:nvSpPr>
            <p:cNvPr id="67593" name="Rectangle 13"/>
            <p:cNvSpPr>
              <a:spLocks noChangeArrowheads="1"/>
            </p:cNvSpPr>
            <p:nvPr/>
          </p:nvSpPr>
          <p:spPr bwMode="auto">
            <a:xfrm>
              <a:off x="693" y="2225"/>
              <a:ext cx="4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000" b="0"/>
            </a:p>
          </p:txBody>
        </p:sp>
        <p:sp>
          <p:nvSpPr>
            <p:cNvPr id="67594" name="Rectangle 14"/>
            <p:cNvSpPr>
              <a:spLocks noChangeArrowheads="1"/>
            </p:cNvSpPr>
            <p:nvPr/>
          </p:nvSpPr>
          <p:spPr bwMode="auto">
            <a:xfrm>
              <a:off x="693" y="2294"/>
              <a:ext cx="8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 </a:t>
              </a:r>
              <a:endParaRPr lang="de-DE" altLang="de-DE" sz="2000" b="0"/>
            </a:p>
          </p:txBody>
        </p:sp>
        <p:sp>
          <p:nvSpPr>
            <p:cNvPr id="67595" name="Rectangle 15"/>
            <p:cNvSpPr>
              <a:spLocks noChangeArrowheads="1"/>
            </p:cNvSpPr>
            <p:nvPr/>
          </p:nvSpPr>
          <p:spPr bwMode="auto">
            <a:xfrm>
              <a:off x="779" y="2294"/>
              <a:ext cx="4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000" b="0"/>
            </a:p>
          </p:txBody>
        </p:sp>
        <p:sp>
          <p:nvSpPr>
            <p:cNvPr id="67596" name="Rectangle 16"/>
            <p:cNvSpPr>
              <a:spLocks noChangeArrowheads="1"/>
            </p:cNvSpPr>
            <p:nvPr/>
          </p:nvSpPr>
          <p:spPr bwMode="auto">
            <a:xfrm>
              <a:off x="693" y="2582"/>
              <a:ext cx="4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000" b="0"/>
            </a:p>
          </p:txBody>
        </p:sp>
        <p:sp>
          <p:nvSpPr>
            <p:cNvPr id="67597" name="Rectangle 17"/>
            <p:cNvSpPr>
              <a:spLocks noChangeArrowheads="1"/>
            </p:cNvSpPr>
            <p:nvPr/>
          </p:nvSpPr>
          <p:spPr bwMode="auto">
            <a:xfrm>
              <a:off x="1206" y="2582"/>
              <a:ext cx="55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V(t)</a:t>
              </a:r>
              <a:endParaRPr lang="de-DE" altLang="de-DE" sz="2000" b="0"/>
            </a:p>
          </p:txBody>
        </p:sp>
        <p:sp>
          <p:nvSpPr>
            <p:cNvPr id="67598" name="Rectangle 19"/>
            <p:cNvSpPr>
              <a:spLocks noChangeArrowheads="1"/>
            </p:cNvSpPr>
            <p:nvPr/>
          </p:nvSpPr>
          <p:spPr bwMode="auto">
            <a:xfrm>
              <a:off x="693" y="2869"/>
              <a:ext cx="4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000" b="0"/>
            </a:p>
          </p:txBody>
        </p:sp>
        <p:sp>
          <p:nvSpPr>
            <p:cNvPr id="67599" name="Rectangle 20"/>
            <p:cNvSpPr>
              <a:spLocks noChangeArrowheads="1"/>
            </p:cNvSpPr>
            <p:nvPr/>
          </p:nvSpPr>
          <p:spPr bwMode="auto">
            <a:xfrm>
              <a:off x="693" y="3156"/>
              <a:ext cx="4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000" b="0"/>
            </a:p>
          </p:txBody>
        </p:sp>
        <p:sp>
          <p:nvSpPr>
            <p:cNvPr id="67600" name="Rectangle 21"/>
            <p:cNvSpPr>
              <a:spLocks noChangeArrowheads="1"/>
            </p:cNvSpPr>
            <p:nvPr/>
          </p:nvSpPr>
          <p:spPr bwMode="auto">
            <a:xfrm>
              <a:off x="693" y="3442"/>
              <a:ext cx="4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000" b="0"/>
            </a:p>
          </p:txBody>
        </p:sp>
        <p:sp>
          <p:nvSpPr>
            <p:cNvPr id="67601" name="Rectangle 27"/>
            <p:cNvSpPr>
              <a:spLocks noChangeArrowheads="1"/>
            </p:cNvSpPr>
            <p:nvPr/>
          </p:nvSpPr>
          <p:spPr bwMode="auto">
            <a:xfrm>
              <a:off x="2749" y="3729"/>
              <a:ext cx="70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        t</a:t>
              </a:r>
              <a:endParaRPr lang="de-DE" altLang="de-DE" sz="2000" b="0"/>
            </a:p>
          </p:txBody>
        </p:sp>
        <p:sp>
          <p:nvSpPr>
            <p:cNvPr id="67602" name="Line 29"/>
            <p:cNvSpPr>
              <a:spLocks noChangeShapeType="1"/>
            </p:cNvSpPr>
            <p:nvPr/>
          </p:nvSpPr>
          <p:spPr bwMode="auto">
            <a:xfrm flipV="1">
              <a:off x="739" y="2292"/>
              <a:ext cx="1" cy="154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7603" name="Freeform 30"/>
            <p:cNvSpPr>
              <a:spLocks/>
            </p:cNvSpPr>
            <p:nvPr/>
          </p:nvSpPr>
          <p:spPr bwMode="auto">
            <a:xfrm>
              <a:off x="703" y="2221"/>
              <a:ext cx="74" cy="75"/>
            </a:xfrm>
            <a:custGeom>
              <a:avLst/>
              <a:gdLst>
                <a:gd name="T0" fmla="*/ 74 w 74"/>
                <a:gd name="T1" fmla="*/ 75 h 75"/>
                <a:gd name="T2" fmla="*/ 36 w 74"/>
                <a:gd name="T3" fmla="*/ 0 h 75"/>
                <a:gd name="T4" fmla="*/ 0 w 74"/>
                <a:gd name="T5" fmla="*/ 75 h 75"/>
                <a:gd name="T6" fmla="*/ 74 w 74"/>
                <a:gd name="T7" fmla="*/ 75 h 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"/>
                <a:gd name="T13" fmla="*/ 0 h 75"/>
                <a:gd name="T14" fmla="*/ 74 w 74"/>
                <a:gd name="T15" fmla="*/ 75 h 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" h="75">
                  <a:moveTo>
                    <a:pt x="74" y="75"/>
                  </a:moveTo>
                  <a:lnTo>
                    <a:pt x="36" y="0"/>
                  </a:lnTo>
                  <a:lnTo>
                    <a:pt x="0" y="75"/>
                  </a:lnTo>
                  <a:lnTo>
                    <a:pt x="74" y="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7604" name="Line 31"/>
            <p:cNvSpPr>
              <a:spLocks noChangeShapeType="1"/>
            </p:cNvSpPr>
            <p:nvPr/>
          </p:nvSpPr>
          <p:spPr bwMode="auto">
            <a:xfrm>
              <a:off x="687" y="3668"/>
              <a:ext cx="3077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7605" name="Freeform 32"/>
            <p:cNvSpPr>
              <a:spLocks/>
            </p:cNvSpPr>
            <p:nvPr/>
          </p:nvSpPr>
          <p:spPr bwMode="auto">
            <a:xfrm>
              <a:off x="3760" y="3632"/>
              <a:ext cx="73" cy="74"/>
            </a:xfrm>
            <a:custGeom>
              <a:avLst/>
              <a:gdLst>
                <a:gd name="T0" fmla="*/ 0 w 73"/>
                <a:gd name="T1" fmla="*/ 74 h 74"/>
                <a:gd name="T2" fmla="*/ 73 w 73"/>
                <a:gd name="T3" fmla="*/ 36 h 74"/>
                <a:gd name="T4" fmla="*/ 0 w 73"/>
                <a:gd name="T5" fmla="*/ 0 h 74"/>
                <a:gd name="T6" fmla="*/ 0 w 73"/>
                <a:gd name="T7" fmla="*/ 74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74"/>
                <a:gd name="T14" fmla="*/ 73 w 73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74">
                  <a:moveTo>
                    <a:pt x="0" y="74"/>
                  </a:moveTo>
                  <a:lnTo>
                    <a:pt x="73" y="36"/>
                  </a:lnTo>
                  <a:lnTo>
                    <a:pt x="0" y="0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7606" name="Rectangle 254"/>
            <p:cNvSpPr>
              <a:spLocks noChangeArrowheads="1"/>
            </p:cNvSpPr>
            <p:nvPr/>
          </p:nvSpPr>
          <p:spPr bwMode="auto">
            <a:xfrm>
              <a:off x="946" y="3234"/>
              <a:ext cx="249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67607" name="Rectangle 255"/>
            <p:cNvSpPr>
              <a:spLocks noChangeArrowheads="1"/>
            </p:cNvSpPr>
            <p:nvPr/>
          </p:nvSpPr>
          <p:spPr bwMode="auto">
            <a:xfrm>
              <a:off x="959" y="3274"/>
              <a:ext cx="127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A</a:t>
              </a:r>
              <a:endParaRPr lang="de-DE" altLang="de-DE" sz="2000" b="0"/>
            </a:p>
          </p:txBody>
        </p:sp>
        <p:sp>
          <p:nvSpPr>
            <p:cNvPr id="67608" name="Rectangle 256"/>
            <p:cNvSpPr>
              <a:spLocks noChangeArrowheads="1"/>
            </p:cNvSpPr>
            <p:nvPr/>
          </p:nvSpPr>
          <p:spPr bwMode="auto">
            <a:xfrm>
              <a:off x="1086" y="3364"/>
              <a:ext cx="5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1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0</a:t>
              </a:r>
              <a:endParaRPr lang="de-DE" altLang="de-DE" sz="2000" b="0"/>
            </a:p>
          </p:txBody>
        </p:sp>
        <p:sp>
          <p:nvSpPr>
            <p:cNvPr id="67609" name="Freeform 258"/>
            <p:cNvSpPr>
              <a:spLocks/>
            </p:cNvSpPr>
            <p:nvPr/>
          </p:nvSpPr>
          <p:spPr bwMode="auto">
            <a:xfrm>
              <a:off x="739" y="2424"/>
              <a:ext cx="1531" cy="785"/>
            </a:xfrm>
            <a:custGeom>
              <a:avLst/>
              <a:gdLst>
                <a:gd name="T0" fmla="*/ 1531 w 1531"/>
                <a:gd name="T1" fmla="*/ 785 h 785"/>
                <a:gd name="T2" fmla="*/ 1452 w 1531"/>
                <a:gd name="T3" fmla="*/ 783 h 785"/>
                <a:gd name="T4" fmla="*/ 1374 w 1531"/>
                <a:gd name="T5" fmla="*/ 781 h 785"/>
                <a:gd name="T6" fmla="*/ 1297 w 1531"/>
                <a:gd name="T7" fmla="*/ 778 h 785"/>
                <a:gd name="T8" fmla="*/ 1222 w 1531"/>
                <a:gd name="T9" fmla="*/ 770 h 785"/>
                <a:gd name="T10" fmla="*/ 1148 w 1531"/>
                <a:gd name="T11" fmla="*/ 760 h 785"/>
                <a:gd name="T12" fmla="*/ 1075 w 1531"/>
                <a:gd name="T13" fmla="*/ 751 h 785"/>
                <a:gd name="T14" fmla="*/ 1004 w 1531"/>
                <a:gd name="T15" fmla="*/ 739 h 785"/>
                <a:gd name="T16" fmla="*/ 935 w 1531"/>
                <a:gd name="T17" fmla="*/ 724 h 785"/>
                <a:gd name="T18" fmla="*/ 868 w 1531"/>
                <a:gd name="T19" fmla="*/ 709 h 785"/>
                <a:gd name="T20" fmla="*/ 801 w 1531"/>
                <a:gd name="T21" fmla="*/ 692 h 785"/>
                <a:gd name="T22" fmla="*/ 736 w 1531"/>
                <a:gd name="T23" fmla="*/ 672 h 785"/>
                <a:gd name="T24" fmla="*/ 674 w 1531"/>
                <a:gd name="T25" fmla="*/ 651 h 785"/>
                <a:gd name="T26" fmla="*/ 615 w 1531"/>
                <a:gd name="T27" fmla="*/ 628 h 785"/>
                <a:gd name="T28" fmla="*/ 558 w 1531"/>
                <a:gd name="T29" fmla="*/ 606 h 785"/>
                <a:gd name="T30" fmla="*/ 502 w 1531"/>
                <a:gd name="T31" fmla="*/ 583 h 785"/>
                <a:gd name="T32" fmla="*/ 446 w 1531"/>
                <a:gd name="T33" fmla="*/ 556 h 785"/>
                <a:gd name="T34" fmla="*/ 397 w 1531"/>
                <a:gd name="T35" fmla="*/ 527 h 785"/>
                <a:gd name="T36" fmla="*/ 349 w 1531"/>
                <a:gd name="T37" fmla="*/ 500 h 785"/>
                <a:gd name="T38" fmla="*/ 303 w 1531"/>
                <a:gd name="T39" fmla="*/ 470 h 785"/>
                <a:gd name="T40" fmla="*/ 261 w 1531"/>
                <a:gd name="T41" fmla="*/ 439 h 785"/>
                <a:gd name="T42" fmla="*/ 220 w 1531"/>
                <a:gd name="T43" fmla="*/ 409 h 785"/>
                <a:gd name="T44" fmla="*/ 184 w 1531"/>
                <a:gd name="T45" fmla="*/ 374 h 785"/>
                <a:gd name="T46" fmla="*/ 151 w 1531"/>
                <a:gd name="T47" fmla="*/ 340 h 785"/>
                <a:gd name="T48" fmla="*/ 119 w 1531"/>
                <a:gd name="T49" fmla="*/ 306 h 785"/>
                <a:gd name="T50" fmla="*/ 92 w 1531"/>
                <a:gd name="T51" fmla="*/ 271 h 785"/>
                <a:gd name="T52" fmla="*/ 69 w 1531"/>
                <a:gd name="T53" fmla="*/ 235 h 785"/>
                <a:gd name="T54" fmla="*/ 48 w 1531"/>
                <a:gd name="T55" fmla="*/ 197 h 785"/>
                <a:gd name="T56" fmla="*/ 31 w 1531"/>
                <a:gd name="T57" fmla="*/ 158 h 785"/>
                <a:gd name="T58" fmla="*/ 17 w 1531"/>
                <a:gd name="T59" fmla="*/ 120 h 785"/>
                <a:gd name="T60" fmla="*/ 8 w 1531"/>
                <a:gd name="T61" fmla="*/ 80 h 785"/>
                <a:gd name="T62" fmla="*/ 2 w 1531"/>
                <a:gd name="T63" fmla="*/ 40 h 785"/>
                <a:gd name="T64" fmla="*/ 0 w 1531"/>
                <a:gd name="T65" fmla="*/ 0 h 7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31"/>
                <a:gd name="T100" fmla="*/ 0 h 785"/>
                <a:gd name="T101" fmla="*/ 1531 w 1531"/>
                <a:gd name="T102" fmla="*/ 785 h 7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31" h="785">
                  <a:moveTo>
                    <a:pt x="1531" y="785"/>
                  </a:moveTo>
                  <a:lnTo>
                    <a:pt x="1452" y="783"/>
                  </a:lnTo>
                  <a:lnTo>
                    <a:pt x="1374" y="781"/>
                  </a:lnTo>
                  <a:lnTo>
                    <a:pt x="1297" y="778"/>
                  </a:lnTo>
                  <a:lnTo>
                    <a:pt x="1222" y="770"/>
                  </a:lnTo>
                  <a:lnTo>
                    <a:pt x="1148" y="760"/>
                  </a:lnTo>
                  <a:lnTo>
                    <a:pt x="1075" y="751"/>
                  </a:lnTo>
                  <a:lnTo>
                    <a:pt x="1004" y="739"/>
                  </a:lnTo>
                  <a:lnTo>
                    <a:pt x="935" y="724"/>
                  </a:lnTo>
                  <a:lnTo>
                    <a:pt x="868" y="709"/>
                  </a:lnTo>
                  <a:lnTo>
                    <a:pt x="801" y="692"/>
                  </a:lnTo>
                  <a:lnTo>
                    <a:pt x="736" y="672"/>
                  </a:lnTo>
                  <a:lnTo>
                    <a:pt x="674" y="651"/>
                  </a:lnTo>
                  <a:lnTo>
                    <a:pt x="615" y="628"/>
                  </a:lnTo>
                  <a:lnTo>
                    <a:pt x="558" y="606"/>
                  </a:lnTo>
                  <a:lnTo>
                    <a:pt x="502" y="583"/>
                  </a:lnTo>
                  <a:lnTo>
                    <a:pt x="446" y="556"/>
                  </a:lnTo>
                  <a:lnTo>
                    <a:pt x="397" y="527"/>
                  </a:lnTo>
                  <a:lnTo>
                    <a:pt x="349" y="500"/>
                  </a:lnTo>
                  <a:lnTo>
                    <a:pt x="303" y="470"/>
                  </a:lnTo>
                  <a:lnTo>
                    <a:pt x="261" y="439"/>
                  </a:lnTo>
                  <a:lnTo>
                    <a:pt x="220" y="409"/>
                  </a:lnTo>
                  <a:lnTo>
                    <a:pt x="184" y="374"/>
                  </a:lnTo>
                  <a:lnTo>
                    <a:pt x="151" y="340"/>
                  </a:lnTo>
                  <a:lnTo>
                    <a:pt x="119" y="306"/>
                  </a:lnTo>
                  <a:lnTo>
                    <a:pt x="92" y="271"/>
                  </a:lnTo>
                  <a:lnTo>
                    <a:pt x="69" y="235"/>
                  </a:lnTo>
                  <a:lnTo>
                    <a:pt x="48" y="197"/>
                  </a:lnTo>
                  <a:lnTo>
                    <a:pt x="31" y="158"/>
                  </a:lnTo>
                  <a:lnTo>
                    <a:pt x="17" y="120"/>
                  </a:lnTo>
                  <a:lnTo>
                    <a:pt x="8" y="80"/>
                  </a:lnTo>
                  <a:lnTo>
                    <a:pt x="2" y="4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7610" name="Freeform 33"/>
            <p:cNvSpPr>
              <a:spLocks/>
            </p:cNvSpPr>
            <p:nvPr/>
          </p:nvSpPr>
          <p:spPr bwMode="auto">
            <a:xfrm>
              <a:off x="693" y="3247"/>
              <a:ext cx="8" cy="8"/>
            </a:xfrm>
            <a:custGeom>
              <a:avLst/>
              <a:gdLst>
                <a:gd name="T0" fmla="*/ 6 w 8"/>
                <a:gd name="T1" fmla="*/ 0 h 8"/>
                <a:gd name="T2" fmla="*/ 4 w 8"/>
                <a:gd name="T3" fmla="*/ 0 h 8"/>
                <a:gd name="T4" fmla="*/ 2 w 8"/>
                <a:gd name="T5" fmla="*/ 2 h 8"/>
                <a:gd name="T6" fmla="*/ 0 w 8"/>
                <a:gd name="T7" fmla="*/ 4 h 8"/>
                <a:gd name="T8" fmla="*/ 0 w 8"/>
                <a:gd name="T9" fmla="*/ 4 h 8"/>
                <a:gd name="T10" fmla="*/ 2 w 8"/>
                <a:gd name="T11" fmla="*/ 6 h 8"/>
                <a:gd name="T12" fmla="*/ 4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"/>
                <a:gd name="T43" fmla="*/ 0 h 8"/>
                <a:gd name="T44" fmla="*/ 8 w 8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" h="8">
                  <a:moveTo>
                    <a:pt x="6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11" name="Freeform 34"/>
            <p:cNvSpPr>
              <a:spLocks/>
            </p:cNvSpPr>
            <p:nvPr/>
          </p:nvSpPr>
          <p:spPr bwMode="auto">
            <a:xfrm>
              <a:off x="706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12" name="Freeform 35"/>
            <p:cNvSpPr>
              <a:spLocks/>
            </p:cNvSpPr>
            <p:nvPr/>
          </p:nvSpPr>
          <p:spPr bwMode="auto">
            <a:xfrm>
              <a:off x="722" y="3247"/>
              <a:ext cx="5" cy="8"/>
            </a:xfrm>
            <a:custGeom>
              <a:avLst/>
              <a:gdLst>
                <a:gd name="T0" fmla="*/ 2 w 5"/>
                <a:gd name="T1" fmla="*/ 0 h 8"/>
                <a:gd name="T2" fmla="*/ 0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0 w 5"/>
                <a:gd name="T13" fmla="*/ 8 h 8"/>
                <a:gd name="T14" fmla="*/ 2 w 5"/>
                <a:gd name="T15" fmla="*/ 8 h 8"/>
                <a:gd name="T16" fmla="*/ 2 w 5"/>
                <a:gd name="T17" fmla="*/ 8 h 8"/>
                <a:gd name="T18" fmla="*/ 4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4 w 5"/>
                <a:gd name="T25" fmla="*/ 2 h 8"/>
                <a:gd name="T26" fmla="*/ 4 w 5"/>
                <a:gd name="T27" fmla="*/ 0 h 8"/>
                <a:gd name="T28" fmla="*/ 2 w 5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8"/>
                <a:gd name="T47" fmla="*/ 5 w 5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5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13" name="Freeform 36"/>
            <p:cNvSpPr>
              <a:spLocks/>
            </p:cNvSpPr>
            <p:nvPr/>
          </p:nvSpPr>
          <p:spPr bwMode="auto">
            <a:xfrm>
              <a:off x="735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6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6 w 6"/>
                <a:gd name="T25" fmla="*/ 2 h 8"/>
                <a:gd name="T26" fmla="*/ 6 w 6"/>
                <a:gd name="T27" fmla="*/ 0 h 8"/>
                <a:gd name="T28" fmla="*/ 4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14" name="Freeform 37"/>
            <p:cNvSpPr>
              <a:spLocks/>
            </p:cNvSpPr>
            <p:nvPr/>
          </p:nvSpPr>
          <p:spPr bwMode="auto">
            <a:xfrm>
              <a:off x="749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1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1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15" name="Freeform 38"/>
            <p:cNvSpPr>
              <a:spLocks/>
            </p:cNvSpPr>
            <p:nvPr/>
          </p:nvSpPr>
          <p:spPr bwMode="auto">
            <a:xfrm>
              <a:off x="762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16" name="Freeform 39"/>
            <p:cNvSpPr>
              <a:spLocks/>
            </p:cNvSpPr>
            <p:nvPr/>
          </p:nvSpPr>
          <p:spPr bwMode="auto">
            <a:xfrm>
              <a:off x="777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17" name="Freeform 40"/>
            <p:cNvSpPr>
              <a:spLocks/>
            </p:cNvSpPr>
            <p:nvPr/>
          </p:nvSpPr>
          <p:spPr bwMode="auto">
            <a:xfrm>
              <a:off x="791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18" name="Freeform 41"/>
            <p:cNvSpPr>
              <a:spLocks/>
            </p:cNvSpPr>
            <p:nvPr/>
          </p:nvSpPr>
          <p:spPr bwMode="auto">
            <a:xfrm>
              <a:off x="804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19" name="Freeform 42"/>
            <p:cNvSpPr>
              <a:spLocks/>
            </p:cNvSpPr>
            <p:nvPr/>
          </p:nvSpPr>
          <p:spPr bwMode="auto">
            <a:xfrm>
              <a:off x="818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1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1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20" name="Freeform 43"/>
            <p:cNvSpPr>
              <a:spLocks/>
            </p:cNvSpPr>
            <p:nvPr/>
          </p:nvSpPr>
          <p:spPr bwMode="auto">
            <a:xfrm>
              <a:off x="833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21" name="Freeform 44"/>
            <p:cNvSpPr>
              <a:spLocks/>
            </p:cNvSpPr>
            <p:nvPr/>
          </p:nvSpPr>
          <p:spPr bwMode="auto">
            <a:xfrm>
              <a:off x="846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22" name="Freeform 45"/>
            <p:cNvSpPr>
              <a:spLocks/>
            </p:cNvSpPr>
            <p:nvPr/>
          </p:nvSpPr>
          <p:spPr bwMode="auto">
            <a:xfrm>
              <a:off x="860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23" name="Freeform 46"/>
            <p:cNvSpPr>
              <a:spLocks/>
            </p:cNvSpPr>
            <p:nvPr/>
          </p:nvSpPr>
          <p:spPr bwMode="auto">
            <a:xfrm>
              <a:off x="875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24" name="Freeform 47"/>
            <p:cNvSpPr>
              <a:spLocks/>
            </p:cNvSpPr>
            <p:nvPr/>
          </p:nvSpPr>
          <p:spPr bwMode="auto">
            <a:xfrm>
              <a:off x="888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25" name="Freeform 48"/>
            <p:cNvSpPr>
              <a:spLocks/>
            </p:cNvSpPr>
            <p:nvPr/>
          </p:nvSpPr>
          <p:spPr bwMode="auto">
            <a:xfrm>
              <a:off x="902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6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6 w 7"/>
                <a:gd name="T25" fmla="*/ 2 h 8"/>
                <a:gd name="T26" fmla="*/ 6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26" name="Freeform 49"/>
            <p:cNvSpPr>
              <a:spLocks/>
            </p:cNvSpPr>
            <p:nvPr/>
          </p:nvSpPr>
          <p:spPr bwMode="auto">
            <a:xfrm>
              <a:off x="915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27" name="Freeform 50"/>
            <p:cNvSpPr>
              <a:spLocks/>
            </p:cNvSpPr>
            <p:nvPr/>
          </p:nvSpPr>
          <p:spPr bwMode="auto">
            <a:xfrm>
              <a:off x="931" y="3247"/>
              <a:ext cx="5" cy="8"/>
            </a:xfrm>
            <a:custGeom>
              <a:avLst/>
              <a:gdLst>
                <a:gd name="T0" fmla="*/ 3 w 5"/>
                <a:gd name="T1" fmla="*/ 0 h 8"/>
                <a:gd name="T2" fmla="*/ 1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1 w 5"/>
                <a:gd name="T13" fmla="*/ 8 h 8"/>
                <a:gd name="T14" fmla="*/ 3 w 5"/>
                <a:gd name="T15" fmla="*/ 8 h 8"/>
                <a:gd name="T16" fmla="*/ 3 w 5"/>
                <a:gd name="T17" fmla="*/ 8 h 8"/>
                <a:gd name="T18" fmla="*/ 3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3 w 5"/>
                <a:gd name="T25" fmla="*/ 2 h 8"/>
                <a:gd name="T26" fmla="*/ 3 w 5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8"/>
                <a:gd name="T44" fmla="*/ 5 w 5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5" y="4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28" name="Freeform 51"/>
            <p:cNvSpPr>
              <a:spLocks/>
            </p:cNvSpPr>
            <p:nvPr/>
          </p:nvSpPr>
          <p:spPr bwMode="auto">
            <a:xfrm>
              <a:off x="944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29" name="Freeform 52"/>
            <p:cNvSpPr>
              <a:spLocks/>
            </p:cNvSpPr>
            <p:nvPr/>
          </p:nvSpPr>
          <p:spPr bwMode="auto">
            <a:xfrm>
              <a:off x="957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30" name="Freeform 53"/>
            <p:cNvSpPr>
              <a:spLocks/>
            </p:cNvSpPr>
            <p:nvPr/>
          </p:nvSpPr>
          <p:spPr bwMode="auto">
            <a:xfrm>
              <a:off x="973" y="3247"/>
              <a:ext cx="5" cy="8"/>
            </a:xfrm>
            <a:custGeom>
              <a:avLst/>
              <a:gdLst>
                <a:gd name="T0" fmla="*/ 2 w 5"/>
                <a:gd name="T1" fmla="*/ 0 h 8"/>
                <a:gd name="T2" fmla="*/ 0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0 w 5"/>
                <a:gd name="T13" fmla="*/ 8 h 8"/>
                <a:gd name="T14" fmla="*/ 2 w 5"/>
                <a:gd name="T15" fmla="*/ 8 h 8"/>
                <a:gd name="T16" fmla="*/ 2 w 5"/>
                <a:gd name="T17" fmla="*/ 8 h 8"/>
                <a:gd name="T18" fmla="*/ 4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4 w 5"/>
                <a:gd name="T25" fmla="*/ 2 h 8"/>
                <a:gd name="T26" fmla="*/ 4 w 5"/>
                <a:gd name="T27" fmla="*/ 0 h 8"/>
                <a:gd name="T28" fmla="*/ 2 w 5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8"/>
                <a:gd name="T47" fmla="*/ 5 w 5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5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31" name="Freeform 54"/>
            <p:cNvSpPr>
              <a:spLocks/>
            </p:cNvSpPr>
            <p:nvPr/>
          </p:nvSpPr>
          <p:spPr bwMode="auto">
            <a:xfrm>
              <a:off x="986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6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6 w 6"/>
                <a:gd name="T25" fmla="*/ 2 h 8"/>
                <a:gd name="T26" fmla="*/ 6 w 6"/>
                <a:gd name="T27" fmla="*/ 0 h 8"/>
                <a:gd name="T28" fmla="*/ 4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32" name="Freeform 55"/>
            <p:cNvSpPr>
              <a:spLocks/>
            </p:cNvSpPr>
            <p:nvPr/>
          </p:nvSpPr>
          <p:spPr bwMode="auto">
            <a:xfrm>
              <a:off x="1000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1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1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33" name="Freeform 56"/>
            <p:cNvSpPr>
              <a:spLocks/>
            </p:cNvSpPr>
            <p:nvPr/>
          </p:nvSpPr>
          <p:spPr bwMode="auto">
            <a:xfrm>
              <a:off x="1013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34" name="Freeform 57"/>
            <p:cNvSpPr>
              <a:spLocks/>
            </p:cNvSpPr>
            <p:nvPr/>
          </p:nvSpPr>
          <p:spPr bwMode="auto">
            <a:xfrm>
              <a:off x="1028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35" name="Freeform 58"/>
            <p:cNvSpPr>
              <a:spLocks/>
            </p:cNvSpPr>
            <p:nvPr/>
          </p:nvSpPr>
          <p:spPr bwMode="auto">
            <a:xfrm>
              <a:off x="1042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36" name="Freeform 59"/>
            <p:cNvSpPr>
              <a:spLocks/>
            </p:cNvSpPr>
            <p:nvPr/>
          </p:nvSpPr>
          <p:spPr bwMode="auto">
            <a:xfrm>
              <a:off x="1055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37" name="Freeform 60"/>
            <p:cNvSpPr>
              <a:spLocks/>
            </p:cNvSpPr>
            <p:nvPr/>
          </p:nvSpPr>
          <p:spPr bwMode="auto">
            <a:xfrm>
              <a:off x="1069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1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1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38" name="Freeform 61"/>
            <p:cNvSpPr>
              <a:spLocks/>
            </p:cNvSpPr>
            <p:nvPr/>
          </p:nvSpPr>
          <p:spPr bwMode="auto">
            <a:xfrm>
              <a:off x="1084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39" name="Freeform 62"/>
            <p:cNvSpPr>
              <a:spLocks/>
            </p:cNvSpPr>
            <p:nvPr/>
          </p:nvSpPr>
          <p:spPr bwMode="auto">
            <a:xfrm>
              <a:off x="1097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40" name="Freeform 63"/>
            <p:cNvSpPr>
              <a:spLocks/>
            </p:cNvSpPr>
            <p:nvPr/>
          </p:nvSpPr>
          <p:spPr bwMode="auto">
            <a:xfrm>
              <a:off x="1111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41" name="Freeform 64"/>
            <p:cNvSpPr>
              <a:spLocks/>
            </p:cNvSpPr>
            <p:nvPr/>
          </p:nvSpPr>
          <p:spPr bwMode="auto">
            <a:xfrm>
              <a:off x="1126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42" name="Freeform 65"/>
            <p:cNvSpPr>
              <a:spLocks/>
            </p:cNvSpPr>
            <p:nvPr/>
          </p:nvSpPr>
          <p:spPr bwMode="auto">
            <a:xfrm>
              <a:off x="1139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6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6 w 6"/>
                <a:gd name="T25" fmla="*/ 2 h 8"/>
                <a:gd name="T26" fmla="*/ 6 w 6"/>
                <a:gd name="T27" fmla="*/ 0 h 8"/>
                <a:gd name="T28" fmla="*/ 4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43" name="Freeform 66"/>
            <p:cNvSpPr>
              <a:spLocks/>
            </p:cNvSpPr>
            <p:nvPr/>
          </p:nvSpPr>
          <p:spPr bwMode="auto">
            <a:xfrm>
              <a:off x="1153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6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6 w 7"/>
                <a:gd name="T25" fmla="*/ 2 h 8"/>
                <a:gd name="T26" fmla="*/ 6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44" name="Freeform 67"/>
            <p:cNvSpPr>
              <a:spLocks/>
            </p:cNvSpPr>
            <p:nvPr/>
          </p:nvSpPr>
          <p:spPr bwMode="auto">
            <a:xfrm>
              <a:off x="1166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45" name="Freeform 68"/>
            <p:cNvSpPr>
              <a:spLocks/>
            </p:cNvSpPr>
            <p:nvPr/>
          </p:nvSpPr>
          <p:spPr bwMode="auto">
            <a:xfrm>
              <a:off x="1182" y="3247"/>
              <a:ext cx="5" cy="8"/>
            </a:xfrm>
            <a:custGeom>
              <a:avLst/>
              <a:gdLst>
                <a:gd name="T0" fmla="*/ 1 w 5"/>
                <a:gd name="T1" fmla="*/ 0 h 8"/>
                <a:gd name="T2" fmla="*/ 1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1 w 5"/>
                <a:gd name="T13" fmla="*/ 8 h 8"/>
                <a:gd name="T14" fmla="*/ 1 w 5"/>
                <a:gd name="T15" fmla="*/ 8 h 8"/>
                <a:gd name="T16" fmla="*/ 1 w 5"/>
                <a:gd name="T17" fmla="*/ 8 h 8"/>
                <a:gd name="T18" fmla="*/ 3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3 w 5"/>
                <a:gd name="T25" fmla="*/ 2 h 8"/>
                <a:gd name="T26" fmla="*/ 3 w 5"/>
                <a:gd name="T27" fmla="*/ 0 h 8"/>
                <a:gd name="T28" fmla="*/ 1 w 5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8"/>
                <a:gd name="T47" fmla="*/ 5 w 5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8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6"/>
                  </a:lnTo>
                  <a:lnTo>
                    <a:pt x="5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46" name="Freeform 69"/>
            <p:cNvSpPr>
              <a:spLocks/>
            </p:cNvSpPr>
            <p:nvPr/>
          </p:nvSpPr>
          <p:spPr bwMode="auto">
            <a:xfrm>
              <a:off x="1195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47" name="Freeform 70"/>
            <p:cNvSpPr>
              <a:spLocks/>
            </p:cNvSpPr>
            <p:nvPr/>
          </p:nvSpPr>
          <p:spPr bwMode="auto">
            <a:xfrm>
              <a:off x="1208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48" name="Freeform 71"/>
            <p:cNvSpPr>
              <a:spLocks/>
            </p:cNvSpPr>
            <p:nvPr/>
          </p:nvSpPr>
          <p:spPr bwMode="auto">
            <a:xfrm>
              <a:off x="1222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6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6 w 7"/>
                <a:gd name="T25" fmla="*/ 2 h 8"/>
                <a:gd name="T26" fmla="*/ 6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49" name="Freeform 72"/>
            <p:cNvSpPr>
              <a:spLocks/>
            </p:cNvSpPr>
            <p:nvPr/>
          </p:nvSpPr>
          <p:spPr bwMode="auto">
            <a:xfrm>
              <a:off x="1237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50" name="Freeform 73"/>
            <p:cNvSpPr>
              <a:spLocks/>
            </p:cNvSpPr>
            <p:nvPr/>
          </p:nvSpPr>
          <p:spPr bwMode="auto">
            <a:xfrm>
              <a:off x="1251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1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1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51" name="Freeform 74"/>
            <p:cNvSpPr>
              <a:spLocks/>
            </p:cNvSpPr>
            <p:nvPr/>
          </p:nvSpPr>
          <p:spPr bwMode="auto">
            <a:xfrm>
              <a:off x="1264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52" name="Freeform 75"/>
            <p:cNvSpPr>
              <a:spLocks/>
            </p:cNvSpPr>
            <p:nvPr/>
          </p:nvSpPr>
          <p:spPr bwMode="auto">
            <a:xfrm>
              <a:off x="1279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53" name="Freeform 76"/>
            <p:cNvSpPr>
              <a:spLocks/>
            </p:cNvSpPr>
            <p:nvPr/>
          </p:nvSpPr>
          <p:spPr bwMode="auto">
            <a:xfrm>
              <a:off x="1293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54" name="Freeform 77"/>
            <p:cNvSpPr>
              <a:spLocks/>
            </p:cNvSpPr>
            <p:nvPr/>
          </p:nvSpPr>
          <p:spPr bwMode="auto">
            <a:xfrm>
              <a:off x="1306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55" name="Freeform 78"/>
            <p:cNvSpPr>
              <a:spLocks/>
            </p:cNvSpPr>
            <p:nvPr/>
          </p:nvSpPr>
          <p:spPr bwMode="auto">
            <a:xfrm>
              <a:off x="1319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56" name="Freeform 79"/>
            <p:cNvSpPr>
              <a:spLocks/>
            </p:cNvSpPr>
            <p:nvPr/>
          </p:nvSpPr>
          <p:spPr bwMode="auto">
            <a:xfrm>
              <a:off x="1335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57" name="Freeform 80"/>
            <p:cNvSpPr>
              <a:spLocks/>
            </p:cNvSpPr>
            <p:nvPr/>
          </p:nvSpPr>
          <p:spPr bwMode="auto">
            <a:xfrm>
              <a:off x="1348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58" name="Freeform 81"/>
            <p:cNvSpPr>
              <a:spLocks/>
            </p:cNvSpPr>
            <p:nvPr/>
          </p:nvSpPr>
          <p:spPr bwMode="auto">
            <a:xfrm>
              <a:off x="1362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59" name="Freeform 82"/>
            <p:cNvSpPr>
              <a:spLocks/>
            </p:cNvSpPr>
            <p:nvPr/>
          </p:nvSpPr>
          <p:spPr bwMode="auto">
            <a:xfrm>
              <a:off x="1377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60" name="Freeform 83"/>
            <p:cNvSpPr>
              <a:spLocks/>
            </p:cNvSpPr>
            <p:nvPr/>
          </p:nvSpPr>
          <p:spPr bwMode="auto">
            <a:xfrm>
              <a:off x="1390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6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6 w 6"/>
                <a:gd name="T25" fmla="*/ 2 h 8"/>
                <a:gd name="T26" fmla="*/ 6 w 6"/>
                <a:gd name="T27" fmla="*/ 0 h 8"/>
                <a:gd name="T28" fmla="*/ 4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61" name="Freeform 84"/>
            <p:cNvSpPr>
              <a:spLocks/>
            </p:cNvSpPr>
            <p:nvPr/>
          </p:nvSpPr>
          <p:spPr bwMode="auto">
            <a:xfrm>
              <a:off x="1404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6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6 w 7"/>
                <a:gd name="T25" fmla="*/ 2 h 8"/>
                <a:gd name="T26" fmla="*/ 6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62" name="Freeform 85"/>
            <p:cNvSpPr>
              <a:spLocks/>
            </p:cNvSpPr>
            <p:nvPr/>
          </p:nvSpPr>
          <p:spPr bwMode="auto">
            <a:xfrm>
              <a:off x="1417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63" name="Freeform 86"/>
            <p:cNvSpPr>
              <a:spLocks/>
            </p:cNvSpPr>
            <p:nvPr/>
          </p:nvSpPr>
          <p:spPr bwMode="auto">
            <a:xfrm>
              <a:off x="1433" y="3247"/>
              <a:ext cx="5" cy="8"/>
            </a:xfrm>
            <a:custGeom>
              <a:avLst/>
              <a:gdLst>
                <a:gd name="T0" fmla="*/ 1 w 5"/>
                <a:gd name="T1" fmla="*/ 0 h 8"/>
                <a:gd name="T2" fmla="*/ 1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1 w 5"/>
                <a:gd name="T13" fmla="*/ 8 h 8"/>
                <a:gd name="T14" fmla="*/ 1 w 5"/>
                <a:gd name="T15" fmla="*/ 8 h 8"/>
                <a:gd name="T16" fmla="*/ 1 w 5"/>
                <a:gd name="T17" fmla="*/ 8 h 8"/>
                <a:gd name="T18" fmla="*/ 3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3 w 5"/>
                <a:gd name="T25" fmla="*/ 2 h 8"/>
                <a:gd name="T26" fmla="*/ 3 w 5"/>
                <a:gd name="T27" fmla="*/ 0 h 8"/>
                <a:gd name="T28" fmla="*/ 1 w 5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8"/>
                <a:gd name="T47" fmla="*/ 5 w 5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8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6"/>
                  </a:lnTo>
                  <a:lnTo>
                    <a:pt x="5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64" name="Freeform 87"/>
            <p:cNvSpPr>
              <a:spLocks/>
            </p:cNvSpPr>
            <p:nvPr/>
          </p:nvSpPr>
          <p:spPr bwMode="auto">
            <a:xfrm>
              <a:off x="1446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65" name="Freeform 88"/>
            <p:cNvSpPr>
              <a:spLocks/>
            </p:cNvSpPr>
            <p:nvPr/>
          </p:nvSpPr>
          <p:spPr bwMode="auto">
            <a:xfrm>
              <a:off x="1459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66" name="Freeform 89"/>
            <p:cNvSpPr>
              <a:spLocks/>
            </p:cNvSpPr>
            <p:nvPr/>
          </p:nvSpPr>
          <p:spPr bwMode="auto">
            <a:xfrm>
              <a:off x="1473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6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6 w 7"/>
                <a:gd name="T25" fmla="*/ 2 h 8"/>
                <a:gd name="T26" fmla="*/ 6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67" name="Freeform 90"/>
            <p:cNvSpPr>
              <a:spLocks/>
            </p:cNvSpPr>
            <p:nvPr/>
          </p:nvSpPr>
          <p:spPr bwMode="auto">
            <a:xfrm>
              <a:off x="1488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68" name="Freeform 91"/>
            <p:cNvSpPr>
              <a:spLocks/>
            </p:cNvSpPr>
            <p:nvPr/>
          </p:nvSpPr>
          <p:spPr bwMode="auto">
            <a:xfrm>
              <a:off x="1502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1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1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69" name="Freeform 92"/>
            <p:cNvSpPr>
              <a:spLocks/>
            </p:cNvSpPr>
            <p:nvPr/>
          </p:nvSpPr>
          <p:spPr bwMode="auto">
            <a:xfrm>
              <a:off x="1515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70" name="Freeform 93"/>
            <p:cNvSpPr>
              <a:spLocks/>
            </p:cNvSpPr>
            <p:nvPr/>
          </p:nvSpPr>
          <p:spPr bwMode="auto">
            <a:xfrm>
              <a:off x="1530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71" name="Freeform 94"/>
            <p:cNvSpPr>
              <a:spLocks/>
            </p:cNvSpPr>
            <p:nvPr/>
          </p:nvSpPr>
          <p:spPr bwMode="auto">
            <a:xfrm>
              <a:off x="1544" y="3247"/>
              <a:ext cx="5" cy="8"/>
            </a:xfrm>
            <a:custGeom>
              <a:avLst/>
              <a:gdLst>
                <a:gd name="T0" fmla="*/ 3 w 5"/>
                <a:gd name="T1" fmla="*/ 0 h 8"/>
                <a:gd name="T2" fmla="*/ 2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2 w 5"/>
                <a:gd name="T13" fmla="*/ 8 h 8"/>
                <a:gd name="T14" fmla="*/ 3 w 5"/>
                <a:gd name="T15" fmla="*/ 8 h 8"/>
                <a:gd name="T16" fmla="*/ 3 w 5"/>
                <a:gd name="T17" fmla="*/ 8 h 8"/>
                <a:gd name="T18" fmla="*/ 5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5 w 5"/>
                <a:gd name="T25" fmla="*/ 2 h 8"/>
                <a:gd name="T26" fmla="*/ 5 w 5"/>
                <a:gd name="T27" fmla="*/ 0 h 8"/>
                <a:gd name="T28" fmla="*/ 3 w 5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8"/>
                <a:gd name="T47" fmla="*/ 5 w 5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72" name="Freeform 95"/>
            <p:cNvSpPr>
              <a:spLocks/>
            </p:cNvSpPr>
            <p:nvPr/>
          </p:nvSpPr>
          <p:spPr bwMode="auto">
            <a:xfrm>
              <a:off x="1557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73" name="Freeform 96"/>
            <p:cNvSpPr>
              <a:spLocks/>
            </p:cNvSpPr>
            <p:nvPr/>
          </p:nvSpPr>
          <p:spPr bwMode="auto">
            <a:xfrm>
              <a:off x="1570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74" name="Freeform 97"/>
            <p:cNvSpPr>
              <a:spLocks/>
            </p:cNvSpPr>
            <p:nvPr/>
          </p:nvSpPr>
          <p:spPr bwMode="auto">
            <a:xfrm>
              <a:off x="1586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75" name="Freeform 98"/>
            <p:cNvSpPr>
              <a:spLocks/>
            </p:cNvSpPr>
            <p:nvPr/>
          </p:nvSpPr>
          <p:spPr bwMode="auto">
            <a:xfrm>
              <a:off x="1599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76" name="Freeform 99"/>
            <p:cNvSpPr>
              <a:spLocks/>
            </p:cNvSpPr>
            <p:nvPr/>
          </p:nvSpPr>
          <p:spPr bwMode="auto">
            <a:xfrm>
              <a:off x="1613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77" name="Freeform 100"/>
            <p:cNvSpPr>
              <a:spLocks/>
            </p:cNvSpPr>
            <p:nvPr/>
          </p:nvSpPr>
          <p:spPr bwMode="auto">
            <a:xfrm>
              <a:off x="1626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78" name="Freeform 101"/>
            <p:cNvSpPr>
              <a:spLocks/>
            </p:cNvSpPr>
            <p:nvPr/>
          </p:nvSpPr>
          <p:spPr bwMode="auto">
            <a:xfrm>
              <a:off x="1641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79" name="Freeform 102"/>
            <p:cNvSpPr>
              <a:spLocks/>
            </p:cNvSpPr>
            <p:nvPr/>
          </p:nvSpPr>
          <p:spPr bwMode="auto">
            <a:xfrm>
              <a:off x="1655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6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6 w 7"/>
                <a:gd name="T25" fmla="*/ 2 h 8"/>
                <a:gd name="T26" fmla="*/ 6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80" name="Freeform 103"/>
            <p:cNvSpPr>
              <a:spLocks/>
            </p:cNvSpPr>
            <p:nvPr/>
          </p:nvSpPr>
          <p:spPr bwMode="auto">
            <a:xfrm>
              <a:off x="1668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81" name="Freeform 104"/>
            <p:cNvSpPr>
              <a:spLocks/>
            </p:cNvSpPr>
            <p:nvPr/>
          </p:nvSpPr>
          <p:spPr bwMode="auto">
            <a:xfrm>
              <a:off x="1684" y="3247"/>
              <a:ext cx="5" cy="8"/>
            </a:xfrm>
            <a:custGeom>
              <a:avLst/>
              <a:gdLst>
                <a:gd name="T0" fmla="*/ 1 w 5"/>
                <a:gd name="T1" fmla="*/ 0 h 8"/>
                <a:gd name="T2" fmla="*/ 0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0 w 5"/>
                <a:gd name="T13" fmla="*/ 8 h 8"/>
                <a:gd name="T14" fmla="*/ 1 w 5"/>
                <a:gd name="T15" fmla="*/ 8 h 8"/>
                <a:gd name="T16" fmla="*/ 1 w 5"/>
                <a:gd name="T17" fmla="*/ 8 h 8"/>
                <a:gd name="T18" fmla="*/ 3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3 w 5"/>
                <a:gd name="T25" fmla="*/ 2 h 8"/>
                <a:gd name="T26" fmla="*/ 3 w 5"/>
                <a:gd name="T27" fmla="*/ 0 h 8"/>
                <a:gd name="T28" fmla="*/ 1 w 5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8"/>
                <a:gd name="T47" fmla="*/ 5 w 5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8">
                  <a:moveTo>
                    <a:pt x="1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6"/>
                  </a:lnTo>
                  <a:lnTo>
                    <a:pt x="5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82" name="Freeform 105"/>
            <p:cNvSpPr>
              <a:spLocks/>
            </p:cNvSpPr>
            <p:nvPr/>
          </p:nvSpPr>
          <p:spPr bwMode="auto">
            <a:xfrm>
              <a:off x="1697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83" name="Freeform 106"/>
            <p:cNvSpPr>
              <a:spLocks/>
            </p:cNvSpPr>
            <p:nvPr/>
          </p:nvSpPr>
          <p:spPr bwMode="auto">
            <a:xfrm>
              <a:off x="1710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84" name="Freeform 107"/>
            <p:cNvSpPr>
              <a:spLocks/>
            </p:cNvSpPr>
            <p:nvPr/>
          </p:nvSpPr>
          <p:spPr bwMode="auto">
            <a:xfrm>
              <a:off x="1724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85" name="Freeform 108"/>
            <p:cNvSpPr>
              <a:spLocks/>
            </p:cNvSpPr>
            <p:nvPr/>
          </p:nvSpPr>
          <p:spPr bwMode="auto">
            <a:xfrm>
              <a:off x="1739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86" name="Freeform 109"/>
            <p:cNvSpPr>
              <a:spLocks/>
            </p:cNvSpPr>
            <p:nvPr/>
          </p:nvSpPr>
          <p:spPr bwMode="auto">
            <a:xfrm>
              <a:off x="1752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87" name="Freeform 110"/>
            <p:cNvSpPr>
              <a:spLocks/>
            </p:cNvSpPr>
            <p:nvPr/>
          </p:nvSpPr>
          <p:spPr bwMode="auto">
            <a:xfrm>
              <a:off x="1766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88" name="Freeform 111"/>
            <p:cNvSpPr>
              <a:spLocks/>
            </p:cNvSpPr>
            <p:nvPr/>
          </p:nvSpPr>
          <p:spPr bwMode="auto">
            <a:xfrm>
              <a:off x="1781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89" name="Freeform 112"/>
            <p:cNvSpPr>
              <a:spLocks/>
            </p:cNvSpPr>
            <p:nvPr/>
          </p:nvSpPr>
          <p:spPr bwMode="auto">
            <a:xfrm>
              <a:off x="1795" y="3247"/>
              <a:ext cx="5" cy="8"/>
            </a:xfrm>
            <a:custGeom>
              <a:avLst/>
              <a:gdLst>
                <a:gd name="T0" fmla="*/ 3 w 5"/>
                <a:gd name="T1" fmla="*/ 0 h 8"/>
                <a:gd name="T2" fmla="*/ 2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2 w 5"/>
                <a:gd name="T13" fmla="*/ 8 h 8"/>
                <a:gd name="T14" fmla="*/ 3 w 5"/>
                <a:gd name="T15" fmla="*/ 8 h 8"/>
                <a:gd name="T16" fmla="*/ 3 w 5"/>
                <a:gd name="T17" fmla="*/ 8 h 8"/>
                <a:gd name="T18" fmla="*/ 5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5 w 5"/>
                <a:gd name="T25" fmla="*/ 2 h 8"/>
                <a:gd name="T26" fmla="*/ 5 w 5"/>
                <a:gd name="T27" fmla="*/ 0 h 8"/>
                <a:gd name="T28" fmla="*/ 3 w 5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8"/>
                <a:gd name="T47" fmla="*/ 5 w 5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90" name="Freeform 113"/>
            <p:cNvSpPr>
              <a:spLocks/>
            </p:cNvSpPr>
            <p:nvPr/>
          </p:nvSpPr>
          <p:spPr bwMode="auto">
            <a:xfrm>
              <a:off x="1808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91" name="Freeform 114"/>
            <p:cNvSpPr>
              <a:spLocks/>
            </p:cNvSpPr>
            <p:nvPr/>
          </p:nvSpPr>
          <p:spPr bwMode="auto">
            <a:xfrm>
              <a:off x="1821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92" name="Freeform 115"/>
            <p:cNvSpPr>
              <a:spLocks/>
            </p:cNvSpPr>
            <p:nvPr/>
          </p:nvSpPr>
          <p:spPr bwMode="auto">
            <a:xfrm>
              <a:off x="1837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93" name="Freeform 116"/>
            <p:cNvSpPr>
              <a:spLocks/>
            </p:cNvSpPr>
            <p:nvPr/>
          </p:nvSpPr>
          <p:spPr bwMode="auto">
            <a:xfrm>
              <a:off x="1850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94" name="Freeform 117"/>
            <p:cNvSpPr>
              <a:spLocks/>
            </p:cNvSpPr>
            <p:nvPr/>
          </p:nvSpPr>
          <p:spPr bwMode="auto">
            <a:xfrm>
              <a:off x="1864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95" name="Freeform 118"/>
            <p:cNvSpPr>
              <a:spLocks/>
            </p:cNvSpPr>
            <p:nvPr/>
          </p:nvSpPr>
          <p:spPr bwMode="auto">
            <a:xfrm>
              <a:off x="1877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96" name="Freeform 119"/>
            <p:cNvSpPr>
              <a:spLocks/>
            </p:cNvSpPr>
            <p:nvPr/>
          </p:nvSpPr>
          <p:spPr bwMode="auto">
            <a:xfrm>
              <a:off x="1892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97" name="Freeform 120"/>
            <p:cNvSpPr>
              <a:spLocks/>
            </p:cNvSpPr>
            <p:nvPr/>
          </p:nvSpPr>
          <p:spPr bwMode="auto">
            <a:xfrm>
              <a:off x="1906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98" name="Freeform 121"/>
            <p:cNvSpPr>
              <a:spLocks/>
            </p:cNvSpPr>
            <p:nvPr/>
          </p:nvSpPr>
          <p:spPr bwMode="auto">
            <a:xfrm>
              <a:off x="1919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699" name="Freeform 122"/>
            <p:cNvSpPr>
              <a:spLocks/>
            </p:cNvSpPr>
            <p:nvPr/>
          </p:nvSpPr>
          <p:spPr bwMode="auto">
            <a:xfrm>
              <a:off x="1934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00" name="Freeform 123"/>
            <p:cNvSpPr>
              <a:spLocks/>
            </p:cNvSpPr>
            <p:nvPr/>
          </p:nvSpPr>
          <p:spPr bwMode="auto">
            <a:xfrm>
              <a:off x="1948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6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6 w 6"/>
                <a:gd name="T25" fmla="*/ 2 h 8"/>
                <a:gd name="T26" fmla="*/ 6 w 6"/>
                <a:gd name="T27" fmla="*/ 0 h 8"/>
                <a:gd name="T28" fmla="*/ 4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01" name="Freeform 124"/>
            <p:cNvSpPr>
              <a:spLocks/>
            </p:cNvSpPr>
            <p:nvPr/>
          </p:nvSpPr>
          <p:spPr bwMode="auto">
            <a:xfrm>
              <a:off x="1961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02" name="Freeform 125"/>
            <p:cNvSpPr>
              <a:spLocks/>
            </p:cNvSpPr>
            <p:nvPr/>
          </p:nvSpPr>
          <p:spPr bwMode="auto">
            <a:xfrm>
              <a:off x="1975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03" name="Freeform 126"/>
            <p:cNvSpPr>
              <a:spLocks/>
            </p:cNvSpPr>
            <p:nvPr/>
          </p:nvSpPr>
          <p:spPr bwMode="auto">
            <a:xfrm>
              <a:off x="1990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04" name="Freeform 127"/>
            <p:cNvSpPr>
              <a:spLocks/>
            </p:cNvSpPr>
            <p:nvPr/>
          </p:nvSpPr>
          <p:spPr bwMode="auto">
            <a:xfrm>
              <a:off x="2003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05" name="Freeform 128"/>
            <p:cNvSpPr>
              <a:spLocks/>
            </p:cNvSpPr>
            <p:nvPr/>
          </p:nvSpPr>
          <p:spPr bwMode="auto">
            <a:xfrm>
              <a:off x="2017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06" name="Freeform 129"/>
            <p:cNvSpPr>
              <a:spLocks/>
            </p:cNvSpPr>
            <p:nvPr/>
          </p:nvSpPr>
          <p:spPr bwMode="auto">
            <a:xfrm>
              <a:off x="2030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07" name="Freeform 130"/>
            <p:cNvSpPr>
              <a:spLocks/>
            </p:cNvSpPr>
            <p:nvPr/>
          </p:nvSpPr>
          <p:spPr bwMode="auto">
            <a:xfrm>
              <a:off x="2046" y="3247"/>
              <a:ext cx="5" cy="8"/>
            </a:xfrm>
            <a:custGeom>
              <a:avLst/>
              <a:gdLst>
                <a:gd name="T0" fmla="*/ 3 w 5"/>
                <a:gd name="T1" fmla="*/ 0 h 8"/>
                <a:gd name="T2" fmla="*/ 2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2 w 5"/>
                <a:gd name="T13" fmla="*/ 8 h 8"/>
                <a:gd name="T14" fmla="*/ 3 w 5"/>
                <a:gd name="T15" fmla="*/ 8 h 8"/>
                <a:gd name="T16" fmla="*/ 3 w 5"/>
                <a:gd name="T17" fmla="*/ 8 h 8"/>
                <a:gd name="T18" fmla="*/ 3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3 w 5"/>
                <a:gd name="T25" fmla="*/ 2 h 8"/>
                <a:gd name="T26" fmla="*/ 3 w 5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8"/>
                <a:gd name="T44" fmla="*/ 5 w 5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5" y="4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08" name="Freeform 131"/>
            <p:cNvSpPr>
              <a:spLocks/>
            </p:cNvSpPr>
            <p:nvPr/>
          </p:nvSpPr>
          <p:spPr bwMode="auto">
            <a:xfrm>
              <a:off x="2059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09" name="Freeform 132"/>
            <p:cNvSpPr>
              <a:spLocks/>
            </p:cNvSpPr>
            <p:nvPr/>
          </p:nvSpPr>
          <p:spPr bwMode="auto">
            <a:xfrm>
              <a:off x="2072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10" name="Freeform 133"/>
            <p:cNvSpPr>
              <a:spLocks/>
            </p:cNvSpPr>
            <p:nvPr/>
          </p:nvSpPr>
          <p:spPr bwMode="auto">
            <a:xfrm>
              <a:off x="2088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11" name="Freeform 134"/>
            <p:cNvSpPr>
              <a:spLocks/>
            </p:cNvSpPr>
            <p:nvPr/>
          </p:nvSpPr>
          <p:spPr bwMode="auto">
            <a:xfrm>
              <a:off x="2101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12" name="Freeform 135"/>
            <p:cNvSpPr>
              <a:spLocks/>
            </p:cNvSpPr>
            <p:nvPr/>
          </p:nvSpPr>
          <p:spPr bwMode="auto">
            <a:xfrm>
              <a:off x="2115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1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1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13" name="Freeform 136"/>
            <p:cNvSpPr>
              <a:spLocks/>
            </p:cNvSpPr>
            <p:nvPr/>
          </p:nvSpPr>
          <p:spPr bwMode="auto">
            <a:xfrm>
              <a:off x="2128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14" name="Freeform 137"/>
            <p:cNvSpPr>
              <a:spLocks/>
            </p:cNvSpPr>
            <p:nvPr/>
          </p:nvSpPr>
          <p:spPr bwMode="auto">
            <a:xfrm>
              <a:off x="2143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15" name="Freeform 138"/>
            <p:cNvSpPr>
              <a:spLocks/>
            </p:cNvSpPr>
            <p:nvPr/>
          </p:nvSpPr>
          <p:spPr bwMode="auto">
            <a:xfrm>
              <a:off x="2157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16" name="Freeform 139"/>
            <p:cNvSpPr>
              <a:spLocks/>
            </p:cNvSpPr>
            <p:nvPr/>
          </p:nvSpPr>
          <p:spPr bwMode="auto">
            <a:xfrm>
              <a:off x="2170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17" name="Freeform 140"/>
            <p:cNvSpPr>
              <a:spLocks/>
            </p:cNvSpPr>
            <p:nvPr/>
          </p:nvSpPr>
          <p:spPr bwMode="auto">
            <a:xfrm>
              <a:off x="2185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18" name="Freeform 141"/>
            <p:cNvSpPr>
              <a:spLocks/>
            </p:cNvSpPr>
            <p:nvPr/>
          </p:nvSpPr>
          <p:spPr bwMode="auto">
            <a:xfrm>
              <a:off x="2199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6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6 w 6"/>
                <a:gd name="T25" fmla="*/ 2 h 8"/>
                <a:gd name="T26" fmla="*/ 6 w 6"/>
                <a:gd name="T27" fmla="*/ 0 h 8"/>
                <a:gd name="T28" fmla="*/ 4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19" name="Freeform 142"/>
            <p:cNvSpPr>
              <a:spLocks/>
            </p:cNvSpPr>
            <p:nvPr/>
          </p:nvSpPr>
          <p:spPr bwMode="auto">
            <a:xfrm>
              <a:off x="2212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20" name="Freeform 143"/>
            <p:cNvSpPr>
              <a:spLocks/>
            </p:cNvSpPr>
            <p:nvPr/>
          </p:nvSpPr>
          <p:spPr bwMode="auto">
            <a:xfrm>
              <a:off x="2226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21" name="Freeform 144"/>
            <p:cNvSpPr>
              <a:spLocks/>
            </p:cNvSpPr>
            <p:nvPr/>
          </p:nvSpPr>
          <p:spPr bwMode="auto">
            <a:xfrm>
              <a:off x="2241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22" name="Freeform 145"/>
            <p:cNvSpPr>
              <a:spLocks/>
            </p:cNvSpPr>
            <p:nvPr/>
          </p:nvSpPr>
          <p:spPr bwMode="auto">
            <a:xfrm>
              <a:off x="2254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23" name="Freeform 146"/>
            <p:cNvSpPr>
              <a:spLocks/>
            </p:cNvSpPr>
            <p:nvPr/>
          </p:nvSpPr>
          <p:spPr bwMode="auto">
            <a:xfrm>
              <a:off x="2268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24" name="Freeform 147"/>
            <p:cNvSpPr>
              <a:spLocks/>
            </p:cNvSpPr>
            <p:nvPr/>
          </p:nvSpPr>
          <p:spPr bwMode="auto">
            <a:xfrm>
              <a:off x="2281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25" name="Freeform 148"/>
            <p:cNvSpPr>
              <a:spLocks/>
            </p:cNvSpPr>
            <p:nvPr/>
          </p:nvSpPr>
          <p:spPr bwMode="auto">
            <a:xfrm>
              <a:off x="2297" y="3247"/>
              <a:ext cx="5" cy="8"/>
            </a:xfrm>
            <a:custGeom>
              <a:avLst/>
              <a:gdLst>
                <a:gd name="T0" fmla="*/ 3 w 5"/>
                <a:gd name="T1" fmla="*/ 0 h 8"/>
                <a:gd name="T2" fmla="*/ 2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2 w 5"/>
                <a:gd name="T13" fmla="*/ 8 h 8"/>
                <a:gd name="T14" fmla="*/ 3 w 5"/>
                <a:gd name="T15" fmla="*/ 8 h 8"/>
                <a:gd name="T16" fmla="*/ 3 w 5"/>
                <a:gd name="T17" fmla="*/ 8 h 8"/>
                <a:gd name="T18" fmla="*/ 3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3 w 5"/>
                <a:gd name="T25" fmla="*/ 2 h 8"/>
                <a:gd name="T26" fmla="*/ 3 w 5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8"/>
                <a:gd name="T44" fmla="*/ 5 w 5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5" y="4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26" name="Freeform 149"/>
            <p:cNvSpPr>
              <a:spLocks/>
            </p:cNvSpPr>
            <p:nvPr/>
          </p:nvSpPr>
          <p:spPr bwMode="auto">
            <a:xfrm>
              <a:off x="2310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27" name="Freeform 150"/>
            <p:cNvSpPr>
              <a:spLocks/>
            </p:cNvSpPr>
            <p:nvPr/>
          </p:nvSpPr>
          <p:spPr bwMode="auto">
            <a:xfrm>
              <a:off x="2323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28" name="Freeform 151"/>
            <p:cNvSpPr>
              <a:spLocks/>
            </p:cNvSpPr>
            <p:nvPr/>
          </p:nvSpPr>
          <p:spPr bwMode="auto">
            <a:xfrm>
              <a:off x="2339" y="3247"/>
              <a:ext cx="5" cy="8"/>
            </a:xfrm>
            <a:custGeom>
              <a:avLst/>
              <a:gdLst>
                <a:gd name="T0" fmla="*/ 2 w 5"/>
                <a:gd name="T1" fmla="*/ 0 h 8"/>
                <a:gd name="T2" fmla="*/ 0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0 w 5"/>
                <a:gd name="T13" fmla="*/ 8 h 8"/>
                <a:gd name="T14" fmla="*/ 2 w 5"/>
                <a:gd name="T15" fmla="*/ 8 h 8"/>
                <a:gd name="T16" fmla="*/ 2 w 5"/>
                <a:gd name="T17" fmla="*/ 8 h 8"/>
                <a:gd name="T18" fmla="*/ 4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4 w 5"/>
                <a:gd name="T25" fmla="*/ 2 h 8"/>
                <a:gd name="T26" fmla="*/ 4 w 5"/>
                <a:gd name="T27" fmla="*/ 0 h 8"/>
                <a:gd name="T28" fmla="*/ 2 w 5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8"/>
                <a:gd name="T47" fmla="*/ 5 w 5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5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29" name="Freeform 152"/>
            <p:cNvSpPr>
              <a:spLocks/>
            </p:cNvSpPr>
            <p:nvPr/>
          </p:nvSpPr>
          <p:spPr bwMode="auto">
            <a:xfrm>
              <a:off x="2352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6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6 w 6"/>
                <a:gd name="T25" fmla="*/ 2 h 8"/>
                <a:gd name="T26" fmla="*/ 6 w 6"/>
                <a:gd name="T27" fmla="*/ 0 h 8"/>
                <a:gd name="T28" fmla="*/ 4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30" name="Freeform 153"/>
            <p:cNvSpPr>
              <a:spLocks/>
            </p:cNvSpPr>
            <p:nvPr/>
          </p:nvSpPr>
          <p:spPr bwMode="auto">
            <a:xfrm>
              <a:off x="2366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1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1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31" name="Freeform 154"/>
            <p:cNvSpPr>
              <a:spLocks/>
            </p:cNvSpPr>
            <p:nvPr/>
          </p:nvSpPr>
          <p:spPr bwMode="auto">
            <a:xfrm>
              <a:off x="2379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32" name="Freeform 155"/>
            <p:cNvSpPr>
              <a:spLocks/>
            </p:cNvSpPr>
            <p:nvPr/>
          </p:nvSpPr>
          <p:spPr bwMode="auto">
            <a:xfrm>
              <a:off x="2394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33" name="Freeform 156"/>
            <p:cNvSpPr>
              <a:spLocks/>
            </p:cNvSpPr>
            <p:nvPr/>
          </p:nvSpPr>
          <p:spPr bwMode="auto">
            <a:xfrm>
              <a:off x="2408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34" name="Freeform 157"/>
            <p:cNvSpPr>
              <a:spLocks/>
            </p:cNvSpPr>
            <p:nvPr/>
          </p:nvSpPr>
          <p:spPr bwMode="auto">
            <a:xfrm>
              <a:off x="2421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35" name="Freeform 158"/>
            <p:cNvSpPr>
              <a:spLocks/>
            </p:cNvSpPr>
            <p:nvPr/>
          </p:nvSpPr>
          <p:spPr bwMode="auto">
            <a:xfrm>
              <a:off x="2435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1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1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36" name="Freeform 159"/>
            <p:cNvSpPr>
              <a:spLocks/>
            </p:cNvSpPr>
            <p:nvPr/>
          </p:nvSpPr>
          <p:spPr bwMode="auto">
            <a:xfrm>
              <a:off x="2450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37" name="Freeform 160"/>
            <p:cNvSpPr>
              <a:spLocks/>
            </p:cNvSpPr>
            <p:nvPr/>
          </p:nvSpPr>
          <p:spPr bwMode="auto">
            <a:xfrm>
              <a:off x="2463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38" name="Freeform 161"/>
            <p:cNvSpPr>
              <a:spLocks/>
            </p:cNvSpPr>
            <p:nvPr/>
          </p:nvSpPr>
          <p:spPr bwMode="auto">
            <a:xfrm>
              <a:off x="2477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39" name="Freeform 162"/>
            <p:cNvSpPr>
              <a:spLocks/>
            </p:cNvSpPr>
            <p:nvPr/>
          </p:nvSpPr>
          <p:spPr bwMode="auto">
            <a:xfrm>
              <a:off x="2492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40" name="Freeform 163"/>
            <p:cNvSpPr>
              <a:spLocks/>
            </p:cNvSpPr>
            <p:nvPr/>
          </p:nvSpPr>
          <p:spPr bwMode="auto">
            <a:xfrm>
              <a:off x="2505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41" name="Freeform 164"/>
            <p:cNvSpPr>
              <a:spLocks/>
            </p:cNvSpPr>
            <p:nvPr/>
          </p:nvSpPr>
          <p:spPr bwMode="auto">
            <a:xfrm>
              <a:off x="2519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6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6 w 7"/>
                <a:gd name="T25" fmla="*/ 2 h 8"/>
                <a:gd name="T26" fmla="*/ 6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42" name="Freeform 165"/>
            <p:cNvSpPr>
              <a:spLocks/>
            </p:cNvSpPr>
            <p:nvPr/>
          </p:nvSpPr>
          <p:spPr bwMode="auto">
            <a:xfrm>
              <a:off x="2532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43" name="Freeform 166"/>
            <p:cNvSpPr>
              <a:spLocks/>
            </p:cNvSpPr>
            <p:nvPr/>
          </p:nvSpPr>
          <p:spPr bwMode="auto">
            <a:xfrm>
              <a:off x="2548" y="3247"/>
              <a:ext cx="5" cy="8"/>
            </a:xfrm>
            <a:custGeom>
              <a:avLst/>
              <a:gdLst>
                <a:gd name="T0" fmla="*/ 3 w 5"/>
                <a:gd name="T1" fmla="*/ 0 h 8"/>
                <a:gd name="T2" fmla="*/ 1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1 w 5"/>
                <a:gd name="T13" fmla="*/ 8 h 8"/>
                <a:gd name="T14" fmla="*/ 3 w 5"/>
                <a:gd name="T15" fmla="*/ 8 h 8"/>
                <a:gd name="T16" fmla="*/ 3 w 5"/>
                <a:gd name="T17" fmla="*/ 8 h 8"/>
                <a:gd name="T18" fmla="*/ 3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3 w 5"/>
                <a:gd name="T25" fmla="*/ 2 h 8"/>
                <a:gd name="T26" fmla="*/ 3 w 5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8"/>
                <a:gd name="T44" fmla="*/ 5 w 5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5" y="4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44" name="Freeform 167"/>
            <p:cNvSpPr>
              <a:spLocks/>
            </p:cNvSpPr>
            <p:nvPr/>
          </p:nvSpPr>
          <p:spPr bwMode="auto">
            <a:xfrm>
              <a:off x="2561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45" name="Freeform 168"/>
            <p:cNvSpPr>
              <a:spLocks/>
            </p:cNvSpPr>
            <p:nvPr/>
          </p:nvSpPr>
          <p:spPr bwMode="auto">
            <a:xfrm>
              <a:off x="2574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46" name="Freeform 169"/>
            <p:cNvSpPr>
              <a:spLocks/>
            </p:cNvSpPr>
            <p:nvPr/>
          </p:nvSpPr>
          <p:spPr bwMode="auto">
            <a:xfrm>
              <a:off x="2590" y="3247"/>
              <a:ext cx="5" cy="8"/>
            </a:xfrm>
            <a:custGeom>
              <a:avLst/>
              <a:gdLst>
                <a:gd name="T0" fmla="*/ 2 w 5"/>
                <a:gd name="T1" fmla="*/ 0 h 8"/>
                <a:gd name="T2" fmla="*/ 0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0 w 5"/>
                <a:gd name="T13" fmla="*/ 8 h 8"/>
                <a:gd name="T14" fmla="*/ 2 w 5"/>
                <a:gd name="T15" fmla="*/ 8 h 8"/>
                <a:gd name="T16" fmla="*/ 2 w 5"/>
                <a:gd name="T17" fmla="*/ 8 h 8"/>
                <a:gd name="T18" fmla="*/ 4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4 w 5"/>
                <a:gd name="T25" fmla="*/ 2 h 8"/>
                <a:gd name="T26" fmla="*/ 4 w 5"/>
                <a:gd name="T27" fmla="*/ 0 h 8"/>
                <a:gd name="T28" fmla="*/ 2 w 5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8"/>
                <a:gd name="T47" fmla="*/ 5 w 5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5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47" name="Freeform 170"/>
            <p:cNvSpPr>
              <a:spLocks/>
            </p:cNvSpPr>
            <p:nvPr/>
          </p:nvSpPr>
          <p:spPr bwMode="auto">
            <a:xfrm>
              <a:off x="2603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6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6 w 6"/>
                <a:gd name="T25" fmla="*/ 2 h 8"/>
                <a:gd name="T26" fmla="*/ 6 w 6"/>
                <a:gd name="T27" fmla="*/ 0 h 8"/>
                <a:gd name="T28" fmla="*/ 4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48" name="Freeform 171"/>
            <p:cNvSpPr>
              <a:spLocks/>
            </p:cNvSpPr>
            <p:nvPr/>
          </p:nvSpPr>
          <p:spPr bwMode="auto">
            <a:xfrm>
              <a:off x="2617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1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1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49" name="Freeform 172"/>
            <p:cNvSpPr>
              <a:spLocks/>
            </p:cNvSpPr>
            <p:nvPr/>
          </p:nvSpPr>
          <p:spPr bwMode="auto">
            <a:xfrm>
              <a:off x="2630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50" name="Freeform 173"/>
            <p:cNvSpPr>
              <a:spLocks/>
            </p:cNvSpPr>
            <p:nvPr/>
          </p:nvSpPr>
          <p:spPr bwMode="auto">
            <a:xfrm>
              <a:off x="2645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51" name="Freeform 174"/>
            <p:cNvSpPr>
              <a:spLocks/>
            </p:cNvSpPr>
            <p:nvPr/>
          </p:nvSpPr>
          <p:spPr bwMode="auto">
            <a:xfrm>
              <a:off x="2659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52" name="Freeform 175"/>
            <p:cNvSpPr>
              <a:spLocks/>
            </p:cNvSpPr>
            <p:nvPr/>
          </p:nvSpPr>
          <p:spPr bwMode="auto">
            <a:xfrm>
              <a:off x="2672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53" name="Freeform 176"/>
            <p:cNvSpPr>
              <a:spLocks/>
            </p:cNvSpPr>
            <p:nvPr/>
          </p:nvSpPr>
          <p:spPr bwMode="auto">
            <a:xfrm>
              <a:off x="2686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1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1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54" name="Freeform 177"/>
            <p:cNvSpPr>
              <a:spLocks/>
            </p:cNvSpPr>
            <p:nvPr/>
          </p:nvSpPr>
          <p:spPr bwMode="auto">
            <a:xfrm>
              <a:off x="2701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55" name="Freeform 178"/>
            <p:cNvSpPr>
              <a:spLocks/>
            </p:cNvSpPr>
            <p:nvPr/>
          </p:nvSpPr>
          <p:spPr bwMode="auto">
            <a:xfrm>
              <a:off x="2714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56" name="Freeform 179"/>
            <p:cNvSpPr>
              <a:spLocks/>
            </p:cNvSpPr>
            <p:nvPr/>
          </p:nvSpPr>
          <p:spPr bwMode="auto">
            <a:xfrm>
              <a:off x="2728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57" name="Freeform 180"/>
            <p:cNvSpPr>
              <a:spLocks/>
            </p:cNvSpPr>
            <p:nvPr/>
          </p:nvSpPr>
          <p:spPr bwMode="auto">
            <a:xfrm>
              <a:off x="2743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58" name="Freeform 181"/>
            <p:cNvSpPr>
              <a:spLocks/>
            </p:cNvSpPr>
            <p:nvPr/>
          </p:nvSpPr>
          <p:spPr bwMode="auto">
            <a:xfrm>
              <a:off x="2756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6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6 w 6"/>
                <a:gd name="T25" fmla="*/ 2 h 8"/>
                <a:gd name="T26" fmla="*/ 6 w 6"/>
                <a:gd name="T27" fmla="*/ 0 h 8"/>
                <a:gd name="T28" fmla="*/ 4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59" name="Freeform 182"/>
            <p:cNvSpPr>
              <a:spLocks/>
            </p:cNvSpPr>
            <p:nvPr/>
          </p:nvSpPr>
          <p:spPr bwMode="auto">
            <a:xfrm>
              <a:off x="2770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6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6 w 7"/>
                <a:gd name="T25" fmla="*/ 2 h 8"/>
                <a:gd name="T26" fmla="*/ 6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60" name="Freeform 183"/>
            <p:cNvSpPr>
              <a:spLocks/>
            </p:cNvSpPr>
            <p:nvPr/>
          </p:nvSpPr>
          <p:spPr bwMode="auto">
            <a:xfrm>
              <a:off x="2783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61" name="Freeform 184"/>
            <p:cNvSpPr>
              <a:spLocks/>
            </p:cNvSpPr>
            <p:nvPr/>
          </p:nvSpPr>
          <p:spPr bwMode="auto">
            <a:xfrm>
              <a:off x="2799" y="3247"/>
              <a:ext cx="5" cy="8"/>
            </a:xfrm>
            <a:custGeom>
              <a:avLst/>
              <a:gdLst>
                <a:gd name="T0" fmla="*/ 1 w 5"/>
                <a:gd name="T1" fmla="*/ 0 h 8"/>
                <a:gd name="T2" fmla="*/ 1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1 w 5"/>
                <a:gd name="T13" fmla="*/ 8 h 8"/>
                <a:gd name="T14" fmla="*/ 1 w 5"/>
                <a:gd name="T15" fmla="*/ 8 h 8"/>
                <a:gd name="T16" fmla="*/ 1 w 5"/>
                <a:gd name="T17" fmla="*/ 8 h 8"/>
                <a:gd name="T18" fmla="*/ 3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3 w 5"/>
                <a:gd name="T25" fmla="*/ 2 h 8"/>
                <a:gd name="T26" fmla="*/ 3 w 5"/>
                <a:gd name="T27" fmla="*/ 0 h 8"/>
                <a:gd name="T28" fmla="*/ 1 w 5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8"/>
                <a:gd name="T47" fmla="*/ 5 w 5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8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6"/>
                  </a:lnTo>
                  <a:lnTo>
                    <a:pt x="5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62" name="Freeform 185"/>
            <p:cNvSpPr>
              <a:spLocks/>
            </p:cNvSpPr>
            <p:nvPr/>
          </p:nvSpPr>
          <p:spPr bwMode="auto">
            <a:xfrm>
              <a:off x="2812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63" name="Freeform 186"/>
            <p:cNvSpPr>
              <a:spLocks/>
            </p:cNvSpPr>
            <p:nvPr/>
          </p:nvSpPr>
          <p:spPr bwMode="auto">
            <a:xfrm>
              <a:off x="2825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64" name="Freeform 187"/>
            <p:cNvSpPr>
              <a:spLocks/>
            </p:cNvSpPr>
            <p:nvPr/>
          </p:nvSpPr>
          <p:spPr bwMode="auto">
            <a:xfrm>
              <a:off x="2839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6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6 w 7"/>
                <a:gd name="T25" fmla="*/ 2 h 8"/>
                <a:gd name="T26" fmla="*/ 6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65" name="Freeform 188"/>
            <p:cNvSpPr>
              <a:spLocks/>
            </p:cNvSpPr>
            <p:nvPr/>
          </p:nvSpPr>
          <p:spPr bwMode="auto">
            <a:xfrm>
              <a:off x="2854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66" name="Freeform 189"/>
            <p:cNvSpPr>
              <a:spLocks/>
            </p:cNvSpPr>
            <p:nvPr/>
          </p:nvSpPr>
          <p:spPr bwMode="auto">
            <a:xfrm>
              <a:off x="2868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1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1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67" name="Freeform 190"/>
            <p:cNvSpPr>
              <a:spLocks/>
            </p:cNvSpPr>
            <p:nvPr/>
          </p:nvSpPr>
          <p:spPr bwMode="auto">
            <a:xfrm>
              <a:off x="2881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68" name="Freeform 191"/>
            <p:cNvSpPr>
              <a:spLocks/>
            </p:cNvSpPr>
            <p:nvPr/>
          </p:nvSpPr>
          <p:spPr bwMode="auto">
            <a:xfrm>
              <a:off x="2896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69" name="Freeform 192"/>
            <p:cNvSpPr>
              <a:spLocks/>
            </p:cNvSpPr>
            <p:nvPr/>
          </p:nvSpPr>
          <p:spPr bwMode="auto">
            <a:xfrm>
              <a:off x="2910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70" name="Freeform 193"/>
            <p:cNvSpPr>
              <a:spLocks/>
            </p:cNvSpPr>
            <p:nvPr/>
          </p:nvSpPr>
          <p:spPr bwMode="auto">
            <a:xfrm>
              <a:off x="2923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71" name="Freeform 194"/>
            <p:cNvSpPr>
              <a:spLocks/>
            </p:cNvSpPr>
            <p:nvPr/>
          </p:nvSpPr>
          <p:spPr bwMode="auto">
            <a:xfrm>
              <a:off x="2936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72" name="Freeform 195"/>
            <p:cNvSpPr>
              <a:spLocks/>
            </p:cNvSpPr>
            <p:nvPr/>
          </p:nvSpPr>
          <p:spPr bwMode="auto">
            <a:xfrm>
              <a:off x="2952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73" name="Freeform 196"/>
            <p:cNvSpPr>
              <a:spLocks/>
            </p:cNvSpPr>
            <p:nvPr/>
          </p:nvSpPr>
          <p:spPr bwMode="auto">
            <a:xfrm>
              <a:off x="2965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74" name="Freeform 197"/>
            <p:cNvSpPr>
              <a:spLocks/>
            </p:cNvSpPr>
            <p:nvPr/>
          </p:nvSpPr>
          <p:spPr bwMode="auto">
            <a:xfrm>
              <a:off x="2979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75" name="Freeform 198"/>
            <p:cNvSpPr>
              <a:spLocks/>
            </p:cNvSpPr>
            <p:nvPr/>
          </p:nvSpPr>
          <p:spPr bwMode="auto">
            <a:xfrm>
              <a:off x="2994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76" name="Freeform 199"/>
            <p:cNvSpPr>
              <a:spLocks/>
            </p:cNvSpPr>
            <p:nvPr/>
          </p:nvSpPr>
          <p:spPr bwMode="auto">
            <a:xfrm>
              <a:off x="3007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6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6 w 6"/>
                <a:gd name="T25" fmla="*/ 2 h 8"/>
                <a:gd name="T26" fmla="*/ 6 w 6"/>
                <a:gd name="T27" fmla="*/ 0 h 8"/>
                <a:gd name="T28" fmla="*/ 4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77" name="Freeform 200"/>
            <p:cNvSpPr>
              <a:spLocks/>
            </p:cNvSpPr>
            <p:nvPr/>
          </p:nvSpPr>
          <p:spPr bwMode="auto">
            <a:xfrm>
              <a:off x="3021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6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6 w 7"/>
                <a:gd name="T25" fmla="*/ 2 h 8"/>
                <a:gd name="T26" fmla="*/ 6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78" name="Freeform 201"/>
            <p:cNvSpPr>
              <a:spLocks/>
            </p:cNvSpPr>
            <p:nvPr/>
          </p:nvSpPr>
          <p:spPr bwMode="auto">
            <a:xfrm>
              <a:off x="3034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79" name="Freeform 202"/>
            <p:cNvSpPr>
              <a:spLocks/>
            </p:cNvSpPr>
            <p:nvPr/>
          </p:nvSpPr>
          <p:spPr bwMode="auto">
            <a:xfrm>
              <a:off x="3050" y="3247"/>
              <a:ext cx="5" cy="8"/>
            </a:xfrm>
            <a:custGeom>
              <a:avLst/>
              <a:gdLst>
                <a:gd name="T0" fmla="*/ 1 w 5"/>
                <a:gd name="T1" fmla="*/ 0 h 8"/>
                <a:gd name="T2" fmla="*/ 1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1 w 5"/>
                <a:gd name="T13" fmla="*/ 8 h 8"/>
                <a:gd name="T14" fmla="*/ 1 w 5"/>
                <a:gd name="T15" fmla="*/ 8 h 8"/>
                <a:gd name="T16" fmla="*/ 1 w 5"/>
                <a:gd name="T17" fmla="*/ 8 h 8"/>
                <a:gd name="T18" fmla="*/ 3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3 w 5"/>
                <a:gd name="T25" fmla="*/ 2 h 8"/>
                <a:gd name="T26" fmla="*/ 3 w 5"/>
                <a:gd name="T27" fmla="*/ 0 h 8"/>
                <a:gd name="T28" fmla="*/ 1 w 5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8"/>
                <a:gd name="T47" fmla="*/ 5 w 5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8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6"/>
                  </a:lnTo>
                  <a:lnTo>
                    <a:pt x="5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80" name="Freeform 203"/>
            <p:cNvSpPr>
              <a:spLocks/>
            </p:cNvSpPr>
            <p:nvPr/>
          </p:nvSpPr>
          <p:spPr bwMode="auto">
            <a:xfrm>
              <a:off x="3063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81" name="Freeform 204"/>
            <p:cNvSpPr>
              <a:spLocks/>
            </p:cNvSpPr>
            <p:nvPr/>
          </p:nvSpPr>
          <p:spPr bwMode="auto">
            <a:xfrm>
              <a:off x="3076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82" name="Freeform 205"/>
            <p:cNvSpPr>
              <a:spLocks/>
            </p:cNvSpPr>
            <p:nvPr/>
          </p:nvSpPr>
          <p:spPr bwMode="auto">
            <a:xfrm>
              <a:off x="3090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6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6 w 7"/>
                <a:gd name="T25" fmla="*/ 2 h 8"/>
                <a:gd name="T26" fmla="*/ 6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83" name="Freeform 206"/>
            <p:cNvSpPr>
              <a:spLocks/>
            </p:cNvSpPr>
            <p:nvPr/>
          </p:nvSpPr>
          <p:spPr bwMode="auto">
            <a:xfrm>
              <a:off x="3105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84" name="Freeform 207"/>
            <p:cNvSpPr>
              <a:spLocks/>
            </p:cNvSpPr>
            <p:nvPr/>
          </p:nvSpPr>
          <p:spPr bwMode="auto">
            <a:xfrm>
              <a:off x="3119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1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1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85" name="Freeform 208"/>
            <p:cNvSpPr>
              <a:spLocks/>
            </p:cNvSpPr>
            <p:nvPr/>
          </p:nvSpPr>
          <p:spPr bwMode="auto">
            <a:xfrm>
              <a:off x="3132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86" name="Freeform 209"/>
            <p:cNvSpPr>
              <a:spLocks/>
            </p:cNvSpPr>
            <p:nvPr/>
          </p:nvSpPr>
          <p:spPr bwMode="auto">
            <a:xfrm>
              <a:off x="3147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87" name="Freeform 210"/>
            <p:cNvSpPr>
              <a:spLocks/>
            </p:cNvSpPr>
            <p:nvPr/>
          </p:nvSpPr>
          <p:spPr bwMode="auto">
            <a:xfrm>
              <a:off x="3161" y="3247"/>
              <a:ext cx="5" cy="8"/>
            </a:xfrm>
            <a:custGeom>
              <a:avLst/>
              <a:gdLst>
                <a:gd name="T0" fmla="*/ 3 w 5"/>
                <a:gd name="T1" fmla="*/ 0 h 8"/>
                <a:gd name="T2" fmla="*/ 2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2 w 5"/>
                <a:gd name="T13" fmla="*/ 8 h 8"/>
                <a:gd name="T14" fmla="*/ 3 w 5"/>
                <a:gd name="T15" fmla="*/ 8 h 8"/>
                <a:gd name="T16" fmla="*/ 3 w 5"/>
                <a:gd name="T17" fmla="*/ 8 h 8"/>
                <a:gd name="T18" fmla="*/ 5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5 w 5"/>
                <a:gd name="T25" fmla="*/ 2 h 8"/>
                <a:gd name="T26" fmla="*/ 5 w 5"/>
                <a:gd name="T27" fmla="*/ 0 h 8"/>
                <a:gd name="T28" fmla="*/ 3 w 5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8"/>
                <a:gd name="T47" fmla="*/ 5 w 5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88" name="Freeform 211"/>
            <p:cNvSpPr>
              <a:spLocks/>
            </p:cNvSpPr>
            <p:nvPr/>
          </p:nvSpPr>
          <p:spPr bwMode="auto">
            <a:xfrm>
              <a:off x="3174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89" name="Freeform 212"/>
            <p:cNvSpPr>
              <a:spLocks/>
            </p:cNvSpPr>
            <p:nvPr/>
          </p:nvSpPr>
          <p:spPr bwMode="auto">
            <a:xfrm>
              <a:off x="3187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90" name="Freeform 214"/>
            <p:cNvSpPr>
              <a:spLocks/>
            </p:cNvSpPr>
            <p:nvPr/>
          </p:nvSpPr>
          <p:spPr bwMode="auto">
            <a:xfrm>
              <a:off x="3203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91" name="Freeform 215"/>
            <p:cNvSpPr>
              <a:spLocks/>
            </p:cNvSpPr>
            <p:nvPr/>
          </p:nvSpPr>
          <p:spPr bwMode="auto">
            <a:xfrm>
              <a:off x="3216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92" name="Freeform 216"/>
            <p:cNvSpPr>
              <a:spLocks/>
            </p:cNvSpPr>
            <p:nvPr/>
          </p:nvSpPr>
          <p:spPr bwMode="auto">
            <a:xfrm>
              <a:off x="3230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93" name="Freeform 217"/>
            <p:cNvSpPr>
              <a:spLocks/>
            </p:cNvSpPr>
            <p:nvPr/>
          </p:nvSpPr>
          <p:spPr bwMode="auto">
            <a:xfrm>
              <a:off x="3243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94" name="Freeform 218"/>
            <p:cNvSpPr>
              <a:spLocks/>
            </p:cNvSpPr>
            <p:nvPr/>
          </p:nvSpPr>
          <p:spPr bwMode="auto">
            <a:xfrm>
              <a:off x="3258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95" name="Freeform 219"/>
            <p:cNvSpPr>
              <a:spLocks/>
            </p:cNvSpPr>
            <p:nvPr/>
          </p:nvSpPr>
          <p:spPr bwMode="auto">
            <a:xfrm>
              <a:off x="3272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6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6 w 7"/>
                <a:gd name="T25" fmla="*/ 2 h 8"/>
                <a:gd name="T26" fmla="*/ 6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96" name="Freeform 220"/>
            <p:cNvSpPr>
              <a:spLocks/>
            </p:cNvSpPr>
            <p:nvPr/>
          </p:nvSpPr>
          <p:spPr bwMode="auto">
            <a:xfrm>
              <a:off x="3285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97" name="Freeform 221"/>
            <p:cNvSpPr>
              <a:spLocks/>
            </p:cNvSpPr>
            <p:nvPr/>
          </p:nvSpPr>
          <p:spPr bwMode="auto">
            <a:xfrm>
              <a:off x="3301" y="3247"/>
              <a:ext cx="5" cy="8"/>
            </a:xfrm>
            <a:custGeom>
              <a:avLst/>
              <a:gdLst>
                <a:gd name="T0" fmla="*/ 1 w 5"/>
                <a:gd name="T1" fmla="*/ 0 h 8"/>
                <a:gd name="T2" fmla="*/ 0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0 w 5"/>
                <a:gd name="T13" fmla="*/ 8 h 8"/>
                <a:gd name="T14" fmla="*/ 1 w 5"/>
                <a:gd name="T15" fmla="*/ 8 h 8"/>
                <a:gd name="T16" fmla="*/ 1 w 5"/>
                <a:gd name="T17" fmla="*/ 8 h 8"/>
                <a:gd name="T18" fmla="*/ 3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3 w 5"/>
                <a:gd name="T25" fmla="*/ 2 h 8"/>
                <a:gd name="T26" fmla="*/ 3 w 5"/>
                <a:gd name="T27" fmla="*/ 0 h 8"/>
                <a:gd name="T28" fmla="*/ 1 w 5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8"/>
                <a:gd name="T47" fmla="*/ 5 w 5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8">
                  <a:moveTo>
                    <a:pt x="1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6"/>
                  </a:lnTo>
                  <a:lnTo>
                    <a:pt x="5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98" name="Freeform 222"/>
            <p:cNvSpPr>
              <a:spLocks/>
            </p:cNvSpPr>
            <p:nvPr/>
          </p:nvSpPr>
          <p:spPr bwMode="auto">
            <a:xfrm>
              <a:off x="3314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799" name="Freeform 223"/>
            <p:cNvSpPr>
              <a:spLocks/>
            </p:cNvSpPr>
            <p:nvPr/>
          </p:nvSpPr>
          <p:spPr bwMode="auto">
            <a:xfrm>
              <a:off x="3327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00" name="Freeform 224"/>
            <p:cNvSpPr>
              <a:spLocks/>
            </p:cNvSpPr>
            <p:nvPr/>
          </p:nvSpPr>
          <p:spPr bwMode="auto">
            <a:xfrm>
              <a:off x="3341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01" name="Freeform 225"/>
            <p:cNvSpPr>
              <a:spLocks/>
            </p:cNvSpPr>
            <p:nvPr/>
          </p:nvSpPr>
          <p:spPr bwMode="auto">
            <a:xfrm>
              <a:off x="3356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02" name="Freeform 226"/>
            <p:cNvSpPr>
              <a:spLocks/>
            </p:cNvSpPr>
            <p:nvPr/>
          </p:nvSpPr>
          <p:spPr bwMode="auto">
            <a:xfrm>
              <a:off x="3369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03" name="Freeform 227"/>
            <p:cNvSpPr>
              <a:spLocks/>
            </p:cNvSpPr>
            <p:nvPr/>
          </p:nvSpPr>
          <p:spPr bwMode="auto">
            <a:xfrm>
              <a:off x="3383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04" name="Freeform 228"/>
            <p:cNvSpPr>
              <a:spLocks/>
            </p:cNvSpPr>
            <p:nvPr/>
          </p:nvSpPr>
          <p:spPr bwMode="auto">
            <a:xfrm>
              <a:off x="3398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05" name="Freeform 229"/>
            <p:cNvSpPr>
              <a:spLocks/>
            </p:cNvSpPr>
            <p:nvPr/>
          </p:nvSpPr>
          <p:spPr bwMode="auto">
            <a:xfrm>
              <a:off x="3412" y="3247"/>
              <a:ext cx="5" cy="8"/>
            </a:xfrm>
            <a:custGeom>
              <a:avLst/>
              <a:gdLst>
                <a:gd name="T0" fmla="*/ 3 w 5"/>
                <a:gd name="T1" fmla="*/ 0 h 8"/>
                <a:gd name="T2" fmla="*/ 2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2 w 5"/>
                <a:gd name="T13" fmla="*/ 8 h 8"/>
                <a:gd name="T14" fmla="*/ 3 w 5"/>
                <a:gd name="T15" fmla="*/ 8 h 8"/>
                <a:gd name="T16" fmla="*/ 3 w 5"/>
                <a:gd name="T17" fmla="*/ 8 h 8"/>
                <a:gd name="T18" fmla="*/ 5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5 w 5"/>
                <a:gd name="T25" fmla="*/ 2 h 8"/>
                <a:gd name="T26" fmla="*/ 5 w 5"/>
                <a:gd name="T27" fmla="*/ 0 h 8"/>
                <a:gd name="T28" fmla="*/ 3 w 5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8"/>
                <a:gd name="T47" fmla="*/ 5 w 5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06" name="Freeform 230"/>
            <p:cNvSpPr>
              <a:spLocks/>
            </p:cNvSpPr>
            <p:nvPr/>
          </p:nvSpPr>
          <p:spPr bwMode="auto">
            <a:xfrm>
              <a:off x="3425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07" name="Freeform 231"/>
            <p:cNvSpPr>
              <a:spLocks/>
            </p:cNvSpPr>
            <p:nvPr/>
          </p:nvSpPr>
          <p:spPr bwMode="auto">
            <a:xfrm>
              <a:off x="3438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08" name="Freeform 232"/>
            <p:cNvSpPr>
              <a:spLocks/>
            </p:cNvSpPr>
            <p:nvPr/>
          </p:nvSpPr>
          <p:spPr bwMode="auto">
            <a:xfrm>
              <a:off x="3454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09" name="Freeform 233"/>
            <p:cNvSpPr>
              <a:spLocks/>
            </p:cNvSpPr>
            <p:nvPr/>
          </p:nvSpPr>
          <p:spPr bwMode="auto">
            <a:xfrm>
              <a:off x="3467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10" name="Freeform 234"/>
            <p:cNvSpPr>
              <a:spLocks/>
            </p:cNvSpPr>
            <p:nvPr/>
          </p:nvSpPr>
          <p:spPr bwMode="auto">
            <a:xfrm>
              <a:off x="3481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11" name="Freeform 235"/>
            <p:cNvSpPr>
              <a:spLocks/>
            </p:cNvSpPr>
            <p:nvPr/>
          </p:nvSpPr>
          <p:spPr bwMode="auto">
            <a:xfrm>
              <a:off x="3494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12" name="Freeform 236"/>
            <p:cNvSpPr>
              <a:spLocks/>
            </p:cNvSpPr>
            <p:nvPr/>
          </p:nvSpPr>
          <p:spPr bwMode="auto">
            <a:xfrm>
              <a:off x="3509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13" name="Freeform 237"/>
            <p:cNvSpPr>
              <a:spLocks/>
            </p:cNvSpPr>
            <p:nvPr/>
          </p:nvSpPr>
          <p:spPr bwMode="auto">
            <a:xfrm>
              <a:off x="3523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14" name="Freeform 238"/>
            <p:cNvSpPr>
              <a:spLocks/>
            </p:cNvSpPr>
            <p:nvPr/>
          </p:nvSpPr>
          <p:spPr bwMode="auto">
            <a:xfrm>
              <a:off x="3536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15" name="Freeform 239"/>
            <p:cNvSpPr>
              <a:spLocks/>
            </p:cNvSpPr>
            <p:nvPr/>
          </p:nvSpPr>
          <p:spPr bwMode="auto">
            <a:xfrm>
              <a:off x="3551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16" name="Freeform 240"/>
            <p:cNvSpPr>
              <a:spLocks/>
            </p:cNvSpPr>
            <p:nvPr/>
          </p:nvSpPr>
          <p:spPr bwMode="auto">
            <a:xfrm>
              <a:off x="3565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6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6 w 6"/>
                <a:gd name="T25" fmla="*/ 2 h 8"/>
                <a:gd name="T26" fmla="*/ 6 w 6"/>
                <a:gd name="T27" fmla="*/ 0 h 8"/>
                <a:gd name="T28" fmla="*/ 4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17" name="Freeform 241"/>
            <p:cNvSpPr>
              <a:spLocks/>
            </p:cNvSpPr>
            <p:nvPr/>
          </p:nvSpPr>
          <p:spPr bwMode="auto">
            <a:xfrm>
              <a:off x="3578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18" name="Freeform 242"/>
            <p:cNvSpPr>
              <a:spLocks/>
            </p:cNvSpPr>
            <p:nvPr/>
          </p:nvSpPr>
          <p:spPr bwMode="auto">
            <a:xfrm>
              <a:off x="3592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19" name="Freeform 243"/>
            <p:cNvSpPr>
              <a:spLocks/>
            </p:cNvSpPr>
            <p:nvPr/>
          </p:nvSpPr>
          <p:spPr bwMode="auto">
            <a:xfrm>
              <a:off x="3607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20" name="Freeform 244"/>
            <p:cNvSpPr>
              <a:spLocks/>
            </p:cNvSpPr>
            <p:nvPr/>
          </p:nvSpPr>
          <p:spPr bwMode="auto">
            <a:xfrm>
              <a:off x="3620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21" name="Freeform 245"/>
            <p:cNvSpPr>
              <a:spLocks/>
            </p:cNvSpPr>
            <p:nvPr/>
          </p:nvSpPr>
          <p:spPr bwMode="auto">
            <a:xfrm>
              <a:off x="3634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22" name="Freeform 246"/>
            <p:cNvSpPr>
              <a:spLocks/>
            </p:cNvSpPr>
            <p:nvPr/>
          </p:nvSpPr>
          <p:spPr bwMode="auto">
            <a:xfrm>
              <a:off x="3647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23" name="Freeform 247"/>
            <p:cNvSpPr>
              <a:spLocks/>
            </p:cNvSpPr>
            <p:nvPr/>
          </p:nvSpPr>
          <p:spPr bwMode="auto">
            <a:xfrm>
              <a:off x="3663" y="3247"/>
              <a:ext cx="5" cy="8"/>
            </a:xfrm>
            <a:custGeom>
              <a:avLst/>
              <a:gdLst>
                <a:gd name="T0" fmla="*/ 3 w 5"/>
                <a:gd name="T1" fmla="*/ 0 h 8"/>
                <a:gd name="T2" fmla="*/ 2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2 w 5"/>
                <a:gd name="T13" fmla="*/ 8 h 8"/>
                <a:gd name="T14" fmla="*/ 3 w 5"/>
                <a:gd name="T15" fmla="*/ 8 h 8"/>
                <a:gd name="T16" fmla="*/ 3 w 5"/>
                <a:gd name="T17" fmla="*/ 8 h 8"/>
                <a:gd name="T18" fmla="*/ 3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3 w 5"/>
                <a:gd name="T25" fmla="*/ 2 h 8"/>
                <a:gd name="T26" fmla="*/ 3 w 5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8"/>
                <a:gd name="T44" fmla="*/ 5 w 5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5" y="4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24" name="Freeform 248"/>
            <p:cNvSpPr>
              <a:spLocks/>
            </p:cNvSpPr>
            <p:nvPr/>
          </p:nvSpPr>
          <p:spPr bwMode="auto">
            <a:xfrm>
              <a:off x="3676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25" name="Freeform 249"/>
            <p:cNvSpPr>
              <a:spLocks/>
            </p:cNvSpPr>
            <p:nvPr/>
          </p:nvSpPr>
          <p:spPr bwMode="auto">
            <a:xfrm>
              <a:off x="3689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26" name="Freeform 250"/>
            <p:cNvSpPr>
              <a:spLocks/>
            </p:cNvSpPr>
            <p:nvPr/>
          </p:nvSpPr>
          <p:spPr bwMode="auto">
            <a:xfrm>
              <a:off x="3705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27" name="Freeform 251"/>
            <p:cNvSpPr>
              <a:spLocks/>
            </p:cNvSpPr>
            <p:nvPr/>
          </p:nvSpPr>
          <p:spPr bwMode="auto">
            <a:xfrm>
              <a:off x="3718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28" name="Freeform 252"/>
            <p:cNvSpPr>
              <a:spLocks/>
            </p:cNvSpPr>
            <p:nvPr/>
          </p:nvSpPr>
          <p:spPr bwMode="auto">
            <a:xfrm>
              <a:off x="3732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1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1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29" name="Freeform 253"/>
            <p:cNvSpPr>
              <a:spLocks/>
            </p:cNvSpPr>
            <p:nvPr/>
          </p:nvSpPr>
          <p:spPr bwMode="auto">
            <a:xfrm>
              <a:off x="3745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7830" name="Line 259"/>
            <p:cNvSpPr>
              <a:spLocks noChangeShapeType="1"/>
            </p:cNvSpPr>
            <p:nvPr/>
          </p:nvSpPr>
          <p:spPr bwMode="auto">
            <a:xfrm>
              <a:off x="2270" y="3209"/>
              <a:ext cx="1281" cy="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7831" name="Line 260"/>
            <p:cNvSpPr>
              <a:spLocks noChangeShapeType="1"/>
            </p:cNvSpPr>
            <p:nvPr/>
          </p:nvSpPr>
          <p:spPr bwMode="auto">
            <a:xfrm>
              <a:off x="703" y="2468"/>
              <a:ext cx="118" cy="1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7832" name="Rectangle 261"/>
            <p:cNvSpPr>
              <a:spLocks noChangeArrowheads="1"/>
            </p:cNvSpPr>
            <p:nvPr/>
          </p:nvSpPr>
          <p:spPr bwMode="auto">
            <a:xfrm>
              <a:off x="879" y="2357"/>
              <a:ext cx="249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67833" name="Rectangle 262"/>
            <p:cNvSpPr>
              <a:spLocks noChangeArrowheads="1"/>
            </p:cNvSpPr>
            <p:nvPr/>
          </p:nvSpPr>
          <p:spPr bwMode="auto">
            <a:xfrm>
              <a:off x="894" y="2397"/>
              <a:ext cx="127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de-DE" altLang="de-DE" sz="2000" b="0"/>
            </a:p>
          </p:txBody>
        </p:sp>
        <p:sp>
          <p:nvSpPr>
            <p:cNvPr id="67834" name="Rectangle 263"/>
            <p:cNvSpPr>
              <a:spLocks noChangeArrowheads="1"/>
            </p:cNvSpPr>
            <p:nvPr/>
          </p:nvSpPr>
          <p:spPr bwMode="auto">
            <a:xfrm>
              <a:off x="1019" y="2487"/>
              <a:ext cx="5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1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0</a:t>
              </a:r>
              <a:endParaRPr lang="de-DE" altLang="de-DE" sz="2000" b="0"/>
            </a:p>
          </p:txBody>
        </p:sp>
      </p:grpSp>
      <p:pic>
        <p:nvPicPr>
          <p:cNvPr id="67590" name="Picture 26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2595563"/>
            <a:ext cx="445611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4B2A4A48-93FE-42F8-8CCF-1E9D0698DCB2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46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67592" name="Fußzeilenplatzhalt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Grundelemente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1295400"/>
            <a:ext cx="7924800" cy="471488"/>
          </a:xfrm>
        </p:spPr>
        <p:txBody>
          <a:bodyPr/>
          <a:lstStyle/>
          <a:p>
            <a:pPr marL="0" indent="0"/>
            <a:r>
              <a:rPr smtClean="0"/>
              <a:t> Systeme mit einer Zustandsvariablen</a:t>
            </a:r>
          </a:p>
          <a:p>
            <a:pPr marL="0" indent="0"/>
            <a:endParaRPr smtClean="0"/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1016000" y="2006600"/>
            <a:ext cx="812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/>
              <a:t>Beispiel</a:t>
            </a:r>
            <a:r>
              <a:rPr lang="de-DE" altLang="de-DE" b="0"/>
              <a:t>:  Konsumentwicklung bei max. Konsum z*</a:t>
            </a:r>
          </a:p>
        </p:txBody>
      </p:sp>
      <p:sp>
        <p:nvSpPr>
          <p:cNvPr id="210169" name="Text Box 249"/>
          <p:cNvSpPr txBox="1">
            <a:spLocks noChangeArrowheads="1"/>
          </p:cNvSpPr>
          <p:nvPr/>
        </p:nvSpPr>
        <p:spPr bwMode="auto">
          <a:xfrm>
            <a:off x="1117600" y="2565400"/>
            <a:ext cx="8026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b="0">
                <a:solidFill>
                  <a:srgbClr val="000000"/>
                </a:solidFill>
              </a:rPr>
              <a:t>z' (t) = az(z*–z)	</a:t>
            </a:r>
            <a:r>
              <a:rPr lang="de-DE" altLang="de-DE" sz="2000" b="0" i="1">
                <a:solidFill>
                  <a:srgbClr val="000000"/>
                </a:solidFill>
              </a:rPr>
              <a:t>unnormiertes</a:t>
            </a:r>
            <a:r>
              <a:rPr lang="de-DE" altLang="de-DE" b="0" i="1">
                <a:solidFill>
                  <a:srgbClr val="000000"/>
                </a:solidFill>
              </a:rPr>
              <a:t> </a:t>
            </a:r>
            <a:r>
              <a:rPr lang="de-DE" altLang="de-DE" sz="2000" b="0" i="1">
                <a:solidFill>
                  <a:srgbClr val="000000"/>
                </a:solidFill>
                <a:cs typeface="Times New Roman" panose="02020603050405020304" pitchFamily="18" charset="0"/>
              </a:rPr>
              <a:t>logistisches Wachstum</a:t>
            </a:r>
            <a:r>
              <a:rPr lang="de-DE" altLang="de-DE" sz="2000" b="0"/>
              <a:t> </a:t>
            </a:r>
            <a:endParaRPr lang="de-DE" altLang="de-DE" b="0" i="1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b="0">
                <a:solidFill>
                  <a:srgbClr val="000000"/>
                </a:solidFill>
                <a:cs typeface="Times New Roman" panose="02020603050405020304" pitchFamily="18" charset="0"/>
              </a:rPr>
              <a:t>z' (t) = az(1–bz)</a:t>
            </a:r>
            <a:r>
              <a:rPr lang="de-DE" altLang="de-DE" sz="2000" b="0">
                <a:solidFill>
                  <a:srgbClr val="000000"/>
                </a:solidFill>
                <a:cs typeface="Times New Roman" panose="02020603050405020304" pitchFamily="18" charset="0"/>
              </a:rPr>
              <a:t>         mit  b = 1/z*	</a:t>
            </a:r>
            <a:r>
              <a:rPr lang="de-DE" altLang="de-DE" sz="2000" b="0" i="1">
                <a:solidFill>
                  <a:srgbClr val="000000"/>
                </a:solidFill>
                <a:cs typeface="Times New Roman" panose="02020603050405020304" pitchFamily="18" charset="0"/>
              </a:rPr>
              <a:t>normiertes logist. Wachstum</a:t>
            </a:r>
          </a:p>
        </p:txBody>
      </p:sp>
      <p:grpSp>
        <p:nvGrpSpPr>
          <p:cNvPr id="2" name="Group 267"/>
          <p:cNvGrpSpPr>
            <a:grpSpLocks/>
          </p:cNvGrpSpPr>
          <p:nvPr/>
        </p:nvGrpSpPr>
        <p:grpSpPr bwMode="auto">
          <a:xfrm>
            <a:off x="1284288" y="3698875"/>
            <a:ext cx="4641850" cy="2933700"/>
            <a:chOff x="809" y="2330"/>
            <a:chExt cx="2924" cy="1848"/>
          </a:xfrm>
        </p:grpSpPr>
        <p:sp>
          <p:nvSpPr>
            <p:cNvPr id="68618" name="AutoShape 251"/>
            <p:cNvSpPr>
              <a:spLocks noChangeAspect="1" noChangeArrowheads="1" noTextEdit="1"/>
            </p:cNvSpPr>
            <p:nvPr/>
          </p:nvSpPr>
          <p:spPr bwMode="auto">
            <a:xfrm>
              <a:off x="809" y="2330"/>
              <a:ext cx="2924" cy="1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19" name="Rectangle 253"/>
            <p:cNvSpPr>
              <a:spLocks noChangeArrowheads="1"/>
            </p:cNvSpPr>
            <p:nvPr/>
          </p:nvSpPr>
          <p:spPr bwMode="auto">
            <a:xfrm>
              <a:off x="809" y="2330"/>
              <a:ext cx="4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000" b="0"/>
            </a:p>
          </p:txBody>
        </p:sp>
        <p:pic>
          <p:nvPicPr>
            <p:cNvPr id="68620" name="Picture 25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" y="2330"/>
              <a:ext cx="2919" cy="1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21" name="Line 257"/>
            <p:cNvSpPr>
              <a:spLocks noChangeShapeType="1"/>
            </p:cNvSpPr>
            <p:nvPr/>
          </p:nvSpPr>
          <p:spPr bwMode="auto">
            <a:xfrm>
              <a:off x="1028" y="2674"/>
              <a:ext cx="2679" cy="1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8622" name="Rectangle 258"/>
            <p:cNvSpPr>
              <a:spLocks noChangeArrowheads="1"/>
            </p:cNvSpPr>
            <p:nvPr/>
          </p:nvSpPr>
          <p:spPr bwMode="auto">
            <a:xfrm>
              <a:off x="3201" y="3951"/>
              <a:ext cx="459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68623" name="Rectangle 259"/>
            <p:cNvSpPr>
              <a:spLocks noChangeArrowheads="1"/>
            </p:cNvSpPr>
            <p:nvPr/>
          </p:nvSpPr>
          <p:spPr bwMode="auto">
            <a:xfrm>
              <a:off x="3220" y="3973"/>
              <a:ext cx="34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Zeit t</a:t>
              </a:r>
              <a:endParaRPr lang="de-DE" altLang="de-DE" sz="2000" b="0"/>
            </a:p>
          </p:txBody>
        </p:sp>
        <p:sp>
          <p:nvSpPr>
            <p:cNvPr id="68624" name="Rectangle 260"/>
            <p:cNvSpPr>
              <a:spLocks noChangeArrowheads="1"/>
            </p:cNvSpPr>
            <p:nvPr/>
          </p:nvSpPr>
          <p:spPr bwMode="auto">
            <a:xfrm>
              <a:off x="3568" y="3973"/>
              <a:ext cx="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000" b="0"/>
            </a:p>
          </p:txBody>
        </p:sp>
        <p:sp>
          <p:nvSpPr>
            <p:cNvPr id="68625" name="Rectangle 261"/>
            <p:cNvSpPr>
              <a:spLocks noChangeArrowheads="1"/>
            </p:cNvSpPr>
            <p:nvPr/>
          </p:nvSpPr>
          <p:spPr bwMode="auto">
            <a:xfrm>
              <a:off x="2506" y="3034"/>
              <a:ext cx="266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68626" name="Rectangle 262"/>
            <p:cNvSpPr>
              <a:spLocks noChangeArrowheads="1"/>
            </p:cNvSpPr>
            <p:nvPr/>
          </p:nvSpPr>
          <p:spPr bwMode="auto">
            <a:xfrm>
              <a:off x="2525" y="3057"/>
              <a:ext cx="22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z(t)</a:t>
              </a:r>
              <a:endParaRPr lang="de-DE" altLang="de-DE" sz="2000" b="0"/>
            </a:p>
          </p:txBody>
        </p:sp>
        <p:sp>
          <p:nvSpPr>
            <p:cNvPr id="68627" name="Rectangle 264"/>
            <p:cNvSpPr>
              <a:spLocks noChangeArrowheads="1"/>
            </p:cNvSpPr>
            <p:nvPr/>
          </p:nvSpPr>
          <p:spPr bwMode="auto">
            <a:xfrm>
              <a:off x="1056" y="2514"/>
              <a:ext cx="264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68628" name="Rectangle 265"/>
            <p:cNvSpPr>
              <a:spLocks noChangeArrowheads="1"/>
            </p:cNvSpPr>
            <p:nvPr/>
          </p:nvSpPr>
          <p:spPr bwMode="auto">
            <a:xfrm>
              <a:off x="1073" y="2536"/>
              <a:ext cx="15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z*</a:t>
              </a:r>
              <a:endParaRPr lang="de-DE" altLang="de-DE" sz="2000" b="0"/>
            </a:p>
          </p:txBody>
        </p:sp>
      </p:grpSp>
      <p:sp>
        <p:nvSpPr>
          <p:cNvPr id="68615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5D1F5534-9416-4A6C-86CE-67F8E75B567E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47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68616" name="Fußzeilenplatzhalt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  <p:sp>
        <p:nvSpPr>
          <p:cNvPr id="68617" name="Textfeld 2"/>
          <p:cNvSpPr txBox="1">
            <a:spLocks noChangeArrowheads="1"/>
          </p:cNvSpPr>
          <p:nvPr/>
        </p:nvSpPr>
        <p:spPr bwMode="auto">
          <a:xfrm>
            <a:off x="2125663" y="4846638"/>
            <a:ext cx="227488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2000" b="0"/>
              <a:t>z* &gt; z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Grundelemente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1295400"/>
            <a:ext cx="7924800" cy="471488"/>
          </a:xfrm>
        </p:spPr>
        <p:txBody>
          <a:bodyPr/>
          <a:lstStyle/>
          <a:p>
            <a:pPr marL="0" indent="0"/>
            <a:r>
              <a:rPr smtClean="0"/>
              <a:t> Systeme mit zwei Zustandsvariablen</a:t>
            </a:r>
          </a:p>
          <a:p>
            <a:pPr marL="0" indent="0"/>
            <a:endParaRPr smtClean="0"/>
          </a:p>
        </p:txBody>
      </p:sp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1016000" y="2235200"/>
            <a:ext cx="16637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u' = f(u,v) 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v' = g(u,v) </a:t>
            </a: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2971800" y="1752600"/>
            <a:ext cx="16637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/>
              <a:t>z.B.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u' = v 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v' = –a</a:t>
            </a:r>
            <a:r>
              <a:rPr lang="de-DE" altLang="de-DE" sz="2000" b="0">
                <a:sym typeface="Symbol" panose="05050102010706020507" pitchFamily="18" charset="2"/>
              </a:rPr>
              <a:t></a:t>
            </a:r>
            <a:r>
              <a:rPr lang="de-DE" altLang="de-DE" sz="2000" b="0"/>
              <a:t>u </a:t>
            </a:r>
          </a:p>
        </p:txBody>
      </p:sp>
      <p:sp>
        <p:nvSpPr>
          <p:cNvPr id="207878" name="Rectangle 6"/>
          <p:cNvSpPr>
            <a:spLocks noChangeArrowheads="1"/>
          </p:cNvSpPr>
          <p:nvPr/>
        </p:nvSpPr>
        <p:spPr bwMode="auto">
          <a:xfrm>
            <a:off x="4979988" y="1731963"/>
            <a:ext cx="269557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buSzPct val="130000"/>
              <a:buBlip>
                <a:blip r:embed="rId3"/>
              </a:buBlip>
              <a:tabLst>
                <a:tab pos="4140200" algn="r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tabLst>
                <a:tab pos="41402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tabLst>
                <a:tab pos="4140200" algn="r"/>
              </a:tabLs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tabLst>
                <a:tab pos="4140200" algn="r"/>
              </a:tabLs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tabLst>
                <a:tab pos="4140200" algn="r"/>
              </a:tabLs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tabLst>
                <a:tab pos="4140200" algn="r"/>
              </a:tabLs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tabLst>
                <a:tab pos="4140200" algn="r"/>
              </a:tabLs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tabLst>
                <a:tab pos="4140200" algn="r"/>
              </a:tabLs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tabLst>
                <a:tab pos="4140200" algn="r"/>
              </a:tabLs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/>
              <a:t>Lösung: Ableitung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u'' = v' = –a</a:t>
            </a:r>
            <a:r>
              <a:rPr lang="de-DE" altLang="de-DE" sz="2000" b="0">
                <a:sym typeface="Symbol" panose="05050102010706020507" pitchFamily="18" charset="2"/>
              </a:rPr>
              <a:t></a:t>
            </a:r>
            <a:r>
              <a:rPr lang="de-DE" altLang="de-DE" sz="2000" b="0"/>
              <a:t>u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v'' = –a</a:t>
            </a:r>
            <a:r>
              <a:rPr lang="de-DE" altLang="de-DE" sz="2000" b="0">
                <a:sym typeface="Symbol" panose="05050102010706020507" pitchFamily="18" charset="2"/>
              </a:rPr>
              <a:t></a:t>
            </a:r>
            <a:r>
              <a:rPr lang="de-DE" altLang="de-DE" sz="2000" b="0"/>
              <a:t>u' = –a</a:t>
            </a:r>
            <a:r>
              <a:rPr lang="de-DE" altLang="de-DE" sz="2000" b="0">
                <a:sym typeface="Symbol" panose="05050102010706020507" pitchFamily="18" charset="2"/>
              </a:rPr>
              <a:t></a:t>
            </a:r>
            <a:r>
              <a:rPr lang="de-DE" altLang="de-DE" sz="2000" b="0"/>
              <a:t>v 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i="1"/>
              <a:t>Typ x'' = –ax</a:t>
            </a:r>
          </a:p>
        </p:txBody>
      </p:sp>
      <p:sp>
        <p:nvSpPr>
          <p:cNvPr id="207879" name="Text Box 7"/>
          <p:cNvSpPr txBox="1">
            <a:spLocks noChangeArrowheads="1"/>
          </p:cNvSpPr>
          <p:nvPr/>
        </p:nvSpPr>
        <p:spPr bwMode="auto">
          <a:xfrm>
            <a:off x="939800" y="3873500"/>
            <a:ext cx="72771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/>
              <a:t>Lösung</a:t>
            </a:r>
            <a:r>
              <a:rPr lang="de-DE" altLang="de-DE" b="0"/>
              <a:t>: </a:t>
            </a:r>
            <a:r>
              <a:rPr lang="en-US" altLang="de-DE" b="0"/>
              <a:t>x(t) = A sin(</a:t>
            </a:r>
            <a:r>
              <a:rPr lang="fr-FR" altLang="de-DE" b="0">
                <a:sym typeface="Symbol" panose="05050102010706020507" pitchFamily="18" charset="2"/>
              </a:rPr>
              <a:t></a:t>
            </a:r>
            <a:r>
              <a:rPr lang="en-US" altLang="de-DE" b="0"/>
              <a:t>+</a:t>
            </a:r>
            <a:r>
              <a:rPr lang="fr-FR" altLang="de-DE" b="0">
                <a:sym typeface="Symbol" panose="05050102010706020507" pitchFamily="18" charset="2"/>
              </a:rPr>
              <a:t></a:t>
            </a:r>
            <a:r>
              <a:rPr lang="en-US" altLang="de-DE" b="0"/>
              <a:t>t</a:t>
            </a:r>
            <a:r>
              <a:rPr lang="fr-FR" altLang="de-DE" b="0"/>
              <a:t>)           </a:t>
            </a:r>
            <a:r>
              <a:rPr lang="fr-FR" altLang="de-DE" b="0" i="1"/>
              <a:t>Oszillationen</a:t>
            </a:r>
          </a:p>
          <a:p>
            <a:pPr>
              <a:spcBef>
                <a:spcPct val="50000"/>
              </a:spcBef>
              <a:buSzTx/>
              <a:buFont typeface="Symbol" panose="05050102010706020507" pitchFamily="18" charset="2"/>
              <a:buChar char="Þ"/>
            </a:pPr>
            <a:r>
              <a:rPr lang="en-US" altLang="de-DE" b="0"/>
              <a:t> x' = A</a:t>
            </a:r>
            <a:r>
              <a:rPr lang="de-DE" altLang="de-DE" b="0">
                <a:sym typeface="Symbol" panose="05050102010706020507" pitchFamily="18" charset="2"/>
              </a:rPr>
              <a:t> </a:t>
            </a:r>
            <a:r>
              <a:rPr lang="en-US" altLang="de-DE" b="0"/>
              <a:t>cos(</a:t>
            </a:r>
            <a:r>
              <a:rPr lang="fr-FR" altLang="de-DE" b="0">
                <a:sym typeface="Symbol" panose="05050102010706020507" pitchFamily="18" charset="2"/>
              </a:rPr>
              <a:t></a:t>
            </a:r>
            <a:r>
              <a:rPr lang="en-US" altLang="de-DE" b="0"/>
              <a:t>+</a:t>
            </a:r>
            <a:r>
              <a:rPr lang="fr-FR" altLang="de-DE" b="0">
                <a:sym typeface="Symbol" panose="05050102010706020507" pitchFamily="18" charset="2"/>
              </a:rPr>
              <a:t></a:t>
            </a:r>
            <a:r>
              <a:rPr lang="en-US" altLang="de-DE" b="0"/>
              <a:t>t</a:t>
            </a:r>
            <a:r>
              <a:rPr lang="fr-FR" altLang="de-DE" b="0"/>
              <a:t>), </a:t>
            </a:r>
          </a:p>
          <a:p>
            <a:pPr>
              <a:spcBef>
                <a:spcPct val="50000"/>
              </a:spcBef>
              <a:buSzTx/>
              <a:buFont typeface="Symbol" panose="05050102010706020507" pitchFamily="18" charset="2"/>
              <a:buChar char="Þ"/>
            </a:pPr>
            <a:r>
              <a:rPr lang="en-US" altLang="de-DE" b="0"/>
              <a:t> x'' = –A</a:t>
            </a:r>
            <a:r>
              <a:rPr lang="it-IT" altLang="de-DE" b="0">
                <a:sym typeface="Symbol" panose="05050102010706020507" pitchFamily="18" charset="2"/>
              </a:rPr>
              <a:t></a:t>
            </a:r>
            <a:r>
              <a:rPr lang="en-US" altLang="de-DE" b="0" baseline="30000"/>
              <a:t>2</a:t>
            </a:r>
            <a:r>
              <a:rPr lang="en-US" altLang="de-DE" b="0"/>
              <a:t> sin(</a:t>
            </a:r>
            <a:r>
              <a:rPr lang="fr-FR" altLang="de-DE" b="0">
                <a:sym typeface="Symbol" panose="05050102010706020507" pitchFamily="18" charset="2"/>
              </a:rPr>
              <a:t></a:t>
            </a:r>
            <a:r>
              <a:rPr lang="en-US" altLang="de-DE" b="0"/>
              <a:t>+</a:t>
            </a:r>
            <a:r>
              <a:rPr lang="fr-FR" altLang="de-DE" b="0">
                <a:sym typeface="Symbol" panose="05050102010706020507" pitchFamily="18" charset="2"/>
              </a:rPr>
              <a:t></a:t>
            </a:r>
            <a:r>
              <a:rPr lang="en-US" altLang="de-DE" b="0"/>
              <a:t>t</a:t>
            </a:r>
            <a:r>
              <a:rPr lang="fr-FR" altLang="de-DE" b="0"/>
              <a:t>)</a:t>
            </a:r>
            <a:r>
              <a:rPr lang="de-DE" altLang="de-DE" sz="2000" b="0"/>
              <a:t> = </a:t>
            </a:r>
            <a:r>
              <a:rPr lang="en-US" altLang="de-DE" sz="2000" b="0"/>
              <a:t>–</a:t>
            </a:r>
            <a:r>
              <a:rPr lang="it-IT" altLang="de-DE" sz="2000" b="0">
                <a:sym typeface="Symbol" panose="05050102010706020507" pitchFamily="18" charset="2"/>
              </a:rPr>
              <a:t></a:t>
            </a:r>
            <a:r>
              <a:rPr lang="en-US" altLang="de-DE" sz="2000" b="0" baseline="30000"/>
              <a:t>2</a:t>
            </a:r>
            <a:r>
              <a:rPr lang="en-US" altLang="de-DE" sz="2000" b="0">
                <a:sym typeface="Symbol" panose="05050102010706020507" pitchFamily="18" charset="2"/>
              </a:rPr>
              <a:t></a:t>
            </a:r>
            <a:r>
              <a:rPr lang="en-US" altLang="de-DE" b="0"/>
              <a:t>x</a:t>
            </a:r>
            <a:endParaRPr lang="de-DE" altLang="de-DE" b="0"/>
          </a:p>
        </p:txBody>
      </p:sp>
      <p:sp>
        <p:nvSpPr>
          <p:cNvPr id="207881" name="Text Box 9"/>
          <p:cNvSpPr txBox="1">
            <a:spLocks noChangeArrowheads="1"/>
          </p:cNvSpPr>
          <p:nvPr/>
        </p:nvSpPr>
        <p:spPr bwMode="auto">
          <a:xfrm>
            <a:off x="1003300" y="5842000"/>
            <a:ext cx="467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/>
              <a:t>Exp.Dämpfung  </a:t>
            </a:r>
            <a:r>
              <a:rPr lang="de-DE" altLang="de-DE" b="0"/>
              <a:t>durch</a:t>
            </a:r>
            <a:r>
              <a:rPr lang="de-DE" altLang="de-DE"/>
              <a:t> </a:t>
            </a:r>
            <a:r>
              <a:rPr lang="de-DE" altLang="de-DE" sz="2000" b="0"/>
              <a:t>v' = –b</a:t>
            </a:r>
            <a:r>
              <a:rPr lang="de-DE" altLang="de-DE" sz="2000" b="0">
                <a:sym typeface="Symbol" panose="05050102010706020507" pitchFamily="18" charset="2"/>
              </a:rPr>
              <a:t></a:t>
            </a:r>
            <a:r>
              <a:rPr lang="de-DE" altLang="de-DE" sz="2000" b="0"/>
              <a:t>v </a:t>
            </a:r>
          </a:p>
        </p:txBody>
      </p:sp>
      <p:sp>
        <p:nvSpPr>
          <p:cNvPr id="69641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21388ADA-8D05-433B-B4AA-00F6749089F6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48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69642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sndAc>
      <p:stSnd>
        <p:snd r:embed="rId2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6" grpId="0"/>
      <p:bldP spid="207877" grpId="0"/>
      <p:bldP spid="207878" grpId="0"/>
      <p:bldP spid="20788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Grundelemente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1295400"/>
            <a:ext cx="7924800" cy="471488"/>
          </a:xfrm>
        </p:spPr>
        <p:txBody>
          <a:bodyPr/>
          <a:lstStyle/>
          <a:p>
            <a:pPr marL="0" indent="0"/>
            <a:r>
              <a:rPr smtClean="0"/>
              <a:t> Systeme mit zwei Zustandsvariablen</a:t>
            </a:r>
          </a:p>
          <a:p>
            <a:pPr marL="0" indent="0"/>
            <a:endParaRPr smtClean="0"/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1016000" y="2235200"/>
            <a:ext cx="16637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u' = f(u,v) 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v' = g(u,v) </a:t>
            </a: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2971800" y="1752600"/>
            <a:ext cx="16637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/>
              <a:t>z.B.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u' = v 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v' = –a</a:t>
            </a:r>
            <a:r>
              <a:rPr lang="de-DE" altLang="de-DE" sz="2000" b="0">
                <a:sym typeface="Symbol" panose="05050102010706020507" pitchFamily="18" charset="2"/>
              </a:rPr>
              <a:t></a:t>
            </a:r>
            <a:r>
              <a:rPr lang="de-DE" altLang="de-DE" sz="2000" b="0"/>
              <a:t>u </a:t>
            </a:r>
          </a:p>
        </p:txBody>
      </p:sp>
      <p:sp>
        <p:nvSpPr>
          <p:cNvPr id="210952" name="Text Box 8"/>
          <p:cNvSpPr txBox="1">
            <a:spLocks noChangeArrowheads="1"/>
          </p:cNvSpPr>
          <p:nvPr/>
        </p:nvSpPr>
        <p:spPr bwMode="auto">
          <a:xfrm>
            <a:off x="5448300" y="1752600"/>
            <a:ext cx="23749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/>
              <a:t>Mit Dämpfung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u' = v 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v' = –a</a:t>
            </a:r>
            <a:r>
              <a:rPr lang="fr-FR" altLang="de-DE" sz="2000" b="0">
                <a:sym typeface="Symbol" panose="05050102010706020507" pitchFamily="18" charset="2"/>
              </a:rPr>
              <a:t></a:t>
            </a:r>
            <a:r>
              <a:rPr lang="de-DE" altLang="de-DE" sz="2000" b="0"/>
              <a:t>u –b</a:t>
            </a:r>
            <a:r>
              <a:rPr lang="de-DE" altLang="de-DE" sz="2000" b="0">
                <a:sym typeface="Symbol" panose="05050102010706020507" pitchFamily="18" charset="2"/>
              </a:rPr>
              <a:t></a:t>
            </a:r>
            <a:r>
              <a:rPr lang="de-DE" altLang="de-DE" sz="2000" b="0"/>
              <a:t>v </a:t>
            </a:r>
          </a:p>
        </p:txBody>
      </p:sp>
      <p:sp>
        <p:nvSpPr>
          <p:cNvPr id="210954" name="Rectangle 10"/>
          <p:cNvSpPr>
            <a:spLocks noChangeArrowheads="1"/>
          </p:cNvSpPr>
          <p:nvPr/>
        </p:nvSpPr>
        <p:spPr bwMode="auto">
          <a:xfrm>
            <a:off x="957263" y="3573463"/>
            <a:ext cx="18367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3"/>
              </a:buBlip>
              <a:tabLst>
                <a:tab pos="4140200" algn="r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tabLst>
                <a:tab pos="41402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tabLst>
                <a:tab pos="4140200" algn="r"/>
              </a:tabLs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tabLst>
                <a:tab pos="4140200" algn="r"/>
              </a:tabLs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tabLst>
                <a:tab pos="4140200" algn="r"/>
              </a:tabLs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tabLst>
                <a:tab pos="4140200" algn="r"/>
              </a:tabLs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tabLst>
                <a:tab pos="4140200" algn="r"/>
              </a:tabLs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tabLst>
                <a:tab pos="4140200" algn="r"/>
              </a:tabLs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tabLst>
                <a:tab pos="4140200" algn="r"/>
              </a:tabLs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/>
              <a:t>Allgemein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u' = a</a:t>
            </a:r>
            <a:r>
              <a:rPr lang="de-DE" altLang="de-DE" sz="2000" b="0">
                <a:sym typeface="Symbol" panose="05050102010706020507" pitchFamily="18" charset="2"/>
              </a:rPr>
              <a:t></a:t>
            </a:r>
            <a:r>
              <a:rPr lang="de-DE" altLang="de-DE" sz="2000" b="0"/>
              <a:t>u + b</a:t>
            </a:r>
            <a:r>
              <a:rPr lang="de-DE" altLang="de-DE" sz="2000" b="0">
                <a:sym typeface="Symbol" panose="05050102010706020507" pitchFamily="18" charset="2"/>
              </a:rPr>
              <a:t></a:t>
            </a:r>
            <a:r>
              <a:rPr lang="de-DE" altLang="de-DE" sz="2000" b="0"/>
              <a:t>v   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v' = c</a:t>
            </a:r>
            <a:r>
              <a:rPr lang="de-DE" altLang="de-DE" sz="2000" b="0">
                <a:sym typeface="Symbol" panose="05050102010706020507" pitchFamily="18" charset="2"/>
              </a:rPr>
              <a:t></a:t>
            </a:r>
            <a:r>
              <a:rPr lang="de-DE" altLang="de-DE" sz="2000" b="0"/>
              <a:t>u + d</a:t>
            </a:r>
            <a:r>
              <a:rPr lang="de-DE" altLang="de-DE" sz="2000" b="0">
                <a:sym typeface="Symbol" panose="05050102010706020507" pitchFamily="18" charset="2"/>
              </a:rPr>
              <a:t></a:t>
            </a:r>
            <a:r>
              <a:rPr lang="de-DE" altLang="de-DE" sz="2000" b="0"/>
              <a:t>v 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3124200" y="3543300"/>
            <a:ext cx="3875088" cy="2595563"/>
            <a:chOff x="1968" y="2232"/>
            <a:chExt cx="2441" cy="1635"/>
          </a:xfrm>
        </p:grpSpPr>
        <p:sp>
          <p:nvSpPr>
            <p:cNvPr id="70667" name="Text Box 11"/>
            <p:cNvSpPr txBox="1">
              <a:spLocks noChangeArrowheads="1"/>
            </p:cNvSpPr>
            <p:nvPr/>
          </p:nvSpPr>
          <p:spPr bwMode="auto">
            <a:xfrm>
              <a:off x="1968" y="2232"/>
              <a:ext cx="132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000"/>
                <a:t>Systemgraph</a:t>
              </a:r>
            </a:p>
          </p:txBody>
        </p:sp>
        <p:sp>
          <p:nvSpPr>
            <p:cNvPr id="70668" name="Rectangle 18"/>
            <p:cNvSpPr>
              <a:spLocks noChangeArrowheads="1"/>
            </p:cNvSpPr>
            <p:nvPr/>
          </p:nvSpPr>
          <p:spPr bwMode="auto">
            <a:xfrm>
              <a:off x="2109" y="2932"/>
              <a:ext cx="775" cy="572"/>
            </a:xfrm>
            <a:prstGeom prst="rect">
              <a:avLst/>
            </a:prstGeom>
            <a:solidFill>
              <a:srgbClr val="FFCC99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70669" name="Rectangle 19"/>
            <p:cNvSpPr>
              <a:spLocks noChangeArrowheads="1"/>
            </p:cNvSpPr>
            <p:nvPr/>
          </p:nvSpPr>
          <p:spPr bwMode="auto">
            <a:xfrm>
              <a:off x="2448" y="2978"/>
              <a:ext cx="144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36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de-DE" altLang="de-DE" sz="3200" b="0"/>
            </a:p>
          </p:txBody>
        </p:sp>
        <p:sp>
          <p:nvSpPr>
            <p:cNvPr id="70670" name="Rectangle 21"/>
            <p:cNvSpPr>
              <a:spLocks noChangeArrowheads="1"/>
            </p:cNvSpPr>
            <p:nvPr/>
          </p:nvSpPr>
          <p:spPr bwMode="auto">
            <a:xfrm>
              <a:off x="3634" y="2932"/>
              <a:ext cx="775" cy="572"/>
            </a:xfrm>
            <a:prstGeom prst="rect">
              <a:avLst/>
            </a:prstGeom>
            <a:solidFill>
              <a:srgbClr val="66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70671" name="Rectangle 22"/>
            <p:cNvSpPr>
              <a:spLocks noChangeArrowheads="1"/>
            </p:cNvSpPr>
            <p:nvPr/>
          </p:nvSpPr>
          <p:spPr bwMode="auto">
            <a:xfrm>
              <a:off x="3926" y="2986"/>
              <a:ext cx="144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36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de-DE" altLang="de-DE" sz="3200" b="0"/>
            </a:p>
          </p:txBody>
        </p:sp>
        <p:sp>
          <p:nvSpPr>
            <p:cNvPr id="70672" name="Line 24"/>
            <p:cNvSpPr>
              <a:spLocks noChangeShapeType="1"/>
            </p:cNvSpPr>
            <p:nvPr/>
          </p:nvSpPr>
          <p:spPr bwMode="auto">
            <a:xfrm>
              <a:off x="2912" y="3330"/>
              <a:ext cx="589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673" name="Freeform 25"/>
            <p:cNvSpPr>
              <a:spLocks/>
            </p:cNvSpPr>
            <p:nvPr/>
          </p:nvSpPr>
          <p:spPr bwMode="auto">
            <a:xfrm>
              <a:off x="3499" y="3278"/>
              <a:ext cx="105" cy="106"/>
            </a:xfrm>
            <a:custGeom>
              <a:avLst/>
              <a:gdLst>
                <a:gd name="T0" fmla="*/ 0 w 105"/>
                <a:gd name="T1" fmla="*/ 106 h 106"/>
                <a:gd name="T2" fmla="*/ 105 w 105"/>
                <a:gd name="T3" fmla="*/ 54 h 106"/>
                <a:gd name="T4" fmla="*/ 0 w 105"/>
                <a:gd name="T5" fmla="*/ 0 h 106"/>
                <a:gd name="T6" fmla="*/ 0 w 105"/>
                <a:gd name="T7" fmla="*/ 106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"/>
                <a:gd name="T13" fmla="*/ 0 h 106"/>
                <a:gd name="T14" fmla="*/ 105 w 105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" h="106">
                  <a:moveTo>
                    <a:pt x="0" y="106"/>
                  </a:moveTo>
                  <a:lnTo>
                    <a:pt x="105" y="54"/>
                  </a:lnTo>
                  <a:lnTo>
                    <a:pt x="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674" name="Line 26"/>
            <p:cNvSpPr>
              <a:spLocks noChangeShapeType="1"/>
            </p:cNvSpPr>
            <p:nvPr/>
          </p:nvSpPr>
          <p:spPr bwMode="auto">
            <a:xfrm flipH="1">
              <a:off x="2974" y="3074"/>
              <a:ext cx="640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675" name="Freeform 27"/>
            <p:cNvSpPr>
              <a:spLocks/>
            </p:cNvSpPr>
            <p:nvPr/>
          </p:nvSpPr>
          <p:spPr bwMode="auto">
            <a:xfrm>
              <a:off x="2872" y="3022"/>
              <a:ext cx="105" cy="106"/>
            </a:xfrm>
            <a:custGeom>
              <a:avLst/>
              <a:gdLst>
                <a:gd name="T0" fmla="*/ 105 w 105"/>
                <a:gd name="T1" fmla="*/ 0 h 106"/>
                <a:gd name="T2" fmla="*/ 0 w 105"/>
                <a:gd name="T3" fmla="*/ 52 h 106"/>
                <a:gd name="T4" fmla="*/ 105 w 105"/>
                <a:gd name="T5" fmla="*/ 106 h 106"/>
                <a:gd name="T6" fmla="*/ 105 w 105"/>
                <a:gd name="T7" fmla="*/ 0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"/>
                <a:gd name="T13" fmla="*/ 0 h 106"/>
                <a:gd name="T14" fmla="*/ 105 w 105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" h="106">
                  <a:moveTo>
                    <a:pt x="105" y="0"/>
                  </a:moveTo>
                  <a:lnTo>
                    <a:pt x="0" y="52"/>
                  </a:lnTo>
                  <a:lnTo>
                    <a:pt x="105" y="106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676" name="Freeform 28"/>
            <p:cNvSpPr>
              <a:spLocks/>
            </p:cNvSpPr>
            <p:nvPr/>
          </p:nvSpPr>
          <p:spPr bwMode="auto">
            <a:xfrm>
              <a:off x="3435" y="3468"/>
              <a:ext cx="597" cy="399"/>
            </a:xfrm>
            <a:custGeom>
              <a:avLst/>
              <a:gdLst>
                <a:gd name="T0" fmla="*/ 597 w 597"/>
                <a:gd name="T1" fmla="*/ 54 h 399"/>
                <a:gd name="T2" fmla="*/ 593 w 597"/>
                <a:gd name="T3" fmla="*/ 66 h 399"/>
                <a:gd name="T4" fmla="*/ 591 w 597"/>
                <a:gd name="T5" fmla="*/ 78 h 399"/>
                <a:gd name="T6" fmla="*/ 591 w 597"/>
                <a:gd name="T7" fmla="*/ 93 h 399"/>
                <a:gd name="T8" fmla="*/ 587 w 597"/>
                <a:gd name="T9" fmla="*/ 109 h 399"/>
                <a:gd name="T10" fmla="*/ 583 w 597"/>
                <a:gd name="T11" fmla="*/ 151 h 399"/>
                <a:gd name="T12" fmla="*/ 575 w 597"/>
                <a:gd name="T13" fmla="*/ 193 h 399"/>
                <a:gd name="T14" fmla="*/ 565 w 597"/>
                <a:gd name="T15" fmla="*/ 237 h 399"/>
                <a:gd name="T16" fmla="*/ 553 w 597"/>
                <a:gd name="T17" fmla="*/ 277 h 399"/>
                <a:gd name="T18" fmla="*/ 545 w 597"/>
                <a:gd name="T19" fmla="*/ 295 h 399"/>
                <a:gd name="T20" fmla="*/ 535 w 597"/>
                <a:gd name="T21" fmla="*/ 313 h 399"/>
                <a:gd name="T22" fmla="*/ 523 w 597"/>
                <a:gd name="T23" fmla="*/ 327 h 399"/>
                <a:gd name="T24" fmla="*/ 511 w 597"/>
                <a:gd name="T25" fmla="*/ 339 h 399"/>
                <a:gd name="T26" fmla="*/ 495 w 597"/>
                <a:gd name="T27" fmla="*/ 349 h 399"/>
                <a:gd name="T28" fmla="*/ 477 w 597"/>
                <a:gd name="T29" fmla="*/ 357 h 399"/>
                <a:gd name="T30" fmla="*/ 459 w 597"/>
                <a:gd name="T31" fmla="*/ 365 h 399"/>
                <a:gd name="T32" fmla="*/ 435 w 597"/>
                <a:gd name="T33" fmla="*/ 375 h 399"/>
                <a:gd name="T34" fmla="*/ 389 w 597"/>
                <a:gd name="T35" fmla="*/ 385 h 399"/>
                <a:gd name="T36" fmla="*/ 337 w 597"/>
                <a:gd name="T37" fmla="*/ 393 h 399"/>
                <a:gd name="T38" fmla="*/ 287 w 597"/>
                <a:gd name="T39" fmla="*/ 399 h 399"/>
                <a:gd name="T40" fmla="*/ 239 w 597"/>
                <a:gd name="T41" fmla="*/ 397 h 399"/>
                <a:gd name="T42" fmla="*/ 215 w 597"/>
                <a:gd name="T43" fmla="*/ 395 h 399"/>
                <a:gd name="T44" fmla="*/ 193 w 597"/>
                <a:gd name="T45" fmla="*/ 391 h 399"/>
                <a:gd name="T46" fmla="*/ 175 w 597"/>
                <a:gd name="T47" fmla="*/ 385 h 399"/>
                <a:gd name="T48" fmla="*/ 157 w 597"/>
                <a:gd name="T49" fmla="*/ 379 h 399"/>
                <a:gd name="T50" fmla="*/ 123 w 597"/>
                <a:gd name="T51" fmla="*/ 363 h 399"/>
                <a:gd name="T52" fmla="*/ 94 w 597"/>
                <a:gd name="T53" fmla="*/ 341 h 399"/>
                <a:gd name="T54" fmla="*/ 64 w 597"/>
                <a:gd name="T55" fmla="*/ 315 h 399"/>
                <a:gd name="T56" fmla="*/ 38 w 597"/>
                <a:gd name="T57" fmla="*/ 285 h 399"/>
                <a:gd name="T58" fmla="*/ 28 w 597"/>
                <a:gd name="T59" fmla="*/ 269 h 399"/>
                <a:gd name="T60" fmla="*/ 18 w 597"/>
                <a:gd name="T61" fmla="*/ 249 h 399"/>
                <a:gd name="T62" fmla="*/ 10 w 597"/>
                <a:gd name="T63" fmla="*/ 229 h 399"/>
                <a:gd name="T64" fmla="*/ 4 w 597"/>
                <a:gd name="T65" fmla="*/ 207 h 399"/>
                <a:gd name="T66" fmla="*/ 2 w 597"/>
                <a:gd name="T67" fmla="*/ 183 h 399"/>
                <a:gd name="T68" fmla="*/ 0 w 597"/>
                <a:gd name="T69" fmla="*/ 159 h 399"/>
                <a:gd name="T70" fmla="*/ 2 w 597"/>
                <a:gd name="T71" fmla="*/ 133 h 399"/>
                <a:gd name="T72" fmla="*/ 4 w 597"/>
                <a:gd name="T73" fmla="*/ 105 h 399"/>
                <a:gd name="T74" fmla="*/ 10 w 597"/>
                <a:gd name="T75" fmla="*/ 83 h 399"/>
                <a:gd name="T76" fmla="*/ 16 w 597"/>
                <a:gd name="T77" fmla="*/ 66 h 399"/>
                <a:gd name="T78" fmla="*/ 22 w 597"/>
                <a:gd name="T79" fmla="*/ 50 h 399"/>
                <a:gd name="T80" fmla="*/ 28 w 597"/>
                <a:gd name="T81" fmla="*/ 34 h 399"/>
                <a:gd name="T82" fmla="*/ 36 w 597"/>
                <a:gd name="T83" fmla="*/ 22 h 399"/>
                <a:gd name="T84" fmla="*/ 46 w 597"/>
                <a:gd name="T85" fmla="*/ 14 h 399"/>
                <a:gd name="T86" fmla="*/ 54 w 597"/>
                <a:gd name="T87" fmla="*/ 6 h 399"/>
                <a:gd name="T88" fmla="*/ 64 w 597"/>
                <a:gd name="T89" fmla="*/ 0 h 39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97"/>
                <a:gd name="T136" fmla="*/ 0 h 399"/>
                <a:gd name="T137" fmla="*/ 597 w 597"/>
                <a:gd name="T138" fmla="*/ 399 h 39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97" h="399">
                  <a:moveTo>
                    <a:pt x="597" y="54"/>
                  </a:moveTo>
                  <a:lnTo>
                    <a:pt x="593" y="66"/>
                  </a:lnTo>
                  <a:lnTo>
                    <a:pt x="591" y="78"/>
                  </a:lnTo>
                  <a:lnTo>
                    <a:pt x="591" y="93"/>
                  </a:lnTo>
                  <a:lnTo>
                    <a:pt x="587" y="109"/>
                  </a:lnTo>
                  <a:lnTo>
                    <a:pt x="583" y="151"/>
                  </a:lnTo>
                  <a:lnTo>
                    <a:pt x="575" y="193"/>
                  </a:lnTo>
                  <a:lnTo>
                    <a:pt x="565" y="237"/>
                  </a:lnTo>
                  <a:lnTo>
                    <a:pt x="553" y="277"/>
                  </a:lnTo>
                  <a:lnTo>
                    <a:pt x="545" y="295"/>
                  </a:lnTo>
                  <a:lnTo>
                    <a:pt x="535" y="313"/>
                  </a:lnTo>
                  <a:lnTo>
                    <a:pt x="523" y="327"/>
                  </a:lnTo>
                  <a:lnTo>
                    <a:pt x="511" y="339"/>
                  </a:lnTo>
                  <a:lnTo>
                    <a:pt x="495" y="349"/>
                  </a:lnTo>
                  <a:lnTo>
                    <a:pt x="477" y="357"/>
                  </a:lnTo>
                  <a:lnTo>
                    <a:pt x="459" y="365"/>
                  </a:lnTo>
                  <a:lnTo>
                    <a:pt x="435" y="375"/>
                  </a:lnTo>
                  <a:lnTo>
                    <a:pt x="389" y="385"/>
                  </a:lnTo>
                  <a:lnTo>
                    <a:pt x="337" y="393"/>
                  </a:lnTo>
                  <a:lnTo>
                    <a:pt x="287" y="399"/>
                  </a:lnTo>
                  <a:lnTo>
                    <a:pt x="239" y="397"/>
                  </a:lnTo>
                  <a:lnTo>
                    <a:pt x="215" y="395"/>
                  </a:lnTo>
                  <a:lnTo>
                    <a:pt x="193" y="391"/>
                  </a:lnTo>
                  <a:lnTo>
                    <a:pt x="175" y="385"/>
                  </a:lnTo>
                  <a:lnTo>
                    <a:pt x="157" y="379"/>
                  </a:lnTo>
                  <a:lnTo>
                    <a:pt x="123" y="363"/>
                  </a:lnTo>
                  <a:lnTo>
                    <a:pt x="94" y="341"/>
                  </a:lnTo>
                  <a:lnTo>
                    <a:pt x="64" y="315"/>
                  </a:lnTo>
                  <a:lnTo>
                    <a:pt x="38" y="285"/>
                  </a:lnTo>
                  <a:lnTo>
                    <a:pt x="28" y="269"/>
                  </a:lnTo>
                  <a:lnTo>
                    <a:pt x="18" y="249"/>
                  </a:lnTo>
                  <a:lnTo>
                    <a:pt x="10" y="229"/>
                  </a:lnTo>
                  <a:lnTo>
                    <a:pt x="4" y="207"/>
                  </a:lnTo>
                  <a:lnTo>
                    <a:pt x="2" y="183"/>
                  </a:lnTo>
                  <a:lnTo>
                    <a:pt x="0" y="159"/>
                  </a:lnTo>
                  <a:lnTo>
                    <a:pt x="2" y="133"/>
                  </a:lnTo>
                  <a:lnTo>
                    <a:pt x="4" y="105"/>
                  </a:lnTo>
                  <a:lnTo>
                    <a:pt x="10" y="83"/>
                  </a:lnTo>
                  <a:lnTo>
                    <a:pt x="16" y="66"/>
                  </a:lnTo>
                  <a:lnTo>
                    <a:pt x="22" y="50"/>
                  </a:lnTo>
                  <a:lnTo>
                    <a:pt x="28" y="34"/>
                  </a:lnTo>
                  <a:lnTo>
                    <a:pt x="36" y="22"/>
                  </a:lnTo>
                  <a:lnTo>
                    <a:pt x="46" y="14"/>
                  </a:lnTo>
                  <a:lnTo>
                    <a:pt x="54" y="6"/>
                  </a:lnTo>
                  <a:lnTo>
                    <a:pt x="64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677" name="Freeform 29"/>
            <p:cNvSpPr>
              <a:spLocks/>
            </p:cNvSpPr>
            <p:nvPr/>
          </p:nvSpPr>
          <p:spPr bwMode="auto">
            <a:xfrm>
              <a:off x="3487" y="3418"/>
              <a:ext cx="117" cy="102"/>
            </a:xfrm>
            <a:custGeom>
              <a:avLst/>
              <a:gdLst>
                <a:gd name="T0" fmla="*/ 28 w 117"/>
                <a:gd name="T1" fmla="*/ 102 h 102"/>
                <a:gd name="T2" fmla="*/ 117 w 117"/>
                <a:gd name="T3" fmla="*/ 24 h 102"/>
                <a:gd name="T4" fmla="*/ 0 w 117"/>
                <a:gd name="T5" fmla="*/ 0 h 102"/>
                <a:gd name="T6" fmla="*/ 28 w 117"/>
                <a:gd name="T7" fmla="*/ 102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7"/>
                <a:gd name="T13" fmla="*/ 0 h 102"/>
                <a:gd name="T14" fmla="*/ 117 w 117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7" h="102">
                  <a:moveTo>
                    <a:pt x="28" y="102"/>
                  </a:moveTo>
                  <a:lnTo>
                    <a:pt x="117" y="24"/>
                  </a:lnTo>
                  <a:lnTo>
                    <a:pt x="0" y="0"/>
                  </a:lnTo>
                  <a:lnTo>
                    <a:pt x="28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678" name="Freeform 30"/>
            <p:cNvSpPr>
              <a:spLocks/>
            </p:cNvSpPr>
            <p:nvPr/>
          </p:nvSpPr>
          <p:spPr bwMode="auto">
            <a:xfrm>
              <a:off x="2504" y="2535"/>
              <a:ext cx="579" cy="393"/>
            </a:xfrm>
            <a:custGeom>
              <a:avLst/>
              <a:gdLst>
                <a:gd name="T0" fmla="*/ 0 w 579"/>
                <a:gd name="T1" fmla="*/ 343 h 393"/>
                <a:gd name="T2" fmla="*/ 4 w 579"/>
                <a:gd name="T3" fmla="*/ 333 h 393"/>
                <a:gd name="T4" fmla="*/ 6 w 579"/>
                <a:gd name="T5" fmla="*/ 322 h 393"/>
                <a:gd name="T6" fmla="*/ 6 w 579"/>
                <a:gd name="T7" fmla="*/ 304 h 393"/>
                <a:gd name="T8" fmla="*/ 10 w 579"/>
                <a:gd name="T9" fmla="*/ 286 h 393"/>
                <a:gd name="T10" fmla="*/ 14 w 579"/>
                <a:gd name="T11" fmla="*/ 248 h 393"/>
                <a:gd name="T12" fmla="*/ 22 w 579"/>
                <a:gd name="T13" fmla="*/ 206 h 393"/>
                <a:gd name="T14" fmla="*/ 30 w 579"/>
                <a:gd name="T15" fmla="*/ 162 h 393"/>
                <a:gd name="T16" fmla="*/ 42 w 579"/>
                <a:gd name="T17" fmla="*/ 120 h 393"/>
                <a:gd name="T18" fmla="*/ 50 w 579"/>
                <a:gd name="T19" fmla="*/ 102 h 393"/>
                <a:gd name="T20" fmla="*/ 60 w 579"/>
                <a:gd name="T21" fmla="*/ 86 h 393"/>
                <a:gd name="T22" fmla="*/ 70 w 579"/>
                <a:gd name="T23" fmla="*/ 72 h 393"/>
                <a:gd name="T24" fmla="*/ 84 w 579"/>
                <a:gd name="T25" fmla="*/ 60 h 393"/>
                <a:gd name="T26" fmla="*/ 98 w 579"/>
                <a:gd name="T27" fmla="*/ 50 h 393"/>
                <a:gd name="T28" fmla="*/ 116 w 579"/>
                <a:gd name="T29" fmla="*/ 40 h 393"/>
                <a:gd name="T30" fmla="*/ 134 w 579"/>
                <a:gd name="T31" fmla="*/ 32 h 393"/>
                <a:gd name="T32" fmla="*/ 156 w 579"/>
                <a:gd name="T33" fmla="*/ 24 h 393"/>
                <a:gd name="T34" fmla="*/ 202 w 579"/>
                <a:gd name="T35" fmla="*/ 12 h 393"/>
                <a:gd name="T36" fmla="*/ 252 w 579"/>
                <a:gd name="T37" fmla="*/ 4 h 393"/>
                <a:gd name="T38" fmla="*/ 300 w 579"/>
                <a:gd name="T39" fmla="*/ 0 h 393"/>
                <a:gd name="T40" fmla="*/ 348 w 579"/>
                <a:gd name="T41" fmla="*/ 2 h 393"/>
                <a:gd name="T42" fmla="*/ 370 w 579"/>
                <a:gd name="T43" fmla="*/ 4 h 393"/>
                <a:gd name="T44" fmla="*/ 390 w 579"/>
                <a:gd name="T45" fmla="*/ 6 h 393"/>
                <a:gd name="T46" fmla="*/ 410 w 579"/>
                <a:gd name="T47" fmla="*/ 12 h 393"/>
                <a:gd name="T48" fmla="*/ 426 w 579"/>
                <a:gd name="T49" fmla="*/ 18 h 393"/>
                <a:gd name="T50" fmla="*/ 456 w 579"/>
                <a:gd name="T51" fmla="*/ 34 h 393"/>
                <a:gd name="T52" fmla="*/ 487 w 579"/>
                <a:gd name="T53" fmla="*/ 56 h 393"/>
                <a:gd name="T54" fmla="*/ 515 w 579"/>
                <a:gd name="T55" fmla="*/ 82 h 393"/>
                <a:gd name="T56" fmla="*/ 541 w 579"/>
                <a:gd name="T57" fmla="*/ 112 h 393"/>
                <a:gd name="T58" fmla="*/ 551 w 579"/>
                <a:gd name="T59" fmla="*/ 130 h 393"/>
                <a:gd name="T60" fmla="*/ 561 w 579"/>
                <a:gd name="T61" fmla="*/ 150 h 393"/>
                <a:gd name="T62" fmla="*/ 569 w 579"/>
                <a:gd name="T63" fmla="*/ 170 h 393"/>
                <a:gd name="T64" fmla="*/ 573 w 579"/>
                <a:gd name="T65" fmla="*/ 190 h 393"/>
                <a:gd name="T66" fmla="*/ 577 w 579"/>
                <a:gd name="T67" fmla="*/ 216 h 393"/>
                <a:gd name="T68" fmla="*/ 579 w 579"/>
                <a:gd name="T69" fmla="*/ 240 h 393"/>
                <a:gd name="T70" fmla="*/ 577 w 579"/>
                <a:gd name="T71" fmla="*/ 266 h 393"/>
                <a:gd name="T72" fmla="*/ 573 w 579"/>
                <a:gd name="T73" fmla="*/ 294 h 393"/>
                <a:gd name="T74" fmla="*/ 569 w 579"/>
                <a:gd name="T75" fmla="*/ 312 h 393"/>
                <a:gd name="T76" fmla="*/ 563 w 579"/>
                <a:gd name="T77" fmla="*/ 329 h 393"/>
                <a:gd name="T78" fmla="*/ 557 w 579"/>
                <a:gd name="T79" fmla="*/ 347 h 393"/>
                <a:gd name="T80" fmla="*/ 551 w 579"/>
                <a:gd name="T81" fmla="*/ 359 h 393"/>
                <a:gd name="T82" fmla="*/ 543 w 579"/>
                <a:gd name="T83" fmla="*/ 371 h 393"/>
                <a:gd name="T84" fmla="*/ 535 w 579"/>
                <a:gd name="T85" fmla="*/ 379 h 393"/>
                <a:gd name="T86" fmla="*/ 527 w 579"/>
                <a:gd name="T87" fmla="*/ 387 h 393"/>
                <a:gd name="T88" fmla="*/ 519 w 579"/>
                <a:gd name="T89" fmla="*/ 393 h 39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79"/>
                <a:gd name="T136" fmla="*/ 0 h 393"/>
                <a:gd name="T137" fmla="*/ 579 w 579"/>
                <a:gd name="T138" fmla="*/ 393 h 39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79" h="393">
                  <a:moveTo>
                    <a:pt x="0" y="343"/>
                  </a:moveTo>
                  <a:lnTo>
                    <a:pt x="4" y="333"/>
                  </a:lnTo>
                  <a:lnTo>
                    <a:pt x="6" y="322"/>
                  </a:lnTo>
                  <a:lnTo>
                    <a:pt x="6" y="304"/>
                  </a:lnTo>
                  <a:lnTo>
                    <a:pt x="10" y="286"/>
                  </a:lnTo>
                  <a:lnTo>
                    <a:pt x="14" y="248"/>
                  </a:lnTo>
                  <a:lnTo>
                    <a:pt x="22" y="206"/>
                  </a:lnTo>
                  <a:lnTo>
                    <a:pt x="30" y="162"/>
                  </a:lnTo>
                  <a:lnTo>
                    <a:pt x="42" y="120"/>
                  </a:lnTo>
                  <a:lnTo>
                    <a:pt x="50" y="102"/>
                  </a:lnTo>
                  <a:lnTo>
                    <a:pt x="60" y="86"/>
                  </a:lnTo>
                  <a:lnTo>
                    <a:pt x="70" y="72"/>
                  </a:lnTo>
                  <a:lnTo>
                    <a:pt x="84" y="60"/>
                  </a:lnTo>
                  <a:lnTo>
                    <a:pt x="98" y="50"/>
                  </a:lnTo>
                  <a:lnTo>
                    <a:pt x="116" y="40"/>
                  </a:lnTo>
                  <a:lnTo>
                    <a:pt x="134" y="32"/>
                  </a:lnTo>
                  <a:lnTo>
                    <a:pt x="156" y="24"/>
                  </a:lnTo>
                  <a:lnTo>
                    <a:pt x="202" y="12"/>
                  </a:lnTo>
                  <a:lnTo>
                    <a:pt x="252" y="4"/>
                  </a:lnTo>
                  <a:lnTo>
                    <a:pt x="300" y="0"/>
                  </a:lnTo>
                  <a:lnTo>
                    <a:pt x="348" y="2"/>
                  </a:lnTo>
                  <a:lnTo>
                    <a:pt x="370" y="4"/>
                  </a:lnTo>
                  <a:lnTo>
                    <a:pt x="390" y="6"/>
                  </a:lnTo>
                  <a:lnTo>
                    <a:pt x="410" y="12"/>
                  </a:lnTo>
                  <a:lnTo>
                    <a:pt x="426" y="18"/>
                  </a:lnTo>
                  <a:lnTo>
                    <a:pt x="456" y="34"/>
                  </a:lnTo>
                  <a:lnTo>
                    <a:pt x="487" y="56"/>
                  </a:lnTo>
                  <a:lnTo>
                    <a:pt x="515" y="82"/>
                  </a:lnTo>
                  <a:lnTo>
                    <a:pt x="541" y="112"/>
                  </a:lnTo>
                  <a:lnTo>
                    <a:pt x="551" y="130"/>
                  </a:lnTo>
                  <a:lnTo>
                    <a:pt x="561" y="150"/>
                  </a:lnTo>
                  <a:lnTo>
                    <a:pt x="569" y="170"/>
                  </a:lnTo>
                  <a:lnTo>
                    <a:pt x="573" y="190"/>
                  </a:lnTo>
                  <a:lnTo>
                    <a:pt x="577" y="216"/>
                  </a:lnTo>
                  <a:lnTo>
                    <a:pt x="579" y="240"/>
                  </a:lnTo>
                  <a:lnTo>
                    <a:pt x="577" y="266"/>
                  </a:lnTo>
                  <a:lnTo>
                    <a:pt x="573" y="294"/>
                  </a:lnTo>
                  <a:lnTo>
                    <a:pt x="569" y="312"/>
                  </a:lnTo>
                  <a:lnTo>
                    <a:pt x="563" y="329"/>
                  </a:lnTo>
                  <a:lnTo>
                    <a:pt x="557" y="347"/>
                  </a:lnTo>
                  <a:lnTo>
                    <a:pt x="551" y="359"/>
                  </a:lnTo>
                  <a:lnTo>
                    <a:pt x="543" y="371"/>
                  </a:lnTo>
                  <a:lnTo>
                    <a:pt x="535" y="379"/>
                  </a:lnTo>
                  <a:lnTo>
                    <a:pt x="527" y="387"/>
                  </a:lnTo>
                  <a:lnTo>
                    <a:pt x="519" y="393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679" name="Freeform 31"/>
            <p:cNvSpPr>
              <a:spLocks/>
            </p:cNvSpPr>
            <p:nvPr/>
          </p:nvSpPr>
          <p:spPr bwMode="auto">
            <a:xfrm>
              <a:off x="2924" y="2878"/>
              <a:ext cx="115" cy="102"/>
            </a:xfrm>
            <a:custGeom>
              <a:avLst/>
              <a:gdLst>
                <a:gd name="T0" fmla="*/ 85 w 115"/>
                <a:gd name="T1" fmla="*/ 0 h 102"/>
                <a:gd name="T2" fmla="*/ 0 w 115"/>
                <a:gd name="T3" fmla="*/ 82 h 102"/>
                <a:gd name="T4" fmla="*/ 115 w 115"/>
                <a:gd name="T5" fmla="*/ 102 h 102"/>
                <a:gd name="T6" fmla="*/ 85 w 115"/>
                <a:gd name="T7" fmla="*/ 0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5"/>
                <a:gd name="T13" fmla="*/ 0 h 102"/>
                <a:gd name="T14" fmla="*/ 115 w 115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5" h="102">
                  <a:moveTo>
                    <a:pt x="85" y="0"/>
                  </a:moveTo>
                  <a:lnTo>
                    <a:pt x="0" y="82"/>
                  </a:lnTo>
                  <a:lnTo>
                    <a:pt x="115" y="102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680" name="Rectangle 33"/>
            <p:cNvSpPr>
              <a:spLocks noChangeArrowheads="1"/>
            </p:cNvSpPr>
            <p:nvPr/>
          </p:nvSpPr>
          <p:spPr bwMode="auto">
            <a:xfrm>
              <a:off x="2828" y="2549"/>
              <a:ext cx="129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900" b="0">
                  <a:solidFill>
                    <a:srgbClr val="000000"/>
                  </a:solidFill>
                </a:rPr>
                <a:t>a</a:t>
              </a:r>
              <a:endParaRPr lang="de-DE" altLang="de-DE" sz="2800" b="0"/>
            </a:p>
          </p:txBody>
        </p:sp>
        <p:sp>
          <p:nvSpPr>
            <p:cNvPr id="70681" name="Rectangle 36"/>
            <p:cNvSpPr>
              <a:spLocks noChangeArrowheads="1"/>
            </p:cNvSpPr>
            <p:nvPr/>
          </p:nvSpPr>
          <p:spPr bwMode="auto">
            <a:xfrm>
              <a:off x="3499" y="3567"/>
              <a:ext cx="129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900" b="0">
                  <a:solidFill>
                    <a:srgbClr val="000000"/>
                  </a:solidFill>
                </a:rPr>
                <a:t>d</a:t>
              </a:r>
              <a:endParaRPr lang="de-DE" altLang="de-DE" sz="2800" b="0"/>
            </a:p>
          </p:txBody>
        </p:sp>
        <p:sp>
          <p:nvSpPr>
            <p:cNvPr id="70682" name="Rectangle 39"/>
            <p:cNvSpPr>
              <a:spLocks noChangeArrowheads="1"/>
            </p:cNvSpPr>
            <p:nvPr/>
          </p:nvSpPr>
          <p:spPr bwMode="auto">
            <a:xfrm>
              <a:off x="3203" y="2816"/>
              <a:ext cx="129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900" b="0">
                  <a:solidFill>
                    <a:srgbClr val="000000"/>
                  </a:solidFill>
                </a:rPr>
                <a:t>b</a:t>
              </a:r>
              <a:endParaRPr lang="de-DE" altLang="de-DE" sz="2800" b="0"/>
            </a:p>
          </p:txBody>
        </p:sp>
        <p:sp>
          <p:nvSpPr>
            <p:cNvPr id="70683" name="Rectangle 42"/>
            <p:cNvSpPr>
              <a:spLocks noChangeArrowheads="1"/>
            </p:cNvSpPr>
            <p:nvPr/>
          </p:nvSpPr>
          <p:spPr bwMode="auto">
            <a:xfrm>
              <a:off x="3167" y="3332"/>
              <a:ext cx="116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900" b="0">
                  <a:solidFill>
                    <a:srgbClr val="000000"/>
                  </a:solidFill>
                </a:rPr>
                <a:t>c</a:t>
              </a:r>
              <a:endParaRPr lang="de-DE" altLang="de-DE" sz="2800" b="0"/>
            </a:p>
          </p:txBody>
        </p:sp>
      </p:grpSp>
      <p:sp>
        <p:nvSpPr>
          <p:cNvPr id="70665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3606AAED-9F82-480D-BB4C-D26CCFDF7ECF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49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70666" name="Fußzeilenplatzhalt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sndAc>
      <p:stSnd>
        <p:snd r:embed="rId2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2" grpId="0"/>
      <p:bldP spid="2109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Wissenbasierte Modellierung - Ideen</a:t>
            </a:r>
          </a:p>
        </p:txBody>
      </p:sp>
      <p:graphicFrame>
        <p:nvGraphicFramePr>
          <p:cNvPr id="15363" name="Object 5"/>
          <p:cNvGraphicFramePr>
            <a:graphicFrameLocks noChangeAspect="1"/>
          </p:cNvGraphicFramePr>
          <p:nvPr/>
        </p:nvGraphicFramePr>
        <p:xfrm>
          <a:off x="2028825" y="2133600"/>
          <a:ext cx="5943600" cy="328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3" name="Bild" r:id="rId5" imgW="3590544" imgH="1981200" progId="Word.Picture.8">
                  <p:embed/>
                </p:oleObj>
              </mc:Choice>
              <mc:Fallback>
                <p:oleObj name="Bild" r:id="rId5" imgW="3590544" imgH="1981200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8825" y="2133600"/>
                        <a:ext cx="5943600" cy="328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684213" y="1268413"/>
            <a:ext cx="6767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7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>
                <a:srgbClr val="FF3300"/>
              </a:buClr>
              <a:buSzTx/>
            </a:pPr>
            <a:r>
              <a:rPr lang="de-DE" altLang="de-DE"/>
              <a:t> Graph-basierte Formulierung</a:t>
            </a:r>
          </a:p>
        </p:txBody>
      </p:sp>
      <p:sp>
        <p:nvSpPr>
          <p:cNvPr id="15365" name="Ellipse 6"/>
          <p:cNvSpPr>
            <a:spLocks noChangeArrowheads="1"/>
          </p:cNvSpPr>
          <p:nvPr/>
        </p:nvSpPr>
        <p:spPr bwMode="auto">
          <a:xfrm>
            <a:off x="7029450" y="2200275"/>
            <a:ext cx="1114425" cy="2952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7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8" name="Ellipse 7"/>
          <p:cNvSpPr>
            <a:spLocks noChangeArrowheads="1"/>
          </p:cNvSpPr>
          <p:nvPr/>
        </p:nvSpPr>
        <p:spPr bwMode="auto">
          <a:xfrm>
            <a:off x="6991350" y="2190750"/>
            <a:ext cx="990600" cy="447675"/>
          </a:xfrm>
          <a:prstGeom prst="ellips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7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7124700" y="1809750"/>
            <a:ext cx="8382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7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>
                <a:solidFill>
                  <a:srgbClr val="FF0000"/>
                </a:solidFill>
              </a:rPr>
              <a:t>Start</a:t>
            </a: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1466850" y="5676900"/>
            <a:ext cx="7381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7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/>
              <a:t>Frage</a:t>
            </a:r>
            <a:r>
              <a:rPr lang="de-DE" altLang="de-DE" sz="2000" b="0"/>
              <a:t>: </a:t>
            </a:r>
            <a:r>
              <a:rPr lang="de-DE" altLang="de-DE" sz="2000">
                <a:solidFill>
                  <a:srgbClr val="336699"/>
                </a:solidFill>
              </a:rPr>
              <a:t>Warum keine Instabilität in der Realität?</a:t>
            </a:r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6810375" y="4514850"/>
            <a:ext cx="1819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7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>
                <a:solidFill>
                  <a:srgbClr val="FF0000"/>
                </a:solidFill>
              </a:rPr>
              <a:t>Instabiles System!</a:t>
            </a:r>
          </a:p>
        </p:txBody>
      </p:sp>
      <p:sp>
        <p:nvSpPr>
          <p:cNvPr id="15370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7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542F1339-7EA2-470D-ABA7-719EE0F318D5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5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15371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7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4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Grundelemente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1295400"/>
            <a:ext cx="7924800" cy="471488"/>
          </a:xfrm>
        </p:spPr>
        <p:txBody>
          <a:bodyPr/>
          <a:lstStyle/>
          <a:p>
            <a:pPr marL="0" indent="0"/>
            <a:r>
              <a:rPr smtClean="0"/>
              <a:t> Systeme mit zwei Zustandsvariablen</a:t>
            </a:r>
          </a:p>
          <a:p>
            <a:pPr marL="0" indent="0"/>
            <a:endParaRPr smtClean="0"/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447800" y="1879600"/>
            <a:ext cx="16637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/>
              <a:t>Allgemein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u' = f(u,v) 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v' = g(u,v) </a:t>
            </a:r>
          </a:p>
        </p:txBody>
      </p:sp>
      <p:sp>
        <p:nvSpPr>
          <p:cNvPr id="71685" name="Rectangle 7"/>
          <p:cNvSpPr>
            <a:spLocks noChangeArrowheads="1"/>
          </p:cNvSpPr>
          <p:nvPr/>
        </p:nvSpPr>
        <p:spPr bwMode="auto">
          <a:xfrm>
            <a:off x="4119563" y="1871663"/>
            <a:ext cx="220186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3"/>
              </a:buBlip>
              <a:tabLst>
                <a:tab pos="4140200" algn="r"/>
              </a:tabLs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tabLst>
                <a:tab pos="41402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tabLst>
                <a:tab pos="4140200" algn="r"/>
              </a:tabLs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tabLst>
                <a:tab pos="4140200" algn="r"/>
              </a:tabLs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tabLst>
                <a:tab pos="4140200" algn="r"/>
              </a:tabLs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tabLst>
                <a:tab pos="4140200" algn="r"/>
              </a:tabLs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tabLst>
                <a:tab pos="4140200" algn="r"/>
              </a:tabLs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tabLst>
                <a:tab pos="4140200" algn="r"/>
              </a:tabLs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tabLst>
                <a:tab pos="4140200" algn="r"/>
              </a:tabLs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/>
              <a:t>Lineares System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u' = a</a:t>
            </a:r>
            <a:r>
              <a:rPr lang="de-DE" altLang="de-DE" sz="2000" b="0">
                <a:sym typeface="Symbol" panose="05050102010706020507" pitchFamily="18" charset="2"/>
              </a:rPr>
              <a:t></a:t>
            </a:r>
            <a:r>
              <a:rPr lang="de-DE" altLang="de-DE" sz="2000" b="0"/>
              <a:t>u + b</a:t>
            </a:r>
            <a:r>
              <a:rPr lang="de-DE" altLang="de-DE" sz="2000" b="0">
                <a:sym typeface="Symbol" panose="05050102010706020507" pitchFamily="18" charset="2"/>
              </a:rPr>
              <a:t></a:t>
            </a:r>
            <a:r>
              <a:rPr lang="de-DE" altLang="de-DE" sz="2000" b="0"/>
              <a:t>v   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v' = c</a:t>
            </a:r>
            <a:r>
              <a:rPr lang="de-DE" altLang="de-DE" sz="2000" b="0">
                <a:sym typeface="Symbol" panose="05050102010706020507" pitchFamily="18" charset="2"/>
              </a:rPr>
              <a:t></a:t>
            </a:r>
            <a:r>
              <a:rPr lang="de-DE" altLang="de-DE" sz="2000" b="0"/>
              <a:t>u + d</a:t>
            </a:r>
            <a:r>
              <a:rPr lang="de-DE" altLang="de-DE" sz="2000" b="0">
                <a:sym typeface="Symbol" panose="05050102010706020507" pitchFamily="18" charset="2"/>
              </a:rPr>
              <a:t></a:t>
            </a:r>
            <a:r>
              <a:rPr lang="de-DE" altLang="de-DE" sz="2000" b="0"/>
              <a:t>v </a:t>
            </a:r>
          </a:p>
        </p:txBody>
      </p:sp>
      <p:sp>
        <p:nvSpPr>
          <p:cNvPr id="211994" name="Rectangle 26"/>
          <p:cNvSpPr>
            <a:spLocks noChangeArrowheads="1"/>
          </p:cNvSpPr>
          <p:nvPr/>
        </p:nvSpPr>
        <p:spPr bwMode="auto">
          <a:xfrm>
            <a:off x="1455738" y="3492500"/>
            <a:ext cx="5237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en-US" altLang="de-DE"/>
              <a:t>z</a:t>
            </a:r>
            <a:r>
              <a:rPr lang="en-US" altLang="de-DE" b="0"/>
              <a:t>' = </a:t>
            </a:r>
            <a:r>
              <a:rPr lang="en-US" altLang="de-DE"/>
              <a:t>A</a:t>
            </a:r>
            <a:r>
              <a:rPr lang="en-US" altLang="de-DE" b="0"/>
              <a:t> </a:t>
            </a:r>
            <a:r>
              <a:rPr lang="en-US" altLang="de-DE"/>
              <a:t>z                    </a:t>
            </a:r>
            <a:r>
              <a:rPr lang="en-US" altLang="de-DE" b="0" i="1"/>
              <a:t>Lineares System</a:t>
            </a:r>
            <a:r>
              <a:rPr lang="de-DE" altLang="de-DE" b="0"/>
              <a:t> </a:t>
            </a:r>
          </a:p>
        </p:txBody>
      </p:sp>
      <p:sp>
        <p:nvSpPr>
          <p:cNvPr id="211995" name="Text Box 27"/>
          <p:cNvSpPr txBox="1">
            <a:spLocks noChangeArrowheads="1"/>
          </p:cNvSpPr>
          <p:nvPr/>
        </p:nvSpPr>
        <p:spPr bwMode="auto">
          <a:xfrm>
            <a:off x="1778000" y="4749800"/>
            <a:ext cx="5422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4400">
                <a:solidFill>
                  <a:srgbClr val="CC3300"/>
                </a:solidFill>
              </a:rPr>
              <a:t>Stabiles System ?</a:t>
            </a:r>
          </a:p>
        </p:txBody>
      </p:sp>
      <p:sp>
        <p:nvSpPr>
          <p:cNvPr id="71688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90FF6A74-E97E-40FF-A4B0-DD3D64D25270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50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71689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11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11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1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94" grpId="0"/>
      <p:bldP spid="21199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Grundelemente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1295400"/>
            <a:ext cx="7924800" cy="471488"/>
          </a:xfrm>
        </p:spPr>
        <p:txBody>
          <a:bodyPr/>
          <a:lstStyle/>
          <a:p>
            <a:pPr marL="0" indent="0"/>
            <a:r>
              <a:rPr smtClean="0"/>
              <a:t> lineare Systeme</a:t>
            </a:r>
          </a:p>
        </p:txBody>
      </p:sp>
      <p:sp>
        <p:nvSpPr>
          <p:cNvPr id="72708" name="Rectangle 6"/>
          <p:cNvSpPr>
            <a:spLocks noChangeArrowheads="1"/>
          </p:cNvSpPr>
          <p:nvPr/>
        </p:nvSpPr>
        <p:spPr bwMode="auto">
          <a:xfrm>
            <a:off x="782638" y="1643063"/>
            <a:ext cx="8005762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66700" indent="-266700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en-US" altLang="de-DE"/>
              <a:t>	z</a:t>
            </a:r>
            <a:r>
              <a:rPr lang="en-US" altLang="de-DE" b="0"/>
              <a:t>' = </a:t>
            </a:r>
            <a:r>
              <a:rPr lang="en-US" altLang="de-DE"/>
              <a:t>A</a:t>
            </a:r>
            <a:r>
              <a:rPr lang="en-US" altLang="de-DE" b="0"/>
              <a:t> </a:t>
            </a:r>
            <a:r>
              <a:rPr lang="en-US" altLang="de-DE"/>
              <a:t>z                    </a:t>
            </a:r>
            <a:r>
              <a:rPr lang="en-US" altLang="de-DE" b="0" i="1"/>
              <a:t>Lineares System</a:t>
            </a:r>
            <a:r>
              <a:rPr lang="de-DE" altLang="de-DE" b="0"/>
              <a:t> </a:t>
            </a:r>
          </a:p>
          <a:p>
            <a:pPr>
              <a:buSzTx/>
              <a:buFontTx/>
              <a:buNone/>
            </a:pPr>
            <a:endParaRPr lang="de-DE" altLang="de-DE" sz="2000"/>
          </a:p>
          <a:p>
            <a:pPr>
              <a:buSzTx/>
              <a:buFontTx/>
              <a:buNone/>
            </a:pPr>
            <a:r>
              <a:rPr lang="de-DE" altLang="de-DE"/>
              <a:t>Lösung:  z</a:t>
            </a:r>
            <a:r>
              <a:rPr lang="de-DE" altLang="de-DE" b="0"/>
              <a:t>(t) = </a:t>
            </a:r>
            <a:r>
              <a:rPr lang="de-DE" altLang="de-DE"/>
              <a:t>z</a:t>
            </a:r>
            <a:r>
              <a:rPr lang="de-DE" altLang="de-DE" b="0" baseline="-25000"/>
              <a:t>0</a:t>
            </a:r>
            <a:r>
              <a:rPr lang="de-DE" altLang="de-DE" b="0"/>
              <a:t>e</a:t>
            </a:r>
            <a:r>
              <a:rPr lang="de-DE" altLang="de-DE" b="0" baseline="30000">
                <a:sym typeface="Symbol" panose="05050102010706020507" pitchFamily="18" charset="2"/>
              </a:rPr>
              <a:t></a:t>
            </a:r>
            <a:r>
              <a:rPr lang="de-DE" altLang="de-DE" b="0" baseline="30000"/>
              <a:t>t</a:t>
            </a:r>
            <a:r>
              <a:rPr lang="de-DE" altLang="de-DE" b="0"/>
              <a:t> mit </a:t>
            </a:r>
            <a:r>
              <a:rPr lang="de-DE" altLang="de-DE" b="0">
                <a:sym typeface="Symbol" panose="05050102010706020507" pitchFamily="18" charset="2"/>
              </a:rPr>
              <a:t></a:t>
            </a:r>
            <a:r>
              <a:rPr lang="de-DE" altLang="de-DE" b="0"/>
              <a:t> = r + i</a:t>
            </a:r>
            <a:r>
              <a:rPr lang="de-DE" altLang="de-DE" b="0">
                <a:sym typeface="Symbol" panose="05050102010706020507" pitchFamily="18" charset="2"/>
              </a:rPr>
              <a:t></a:t>
            </a:r>
            <a:r>
              <a:rPr lang="de-DE" altLang="de-DE" b="0"/>
              <a:t>. </a:t>
            </a:r>
          </a:p>
          <a:p>
            <a:pPr>
              <a:lnSpc>
                <a:spcPct val="130000"/>
              </a:lnSpc>
              <a:buSzTx/>
              <a:buFontTx/>
              <a:buNone/>
            </a:pPr>
            <a:r>
              <a:rPr lang="de-DE" altLang="de-DE" b="0"/>
              <a:t>Euler-Form: </a:t>
            </a:r>
            <a:r>
              <a:rPr lang="de-DE" altLang="de-DE" b="0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  <a:r>
              <a:rPr lang="de-DE" altLang="de-DE" sz="2800" b="0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de-DE" altLang="de-DE" sz="2800" b="0" baseline="30000">
                <a:solidFill>
                  <a:srgbClr val="000000"/>
                </a:solidFill>
                <a:cs typeface="Times New Roman" panose="02020603050405020304" pitchFamily="18" charset="0"/>
              </a:rPr>
              <a:t>t</a:t>
            </a:r>
            <a:r>
              <a:rPr lang="de-DE" altLang="de-DE" b="0">
                <a:solidFill>
                  <a:srgbClr val="000000"/>
                </a:solidFill>
                <a:cs typeface="Times New Roman" panose="02020603050405020304" pitchFamily="18" charset="0"/>
              </a:rPr>
              <a:t> = e</a:t>
            </a:r>
            <a:r>
              <a:rPr lang="de-DE" altLang="de-DE" sz="2800" b="0" baseline="30000">
                <a:solidFill>
                  <a:srgbClr val="000000"/>
                </a:solidFill>
                <a:cs typeface="Times New Roman" panose="02020603050405020304" pitchFamily="18" charset="0"/>
              </a:rPr>
              <a:t>(r + i</a:t>
            </a:r>
            <a:r>
              <a:rPr lang="it-IT" altLang="de-DE" sz="2800" b="0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de-DE" altLang="de-DE" sz="2800" b="0" baseline="3000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  <a:r>
              <a:rPr lang="de-DE" altLang="de-DE" sz="2800" b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de-DE" altLang="de-DE" b="0">
                <a:solidFill>
                  <a:srgbClr val="000000"/>
                </a:solidFill>
                <a:cs typeface="Times New Roman" panose="02020603050405020304" pitchFamily="18" charset="0"/>
              </a:rPr>
              <a:t>= e</a:t>
            </a:r>
            <a:r>
              <a:rPr lang="de-DE" altLang="de-DE" sz="2800" b="0" baseline="30000">
                <a:solidFill>
                  <a:srgbClr val="000000"/>
                </a:solidFill>
                <a:cs typeface="Times New Roman" panose="02020603050405020304" pitchFamily="18" charset="0"/>
              </a:rPr>
              <a:t>rt </a:t>
            </a:r>
            <a:r>
              <a:rPr lang="de-DE" altLang="de-DE" b="0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  <a:r>
              <a:rPr lang="de-DE" altLang="de-DE" sz="2800" b="0" baseline="30000">
                <a:solidFill>
                  <a:srgbClr val="000000"/>
                </a:solidFill>
                <a:cs typeface="Times New Roman" panose="02020603050405020304" pitchFamily="18" charset="0"/>
              </a:rPr>
              <a:t>i</a:t>
            </a:r>
            <a:r>
              <a:rPr lang="it-IT" altLang="de-DE" sz="2800" b="0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de-DE" altLang="de-DE" sz="2800" b="0" baseline="30000">
                <a:solidFill>
                  <a:srgbClr val="000000"/>
                </a:solidFill>
                <a:cs typeface="Times New Roman" panose="02020603050405020304" pitchFamily="18" charset="0"/>
              </a:rPr>
              <a:t>t</a:t>
            </a:r>
            <a:r>
              <a:rPr lang="de-DE" altLang="de-DE" sz="2800" b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de-DE" altLang="de-DE" b="0">
                <a:solidFill>
                  <a:srgbClr val="000000"/>
                </a:solidFill>
                <a:cs typeface="Times New Roman" panose="02020603050405020304" pitchFamily="18" charset="0"/>
              </a:rPr>
              <a:t>= e</a:t>
            </a:r>
            <a:r>
              <a:rPr lang="de-DE" altLang="de-DE" sz="2800" b="0" baseline="30000">
                <a:solidFill>
                  <a:srgbClr val="000000"/>
                </a:solidFill>
                <a:cs typeface="Times New Roman" panose="02020603050405020304" pitchFamily="18" charset="0"/>
              </a:rPr>
              <a:t>rt</a:t>
            </a:r>
            <a:r>
              <a:rPr lang="de-DE" altLang="de-DE" b="0">
                <a:solidFill>
                  <a:srgbClr val="000000"/>
                </a:solidFill>
                <a:cs typeface="Times New Roman" panose="02020603050405020304" pitchFamily="18" charset="0"/>
              </a:rPr>
              <a:t> (cos </a:t>
            </a:r>
            <a:r>
              <a:rPr lang="de-DE" altLang="de-DE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de-DE" altLang="de-DE" b="0">
                <a:solidFill>
                  <a:srgbClr val="000000"/>
                </a:solidFill>
                <a:cs typeface="Times New Roman" panose="02020603050405020304" pitchFamily="18" charset="0"/>
              </a:rPr>
              <a:t>t + i sin </a:t>
            </a:r>
            <a:r>
              <a:rPr lang="de-DE" altLang="de-DE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de-DE" altLang="de-DE" b="0">
                <a:solidFill>
                  <a:srgbClr val="000000"/>
                </a:solidFill>
                <a:cs typeface="Times New Roman" panose="02020603050405020304" pitchFamily="18" charset="0"/>
              </a:rPr>
              <a:t>t)</a:t>
            </a:r>
            <a:r>
              <a:rPr lang="de-DE" altLang="de-DE" b="0"/>
              <a:t> </a:t>
            </a:r>
          </a:p>
          <a:p>
            <a:pPr>
              <a:lnSpc>
                <a:spcPct val="190000"/>
              </a:lnSpc>
              <a:buClr>
                <a:srgbClr val="CC3300"/>
              </a:buClr>
              <a:buSzTx/>
              <a:buFont typeface="Wingdings" panose="05000000000000000000" pitchFamily="2" charset="2"/>
              <a:buChar char="Ø"/>
            </a:pPr>
            <a:r>
              <a:rPr lang="de-DE" altLang="de-DE" b="0">
                <a:sym typeface="Symbol" panose="05050102010706020507" pitchFamily="18" charset="2"/>
              </a:rPr>
              <a:t>Re() &lt; 0  : stabil; 		</a:t>
            </a:r>
          </a:p>
          <a:p>
            <a:pPr>
              <a:lnSpc>
                <a:spcPct val="140000"/>
              </a:lnSpc>
              <a:buClr>
                <a:srgbClr val="CC3300"/>
              </a:buClr>
              <a:buSzTx/>
              <a:buFont typeface="Wingdings" panose="05000000000000000000" pitchFamily="2" charset="2"/>
              <a:buChar char="Ø"/>
            </a:pPr>
            <a:r>
              <a:rPr lang="de-DE" altLang="de-DE" b="0">
                <a:sym typeface="Symbol" panose="05050102010706020507" pitchFamily="18" charset="2"/>
              </a:rPr>
              <a:t> komplex : Oszillationen</a:t>
            </a:r>
          </a:p>
        </p:txBody>
      </p:sp>
      <p:sp>
        <p:nvSpPr>
          <p:cNvPr id="72709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877F2444-977C-468B-9C6A-F642C1A2BFCA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51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72710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04" name="Rectangle 20"/>
          <p:cNvSpPr>
            <a:spLocks noChangeArrowheads="1"/>
          </p:cNvSpPr>
          <p:nvPr/>
        </p:nvSpPr>
        <p:spPr bwMode="auto">
          <a:xfrm>
            <a:off x="4470400" y="2425700"/>
            <a:ext cx="2197100" cy="2654300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195603" name="Rectangle 19"/>
          <p:cNvSpPr>
            <a:spLocks noChangeArrowheads="1"/>
          </p:cNvSpPr>
          <p:nvPr/>
        </p:nvSpPr>
        <p:spPr bwMode="auto">
          <a:xfrm>
            <a:off x="2197100" y="2413000"/>
            <a:ext cx="2247900" cy="26797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Lineares System</a:t>
            </a:r>
          </a:p>
        </p:txBody>
      </p:sp>
      <p:sp>
        <p:nvSpPr>
          <p:cNvPr id="7373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46100" y="1295400"/>
            <a:ext cx="8420100" cy="484188"/>
          </a:xfrm>
        </p:spPr>
        <p:txBody>
          <a:bodyPr/>
          <a:lstStyle/>
          <a:p>
            <a:pPr marL="0" indent="0"/>
            <a:r>
              <a:rPr sz="2000" smtClean="0"/>
              <a:t>Systemverhalten				</a:t>
            </a:r>
            <a:endParaRPr sz="2000" i="1" smtClean="0"/>
          </a:p>
        </p:txBody>
      </p:sp>
      <p:sp>
        <p:nvSpPr>
          <p:cNvPr id="195589" name="Text Box 5"/>
          <p:cNvSpPr txBox="1">
            <a:spLocks noChangeArrowheads="1"/>
          </p:cNvSpPr>
          <p:nvPr/>
        </p:nvSpPr>
        <p:spPr bwMode="auto">
          <a:xfrm>
            <a:off x="1435100" y="3505200"/>
            <a:ext cx="86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b="0">
                <a:sym typeface="Symbol" panose="05050102010706020507" pitchFamily="18" charset="2"/>
              </a:rPr>
              <a:t></a:t>
            </a:r>
            <a:r>
              <a:rPr lang="de-DE" altLang="de-DE" sz="2000" b="0"/>
              <a:t> &lt; 0</a:t>
            </a:r>
            <a:endParaRPr lang="de-DE" altLang="de-DE" sz="2000" b="0">
              <a:sym typeface="Symbol" panose="05050102010706020507" pitchFamily="18" charset="2"/>
            </a:endParaRPr>
          </a:p>
        </p:txBody>
      </p:sp>
      <p:sp>
        <p:nvSpPr>
          <p:cNvPr id="73735" name="Text Box 6"/>
          <p:cNvSpPr txBox="1">
            <a:spLocks noChangeArrowheads="1"/>
          </p:cNvSpPr>
          <p:nvPr/>
        </p:nvSpPr>
        <p:spPr bwMode="auto">
          <a:xfrm>
            <a:off x="3949700" y="3924300"/>
            <a:ext cx="93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b="0">
                <a:sym typeface="Symbol" panose="05050102010706020507" pitchFamily="18" charset="2"/>
              </a:rPr>
              <a:t></a:t>
            </a:r>
            <a:r>
              <a:rPr lang="de-DE" altLang="de-DE" sz="2000" b="0"/>
              <a:t> = 0</a:t>
            </a:r>
          </a:p>
        </p:txBody>
      </p:sp>
      <p:sp>
        <p:nvSpPr>
          <p:cNvPr id="195591" name="Text Box 7"/>
          <p:cNvSpPr txBox="1">
            <a:spLocks noChangeArrowheads="1"/>
          </p:cNvSpPr>
          <p:nvPr/>
        </p:nvSpPr>
        <p:spPr bwMode="auto">
          <a:xfrm>
            <a:off x="6743700" y="35179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b="0">
                <a:sym typeface="Symbol" panose="05050102010706020507" pitchFamily="18" charset="2"/>
              </a:rPr>
              <a:t></a:t>
            </a:r>
            <a:r>
              <a:rPr lang="de-DE" altLang="de-DE" sz="2000" b="0"/>
              <a:t> &gt; 0</a:t>
            </a:r>
            <a:endParaRPr lang="de-DE" altLang="de-DE" sz="2000" b="0">
              <a:sym typeface="Symbol" panose="05050102010706020507" pitchFamily="18" charset="2"/>
            </a:endParaRPr>
          </a:p>
        </p:txBody>
      </p:sp>
      <p:sp>
        <p:nvSpPr>
          <p:cNvPr id="73737" name="Text Box 8"/>
          <p:cNvSpPr txBox="1">
            <a:spLocks noChangeArrowheads="1"/>
          </p:cNvSpPr>
          <p:nvPr/>
        </p:nvSpPr>
        <p:spPr bwMode="auto">
          <a:xfrm>
            <a:off x="5816600" y="36830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b="0">
                <a:sym typeface="Symbol" panose="05050102010706020507" pitchFamily="18" charset="2"/>
              </a:rPr>
              <a:t></a:t>
            </a:r>
            <a:endParaRPr lang="de-DE" altLang="de-DE" sz="2000" b="0">
              <a:sym typeface="Symbol" panose="05050102010706020507" pitchFamily="18" charset="2"/>
            </a:endParaRPr>
          </a:p>
        </p:txBody>
      </p:sp>
      <p:graphicFrame>
        <p:nvGraphicFramePr>
          <p:cNvPr id="73738" name="Object 11"/>
          <p:cNvGraphicFramePr>
            <a:graphicFrameLocks noChangeAspect="1"/>
          </p:cNvGraphicFramePr>
          <p:nvPr/>
        </p:nvGraphicFramePr>
        <p:xfrm>
          <a:off x="3014663" y="950913"/>
          <a:ext cx="4097337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5" name="Bild" r:id="rId5" imgW="1988554" imgH="564463" progId="Word.Picture.8">
                  <p:embed/>
                </p:oleObj>
              </mc:Choice>
              <mc:Fallback>
                <p:oleObj name="Bild" r:id="rId5" imgW="1988554" imgH="564463" progId="Word.Picture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4663" y="950913"/>
                        <a:ext cx="4097337" cy="115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9" name="Line 14"/>
          <p:cNvSpPr>
            <a:spLocks noChangeShapeType="1"/>
          </p:cNvSpPr>
          <p:nvPr/>
        </p:nvSpPr>
        <p:spPr bwMode="auto">
          <a:xfrm flipV="1">
            <a:off x="4470400" y="2717800"/>
            <a:ext cx="0" cy="20955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73740" name="Line 15"/>
          <p:cNvSpPr>
            <a:spLocks noChangeShapeType="1"/>
          </p:cNvSpPr>
          <p:nvPr/>
        </p:nvSpPr>
        <p:spPr bwMode="auto">
          <a:xfrm>
            <a:off x="2781300" y="3746500"/>
            <a:ext cx="3378200" cy="127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73741" name="Text Box 16"/>
          <p:cNvSpPr txBox="1">
            <a:spLocks noChangeArrowheads="1"/>
          </p:cNvSpPr>
          <p:nvPr/>
        </p:nvSpPr>
        <p:spPr bwMode="auto">
          <a:xfrm>
            <a:off x="4483100" y="2654300"/>
            <a:ext cx="292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b="0">
                <a:sym typeface="Symbol" panose="05050102010706020507" pitchFamily="18" charset="2"/>
              </a:rPr>
              <a:t></a:t>
            </a:r>
            <a:endParaRPr lang="de-DE" altLang="de-DE" sz="2000" b="0"/>
          </a:p>
        </p:txBody>
      </p:sp>
      <p:sp>
        <p:nvSpPr>
          <p:cNvPr id="73742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- 3-</a:t>
            </a:r>
            <a:fld id="{ADD296C6-37B5-45FD-891B-F5C963D67453}" type="slidenum"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pPr>
                <a:buSzTx/>
                <a:buFontTx/>
                <a:buNone/>
              </a:pPr>
              <a:t>52</a:t>
            </a:fld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</a:t>
            </a:r>
          </a:p>
        </p:txBody>
      </p:sp>
      <p:sp>
        <p:nvSpPr>
          <p:cNvPr id="73743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04" grpId="0" animBg="1"/>
      <p:bldP spid="195603" grpId="0" animBg="1"/>
      <p:bldP spid="195589" grpId="0"/>
      <p:bldP spid="19559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7" name="Rectangle 5"/>
          <p:cNvSpPr>
            <a:spLocks noChangeArrowheads="1"/>
          </p:cNvSpPr>
          <p:nvPr/>
        </p:nvSpPr>
        <p:spPr bwMode="auto">
          <a:xfrm>
            <a:off x="2197100" y="2413000"/>
            <a:ext cx="2247900" cy="26797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223236" name="Rectangle 4"/>
          <p:cNvSpPr>
            <a:spLocks noChangeArrowheads="1"/>
          </p:cNvSpPr>
          <p:nvPr/>
        </p:nvSpPr>
        <p:spPr bwMode="auto">
          <a:xfrm>
            <a:off x="4470400" y="2425700"/>
            <a:ext cx="2197100" cy="2654300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2641600" y="2349500"/>
            <a:ext cx="3517900" cy="1320800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223235" name="Rectangle 3"/>
          <p:cNvSpPr>
            <a:spLocks noChangeArrowheads="1"/>
          </p:cNvSpPr>
          <p:nvPr/>
        </p:nvSpPr>
        <p:spPr bwMode="auto">
          <a:xfrm>
            <a:off x="2654300" y="3835400"/>
            <a:ext cx="3517900" cy="1333500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223250" name="Rectangle 18"/>
          <p:cNvSpPr>
            <a:spLocks noChangeArrowheads="1"/>
          </p:cNvSpPr>
          <p:nvPr/>
        </p:nvSpPr>
        <p:spPr bwMode="auto">
          <a:xfrm>
            <a:off x="2628900" y="3657600"/>
            <a:ext cx="3543300" cy="165100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7475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Lineares System</a:t>
            </a:r>
          </a:p>
        </p:txBody>
      </p:sp>
      <p:sp>
        <p:nvSpPr>
          <p:cNvPr id="74760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546100" y="1295400"/>
            <a:ext cx="8420100" cy="484188"/>
          </a:xfrm>
        </p:spPr>
        <p:txBody>
          <a:bodyPr/>
          <a:lstStyle/>
          <a:p>
            <a:pPr marL="0" indent="0"/>
            <a:r>
              <a:rPr sz="2000" smtClean="0"/>
              <a:t>Systemverhalten				</a:t>
            </a:r>
            <a:endParaRPr sz="2000" i="1" smtClean="0"/>
          </a:p>
        </p:txBody>
      </p:sp>
      <p:sp>
        <p:nvSpPr>
          <p:cNvPr id="223240" name="Text Box 8"/>
          <p:cNvSpPr txBox="1">
            <a:spLocks noChangeArrowheads="1"/>
          </p:cNvSpPr>
          <p:nvPr/>
        </p:nvSpPr>
        <p:spPr bwMode="auto">
          <a:xfrm>
            <a:off x="1435100" y="3505200"/>
            <a:ext cx="86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b="0">
                <a:sym typeface="Symbol" panose="05050102010706020507" pitchFamily="18" charset="2"/>
              </a:rPr>
              <a:t></a:t>
            </a:r>
            <a:r>
              <a:rPr lang="de-DE" altLang="de-DE" sz="2000" b="0"/>
              <a:t> &lt; 0</a:t>
            </a:r>
            <a:endParaRPr lang="de-DE" altLang="de-DE" sz="2000" b="0">
              <a:sym typeface="Symbol" panose="05050102010706020507" pitchFamily="18" charset="2"/>
            </a:endParaRPr>
          </a:p>
        </p:txBody>
      </p:sp>
      <p:sp>
        <p:nvSpPr>
          <p:cNvPr id="74762" name="Text Box 9"/>
          <p:cNvSpPr txBox="1">
            <a:spLocks noChangeArrowheads="1"/>
          </p:cNvSpPr>
          <p:nvPr/>
        </p:nvSpPr>
        <p:spPr bwMode="auto">
          <a:xfrm>
            <a:off x="3949700" y="3924300"/>
            <a:ext cx="93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b="0">
                <a:sym typeface="Symbol" panose="05050102010706020507" pitchFamily="18" charset="2"/>
              </a:rPr>
              <a:t></a:t>
            </a:r>
            <a:r>
              <a:rPr lang="de-DE" altLang="de-DE" sz="2000" b="0"/>
              <a:t> = 0</a:t>
            </a:r>
          </a:p>
        </p:txBody>
      </p:sp>
      <p:sp>
        <p:nvSpPr>
          <p:cNvPr id="223242" name="Text Box 10"/>
          <p:cNvSpPr txBox="1">
            <a:spLocks noChangeArrowheads="1"/>
          </p:cNvSpPr>
          <p:nvPr/>
        </p:nvSpPr>
        <p:spPr bwMode="auto">
          <a:xfrm>
            <a:off x="6743700" y="35179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b="0">
                <a:sym typeface="Symbol" panose="05050102010706020507" pitchFamily="18" charset="2"/>
              </a:rPr>
              <a:t></a:t>
            </a:r>
            <a:r>
              <a:rPr lang="de-DE" altLang="de-DE" sz="2000" b="0"/>
              <a:t> &gt; 0</a:t>
            </a:r>
            <a:endParaRPr lang="de-DE" altLang="de-DE" sz="2000" b="0">
              <a:sym typeface="Symbol" panose="05050102010706020507" pitchFamily="18" charset="2"/>
            </a:endParaRPr>
          </a:p>
        </p:txBody>
      </p:sp>
      <p:sp>
        <p:nvSpPr>
          <p:cNvPr id="74764" name="Text Box 11"/>
          <p:cNvSpPr txBox="1">
            <a:spLocks noChangeArrowheads="1"/>
          </p:cNvSpPr>
          <p:nvPr/>
        </p:nvSpPr>
        <p:spPr bwMode="auto">
          <a:xfrm>
            <a:off x="5816600" y="36830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b="0">
                <a:sym typeface="Symbol" panose="05050102010706020507" pitchFamily="18" charset="2"/>
              </a:rPr>
              <a:t></a:t>
            </a:r>
            <a:endParaRPr lang="de-DE" altLang="de-DE" sz="2000" b="0">
              <a:sym typeface="Symbol" panose="05050102010706020507" pitchFamily="18" charset="2"/>
            </a:endParaRPr>
          </a:p>
        </p:txBody>
      </p:sp>
      <p:graphicFrame>
        <p:nvGraphicFramePr>
          <p:cNvPr id="74765" name="Object 12"/>
          <p:cNvGraphicFramePr>
            <a:graphicFrameLocks noChangeAspect="1"/>
          </p:cNvGraphicFramePr>
          <p:nvPr/>
        </p:nvGraphicFramePr>
        <p:xfrm>
          <a:off x="3014663" y="950913"/>
          <a:ext cx="4097337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85" name="Bild" r:id="rId4" imgW="1988554" imgH="564463" progId="Word.Picture.8">
                  <p:embed/>
                </p:oleObj>
              </mc:Choice>
              <mc:Fallback>
                <p:oleObj name="Bild" r:id="rId4" imgW="1988554" imgH="564463" progId="Word.Picture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4663" y="950913"/>
                        <a:ext cx="4097337" cy="115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66" name="Line 13"/>
          <p:cNvSpPr>
            <a:spLocks noChangeShapeType="1"/>
          </p:cNvSpPr>
          <p:nvPr/>
        </p:nvSpPr>
        <p:spPr bwMode="auto">
          <a:xfrm flipV="1">
            <a:off x="4470400" y="2717800"/>
            <a:ext cx="0" cy="20955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74767" name="Line 14"/>
          <p:cNvSpPr>
            <a:spLocks noChangeShapeType="1"/>
          </p:cNvSpPr>
          <p:nvPr/>
        </p:nvSpPr>
        <p:spPr bwMode="auto">
          <a:xfrm>
            <a:off x="2781300" y="3746500"/>
            <a:ext cx="3378200" cy="127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round/>
                <a:headEnd/>
                <a:tailEnd type="stealth" w="lg" len="lg"/>
              </a14:hiddenLine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74768" name="Text Box 15"/>
          <p:cNvSpPr txBox="1">
            <a:spLocks noChangeArrowheads="1"/>
          </p:cNvSpPr>
          <p:nvPr/>
        </p:nvSpPr>
        <p:spPr bwMode="auto">
          <a:xfrm>
            <a:off x="4483100" y="2654300"/>
            <a:ext cx="292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b="0">
                <a:sym typeface="Symbol" panose="05050102010706020507" pitchFamily="18" charset="2"/>
              </a:rPr>
              <a:t></a:t>
            </a:r>
            <a:endParaRPr lang="de-DE" altLang="de-DE" sz="2000" b="0"/>
          </a:p>
        </p:txBody>
      </p:sp>
      <p:sp>
        <p:nvSpPr>
          <p:cNvPr id="223248" name="Text Box 16"/>
          <p:cNvSpPr txBox="1">
            <a:spLocks noChangeArrowheads="1"/>
          </p:cNvSpPr>
          <p:nvPr/>
        </p:nvSpPr>
        <p:spPr bwMode="auto">
          <a:xfrm>
            <a:off x="4076700" y="2057400"/>
            <a:ext cx="86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>
                <a:sym typeface="Symbol" panose="05050102010706020507" pitchFamily="18" charset="2"/>
              </a:rPr>
              <a:t></a:t>
            </a:r>
            <a:r>
              <a:rPr lang="de-DE" altLang="de-DE" sz="2000" b="0"/>
              <a:t> &gt; 0</a:t>
            </a:r>
          </a:p>
        </p:txBody>
      </p:sp>
      <p:sp>
        <p:nvSpPr>
          <p:cNvPr id="223249" name="Text Box 17"/>
          <p:cNvSpPr txBox="1">
            <a:spLocks noChangeArrowheads="1"/>
          </p:cNvSpPr>
          <p:nvPr/>
        </p:nvSpPr>
        <p:spPr bwMode="auto">
          <a:xfrm>
            <a:off x="4114800" y="5118100"/>
            <a:ext cx="86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>
                <a:sym typeface="Symbol" panose="05050102010706020507" pitchFamily="18" charset="2"/>
              </a:rPr>
              <a:t></a:t>
            </a:r>
            <a:r>
              <a:rPr lang="de-DE" altLang="de-DE" sz="2000" b="0"/>
              <a:t> &lt; 0</a:t>
            </a:r>
          </a:p>
        </p:txBody>
      </p:sp>
      <p:sp>
        <p:nvSpPr>
          <p:cNvPr id="74771" name="Line 19"/>
          <p:cNvSpPr>
            <a:spLocks noChangeShapeType="1"/>
          </p:cNvSpPr>
          <p:nvPr/>
        </p:nvSpPr>
        <p:spPr bwMode="auto">
          <a:xfrm>
            <a:off x="2755900" y="3733800"/>
            <a:ext cx="3378200" cy="127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74772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- 3-</a:t>
            </a:r>
            <a:fld id="{9DAA9371-E7AC-46E4-AA2C-58B6E134A9A6}" type="slidenum"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pPr>
                <a:buSzTx/>
                <a:buFontTx/>
                <a:buNone/>
              </a:pPr>
              <a:t>53</a:t>
            </a:fld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</a:t>
            </a:r>
          </a:p>
        </p:txBody>
      </p:sp>
      <p:sp>
        <p:nvSpPr>
          <p:cNvPr id="74773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23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23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23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23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7" grpId="0" animBg="1"/>
      <p:bldP spid="223236" grpId="0" animBg="1"/>
      <p:bldP spid="223234" grpId="0" animBg="1"/>
      <p:bldP spid="223235" grpId="0" animBg="1"/>
      <p:bldP spid="223250" grpId="0" animBg="1"/>
      <p:bldP spid="223240" grpId="0"/>
      <p:bldP spid="223242" grpId="0"/>
      <p:bldP spid="223248" grpId="0"/>
      <p:bldP spid="22324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Lineares System</a:t>
            </a:r>
          </a:p>
        </p:txBody>
      </p:sp>
      <p:sp>
        <p:nvSpPr>
          <p:cNvPr id="75779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546100" y="1295400"/>
            <a:ext cx="8420100" cy="484188"/>
          </a:xfrm>
        </p:spPr>
        <p:txBody>
          <a:bodyPr/>
          <a:lstStyle/>
          <a:p>
            <a:pPr marL="0" indent="0"/>
            <a:r>
              <a:rPr sz="2000" smtClean="0"/>
              <a:t>Systemverhalten				</a:t>
            </a:r>
            <a:endParaRPr sz="2000" i="1" smtClean="0"/>
          </a:p>
        </p:txBody>
      </p:sp>
      <p:sp>
        <p:nvSpPr>
          <p:cNvPr id="224265" name="Text Box 9"/>
          <p:cNvSpPr txBox="1">
            <a:spLocks noChangeArrowheads="1"/>
          </p:cNvSpPr>
          <p:nvPr/>
        </p:nvSpPr>
        <p:spPr bwMode="auto">
          <a:xfrm>
            <a:off x="1549400" y="4292600"/>
            <a:ext cx="86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b="0">
                <a:sym typeface="Symbol" panose="05050102010706020507" pitchFamily="18" charset="2"/>
              </a:rPr>
              <a:t></a:t>
            </a:r>
            <a:r>
              <a:rPr lang="de-DE" altLang="de-DE" sz="2000" b="0"/>
              <a:t> &lt; 0</a:t>
            </a:r>
            <a:endParaRPr lang="de-DE" altLang="de-DE" sz="2000" b="0">
              <a:sym typeface="Symbol" panose="05050102010706020507" pitchFamily="18" charset="2"/>
            </a:endParaRPr>
          </a:p>
        </p:txBody>
      </p:sp>
      <p:sp>
        <p:nvSpPr>
          <p:cNvPr id="224266" name="Text Box 10"/>
          <p:cNvSpPr txBox="1">
            <a:spLocks noChangeArrowheads="1"/>
          </p:cNvSpPr>
          <p:nvPr/>
        </p:nvSpPr>
        <p:spPr bwMode="auto">
          <a:xfrm>
            <a:off x="4241800" y="4368800"/>
            <a:ext cx="93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b="0">
                <a:sym typeface="Symbol" panose="05050102010706020507" pitchFamily="18" charset="2"/>
              </a:rPr>
              <a:t></a:t>
            </a:r>
            <a:r>
              <a:rPr lang="de-DE" altLang="de-DE" sz="2000" b="0"/>
              <a:t> = 0</a:t>
            </a:r>
          </a:p>
        </p:txBody>
      </p:sp>
      <p:graphicFrame>
        <p:nvGraphicFramePr>
          <p:cNvPr id="75782" name="Object 13"/>
          <p:cNvGraphicFramePr>
            <a:graphicFrameLocks noChangeAspect="1"/>
          </p:cNvGraphicFramePr>
          <p:nvPr/>
        </p:nvGraphicFramePr>
        <p:xfrm>
          <a:off x="3014663" y="950913"/>
          <a:ext cx="4097337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04" name="Bild" r:id="rId5" imgW="1988554" imgH="564463" progId="Word.Picture.8">
                  <p:embed/>
                </p:oleObj>
              </mc:Choice>
              <mc:Fallback>
                <p:oleObj name="Bild" r:id="rId5" imgW="1988554" imgH="564463" progId="Word.Picture.8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4663" y="950913"/>
                        <a:ext cx="4097337" cy="115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3" name="Text Box 17"/>
          <p:cNvSpPr txBox="1">
            <a:spLocks noChangeArrowheads="1"/>
          </p:cNvSpPr>
          <p:nvPr/>
        </p:nvSpPr>
        <p:spPr bwMode="auto">
          <a:xfrm>
            <a:off x="7721600" y="1320800"/>
            <a:ext cx="1117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800">
                <a:solidFill>
                  <a:schemeClr val="bg2"/>
                </a:solidFill>
                <a:sym typeface="Symbol" panose="05050102010706020507" pitchFamily="18" charset="2"/>
              </a:rPr>
              <a:t></a:t>
            </a:r>
            <a:r>
              <a:rPr lang="de-DE" altLang="de-DE" sz="2800">
                <a:solidFill>
                  <a:schemeClr val="bg2"/>
                </a:solidFill>
              </a:rPr>
              <a:t> = 0</a:t>
            </a:r>
          </a:p>
        </p:txBody>
      </p:sp>
      <p:pic>
        <p:nvPicPr>
          <p:cNvPr id="224276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130425"/>
            <a:ext cx="2497137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77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4649788"/>
            <a:ext cx="227488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78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4702175"/>
            <a:ext cx="2289175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79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2149475"/>
            <a:ext cx="25273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80" name="Picture 2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4645025"/>
            <a:ext cx="235585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81" name="Picture 2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2120900"/>
            <a:ext cx="254635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7" name="Text Box 11"/>
          <p:cNvSpPr txBox="1">
            <a:spLocks noChangeArrowheads="1"/>
          </p:cNvSpPr>
          <p:nvPr/>
        </p:nvSpPr>
        <p:spPr bwMode="auto">
          <a:xfrm>
            <a:off x="7035800" y="42799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b="0">
                <a:sym typeface="Symbol" panose="05050102010706020507" pitchFamily="18" charset="2"/>
              </a:rPr>
              <a:t></a:t>
            </a:r>
            <a:r>
              <a:rPr lang="de-DE" altLang="de-DE" sz="2000" b="0"/>
              <a:t> &gt; 0</a:t>
            </a:r>
            <a:endParaRPr lang="de-DE" altLang="de-DE" sz="2000" b="0">
              <a:sym typeface="Symbol" panose="05050102010706020507" pitchFamily="18" charset="2"/>
            </a:endParaRPr>
          </a:p>
        </p:txBody>
      </p:sp>
      <p:sp>
        <p:nvSpPr>
          <p:cNvPr id="75791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- 3-</a:t>
            </a:r>
            <a:fld id="{8D66F774-DDEA-4FAC-81BE-E545814BE12B}" type="slidenum"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pPr>
                <a:buSzTx/>
                <a:buFontTx/>
                <a:buNone/>
              </a:pPr>
              <a:t>54</a:t>
            </a:fld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</a:t>
            </a:r>
          </a:p>
        </p:txBody>
      </p:sp>
      <p:sp>
        <p:nvSpPr>
          <p:cNvPr id="75792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65" grpId="0"/>
      <p:bldP spid="224266" grpId="0"/>
      <p:bldP spid="22426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Lineares System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46100" y="1295400"/>
            <a:ext cx="8420100" cy="484188"/>
          </a:xfrm>
        </p:spPr>
        <p:txBody>
          <a:bodyPr/>
          <a:lstStyle/>
          <a:p>
            <a:pPr marL="0" indent="0"/>
            <a:r>
              <a:rPr sz="2000" smtClean="0"/>
              <a:t>Systemverhalten				</a:t>
            </a:r>
            <a:endParaRPr sz="2000" i="1" smtClean="0"/>
          </a:p>
        </p:txBody>
      </p:sp>
      <p:graphicFrame>
        <p:nvGraphicFramePr>
          <p:cNvPr id="77828" name="Object 7"/>
          <p:cNvGraphicFramePr>
            <a:graphicFrameLocks noChangeAspect="1"/>
          </p:cNvGraphicFramePr>
          <p:nvPr/>
        </p:nvGraphicFramePr>
        <p:xfrm>
          <a:off x="3014663" y="950913"/>
          <a:ext cx="4097337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52" name="Bild" r:id="rId4" imgW="1988554" imgH="564463" progId="Word.Picture.8">
                  <p:embed/>
                </p:oleObj>
              </mc:Choice>
              <mc:Fallback>
                <p:oleObj name="Bild" r:id="rId4" imgW="1988554" imgH="564463" progId="Word.Pictur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4663" y="950913"/>
                        <a:ext cx="4097337" cy="115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9" name="Text Box 8"/>
          <p:cNvSpPr txBox="1">
            <a:spLocks noChangeArrowheads="1"/>
          </p:cNvSpPr>
          <p:nvPr/>
        </p:nvSpPr>
        <p:spPr bwMode="auto">
          <a:xfrm>
            <a:off x="7721600" y="1320800"/>
            <a:ext cx="1117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6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800">
                <a:solidFill>
                  <a:srgbClr val="FF00FF"/>
                </a:solidFill>
                <a:sym typeface="Symbol" panose="05050102010706020507" pitchFamily="18" charset="2"/>
              </a:rPr>
              <a:t></a:t>
            </a:r>
            <a:r>
              <a:rPr lang="de-DE" altLang="de-DE" sz="2800">
                <a:solidFill>
                  <a:srgbClr val="FF00FF"/>
                </a:solidFill>
              </a:rPr>
              <a:t> &gt; 0</a:t>
            </a:r>
          </a:p>
        </p:txBody>
      </p:sp>
      <p:pic>
        <p:nvPicPr>
          <p:cNvPr id="226319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2105025"/>
            <a:ext cx="2617787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20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4713288"/>
            <a:ext cx="2217737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21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2112963"/>
            <a:ext cx="2579687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22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8" y="4808538"/>
            <a:ext cx="2141537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23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2116138"/>
            <a:ext cx="2590800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24" name="Picture 2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4830763"/>
            <a:ext cx="2052637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10" name="Text Box 6"/>
          <p:cNvSpPr txBox="1">
            <a:spLocks noChangeArrowheads="1"/>
          </p:cNvSpPr>
          <p:nvPr/>
        </p:nvSpPr>
        <p:spPr bwMode="auto">
          <a:xfrm>
            <a:off x="7061200" y="4445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6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b="0">
                <a:sym typeface="Symbol" panose="05050102010706020507" pitchFamily="18" charset="2"/>
              </a:rPr>
              <a:t></a:t>
            </a:r>
            <a:r>
              <a:rPr lang="de-DE" altLang="de-DE" sz="2000" b="0"/>
              <a:t> &gt; 0</a:t>
            </a:r>
            <a:endParaRPr lang="de-DE" altLang="de-DE" sz="2000" b="0">
              <a:sym typeface="Symbol" panose="05050102010706020507" pitchFamily="18" charset="2"/>
            </a:endParaRPr>
          </a:p>
        </p:txBody>
      </p:sp>
      <p:sp>
        <p:nvSpPr>
          <p:cNvPr id="226309" name="Text Box 5"/>
          <p:cNvSpPr txBox="1">
            <a:spLocks noChangeArrowheads="1"/>
          </p:cNvSpPr>
          <p:nvPr/>
        </p:nvSpPr>
        <p:spPr bwMode="auto">
          <a:xfrm>
            <a:off x="4305300" y="4432300"/>
            <a:ext cx="93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6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b="0">
                <a:sym typeface="Symbol" panose="05050102010706020507" pitchFamily="18" charset="2"/>
              </a:rPr>
              <a:t></a:t>
            </a:r>
            <a:r>
              <a:rPr lang="de-DE" altLang="de-DE" sz="2000" b="0"/>
              <a:t> = 0</a:t>
            </a:r>
          </a:p>
        </p:txBody>
      </p:sp>
      <p:sp>
        <p:nvSpPr>
          <p:cNvPr id="226308" name="Text Box 4"/>
          <p:cNvSpPr txBox="1">
            <a:spLocks noChangeArrowheads="1"/>
          </p:cNvSpPr>
          <p:nvPr/>
        </p:nvSpPr>
        <p:spPr bwMode="auto">
          <a:xfrm>
            <a:off x="1651000" y="4406900"/>
            <a:ext cx="86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6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b="0">
                <a:sym typeface="Symbol" panose="05050102010706020507" pitchFamily="18" charset="2"/>
              </a:rPr>
              <a:t></a:t>
            </a:r>
            <a:r>
              <a:rPr lang="de-DE" altLang="de-DE" sz="2000" b="0"/>
              <a:t> &lt; 0</a:t>
            </a:r>
            <a:endParaRPr lang="de-DE" altLang="de-DE" sz="2000" b="0">
              <a:sym typeface="Symbol" panose="05050102010706020507" pitchFamily="18" charset="2"/>
            </a:endParaRPr>
          </a:p>
        </p:txBody>
      </p:sp>
      <p:sp>
        <p:nvSpPr>
          <p:cNvPr id="77839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</p:spPr>
        <p:txBody>
          <a:bodyPr/>
          <a:lstStyle>
            <a:lvl1pPr>
              <a:buSzPct val="130000"/>
              <a:buBlip>
                <a:blip r:embed="rId6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- 3-</a:t>
            </a:r>
            <a:fld id="{AC215A78-F18A-40F8-8277-30F43DF991D0}" type="slidenum"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pPr>
                <a:buSzTx/>
                <a:buFontTx/>
                <a:buNone/>
              </a:pPr>
              <a:t>55</a:t>
            </a:fld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</a:t>
            </a:r>
          </a:p>
        </p:txBody>
      </p:sp>
      <p:sp>
        <p:nvSpPr>
          <p:cNvPr id="77840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6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10" grpId="0"/>
      <p:bldP spid="226309" grpId="0"/>
      <p:bldP spid="22630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el 1"/>
          <p:cNvSpPr>
            <a:spLocks noGrp="1"/>
          </p:cNvSpPr>
          <p:nvPr>
            <p:ph type="title" idx="4294967295"/>
          </p:nvPr>
        </p:nvSpPr>
        <p:spPr>
          <a:xfrm>
            <a:off x="612775" y="4762500"/>
            <a:ext cx="8531225" cy="800100"/>
          </a:xfrm>
          <a:noFill/>
        </p:spPr>
        <p:txBody>
          <a:bodyPr wrap="square" lIns="91440" anchor="ctr"/>
          <a:lstStyle/>
          <a:p>
            <a:pPr marL="355600" indent="3175" eaLnBrk="1" hangingPunct="1">
              <a:lnSpc>
                <a:spcPct val="90000"/>
              </a:lnSpc>
            </a:pPr>
            <a:r>
              <a:rPr lang="de-DE" altLang="de-DE" sz="3800" smtClean="0">
                <a:solidFill>
                  <a:srgbClr val="BFBFBF"/>
                </a:solidFill>
                <a:cs typeface="Arial" panose="020B0604020202020204" pitchFamily="34" charset="0"/>
              </a:rPr>
              <a:t>Gleichgewichtssysteme</a:t>
            </a:r>
          </a:p>
        </p:txBody>
      </p:sp>
      <p:sp>
        <p:nvSpPr>
          <p:cNvPr id="79875" name="Titel 1"/>
          <p:cNvSpPr txBox="1">
            <a:spLocks/>
          </p:cNvSpPr>
          <p:nvPr/>
        </p:nvSpPr>
        <p:spPr bwMode="auto">
          <a:xfrm>
            <a:off x="714375" y="2428875"/>
            <a:ext cx="7772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de-DE" altLang="de-DE" sz="4000">
              <a:solidFill>
                <a:srgbClr val="BFBFBF"/>
              </a:solidFill>
              <a:cs typeface="Arial" panose="020B0604020202020204" pitchFamily="34" charset="0"/>
            </a:endParaRPr>
          </a:p>
        </p:txBody>
      </p:sp>
      <p:sp>
        <p:nvSpPr>
          <p:cNvPr id="79876" name="Titel 1"/>
          <p:cNvSpPr txBox="1">
            <a:spLocks/>
          </p:cNvSpPr>
          <p:nvPr/>
        </p:nvSpPr>
        <p:spPr bwMode="auto">
          <a:xfrm>
            <a:off x="614363" y="1152525"/>
            <a:ext cx="852963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sz="3800" b="0">
                <a:solidFill>
                  <a:srgbClr val="BFBFB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Einführung</a:t>
            </a:r>
          </a:p>
        </p:txBody>
      </p:sp>
      <p:sp>
        <p:nvSpPr>
          <p:cNvPr id="79877" name="Titel 1"/>
          <p:cNvSpPr txBox="1">
            <a:spLocks/>
          </p:cNvSpPr>
          <p:nvPr/>
        </p:nvSpPr>
        <p:spPr bwMode="auto">
          <a:xfrm>
            <a:off x="719138" y="5143500"/>
            <a:ext cx="8424862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de-DE" altLang="de-DE" sz="4000">
              <a:solidFill>
                <a:srgbClr val="BFBFBF"/>
              </a:solidFill>
              <a:cs typeface="Arial" panose="020B0604020202020204" pitchFamily="34" charset="0"/>
            </a:endParaRPr>
          </a:p>
        </p:txBody>
      </p:sp>
      <p:sp>
        <p:nvSpPr>
          <p:cNvPr id="79878" name="Titel 1"/>
          <p:cNvSpPr>
            <a:spLocks/>
          </p:cNvSpPr>
          <p:nvPr/>
        </p:nvSpPr>
        <p:spPr bwMode="auto">
          <a:xfrm>
            <a:off x="623888" y="1979613"/>
            <a:ext cx="852011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sz="3800" b="0">
                <a:solidFill>
                  <a:srgbClr val="BFBFB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Module und Subsysteme</a:t>
            </a:r>
          </a:p>
        </p:txBody>
      </p:sp>
      <p:sp>
        <p:nvSpPr>
          <p:cNvPr id="79879" name="Titel 1"/>
          <p:cNvSpPr>
            <a:spLocks/>
          </p:cNvSpPr>
          <p:nvPr/>
        </p:nvSpPr>
        <p:spPr bwMode="auto">
          <a:xfrm>
            <a:off x="609600" y="5592763"/>
            <a:ext cx="84201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de-DE" altLang="de-DE" sz="3800" b="0">
                <a:solidFill>
                  <a:srgbClr val="BFBFB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Parameterschätzung</a:t>
            </a:r>
          </a:p>
        </p:txBody>
      </p:sp>
      <p:sp>
        <p:nvSpPr>
          <p:cNvPr id="79880" name="Titel 1"/>
          <p:cNvSpPr>
            <a:spLocks/>
          </p:cNvSpPr>
          <p:nvPr/>
        </p:nvSpPr>
        <p:spPr bwMode="auto">
          <a:xfrm>
            <a:off x="623888" y="2847975"/>
            <a:ext cx="852011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sz="3800" b="0">
                <a:solidFill>
                  <a:srgbClr val="BFBFB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Grundelemente</a:t>
            </a:r>
          </a:p>
        </p:txBody>
      </p:sp>
      <p:sp>
        <p:nvSpPr>
          <p:cNvPr id="79881" name="Titel 1"/>
          <p:cNvSpPr>
            <a:spLocks/>
          </p:cNvSpPr>
          <p:nvPr/>
        </p:nvSpPr>
        <p:spPr bwMode="auto">
          <a:xfrm>
            <a:off x="623888" y="3778250"/>
            <a:ext cx="8520112" cy="900113"/>
          </a:xfrm>
          <a:prstGeom prst="rect">
            <a:avLst/>
          </a:prstGeom>
          <a:solidFill>
            <a:srgbClr val="FFCC6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Tx/>
              <a:buFontTx/>
              <a:buNone/>
            </a:pPr>
            <a:r>
              <a:rPr kumimoji="1" lang="de-DE" altLang="de-DE" sz="4000">
                <a:latin typeface="Arial Black" panose="020B0A04020102020204" pitchFamily="34" charset="0"/>
                <a:cs typeface="Arial" panose="020B0604020202020204" pitchFamily="34" charset="0"/>
              </a:rPr>
              <a:t>Nichtlineare Systeme</a:t>
            </a:r>
          </a:p>
        </p:txBody>
      </p:sp>
      <p:sp>
        <p:nvSpPr>
          <p:cNvPr id="79882" name="Textfeld 11"/>
          <p:cNvSpPr txBox="1">
            <a:spLocks noChangeArrowheads="1"/>
          </p:cNvSpPr>
          <p:nvPr/>
        </p:nvSpPr>
        <p:spPr bwMode="auto">
          <a:xfrm>
            <a:off x="479425" y="396875"/>
            <a:ext cx="689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3200" b="0">
                <a:solidFill>
                  <a:srgbClr val="C00000"/>
                </a:solidFill>
                <a:latin typeface="Arial Black" panose="020B0A04020102020204" pitchFamily="34" charset="0"/>
              </a:rPr>
              <a:t>Wissensbasierte Modellierung</a:t>
            </a:r>
          </a:p>
        </p:txBody>
      </p:sp>
      <p:sp>
        <p:nvSpPr>
          <p:cNvPr id="79883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- 3-</a:t>
            </a:r>
            <a:fld id="{E3FC2E68-B189-4E31-98DC-DA6CF3565B18}" type="slidenum"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pPr>
                <a:buSzTx/>
                <a:buFontTx/>
                <a:buNone/>
              </a:pPr>
              <a:t>56</a:t>
            </a:fld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</a:t>
            </a:r>
          </a:p>
        </p:txBody>
      </p:sp>
      <p:sp>
        <p:nvSpPr>
          <p:cNvPr id="79884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Nichtlineare Kopplung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77200" cy="2325688"/>
          </a:xfrm>
        </p:spPr>
        <p:txBody>
          <a:bodyPr/>
          <a:lstStyle/>
          <a:p>
            <a:pPr marL="0" indent="0">
              <a:buFontTx/>
              <a:buNone/>
            </a:pPr>
            <a:r>
              <a:rPr sz="2800" smtClean="0"/>
              <a:t>Beispiel:   Populationsdynamik</a:t>
            </a:r>
          </a:p>
          <a:p>
            <a:pPr marL="0" indent="0">
              <a:buFontTx/>
              <a:buNone/>
            </a:pPr>
            <a:endParaRPr sz="2800" smtClean="0"/>
          </a:p>
          <a:p>
            <a:pPr marL="0" indent="0">
              <a:buFontTx/>
              <a:buNone/>
            </a:pPr>
            <a:r>
              <a:rPr smtClean="0"/>
              <a:t>Population mit Anzahl N</a:t>
            </a:r>
            <a:r>
              <a:rPr baseline="-25000" smtClean="0"/>
              <a:t>1</a:t>
            </a:r>
          </a:p>
          <a:p>
            <a:pPr marL="0" indent="0">
              <a:buFontTx/>
              <a:buNone/>
            </a:pPr>
            <a:r>
              <a:rPr smtClean="0"/>
              <a:t>Population mit Anzahl N</a:t>
            </a:r>
            <a:r>
              <a:rPr baseline="-25000" smtClean="0"/>
              <a:t>2</a:t>
            </a:r>
          </a:p>
          <a:p>
            <a:pPr marL="0" indent="0">
              <a:lnSpc>
                <a:spcPct val="180000"/>
              </a:lnSpc>
              <a:buFontTx/>
              <a:buNone/>
            </a:pPr>
            <a:r>
              <a:rPr sz="2000" smtClean="0"/>
              <a:t>Einfachster Fall: feste Geburt- und Todesraten.</a:t>
            </a:r>
          </a:p>
        </p:txBody>
      </p:sp>
      <p:pic>
        <p:nvPicPr>
          <p:cNvPr id="21709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3611563"/>
            <a:ext cx="282892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78EF1B5C-5B80-4772-8B2B-A6ABEBBB25DB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57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80902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1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Nichtlineare Kopplung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77200" cy="2325688"/>
          </a:xfrm>
        </p:spPr>
        <p:txBody>
          <a:bodyPr/>
          <a:lstStyle/>
          <a:p>
            <a:pPr marL="0" indent="0">
              <a:buFontTx/>
              <a:buNone/>
            </a:pPr>
            <a:r>
              <a:rPr sz="2800" smtClean="0"/>
              <a:t>Beispiel:   Populationsdynamik</a:t>
            </a:r>
          </a:p>
          <a:p>
            <a:pPr marL="0" indent="0">
              <a:buFontTx/>
              <a:buNone/>
            </a:pPr>
            <a:endParaRPr sz="2800" smtClean="0"/>
          </a:p>
          <a:p>
            <a:pPr marL="0" indent="0">
              <a:buFontTx/>
              <a:buNone/>
            </a:pPr>
            <a:r>
              <a:rPr smtClean="0"/>
              <a:t>Kopplung: Futterkonkurrenz</a:t>
            </a:r>
          </a:p>
          <a:p>
            <a:pPr marL="0" indent="0">
              <a:buFontTx/>
              <a:buNone/>
            </a:pPr>
            <a:endParaRPr smtClean="0"/>
          </a:p>
          <a:p>
            <a:pPr marL="0" indent="0">
              <a:buFontTx/>
              <a:buNone/>
            </a:pPr>
            <a:r>
              <a:rPr smtClean="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		b</a:t>
            </a:r>
            <a:r>
              <a:rPr sz="2800" baseline="-30000" smtClean="0">
                <a:solidFill>
                  <a:srgbClr val="000000"/>
                </a:solidFill>
                <a:latin typeface="(normaler Text)" charset="0"/>
                <a:cs typeface="Times New Roman" panose="02020603050405020304" pitchFamily="18" charset="0"/>
              </a:rPr>
              <a:t>i</a:t>
            </a:r>
            <a:r>
              <a:rPr smtClean="0">
                <a:solidFill>
                  <a:srgbClr val="000000"/>
                </a:solidFill>
                <a:cs typeface="Times New Roman" panose="02020603050405020304" pitchFamily="18" charset="0"/>
              </a:rPr>
              <a:t> = </a:t>
            </a:r>
            <a:r>
              <a:rPr smtClean="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sz="2800" baseline="-30000" smtClean="0">
                <a:solidFill>
                  <a:srgbClr val="000000"/>
                </a:solidFill>
                <a:latin typeface="(normaler Text)" charset="0"/>
                <a:cs typeface="Times New Roman" panose="02020603050405020304" pitchFamily="18" charset="0"/>
              </a:rPr>
              <a:t>i </a:t>
            </a:r>
            <a:r>
              <a:rPr smtClean="0">
                <a:solidFill>
                  <a:srgbClr val="000000"/>
                </a:solidFill>
                <a:cs typeface="Times New Roman" panose="02020603050405020304" pitchFamily="18" charset="0"/>
              </a:rPr>
              <a:t>+ c</a:t>
            </a:r>
            <a:r>
              <a:rPr sz="2800" baseline="-30000" smtClean="0">
                <a:solidFill>
                  <a:srgbClr val="000000"/>
                </a:solidFill>
                <a:latin typeface="(normaler Text)" charset="0"/>
                <a:cs typeface="Times New Roman" panose="02020603050405020304" pitchFamily="18" charset="0"/>
              </a:rPr>
              <a:t>i</a:t>
            </a:r>
            <a:r>
              <a:rPr smtClean="0">
                <a:solidFill>
                  <a:srgbClr val="000000"/>
                </a:solidFill>
                <a:cs typeface="Times New Roman" panose="02020603050405020304" pitchFamily="18" charset="0"/>
              </a:rPr>
              <a:t> (N</a:t>
            </a:r>
            <a:r>
              <a:rPr sz="2800" baseline="-30000" smtClean="0">
                <a:solidFill>
                  <a:srgbClr val="000000"/>
                </a:solidFill>
                <a:latin typeface="(normaler Text)" charset="0"/>
                <a:cs typeface="Times New Roman" panose="02020603050405020304" pitchFamily="18" charset="0"/>
              </a:rPr>
              <a:t>1</a:t>
            </a:r>
            <a:r>
              <a:rPr smtClean="0">
                <a:solidFill>
                  <a:srgbClr val="000000"/>
                </a:solidFill>
                <a:cs typeface="Times New Roman" panose="02020603050405020304" pitchFamily="18" charset="0"/>
              </a:rPr>
              <a:t>+N</a:t>
            </a:r>
            <a:r>
              <a:rPr sz="2800" baseline="-30000" smtClean="0">
                <a:solidFill>
                  <a:srgbClr val="000000"/>
                </a:solidFill>
                <a:latin typeface="(normaler Text)" charset="0"/>
                <a:cs typeface="Times New Roman" panose="02020603050405020304" pitchFamily="18" charset="0"/>
              </a:rPr>
              <a:t>2</a:t>
            </a:r>
            <a:r>
              <a:rPr smtClean="0">
                <a:solidFill>
                  <a:srgbClr val="000000"/>
                </a:solidFill>
                <a:cs typeface="Times New Roman" panose="02020603050405020304" pitchFamily="18" charset="0"/>
              </a:rPr>
              <a:t>)      i = 1,2</a:t>
            </a:r>
            <a:r>
              <a:rPr smtClean="0"/>
              <a:t>     </a:t>
            </a:r>
            <a:r>
              <a:rPr i="1" smtClean="0"/>
              <a:t>Sterberate</a:t>
            </a:r>
          </a:p>
        </p:txBody>
      </p:sp>
      <p:pic>
        <p:nvPicPr>
          <p:cNvPr id="21812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3744913"/>
            <a:ext cx="4217988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12"/>
          <p:cNvPicPr>
            <a:picLocks noChangeAspect="1" noChangeArrowheads="1"/>
          </p:cNvPicPr>
          <p:nvPr/>
        </p:nvPicPr>
        <p:blipFill>
          <a:blip r:embed="rId4">
            <a:lum bright="-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3578225"/>
            <a:ext cx="4287837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FE12BFB5-65AB-4EF8-AE55-13447C068A02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58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81927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5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Nichtlineare Kopplung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77200" cy="2554288"/>
          </a:xfrm>
        </p:spPr>
        <p:txBody>
          <a:bodyPr/>
          <a:lstStyle/>
          <a:p>
            <a:pPr marL="0" indent="0">
              <a:buFontTx/>
              <a:buNone/>
            </a:pPr>
            <a:r>
              <a:rPr sz="2800" smtClean="0"/>
              <a:t>Beispiel:   Populationsdynamik</a:t>
            </a:r>
          </a:p>
          <a:p>
            <a:pPr marL="0" indent="0">
              <a:buFontTx/>
              <a:buNone/>
            </a:pPr>
            <a:endParaRPr sz="2800" smtClean="0"/>
          </a:p>
          <a:p>
            <a:pPr marL="0" indent="0">
              <a:buFontTx/>
              <a:buNone/>
            </a:pPr>
            <a:r>
              <a:rPr smtClean="0"/>
              <a:t>Kopplung: Räuber-Beute</a:t>
            </a:r>
          </a:p>
          <a:p>
            <a:pPr marL="0" indent="0">
              <a:lnSpc>
                <a:spcPct val="50000"/>
              </a:lnSpc>
              <a:buFontTx/>
              <a:buNone/>
            </a:pPr>
            <a:endParaRPr smtClean="0"/>
          </a:p>
          <a:p>
            <a:pPr marL="0" indent="0">
              <a:buFontTx/>
              <a:buNone/>
            </a:pPr>
            <a:r>
              <a:rPr smtClean="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	</a:t>
            </a:r>
            <a:r>
              <a:rPr i="1" smtClean="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sz="2800" i="1" baseline="-30000" smtClean="0">
                <a:solidFill>
                  <a:srgbClr val="000000"/>
                </a:solidFill>
                <a:latin typeface="(normaler Text)" charset="0"/>
                <a:cs typeface="Times New Roman" panose="02020603050405020304" pitchFamily="18" charset="0"/>
              </a:rPr>
              <a:t>1</a:t>
            </a:r>
            <a:r>
              <a:rPr i="1" smtClean="0">
                <a:solidFill>
                  <a:srgbClr val="000000"/>
                </a:solidFill>
                <a:cs typeface="Times New Roman" panose="02020603050405020304" pitchFamily="18" charset="0"/>
              </a:rPr>
              <a:t> = </a:t>
            </a:r>
            <a:r>
              <a:rPr i="1" smtClean="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sz="2800" i="1" baseline="-30000" smtClean="0">
                <a:solidFill>
                  <a:srgbClr val="000000"/>
                </a:solidFill>
                <a:latin typeface="(normaler Text)" charset="0"/>
                <a:cs typeface="Times New Roman" panose="02020603050405020304" pitchFamily="18" charset="0"/>
              </a:rPr>
              <a:t>1 </a:t>
            </a:r>
            <a:r>
              <a:rPr i="1" smtClean="0">
                <a:solidFill>
                  <a:srgbClr val="000000"/>
                </a:solidFill>
                <a:cs typeface="Times New Roman" panose="02020603050405020304" pitchFamily="18" charset="0"/>
              </a:rPr>
              <a:t>– c</a:t>
            </a:r>
            <a:r>
              <a:rPr sz="2800" i="1" baseline="-30000" smtClean="0">
                <a:solidFill>
                  <a:srgbClr val="000000"/>
                </a:solidFill>
                <a:latin typeface="(normaler Text)" charset="0"/>
                <a:cs typeface="Times New Roman" panose="02020603050405020304" pitchFamily="18" charset="0"/>
              </a:rPr>
              <a:t>1</a:t>
            </a:r>
            <a:r>
              <a:rPr i="1" smtClean="0">
                <a:solidFill>
                  <a:srgbClr val="000000"/>
                </a:solidFill>
                <a:cs typeface="Times New Roman" panose="02020603050405020304" pitchFamily="18" charset="0"/>
              </a:rPr>
              <a:t>N</a:t>
            </a:r>
            <a:r>
              <a:rPr sz="2800" i="1" baseline="-30000" smtClean="0">
                <a:solidFill>
                  <a:srgbClr val="000000"/>
                </a:solidFill>
                <a:latin typeface="(normaler Text)" charset="0"/>
                <a:cs typeface="Times New Roman" panose="02020603050405020304" pitchFamily="18" charset="0"/>
              </a:rPr>
              <a:t>2</a:t>
            </a:r>
            <a:r>
              <a:rPr i="1" smtClean="0">
                <a:solidFill>
                  <a:srgbClr val="000000"/>
                </a:solidFill>
                <a:cs typeface="Times New Roman" panose="02020603050405020304" pitchFamily="18" charset="0"/>
              </a:rPr>
              <a:t>      Fressen von Spezies 2</a:t>
            </a:r>
            <a:endParaRPr i="1" smtClean="0">
              <a:solidFill>
                <a:srgbClr val="000000"/>
              </a:solidFill>
              <a:latin typeface="Symbol" panose="05050102010706020507" pitchFamily="18" charset="2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i="1" smtClean="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	b</a:t>
            </a:r>
            <a:r>
              <a:rPr sz="2800" i="1" baseline="-30000" smtClean="0">
                <a:solidFill>
                  <a:srgbClr val="000000"/>
                </a:solidFill>
                <a:latin typeface="(normaler Text)" charset="0"/>
                <a:cs typeface="Times New Roman" panose="02020603050405020304" pitchFamily="18" charset="0"/>
              </a:rPr>
              <a:t>2</a:t>
            </a:r>
            <a:r>
              <a:rPr i="1" smtClean="0">
                <a:solidFill>
                  <a:srgbClr val="000000"/>
                </a:solidFill>
                <a:cs typeface="Times New Roman" panose="02020603050405020304" pitchFamily="18" charset="0"/>
              </a:rPr>
              <a:t> = </a:t>
            </a:r>
            <a:r>
              <a:rPr i="1" smtClean="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sz="2800" i="1" baseline="-30000" smtClean="0">
                <a:solidFill>
                  <a:srgbClr val="000000"/>
                </a:solidFill>
                <a:latin typeface="(normaler Text)" charset="0"/>
                <a:cs typeface="Times New Roman" panose="02020603050405020304" pitchFamily="18" charset="0"/>
              </a:rPr>
              <a:t>2 </a:t>
            </a:r>
            <a:r>
              <a:rPr i="1" smtClean="0">
                <a:solidFill>
                  <a:srgbClr val="000000"/>
                </a:solidFill>
                <a:cs typeface="Times New Roman" panose="02020603050405020304" pitchFamily="18" charset="0"/>
              </a:rPr>
              <a:t>+ c</a:t>
            </a:r>
            <a:r>
              <a:rPr sz="2800" i="1" baseline="-30000" smtClean="0">
                <a:solidFill>
                  <a:srgbClr val="000000"/>
                </a:solidFill>
                <a:latin typeface="(normaler Text)" charset="0"/>
                <a:cs typeface="Times New Roman" panose="02020603050405020304" pitchFamily="18" charset="0"/>
              </a:rPr>
              <a:t>2</a:t>
            </a:r>
            <a:r>
              <a:rPr i="1" smtClean="0">
                <a:solidFill>
                  <a:srgbClr val="000000"/>
                </a:solidFill>
                <a:cs typeface="Times New Roman" panose="02020603050405020304" pitchFamily="18" charset="0"/>
              </a:rPr>
              <a:t>N</a:t>
            </a:r>
            <a:r>
              <a:rPr sz="2800" i="1" baseline="-30000" smtClean="0">
                <a:solidFill>
                  <a:srgbClr val="000000"/>
                </a:solidFill>
                <a:latin typeface="(normaler Text)" charset="0"/>
                <a:cs typeface="Times New Roman" panose="02020603050405020304" pitchFamily="18" charset="0"/>
              </a:rPr>
              <a:t>1</a:t>
            </a:r>
            <a:r>
              <a:rPr i="1" smtClean="0">
                <a:solidFill>
                  <a:srgbClr val="000000"/>
                </a:solidFill>
                <a:cs typeface="Times New Roman" panose="02020603050405020304" pitchFamily="18" charset="0"/>
              </a:rPr>
              <a:t>      Gefressen werden von Spezies 1</a:t>
            </a:r>
            <a:r>
              <a:rPr smtClean="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2016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741738"/>
            <a:ext cx="8161338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06770FBC-A650-4312-BD1B-4EC2AB9E5ED8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59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82950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Weltmodellierung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25" y="1287463"/>
            <a:ext cx="8435975" cy="5208587"/>
          </a:xfrm>
        </p:spPr>
        <p:txBody>
          <a:bodyPr/>
          <a:lstStyle/>
          <a:p>
            <a:pPr marL="457200" indent="-457200"/>
            <a:r>
              <a:rPr smtClean="0"/>
              <a:t>Begriffe und Einflüsse</a:t>
            </a:r>
          </a:p>
          <a:p>
            <a:pPr marL="457200" indent="-457200">
              <a:buFontTx/>
              <a:buNone/>
            </a:pPr>
            <a:endParaRPr smtClean="0"/>
          </a:p>
          <a:p>
            <a:pPr marL="457200" indent="-457200">
              <a:lnSpc>
                <a:spcPct val="140000"/>
              </a:lnSpc>
              <a:buFontTx/>
              <a:buAutoNum type="arabicPeriod"/>
            </a:pPr>
            <a:r>
              <a:rPr smtClean="0"/>
              <a:t>Bevölkerung</a:t>
            </a:r>
          </a:p>
          <a:p>
            <a:pPr marL="457200" indent="-457200">
              <a:lnSpc>
                <a:spcPct val="140000"/>
              </a:lnSpc>
              <a:buFontTx/>
              <a:buAutoNum type="arabicPeriod"/>
            </a:pPr>
            <a:r>
              <a:rPr smtClean="0"/>
              <a:t>Umwelt- und Ressourcenbelastung</a:t>
            </a:r>
          </a:p>
          <a:p>
            <a:pPr marL="457200" indent="-457200">
              <a:lnSpc>
                <a:spcPct val="140000"/>
              </a:lnSpc>
              <a:buFontTx/>
              <a:buAutoNum type="arabicPeriod"/>
            </a:pPr>
            <a:r>
              <a:rPr smtClean="0"/>
              <a:t>Konsum pro Kopf = Spezif. mater. Verbrauch pro Kopf</a:t>
            </a:r>
          </a:p>
          <a:p>
            <a:pPr marL="457200" indent="-457200">
              <a:lnSpc>
                <a:spcPct val="140000"/>
              </a:lnSpc>
              <a:buFontTx/>
              <a:buAutoNum type="arabicPeriod"/>
            </a:pPr>
            <a:r>
              <a:rPr smtClean="0"/>
              <a:t>Versorgung</a:t>
            </a:r>
          </a:p>
          <a:p>
            <a:pPr marL="457200" indent="-457200">
              <a:lnSpc>
                <a:spcPct val="140000"/>
              </a:lnSpc>
              <a:buFontTx/>
              <a:buAutoNum type="arabicPeriod"/>
            </a:pPr>
            <a:r>
              <a:rPr smtClean="0"/>
              <a:t>Gesellschaftliche Kosten</a:t>
            </a:r>
          </a:p>
          <a:p>
            <a:pPr marL="457200" indent="-457200">
              <a:lnSpc>
                <a:spcPct val="140000"/>
              </a:lnSpc>
              <a:buFontTx/>
              <a:buAutoNum type="arabicPeriod"/>
            </a:pPr>
            <a:r>
              <a:rPr smtClean="0"/>
              <a:t>Gesellschaftliches Handeln</a:t>
            </a:r>
          </a:p>
        </p:txBody>
      </p:sp>
      <p:sp>
        <p:nvSpPr>
          <p:cNvPr id="17412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1A6320AE-22C9-4AD5-92E7-934008E4E288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6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17413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Nichtlineare Kopplung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77200" cy="2554288"/>
          </a:xfrm>
        </p:spPr>
        <p:txBody>
          <a:bodyPr/>
          <a:lstStyle/>
          <a:p>
            <a:pPr marL="0" indent="0">
              <a:buFontTx/>
              <a:buNone/>
            </a:pPr>
            <a:r>
              <a:rPr sz="2800" smtClean="0"/>
              <a:t>Beispiel:   Populationsdynamik</a:t>
            </a:r>
          </a:p>
          <a:p>
            <a:pPr marL="0" indent="0">
              <a:buFontTx/>
              <a:buNone/>
            </a:pPr>
            <a:endParaRPr sz="2800" smtClean="0"/>
          </a:p>
          <a:p>
            <a:pPr marL="0" indent="0">
              <a:buFontTx/>
              <a:buNone/>
            </a:pPr>
            <a:r>
              <a:rPr smtClean="0"/>
              <a:t>Kopplung: Räuber-Beute</a:t>
            </a:r>
          </a:p>
          <a:p>
            <a:pPr marL="0" indent="0">
              <a:lnSpc>
                <a:spcPct val="50000"/>
              </a:lnSpc>
              <a:buFontTx/>
              <a:buNone/>
            </a:pPr>
            <a:endParaRPr smtClean="0"/>
          </a:p>
          <a:p>
            <a:pPr marL="0" indent="0">
              <a:buFontTx/>
              <a:buNone/>
            </a:pPr>
            <a:r>
              <a:rPr smtClean="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	</a:t>
            </a:r>
            <a:r>
              <a:rPr i="1" smtClean="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sz="2800" i="1" baseline="-30000" smtClean="0">
                <a:solidFill>
                  <a:srgbClr val="000000"/>
                </a:solidFill>
                <a:latin typeface="(normaler Text)" charset="0"/>
                <a:cs typeface="Times New Roman" panose="02020603050405020304" pitchFamily="18" charset="0"/>
              </a:rPr>
              <a:t>1</a:t>
            </a:r>
            <a:r>
              <a:rPr i="1" smtClean="0">
                <a:solidFill>
                  <a:srgbClr val="000000"/>
                </a:solidFill>
                <a:cs typeface="Times New Roman" panose="02020603050405020304" pitchFamily="18" charset="0"/>
              </a:rPr>
              <a:t> = </a:t>
            </a:r>
            <a:r>
              <a:rPr i="1" smtClean="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sz="2800" i="1" baseline="-30000" smtClean="0">
                <a:solidFill>
                  <a:srgbClr val="000000"/>
                </a:solidFill>
                <a:latin typeface="(normaler Text)" charset="0"/>
                <a:cs typeface="Times New Roman" panose="02020603050405020304" pitchFamily="18" charset="0"/>
              </a:rPr>
              <a:t>1 </a:t>
            </a:r>
            <a:r>
              <a:rPr i="1" smtClean="0">
                <a:solidFill>
                  <a:srgbClr val="000000"/>
                </a:solidFill>
                <a:cs typeface="Times New Roman" panose="02020603050405020304" pitchFamily="18" charset="0"/>
              </a:rPr>
              <a:t>– c</a:t>
            </a:r>
            <a:r>
              <a:rPr sz="2800" i="1" baseline="-30000" smtClean="0">
                <a:solidFill>
                  <a:srgbClr val="000000"/>
                </a:solidFill>
                <a:latin typeface="(normaler Text)" charset="0"/>
                <a:cs typeface="Times New Roman" panose="02020603050405020304" pitchFamily="18" charset="0"/>
              </a:rPr>
              <a:t>1</a:t>
            </a:r>
            <a:r>
              <a:rPr i="1" smtClean="0">
                <a:solidFill>
                  <a:srgbClr val="000000"/>
                </a:solidFill>
                <a:cs typeface="Times New Roman" panose="02020603050405020304" pitchFamily="18" charset="0"/>
              </a:rPr>
              <a:t>N</a:t>
            </a:r>
            <a:r>
              <a:rPr sz="2800" i="1" baseline="-30000" smtClean="0">
                <a:solidFill>
                  <a:srgbClr val="000000"/>
                </a:solidFill>
                <a:latin typeface="(normaler Text)" charset="0"/>
                <a:cs typeface="Times New Roman" panose="02020603050405020304" pitchFamily="18" charset="0"/>
              </a:rPr>
              <a:t>2</a:t>
            </a:r>
            <a:r>
              <a:rPr i="1" smtClean="0">
                <a:solidFill>
                  <a:srgbClr val="000000"/>
                </a:solidFill>
                <a:cs typeface="Times New Roman" panose="02020603050405020304" pitchFamily="18" charset="0"/>
              </a:rPr>
              <a:t>      Fressen von Spezies 2</a:t>
            </a:r>
            <a:endParaRPr i="1" smtClean="0">
              <a:solidFill>
                <a:srgbClr val="000000"/>
              </a:solidFill>
              <a:latin typeface="Symbol" panose="05050102010706020507" pitchFamily="18" charset="2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i="1" smtClean="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	b</a:t>
            </a:r>
            <a:r>
              <a:rPr sz="2800" i="1" baseline="-30000" smtClean="0">
                <a:solidFill>
                  <a:srgbClr val="000000"/>
                </a:solidFill>
                <a:latin typeface="(normaler Text)" charset="0"/>
                <a:cs typeface="Times New Roman" panose="02020603050405020304" pitchFamily="18" charset="0"/>
              </a:rPr>
              <a:t>2</a:t>
            </a:r>
            <a:r>
              <a:rPr i="1" smtClean="0">
                <a:solidFill>
                  <a:srgbClr val="000000"/>
                </a:solidFill>
                <a:cs typeface="Times New Roman" panose="02020603050405020304" pitchFamily="18" charset="0"/>
              </a:rPr>
              <a:t> = </a:t>
            </a:r>
            <a:r>
              <a:rPr i="1" smtClean="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g</a:t>
            </a:r>
            <a:r>
              <a:rPr sz="2800" i="1" baseline="-30000" smtClean="0">
                <a:solidFill>
                  <a:srgbClr val="000000"/>
                </a:solidFill>
                <a:latin typeface="(normaler Text)" charset="0"/>
                <a:cs typeface="Times New Roman" panose="02020603050405020304" pitchFamily="18" charset="0"/>
              </a:rPr>
              <a:t>2 </a:t>
            </a:r>
            <a:r>
              <a:rPr i="1" smtClean="0">
                <a:solidFill>
                  <a:srgbClr val="000000"/>
                </a:solidFill>
                <a:cs typeface="Times New Roman" panose="02020603050405020304" pitchFamily="18" charset="0"/>
              </a:rPr>
              <a:t>+ c</a:t>
            </a:r>
            <a:r>
              <a:rPr sz="2800" i="1" baseline="-30000" smtClean="0">
                <a:solidFill>
                  <a:srgbClr val="000000"/>
                </a:solidFill>
                <a:latin typeface="(normaler Text)" charset="0"/>
                <a:cs typeface="Times New Roman" panose="02020603050405020304" pitchFamily="18" charset="0"/>
              </a:rPr>
              <a:t>2</a:t>
            </a:r>
            <a:r>
              <a:rPr i="1" smtClean="0">
                <a:solidFill>
                  <a:srgbClr val="000000"/>
                </a:solidFill>
                <a:cs typeface="Times New Roman" panose="02020603050405020304" pitchFamily="18" charset="0"/>
              </a:rPr>
              <a:t>N</a:t>
            </a:r>
            <a:r>
              <a:rPr sz="2800" i="1" baseline="-30000" smtClean="0">
                <a:solidFill>
                  <a:srgbClr val="000000"/>
                </a:solidFill>
                <a:latin typeface="(normaler Text)" charset="0"/>
                <a:cs typeface="Times New Roman" panose="02020603050405020304" pitchFamily="18" charset="0"/>
              </a:rPr>
              <a:t>1</a:t>
            </a:r>
            <a:r>
              <a:rPr i="1" smtClean="0">
                <a:solidFill>
                  <a:srgbClr val="000000"/>
                </a:solidFill>
                <a:cs typeface="Times New Roman" panose="02020603050405020304" pitchFamily="18" charset="0"/>
              </a:rPr>
              <a:t>      Gefressen werden von Spezies 1</a:t>
            </a:r>
            <a:r>
              <a:rPr smtClean="0">
                <a:solidFill>
                  <a:srgbClr val="00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397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3695700"/>
            <a:ext cx="5672138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196D0C0B-2B42-4BE6-909B-D0FA1733C230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60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83974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Nichtlineare Kopplung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77200" cy="1887538"/>
          </a:xfrm>
        </p:spPr>
        <p:txBody>
          <a:bodyPr/>
          <a:lstStyle/>
          <a:p>
            <a:pPr marL="0" indent="0">
              <a:buFontTx/>
              <a:buNone/>
            </a:pPr>
            <a:r>
              <a:rPr sz="2800" smtClean="0"/>
              <a:t>Beispiel:   Bistabile Schwinger</a:t>
            </a:r>
          </a:p>
          <a:p>
            <a:pPr marL="0" indent="0">
              <a:lnSpc>
                <a:spcPct val="40000"/>
              </a:lnSpc>
              <a:buFontTx/>
              <a:buNone/>
            </a:pPr>
            <a:endParaRPr sz="2800" smtClean="0"/>
          </a:p>
          <a:p>
            <a:pPr marL="0" indent="0">
              <a:buFontTx/>
              <a:buNone/>
            </a:pPr>
            <a:r>
              <a:rPr smtClean="0"/>
              <a:t>Kopplung:</a:t>
            </a:r>
          </a:p>
          <a:p>
            <a:pPr marL="0" indent="0">
              <a:buFontTx/>
              <a:buNone/>
            </a:pPr>
            <a:r>
              <a:rPr smtClean="0"/>
              <a:t>	u' =                    b v             b&gt;0</a:t>
            </a:r>
          </a:p>
          <a:p>
            <a:pPr marL="0" indent="0">
              <a:buFontTx/>
              <a:buNone/>
            </a:pPr>
            <a:r>
              <a:rPr smtClean="0"/>
              <a:t>	v' = c</a:t>
            </a:r>
            <a:r>
              <a:rPr lang="fr-FR" smtClean="0"/>
              <a:t> </a:t>
            </a:r>
            <a:r>
              <a:rPr smtClean="0"/>
              <a:t>u(1-u</a:t>
            </a:r>
            <a:r>
              <a:rPr baseline="30000" smtClean="0"/>
              <a:t>2</a:t>
            </a:r>
            <a:r>
              <a:rPr smtClean="0"/>
              <a:t>) + d v              c&gt;0, d&lt;0 </a:t>
            </a:r>
          </a:p>
        </p:txBody>
      </p:sp>
      <p:pic>
        <p:nvPicPr>
          <p:cNvPr id="84996" name="Picture 4" descr="BistabileOszil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3244850"/>
            <a:ext cx="4451350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B97046FB-7183-40B9-A522-2A41894000C6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61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84998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Nichtlineare Kopplung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77200" cy="2106613"/>
          </a:xfrm>
        </p:spPr>
        <p:txBody>
          <a:bodyPr/>
          <a:lstStyle/>
          <a:p>
            <a:pPr marL="0" indent="0">
              <a:buFontTx/>
              <a:buNone/>
            </a:pPr>
            <a:r>
              <a:rPr sz="2800" smtClean="0"/>
              <a:t>Beispiel:   Bistabile chaotische Schwinger</a:t>
            </a:r>
          </a:p>
          <a:p>
            <a:pPr marL="0" indent="0">
              <a:buFontTx/>
              <a:buNone/>
            </a:pPr>
            <a:endParaRPr sz="2800" smtClean="0"/>
          </a:p>
          <a:p>
            <a:pPr marL="0" indent="0">
              <a:buFontTx/>
              <a:buNone/>
            </a:pPr>
            <a:r>
              <a:rPr smtClean="0"/>
              <a:t>Kopplung:			</a:t>
            </a:r>
            <a:r>
              <a:rPr sz="2000" smtClean="0"/>
              <a:t>Anregung mit </a:t>
            </a:r>
            <a:r>
              <a:rPr sz="2000" smtClean="0">
                <a:solidFill>
                  <a:srgbClr val="CC3300"/>
                </a:solidFill>
              </a:rPr>
              <a:t>f(t) = cos(wt)</a:t>
            </a:r>
          </a:p>
          <a:p>
            <a:pPr marL="0" indent="0">
              <a:buFontTx/>
              <a:buNone/>
            </a:pPr>
            <a:r>
              <a:rPr smtClean="0"/>
              <a:t>	u' =                   b v                        b&gt;0</a:t>
            </a:r>
          </a:p>
          <a:p>
            <a:pPr marL="0" indent="0">
              <a:buFontTx/>
              <a:buNone/>
            </a:pPr>
            <a:r>
              <a:rPr smtClean="0"/>
              <a:t>	v' = c</a:t>
            </a:r>
            <a:r>
              <a:rPr lang="fr-FR" smtClean="0"/>
              <a:t> </a:t>
            </a:r>
            <a:r>
              <a:rPr smtClean="0"/>
              <a:t>u(1-u</a:t>
            </a:r>
            <a:r>
              <a:rPr baseline="30000" smtClean="0"/>
              <a:t>2</a:t>
            </a:r>
            <a:r>
              <a:rPr smtClean="0"/>
              <a:t>) + d v + r </a:t>
            </a:r>
            <a:r>
              <a:rPr smtClean="0">
                <a:solidFill>
                  <a:srgbClr val="CC3300"/>
                </a:solidFill>
              </a:rPr>
              <a:t>f(t)</a:t>
            </a:r>
            <a:r>
              <a:rPr smtClean="0"/>
              <a:t>            c,r&gt;0, d&lt;0 </a:t>
            </a:r>
          </a:p>
        </p:txBody>
      </p:sp>
      <p:pic>
        <p:nvPicPr>
          <p:cNvPr id="86020" name="Picture 5" descr="BistabileOszil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3429000"/>
            <a:ext cx="5322887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D5134869-AB39-4AAD-BE94-B576845DBECD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62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86022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Nichtlineare Kopplung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00150"/>
            <a:ext cx="7150100" cy="973138"/>
          </a:xfrm>
        </p:spPr>
        <p:txBody>
          <a:bodyPr/>
          <a:lstStyle/>
          <a:p>
            <a:pPr marL="0" indent="0">
              <a:buFontTx/>
              <a:buNone/>
            </a:pPr>
            <a:r>
              <a:rPr sz="2800" smtClean="0"/>
              <a:t>Aktivator-Inhibitor-Dynamik</a:t>
            </a:r>
          </a:p>
          <a:p>
            <a:pPr marL="0" indent="0">
              <a:lnSpc>
                <a:spcPct val="120000"/>
              </a:lnSpc>
            </a:pPr>
            <a:r>
              <a:rPr smtClean="0"/>
              <a:t>Beispiel</a:t>
            </a:r>
            <a:r>
              <a:rPr sz="2000" smtClean="0"/>
              <a:t>: </a:t>
            </a:r>
            <a:r>
              <a:rPr smtClean="0"/>
              <a:t>Muschelzeichnung</a:t>
            </a:r>
          </a:p>
        </p:txBody>
      </p:sp>
      <p:pic>
        <p:nvPicPr>
          <p:cNvPr id="87044" name="Picture 7" descr="Musche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2265363"/>
            <a:ext cx="6518275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- 3-</a:t>
            </a:r>
            <a:fld id="{158CE0E2-66B4-473E-ACCF-5D117B3852AE}" type="slidenum"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pPr>
                <a:buSzTx/>
                <a:buFontTx/>
                <a:buNone/>
              </a:pPr>
              <a:t>63</a:t>
            </a:fld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</a:t>
            </a:r>
          </a:p>
        </p:txBody>
      </p:sp>
      <p:sp>
        <p:nvSpPr>
          <p:cNvPr id="87046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Aktivator-Inhibitor-Dynamik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95400"/>
            <a:ext cx="8140700" cy="611188"/>
          </a:xfrm>
        </p:spPr>
        <p:txBody>
          <a:bodyPr/>
          <a:lstStyle/>
          <a:p>
            <a:pPr marL="0" indent="0"/>
            <a:r>
              <a:rPr smtClean="0"/>
              <a:t>Stabilisierung eines Aktivators durch Inhibition</a:t>
            </a:r>
          </a:p>
        </p:txBody>
      </p:sp>
      <p:sp>
        <p:nvSpPr>
          <p:cNvPr id="216072" name="Text Box 8"/>
          <p:cNvSpPr txBox="1">
            <a:spLocks noChangeArrowheads="1"/>
          </p:cNvSpPr>
          <p:nvPr/>
        </p:nvSpPr>
        <p:spPr bwMode="auto">
          <a:xfrm>
            <a:off x="839788" y="1855788"/>
            <a:ext cx="23018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/>
              <a:t>Aktivator 	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b="0"/>
              <a:t>u' = u (u – 1) 	</a:t>
            </a:r>
          </a:p>
        </p:txBody>
      </p:sp>
      <p:sp>
        <p:nvSpPr>
          <p:cNvPr id="216073" name="Text Box 9"/>
          <p:cNvSpPr txBox="1">
            <a:spLocks noChangeArrowheads="1"/>
          </p:cNvSpPr>
          <p:nvPr/>
        </p:nvSpPr>
        <p:spPr bwMode="auto">
          <a:xfrm>
            <a:off x="869950" y="3190875"/>
            <a:ext cx="71374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>
                <a:solidFill>
                  <a:srgbClr val="000000"/>
                </a:solidFill>
                <a:cs typeface="Times New Roman" panose="02020603050405020304" pitchFamily="18" charset="0"/>
              </a:rPr>
              <a:t>Inhibitor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b="0">
                <a:solidFill>
                  <a:srgbClr val="000000"/>
                </a:solidFill>
                <a:cs typeface="Times New Roman" panose="02020603050405020304" pitchFamily="18" charset="0"/>
              </a:rPr>
              <a:t>v' = u</a:t>
            </a:r>
            <a:r>
              <a:rPr lang="de-DE" altLang="de-DE" b="0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de-DE" altLang="de-DE" b="0">
                <a:solidFill>
                  <a:srgbClr val="000000"/>
                </a:solidFill>
                <a:cs typeface="Times New Roman" panose="02020603050405020304" pitchFamily="18" charset="0"/>
              </a:rPr>
              <a:t> – v</a:t>
            </a:r>
            <a:r>
              <a:rPr lang="de-DE" altLang="de-DE" b="0"/>
              <a:t>    </a:t>
            </a:r>
            <a:r>
              <a:rPr lang="de-DE" altLang="de-DE" b="0" i="1"/>
              <a:t>Gleichgewicht</a:t>
            </a:r>
            <a:r>
              <a:rPr lang="de-DE" altLang="de-DE" b="0"/>
              <a:t> bei u</a:t>
            </a:r>
            <a:r>
              <a:rPr lang="de-DE" altLang="de-DE" b="0" baseline="30000"/>
              <a:t>2</a:t>
            </a:r>
            <a:r>
              <a:rPr lang="de-DE" altLang="de-DE" b="0"/>
              <a:t>=1</a:t>
            </a:r>
          </a:p>
        </p:txBody>
      </p:sp>
      <p:sp>
        <p:nvSpPr>
          <p:cNvPr id="216074" name="Text Box 10"/>
          <p:cNvSpPr txBox="1">
            <a:spLocks noChangeArrowheads="1"/>
          </p:cNvSpPr>
          <p:nvPr/>
        </p:nvSpPr>
        <p:spPr bwMode="auto">
          <a:xfrm>
            <a:off x="887413" y="4454525"/>
            <a:ext cx="7662862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/>
              <a:t>Kopplung Inhibitor-Aktivator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 u' = u (u/v – 1) = u</a:t>
            </a:r>
            <a:r>
              <a:rPr lang="de-DE" altLang="de-DE" sz="2000" b="0" baseline="30000"/>
              <a:t>2</a:t>
            </a:r>
            <a:r>
              <a:rPr lang="de-DE" altLang="de-DE" sz="2000" b="0"/>
              <a:t>/v – u</a:t>
            </a:r>
          </a:p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b="0">
                <a:solidFill>
                  <a:srgbClr val="000000"/>
                </a:solidFill>
                <a:cs typeface="Times New Roman" panose="02020603050405020304" pitchFamily="18" charset="0"/>
              </a:rPr>
              <a:t> v' = u</a:t>
            </a:r>
            <a:r>
              <a:rPr lang="de-DE" altLang="de-DE" b="0" baseline="3000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de-DE" altLang="de-DE" b="0">
                <a:solidFill>
                  <a:srgbClr val="000000"/>
                </a:solidFill>
                <a:cs typeface="Times New Roman" panose="02020603050405020304" pitchFamily="18" charset="0"/>
              </a:rPr>
              <a:t> – v</a:t>
            </a:r>
          </a:p>
        </p:txBody>
      </p:sp>
      <p:sp>
        <p:nvSpPr>
          <p:cNvPr id="216075" name="Rectangle 11"/>
          <p:cNvSpPr>
            <a:spLocks noChangeArrowheads="1"/>
          </p:cNvSpPr>
          <p:nvPr/>
        </p:nvSpPr>
        <p:spPr bwMode="auto">
          <a:xfrm>
            <a:off x="3309938" y="1889125"/>
            <a:ext cx="2582862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/>
              <a:t>Autokatalyse</a:t>
            </a:r>
            <a:r>
              <a:rPr lang="de-DE" altLang="de-DE" b="0"/>
              <a:t>: </a:t>
            </a:r>
          </a:p>
          <a:p>
            <a:pPr>
              <a:lnSpc>
                <a:spcPct val="3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b="0"/>
              <a:t>bei u&lt;1 ist u'&lt;0, </a:t>
            </a:r>
          </a:p>
          <a:p>
            <a:pPr>
              <a:lnSpc>
                <a:spcPct val="3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b="0"/>
              <a:t>bei u&gt;1 ist u'&gt;0</a:t>
            </a:r>
          </a:p>
        </p:txBody>
      </p:sp>
      <p:sp>
        <p:nvSpPr>
          <p:cNvPr id="88072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- 3-</a:t>
            </a:r>
            <a:fld id="{0FD7C23C-D214-48F0-9BD0-01295786B6A0}" type="slidenum"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pPr>
                <a:buSzTx/>
                <a:buFontTx/>
                <a:buNone/>
              </a:pPr>
              <a:t>64</a:t>
            </a:fld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</a:t>
            </a:r>
          </a:p>
        </p:txBody>
      </p:sp>
      <p:sp>
        <p:nvSpPr>
          <p:cNvPr id="88073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72" grpId="0"/>
      <p:bldP spid="216073" grpId="0"/>
      <p:bldP spid="216074" grpId="0"/>
      <p:bldP spid="21607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Aktivator-Inhibitor-Dynamik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95400"/>
            <a:ext cx="8083550" cy="611188"/>
          </a:xfrm>
        </p:spPr>
        <p:txBody>
          <a:bodyPr/>
          <a:lstStyle/>
          <a:p>
            <a:pPr marL="0" indent="0"/>
            <a:r>
              <a:rPr smtClean="0"/>
              <a:t>Stabilisierung eines Aktivators durch Inhibition</a:t>
            </a:r>
          </a:p>
        </p:txBody>
      </p:sp>
      <p:sp>
        <p:nvSpPr>
          <p:cNvPr id="89092" name="Rectangle 9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222214" name="Text Box 6"/>
          <p:cNvSpPr txBox="1">
            <a:spLocks noChangeArrowheads="1"/>
          </p:cNvSpPr>
          <p:nvPr/>
        </p:nvSpPr>
        <p:spPr bwMode="auto">
          <a:xfrm>
            <a:off x="982663" y="3189288"/>
            <a:ext cx="200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/>
              <a:t>Aktivator</a:t>
            </a:r>
          </a:p>
        </p:txBody>
      </p:sp>
      <p:graphicFrame>
        <p:nvGraphicFramePr>
          <p:cNvPr id="222216" name="Object 8"/>
          <p:cNvGraphicFramePr>
            <a:graphicFrameLocks noChangeAspect="1"/>
          </p:cNvGraphicFramePr>
          <p:nvPr/>
        </p:nvGraphicFramePr>
        <p:xfrm>
          <a:off x="2214563" y="3386138"/>
          <a:ext cx="5562600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2" name="Bild" r:id="rId5" imgW="1899473" imgH="383907" progId="Word.Picture.8">
                  <p:embed/>
                </p:oleObj>
              </mc:Choice>
              <mc:Fallback>
                <p:oleObj name="Bild" r:id="rId5" imgW="1899473" imgH="383907" progId="Word.Picture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4563" y="3386138"/>
                        <a:ext cx="5562600" cy="1116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215" name="Text Box 7"/>
          <p:cNvSpPr txBox="1">
            <a:spLocks noChangeArrowheads="1"/>
          </p:cNvSpPr>
          <p:nvPr/>
        </p:nvSpPr>
        <p:spPr bwMode="auto">
          <a:xfrm>
            <a:off x="1001713" y="4803775"/>
            <a:ext cx="1458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>
                <a:solidFill>
                  <a:srgbClr val="000000"/>
                </a:solidFill>
                <a:cs typeface="Times New Roman" panose="02020603050405020304" pitchFamily="18" charset="0"/>
              </a:rPr>
              <a:t>Inhibitor</a:t>
            </a:r>
            <a:endParaRPr lang="de-DE" altLang="de-DE" sz="3200"/>
          </a:p>
        </p:txBody>
      </p:sp>
      <p:graphicFrame>
        <p:nvGraphicFramePr>
          <p:cNvPr id="222218" name="Object 10"/>
          <p:cNvGraphicFramePr>
            <a:graphicFrameLocks noChangeAspect="1"/>
          </p:cNvGraphicFramePr>
          <p:nvPr/>
        </p:nvGraphicFramePr>
        <p:xfrm>
          <a:off x="2225675" y="4827588"/>
          <a:ext cx="5648325" cy="119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3" name="Bild" r:id="rId7" imgW="1899473" imgH="383907" progId="Word.Picture.8">
                  <p:embed/>
                </p:oleObj>
              </mc:Choice>
              <mc:Fallback>
                <p:oleObj name="Bild" r:id="rId7" imgW="1899473" imgH="383907" progId="Word.Picture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5675" y="4827588"/>
                        <a:ext cx="5648325" cy="1195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222" name="Text Box 14"/>
          <p:cNvSpPr txBox="1">
            <a:spLocks noChangeArrowheads="1"/>
          </p:cNvSpPr>
          <p:nvPr/>
        </p:nvSpPr>
        <p:spPr bwMode="auto">
          <a:xfrm>
            <a:off x="914400" y="1931988"/>
            <a:ext cx="785336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/>
              <a:t>Zellwechselwirkung</a:t>
            </a:r>
            <a:r>
              <a:rPr lang="de-DE" altLang="de-DE" b="0"/>
              <a:t>: </a:t>
            </a:r>
          </a:p>
          <a:p>
            <a:pPr>
              <a:lnSpc>
                <a:spcPct val="4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b="0"/>
              <a:t>Änderung der örtlichen Änderung nötig!</a:t>
            </a:r>
          </a:p>
        </p:txBody>
      </p:sp>
      <p:sp>
        <p:nvSpPr>
          <p:cNvPr id="89098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- 3-</a:t>
            </a:r>
            <a:fld id="{776E0C69-2733-4E65-98CE-C03FBDF5ECCF}" type="slidenum"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pPr>
                <a:buSzTx/>
                <a:buFontTx/>
                <a:buNone/>
              </a:pPr>
              <a:t>65</a:t>
            </a:fld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</a:t>
            </a:r>
          </a:p>
        </p:txBody>
      </p:sp>
      <p:sp>
        <p:nvSpPr>
          <p:cNvPr id="89099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1" grpId="0" build="p"/>
      <p:bldP spid="222214" grpId="0"/>
      <p:bldP spid="222215" grpId="0"/>
      <p:bldP spid="22222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Aktivator-Inhibitor-Dynamik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95400"/>
            <a:ext cx="8102600" cy="611188"/>
          </a:xfrm>
        </p:spPr>
        <p:txBody>
          <a:bodyPr/>
          <a:lstStyle/>
          <a:p>
            <a:pPr marL="0" indent="0"/>
            <a:r>
              <a:rPr smtClean="0"/>
              <a:t>Stabilisierung eines Aktivators durch Inhibition</a:t>
            </a:r>
          </a:p>
        </p:txBody>
      </p:sp>
      <p:pic>
        <p:nvPicPr>
          <p:cNvPr id="237572" name="Picture 4" descr="21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4435475"/>
            <a:ext cx="52578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3" name="Picture 5" descr="21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3" y="1892300"/>
            <a:ext cx="5159375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90119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</p:spPr>
        <p:txBody>
          <a:bodyPr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- 3-</a:t>
            </a:r>
            <a:fld id="{B93C62A0-711E-4083-B9B4-C22CB28A2638}" type="slidenum"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pPr>
                <a:buSzTx/>
                <a:buFontTx/>
                <a:buNone/>
              </a:pPr>
              <a:t>66</a:t>
            </a:fld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</a:t>
            </a:r>
          </a:p>
        </p:txBody>
      </p:sp>
      <p:sp>
        <p:nvSpPr>
          <p:cNvPr id="90120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1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Aktivitäts-Hemmungs-Dynamik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95400"/>
            <a:ext cx="8159750" cy="611188"/>
          </a:xfrm>
        </p:spPr>
        <p:txBody>
          <a:bodyPr/>
          <a:lstStyle/>
          <a:p>
            <a:pPr marL="0" indent="0"/>
            <a:r>
              <a:rPr smtClean="0"/>
              <a:t>Stabilisierung eines Aktivators durch Substratabbau</a:t>
            </a:r>
          </a:p>
        </p:txBody>
      </p:sp>
      <p:sp>
        <p:nvSpPr>
          <p:cNvPr id="91140" name="Rectangle 6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91141" name="Text Box 8"/>
          <p:cNvSpPr txBox="1">
            <a:spLocks noChangeArrowheads="1"/>
          </p:cNvSpPr>
          <p:nvPr/>
        </p:nvSpPr>
        <p:spPr bwMode="auto">
          <a:xfrm>
            <a:off x="5953125" y="2498725"/>
            <a:ext cx="1771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/>
              <a:t>Aktivator</a:t>
            </a:r>
          </a:p>
        </p:txBody>
      </p:sp>
      <p:sp>
        <p:nvSpPr>
          <p:cNvPr id="91142" name="Text Box 11"/>
          <p:cNvSpPr txBox="1">
            <a:spLocks noChangeArrowheads="1"/>
          </p:cNvSpPr>
          <p:nvPr/>
        </p:nvSpPr>
        <p:spPr bwMode="auto">
          <a:xfrm>
            <a:off x="5975350" y="3584575"/>
            <a:ext cx="1647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>
                <a:solidFill>
                  <a:srgbClr val="000000"/>
                </a:solidFill>
                <a:cs typeface="Times New Roman" panose="02020603050405020304" pitchFamily="18" charset="0"/>
              </a:rPr>
              <a:t>Substrat</a:t>
            </a:r>
            <a:endParaRPr lang="de-DE" altLang="de-DE" sz="3200"/>
          </a:p>
        </p:txBody>
      </p:sp>
      <p:sp>
        <p:nvSpPr>
          <p:cNvPr id="91143" name="Rectangle 14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graphicFrame>
        <p:nvGraphicFramePr>
          <p:cNvPr id="91144" name="Object 13"/>
          <p:cNvGraphicFramePr>
            <a:graphicFrameLocks noChangeAspect="1"/>
          </p:cNvGraphicFramePr>
          <p:nvPr/>
        </p:nvGraphicFramePr>
        <p:xfrm>
          <a:off x="1276350" y="2247900"/>
          <a:ext cx="437991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85" name="Bild" r:id="rId5" imgW="1989889" imgH="383907" progId="Word.Picture.8">
                  <p:embed/>
                </p:oleObj>
              </mc:Choice>
              <mc:Fallback>
                <p:oleObj name="Bild" r:id="rId5" imgW="1989889" imgH="383907" progId="Word.Picture.8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6350" y="2247900"/>
                        <a:ext cx="4379913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5" name="Rectangle 16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graphicFrame>
        <p:nvGraphicFramePr>
          <p:cNvPr id="91146" name="Object 15"/>
          <p:cNvGraphicFramePr>
            <a:graphicFrameLocks noChangeAspect="1"/>
          </p:cNvGraphicFramePr>
          <p:nvPr/>
        </p:nvGraphicFramePr>
        <p:xfrm>
          <a:off x="1309688" y="3295650"/>
          <a:ext cx="442912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86" name="Bild" r:id="rId7" imgW="1989889" imgH="383907" progId="Word.Picture.8">
                  <p:embed/>
                </p:oleObj>
              </mc:Choice>
              <mc:Fallback>
                <p:oleObj name="Bild" r:id="rId7" imgW="1989889" imgH="383907" progId="Word.Picture.8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9688" y="3295650"/>
                        <a:ext cx="4429125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7" name="Rectangle 18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graphicFrame>
        <p:nvGraphicFramePr>
          <p:cNvPr id="91148" name="Object 17"/>
          <p:cNvGraphicFramePr>
            <a:graphicFrameLocks noChangeAspect="1"/>
          </p:cNvGraphicFramePr>
          <p:nvPr/>
        </p:nvGraphicFramePr>
        <p:xfrm>
          <a:off x="2857500" y="4476750"/>
          <a:ext cx="2043113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87" name="Bild" r:id="rId9" imgW="908851" imgH="383907" progId="Word.Picture.8">
                  <p:embed/>
                </p:oleObj>
              </mc:Choice>
              <mc:Fallback>
                <p:oleObj name="Bild" r:id="rId9" imgW="908851" imgH="383907" progId="Word.Picture.8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0" y="4476750"/>
                        <a:ext cx="2043113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9" name="Text Box 19"/>
          <p:cNvSpPr txBox="1">
            <a:spLocks noChangeArrowheads="1"/>
          </p:cNvSpPr>
          <p:nvPr/>
        </p:nvSpPr>
        <p:spPr bwMode="auto">
          <a:xfrm>
            <a:off x="1200150" y="4686300"/>
            <a:ext cx="1866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/>
              <a:t>mit Sättigung</a:t>
            </a:r>
          </a:p>
        </p:txBody>
      </p:sp>
      <p:sp>
        <p:nvSpPr>
          <p:cNvPr id="91150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- 3-</a:t>
            </a:r>
            <a:fld id="{C1FC77A0-CD9B-4C20-88C2-A78A9FEE2AD6}" type="slidenum"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pPr>
                <a:buSzTx/>
                <a:buFontTx/>
                <a:buNone/>
              </a:pPr>
              <a:t>67</a:t>
            </a:fld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</a:t>
            </a:r>
          </a:p>
        </p:txBody>
      </p:sp>
      <p:sp>
        <p:nvSpPr>
          <p:cNvPr id="91151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1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Aktivitäts-Hemmungs-Dynamik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95400"/>
            <a:ext cx="8140700" cy="611188"/>
          </a:xfrm>
        </p:spPr>
        <p:txBody>
          <a:bodyPr/>
          <a:lstStyle/>
          <a:p>
            <a:pPr marL="0" indent="0"/>
            <a:r>
              <a:rPr smtClean="0"/>
              <a:t>Stabilisierung des Aktivators beim Wachstum</a:t>
            </a:r>
          </a:p>
        </p:txBody>
      </p:sp>
      <p:pic>
        <p:nvPicPr>
          <p:cNvPr id="92164" name="Picture 5" descr="Aktivator-Inhibito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1893888"/>
            <a:ext cx="6740525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- 3-</a:t>
            </a:r>
            <a:fld id="{8F356BB9-FA7E-4538-9621-074531DEA9A1}" type="slidenum"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pPr>
                <a:buSzTx/>
                <a:buFontTx/>
                <a:buNone/>
              </a:pPr>
              <a:t>68</a:t>
            </a:fld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</a:t>
            </a:r>
          </a:p>
        </p:txBody>
      </p:sp>
      <p:sp>
        <p:nvSpPr>
          <p:cNvPr id="92166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Aktivitäts-Hemmungs-Dynamik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95400"/>
            <a:ext cx="8140700" cy="611188"/>
          </a:xfrm>
        </p:spPr>
        <p:txBody>
          <a:bodyPr/>
          <a:lstStyle/>
          <a:p>
            <a:pPr marL="0" indent="0"/>
            <a:r>
              <a:rPr smtClean="0"/>
              <a:t>Stabilisierung des Aktivators beim Wachstum</a:t>
            </a:r>
          </a:p>
        </p:txBody>
      </p:sp>
      <p:sp>
        <p:nvSpPr>
          <p:cNvPr id="93188" name="Text Box 9"/>
          <p:cNvSpPr txBox="1">
            <a:spLocks noChangeArrowheads="1"/>
          </p:cNvSpPr>
          <p:nvPr/>
        </p:nvSpPr>
        <p:spPr bwMode="auto">
          <a:xfrm>
            <a:off x="1190625" y="1866900"/>
            <a:ext cx="6638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Biologische Pigmentierungs-Erscheinungsformen</a:t>
            </a:r>
          </a:p>
        </p:txBody>
      </p:sp>
      <p:pic>
        <p:nvPicPr>
          <p:cNvPr id="228362" name="Picture 10" descr="23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914900"/>
            <a:ext cx="38385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63" name="Picture 11" descr="23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2341563"/>
            <a:ext cx="3019425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64" name="Picture 12" descr="22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4870450"/>
            <a:ext cx="3905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65" name="Picture 13" descr="22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2460625"/>
            <a:ext cx="2881313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3" name="Text Box 14"/>
          <p:cNvSpPr txBox="1">
            <a:spLocks noChangeArrowheads="1"/>
          </p:cNvSpPr>
          <p:nvPr/>
        </p:nvSpPr>
        <p:spPr bwMode="auto">
          <a:xfrm>
            <a:off x="1666875" y="6172200"/>
            <a:ext cx="2238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Aktivator-Inhibitor</a:t>
            </a:r>
          </a:p>
        </p:txBody>
      </p:sp>
      <p:sp>
        <p:nvSpPr>
          <p:cNvPr id="93194" name="Text Box 15"/>
          <p:cNvSpPr txBox="1">
            <a:spLocks noChangeArrowheads="1"/>
          </p:cNvSpPr>
          <p:nvPr/>
        </p:nvSpPr>
        <p:spPr bwMode="auto">
          <a:xfrm>
            <a:off x="5648325" y="6172200"/>
            <a:ext cx="2305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Aktivator-Substrat</a:t>
            </a:r>
          </a:p>
        </p:txBody>
      </p:sp>
      <p:sp>
        <p:nvSpPr>
          <p:cNvPr id="93195" name="Text Box 16"/>
          <p:cNvSpPr txBox="1">
            <a:spLocks noChangeArrowheads="1"/>
          </p:cNvSpPr>
          <p:nvPr/>
        </p:nvSpPr>
        <p:spPr bwMode="auto">
          <a:xfrm>
            <a:off x="1244600" y="4454525"/>
            <a:ext cx="6638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Dynamik-Simulation</a:t>
            </a:r>
          </a:p>
        </p:txBody>
      </p:sp>
      <p:sp>
        <p:nvSpPr>
          <p:cNvPr id="93196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- 3-</a:t>
            </a:r>
            <a:fld id="{ACD2A4BA-682D-4577-A84E-F37708E80447}" type="slidenum"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pPr>
                <a:buSzTx/>
                <a:buFontTx/>
                <a:buNone/>
              </a:pPr>
              <a:t>69</a:t>
            </a:fld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</a:t>
            </a:r>
          </a:p>
        </p:txBody>
      </p:sp>
      <p:sp>
        <p:nvSpPr>
          <p:cNvPr id="93197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Modellierung mit </a:t>
            </a:r>
            <a:r>
              <a:rPr lang="de-DE" altLang="de-DE" sz="2000" smtClean="0"/>
              <a:t>Wirkungsbeziehungen</a:t>
            </a:r>
            <a:r>
              <a:rPr lang="de-DE" altLang="de-DE" smtClean="0"/>
              <a:t> 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1004888"/>
            <a:ext cx="8077200" cy="5378450"/>
          </a:xfrm>
        </p:spPr>
        <p:txBody>
          <a:bodyPr/>
          <a:lstStyle/>
          <a:p>
            <a:pPr marL="457200" indent="-457200">
              <a:lnSpc>
                <a:spcPct val="80000"/>
              </a:lnSpc>
              <a:buFontTx/>
              <a:buNone/>
            </a:pPr>
            <a:endParaRPr sz="1800" smtClean="0"/>
          </a:p>
          <a:p>
            <a:pPr marL="457200" indent="-457200">
              <a:lnSpc>
                <a:spcPct val="80000"/>
              </a:lnSpc>
              <a:spcAft>
                <a:spcPct val="35000"/>
              </a:spcAft>
              <a:buFontTx/>
              <a:buAutoNum type="arabicParenBoth"/>
            </a:pPr>
            <a:r>
              <a:rPr sz="1600" smtClean="0"/>
              <a:t>WENN die Bevölkerungszahl wächst, DANN wächst auch die Umwelt- und Ressourcenbelastung.</a:t>
            </a:r>
          </a:p>
          <a:p>
            <a:pPr marL="457200" indent="-457200">
              <a:lnSpc>
                <a:spcPct val="80000"/>
              </a:lnSpc>
              <a:spcBef>
                <a:spcPct val="30000"/>
              </a:spcBef>
              <a:spcAft>
                <a:spcPct val="35000"/>
              </a:spcAft>
              <a:buFontTx/>
              <a:buAutoNum type="arabicParenBoth"/>
            </a:pPr>
            <a:r>
              <a:rPr sz="1600" smtClean="0"/>
              <a:t>WENN die Umwelt- und Ressourcenbelastung wächst, DANN wächst auch der spezifische materielle Verbrauch pro Kopf.</a:t>
            </a:r>
          </a:p>
          <a:p>
            <a:pPr marL="457200" indent="-457200">
              <a:lnSpc>
                <a:spcPct val="80000"/>
              </a:lnSpc>
              <a:spcBef>
                <a:spcPct val="30000"/>
              </a:spcBef>
              <a:spcAft>
                <a:spcPct val="35000"/>
              </a:spcAft>
              <a:buFontTx/>
              <a:buAutoNum type="arabicParenBoth"/>
            </a:pPr>
            <a:r>
              <a:rPr sz="1600" smtClean="0"/>
              <a:t>WENN der spezifische Konsum pro Kopf wächst, DANN wächst auch die Umwelt- und Ressourcenbelastung.</a:t>
            </a:r>
          </a:p>
          <a:p>
            <a:pPr marL="457200" indent="-457200">
              <a:lnSpc>
                <a:spcPct val="80000"/>
              </a:lnSpc>
              <a:spcBef>
                <a:spcPct val="30000"/>
              </a:spcBef>
              <a:spcAft>
                <a:spcPct val="35000"/>
              </a:spcAft>
              <a:buFontTx/>
              <a:buAutoNum type="arabicParenBoth"/>
            </a:pPr>
            <a:r>
              <a:rPr sz="1600" smtClean="0"/>
              <a:t>WENN der spezifische Konsum pro Kopf wächst (und damit die materiellen Bedingungen sich verbessern), DANN wächst die Versorgung</a:t>
            </a:r>
          </a:p>
          <a:p>
            <a:pPr marL="457200" indent="-457200">
              <a:lnSpc>
                <a:spcPct val="80000"/>
              </a:lnSpc>
              <a:spcBef>
                <a:spcPct val="30000"/>
              </a:spcBef>
              <a:spcAft>
                <a:spcPct val="35000"/>
              </a:spcAft>
              <a:buFontTx/>
              <a:buAutoNum type="arabicParenBoth"/>
            </a:pPr>
            <a:r>
              <a:rPr sz="1600" smtClean="0"/>
              <a:t>WENN die Versorgung wächst, DANN wächst auch die Bevölkerungszahl.</a:t>
            </a:r>
          </a:p>
          <a:p>
            <a:pPr marL="457200" indent="-457200">
              <a:lnSpc>
                <a:spcPct val="80000"/>
              </a:lnSpc>
              <a:spcBef>
                <a:spcPct val="30000"/>
              </a:spcBef>
              <a:spcAft>
                <a:spcPct val="35000"/>
              </a:spcAft>
              <a:buFontTx/>
              <a:buAutoNum type="arabicParenBoth"/>
            </a:pPr>
            <a:r>
              <a:rPr sz="1600" smtClean="0"/>
              <a:t>WENN die Umwelt- und Ressourcenbelastung wächst, DANN vermindert sich die Bevölkerungszahl.</a:t>
            </a:r>
          </a:p>
          <a:p>
            <a:pPr marL="457200" indent="-457200">
              <a:lnSpc>
                <a:spcPct val="80000"/>
              </a:lnSpc>
              <a:spcBef>
                <a:spcPct val="30000"/>
              </a:spcBef>
              <a:spcAft>
                <a:spcPct val="35000"/>
              </a:spcAft>
              <a:buFontTx/>
              <a:buAutoNum type="arabicParenBoth"/>
            </a:pPr>
            <a:r>
              <a:rPr sz="1600" smtClean="0"/>
              <a:t>WENN die Umwelt- und Ressourcenbelastung wächst, DANN wachsen auch die gesellschaftlichen Kosten.</a:t>
            </a:r>
          </a:p>
          <a:p>
            <a:pPr marL="457200" indent="-457200">
              <a:lnSpc>
                <a:spcPct val="80000"/>
              </a:lnSpc>
              <a:spcBef>
                <a:spcPct val="30000"/>
              </a:spcBef>
              <a:spcAft>
                <a:spcPct val="35000"/>
              </a:spcAft>
              <a:buFontTx/>
              <a:buAutoNum type="arabicParenBoth"/>
            </a:pPr>
            <a:r>
              <a:rPr sz="1600" smtClean="0"/>
              <a:t>WENN die gesellschaftlichen Kosten wachsen, DANN wird auch das gesellschaftliche Handeln zunehmen.</a:t>
            </a:r>
          </a:p>
          <a:p>
            <a:pPr marL="457200" indent="-457200">
              <a:lnSpc>
                <a:spcPct val="80000"/>
              </a:lnSpc>
              <a:spcBef>
                <a:spcPct val="30000"/>
              </a:spcBef>
              <a:spcAft>
                <a:spcPct val="35000"/>
              </a:spcAft>
              <a:buFontTx/>
              <a:buAutoNum type="arabicParenBoth"/>
            </a:pPr>
            <a:r>
              <a:rPr sz="1600" smtClean="0"/>
              <a:t>WENN gesellschaftliches Handeln erfolgt, DANN wird bei zu starkem  Bevölkerungswachstum durch geeignete Maßnahmen dieses reduzieren.</a:t>
            </a:r>
          </a:p>
          <a:p>
            <a:pPr marL="457200" indent="-457200">
              <a:lnSpc>
                <a:spcPct val="80000"/>
              </a:lnSpc>
              <a:spcBef>
                <a:spcPct val="30000"/>
              </a:spcBef>
              <a:spcAft>
                <a:spcPct val="35000"/>
              </a:spcAft>
              <a:buFontTx/>
              <a:buAutoNum type="arabicParenBoth"/>
            </a:pPr>
            <a:r>
              <a:rPr sz="1600" smtClean="0"/>
              <a:t>WENN gesellschaftliches Handeln erfolgt, DANN wird bei zu hohem spezifischen materiellen Verbrauch pro Kopf diesen reduzieren.</a:t>
            </a:r>
          </a:p>
        </p:txBody>
      </p:sp>
      <p:sp>
        <p:nvSpPr>
          <p:cNvPr id="18436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ED9C63F8-79C9-40A1-9139-69C737699A18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7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18437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Aktivitäts-Hemmungs-Dynamik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95400"/>
            <a:ext cx="8140700" cy="611188"/>
          </a:xfrm>
        </p:spPr>
        <p:txBody>
          <a:bodyPr/>
          <a:lstStyle/>
          <a:p>
            <a:pPr marL="0" indent="0"/>
            <a:r>
              <a:rPr smtClean="0"/>
              <a:t>Vergleich der Stabilisierungsarten beim Wachstum</a:t>
            </a:r>
          </a:p>
        </p:txBody>
      </p:sp>
      <p:pic>
        <p:nvPicPr>
          <p:cNvPr id="94212" name="Picture 4" descr="Aktivator-Inhibito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920875"/>
            <a:ext cx="831532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- 3-</a:t>
            </a:r>
            <a:fld id="{B71ABBDA-38AE-4BB9-83A4-73BE9968A7B9}" type="slidenum"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pPr>
                <a:buSzTx/>
                <a:buFontTx/>
                <a:buNone/>
              </a:pPr>
              <a:t>70</a:t>
            </a:fld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</a:t>
            </a:r>
          </a:p>
        </p:txBody>
      </p:sp>
      <p:sp>
        <p:nvSpPr>
          <p:cNvPr id="94214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9" name="Picture 7" descr="Diffusion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9763"/>
            <a:ext cx="3060700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Aktivitäts-Hemmungs-Dynamik</a:t>
            </a:r>
          </a:p>
        </p:txBody>
      </p:sp>
      <p:sp>
        <p:nvSpPr>
          <p:cNvPr id="952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95400"/>
            <a:ext cx="8140700" cy="611188"/>
          </a:xfrm>
        </p:spPr>
        <p:txBody>
          <a:bodyPr/>
          <a:lstStyle/>
          <a:p>
            <a:pPr marL="0" indent="0"/>
            <a:r>
              <a:rPr smtClean="0"/>
              <a:t>2-dimensionale Erweiterung: </a:t>
            </a:r>
            <a:r>
              <a:rPr sz="2000" smtClean="0"/>
              <a:t>geringe Inhibitorreichweite</a:t>
            </a:r>
          </a:p>
        </p:txBody>
      </p:sp>
      <p:pic>
        <p:nvPicPr>
          <p:cNvPr id="248837" name="Picture 5" descr="27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6088"/>
            <a:ext cx="2887663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40" name="Picture 8" descr="Diffusion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2206625"/>
            <a:ext cx="5583238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9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</p:spPr>
        <p:txBody>
          <a:bodyPr/>
          <a:lstStyle>
            <a:lvl1pPr>
              <a:buSzPct val="130000"/>
              <a:buBlip>
                <a:blip r:embed="rId6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- 3-</a:t>
            </a:r>
            <a:fld id="{ACF0AC08-36CF-4CEB-8BB6-8C05E1F59524}" type="slidenum"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pPr>
                <a:buSzTx/>
                <a:buFontTx/>
                <a:buNone/>
              </a:pPr>
              <a:t>71</a:t>
            </a:fld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</a:t>
            </a:r>
          </a:p>
        </p:txBody>
      </p:sp>
      <p:sp>
        <p:nvSpPr>
          <p:cNvPr id="95240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6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8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6" name="Picture 8" descr="Diffusio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1941513"/>
            <a:ext cx="5986463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Aktivitäts-Hemmungs-Dynamik</a:t>
            </a:r>
          </a:p>
        </p:txBody>
      </p:sp>
      <p:sp>
        <p:nvSpPr>
          <p:cNvPr id="9626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95400"/>
            <a:ext cx="8140700" cy="611188"/>
          </a:xfrm>
        </p:spPr>
        <p:txBody>
          <a:bodyPr/>
          <a:lstStyle/>
          <a:p>
            <a:pPr marL="0" indent="0"/>
            <a:r>
              <a:rPr smtClean="0"/>
              <a:t>2-dimensionale Erweiterung: </a:t>
            </a:r>
            <a:r>
              <a:rPr sz="2000" smtClean="0"/>
              <a:t>starke Inhibitordiffusion</a:t>
            </a:r>
          </a:p>
        </p:txBody>
      </p:sp>
      <p:pic>
        <p:nvPicPr>
          <p:cNvPr id="247813" name="Picture 5" descr="27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2576513"/>
            <a:ext cx="13525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5" name="Picture 7" descr="27C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3" y="2255838"/>
            <a:ext cx="168275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</p:spPr>
        <p:txBody>
          <a:bodyPr/>
          <a:lstStyle>
            <a:lvl1pPr>
              <a:buSzPct val="130000"/>
              <a:buBlip>
                <a:blip r:embed="rId7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- 3-</a:t>
            </a:r>
            <a:fld id="{2899CF0D-F42E-43DD-B98B-94C3CF65EC3E}" type="slidenum"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pPr>
                <a:buSzTx/>
                <a:buFontTx/>
                <a:buNone/>
              </a:pPr>
              <a:t>72</a:t>
            </a:fld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</a:t>
            </a:r>
          </a:p>
        </p:txBody>
      </p:sp>
      <p:sp>
        <p:nvSpPr>
          <p:cNvPr id="96264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7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7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 idx="4294967295"/>
          </p:nvPr>
        </p:nvSpPr>
        <p:spPr>
          <a:xfrm>
            <a:off x="612775" y="4762500"/>
            <a:ext cx="8531225" cy="800100"/>
          </a:xfrm>
          <a:solidFill>
            <a:srgbClr val="FFCC66">
              <a:alpha val="50195"/>
            </a:srgbClr>
          </a:solidFill>
          <a:ln algn="ctr"/>
        </p:spPr>
        <p:txBody>
          <a:bodyPr anchor="ctr"/>
          <a:lstStyle/>
          <a:p>
            <a:pPr marL="355600" indent="3175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kumimoji="1" lang="de-DE" sz="4000" kern="1200" dirty="0" smtClean="0">
                <a:solidFill>
                  <a:schemeClr val="tx1"/>
                </a:solidFill>
                <a:ea typeface="+mn-ea"/>
                <a:cs typeface="Arial" pitchFamily="34" charset="0"/>
              </a:rPr>
              <a:t>Gleichgewichtssysteme</a:t>
            </a:r>
          </a:p>
        </p:txBody>
      </p:sp>
      <p:sp>
        <p:nvSpPr>
          <p:cNvPr id="98307" name="Titel 1"/>
          <p:cNvSpPr txBox="1">
            <a:spLocks/>
          </p:cNvSpPr>
          <p:nvPr/>
        </p:nvSpPr>
        <p:spPr bwMode="auto">
          <a:xfrm>
            <a:off x="714375" y="2428875"/>
            <a:ext cx="7772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de-DE" altLang="de-DE" sz="4000">
              <a:solidFill>
                <a:srgbClr val="BFBFBF"/>
              </a:solidFill>
              <a:cs typeface="Arial" panose="020B0604020202020204" pitchFamily="34" charset="0"/>
            </a:endParaRPr>
          </a:p>
        </p:txBody>
      </p:sp>
      <p:sp>
        <p:nvSpPr>
          <p:cNvPr id="98308" name="Titel 1"/>
          <p:cNvSpPr txBox="1">
            <a:spLocks/>
          </p:cNvSpPr>
          <p:nvPr/>
        </p:nvSpPr>
        <p:spPr bwMode="auto">
          <a:xfrm>
            <a:off x="614363" y="1152525"/>
            <a:ext cx="852963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sz="3800" b="0">
                <a:solidFill>
                  <a:srgbClr val="BFBFB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Einführung</a:t>
            </a:r>
          </a:p>
        </p:txBody>
      </p:sp>
      <p:sp>
        <p:nvSpPr>
          <p:cNvPr id="98309" name="Titel 1"/>
          <p:cNvSpPr txBox="1">
            <a:spLocks/>
          </p:cNvSpPr>
          <p:nvPr/>
        </p:nvSpPr>
        <p:spPr bwMode="auto">
          <a:xfrm>
            <a:off x="719138" y="5143500"/>
            <a:ext cx="8424862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de-DE" altLang="de-DE" sz="4000">
              <a:solidFill>
                <a:srgbClr val="BFBFBF"/>
              </a:solidFill>
              <a:cs typeface="Arial" panose="020B0604020202020204" pitchFamily="34" charset="0"/>
            </a:endParaRPr>
          </a:p>
        </p:txBody>
      </p:sp>
      <p:sp>
        <p:nvSpPr>
          <p:cNvPr id="98310" name="Titel 1"/>
          <p:cNvSpPr>
            <a:spLocks/>
          </p:cNvSpPr>
          <p:nvPr/>
        </p:nvSpPr>
        <p:spPr bwMode="auto">
          <a:xfrm>
            <a:off x="623888" y="1979613"/>
            <a:ext cx="852011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sz="3800" b="0">
                <a:solidFill>
                  <a:srgbClr val="BFBFB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Module und Subsysteme</a:t>
            </a:r>
          </a:p>
        </p:txBody>
      </p:sp>
      <p:sp>
        <p:nvSpPr>
          <p:cNvPr id="98311" name="Titel 1"/>
          <p:cNvSpPr>
            <a:spLocks/>
          </p:cNvSpPr>
          <p:nvPr/>
        </p:nvSpPr>
        <p:spPr bwMode="auto">
          <a:xfrm>
            <a:off x="609600" y="5592763"/>
            <a:ext cx="84201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de-DE" altLang="de-DE" sz="3800" b="0">
                <a:solidFill>
                  <a:srgbClr val="BFBFB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Parameterschätzung</a:t>
            </a:r>
          </a:p>
        </p:txBody>
      </p:sp>
      <p:sp>
        <p:nvSpPr>
          <p:cNvPr id="98312" name="Titel 1"/>
          <p:cNvSpPr>
            <a:spLocks/>
          </p:cNvSpPr>
          <p:nvPr/>
        </p:nvSpPr>
        <p:spPr bwMode="auto">
          <a:xfrm>
            <a:off x="623888" y="2847975"/>
            <a:ext cx="852011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sz="3800" b="0">
                <a:solidFill>
                  <a:srgbClr val="BFBFB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Grundelemente</a:t>
            </a:r>
          </a:p>
        </p:txBody>
      </p:sp>
      <p:sp>
        <p:nvSpPr>
          <p:cNvPr id="98313" name="Titel 1"/>
          <p:cNvSpPr>
            <a:spLocks/>
          </p:cNvSpPr>
          <p:nvPr/>
        </p:nvSpPr>
        <p:spPr bwMode="auto">
          <a:xfrm>
            <a:off x="623888" y="3778250"/>
            <a:ext cx="8520112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sz="3800" b="0">
                <a:solidFill>
                  <a:srgbClr val="BFBFB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Nichtlineare Systeme</a:t>
            </a:r>
          </a:p>
        </p:txBody>
      </p:sp>
      <p:sp>
        <p:nvSpPr>
          <p:cNvPr id="98314" name="Textfeld 11"/>
          <p:cNvSpPr txBox="1">
            <a:spLocks noChangeArrowheads="1"/>
          </p:cNvSpPr>
          <p:nvPr/>
        </p:nvSpPr>
        <p:spPr bwMode="auto">
          <a:xfrm>
            <a:off x="479425" y="396875"/>
            <a:ext cx="689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3200" b="0">
                <a:solidFill>
                  <a:srgbClr val="C00000"/>
                </a:solidFill>
                <a:latin typeface="Arial Black" panose="020B0A04020102020204" pitchFamily="34" charset="0"/>
              </a:rPr>
              <a:t>Wissensbasierte Modellierung</a:t>
            </a:r>
          </a:p>
        </p:txBody>
      </p:sp>
      <p:sp>
        <p:nvSpPr>
          <p:cNvPr id="98315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- 3-</a:t>
            </a:r>
            <a:fld id="{9F681568-E1B6-4FA6-B5AF-FD98D24DF4FB}" type="slidenum"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pPr>
                <a:buSzTx/>
                <a:buFontTx/>
                <a:buNone/>
              </a:pPr>
              <a:t>73</a:t>
            </a:fld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</a:t>
            </a:r>
          </a:p>
        </p:txBody>
      </p:sp>
      <p:sp>
        <p:nvSpPr>
          <p:cNvPr id="98316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Dynamik des Speichers</a:t>
            </a:r>
          </a:p>
        </p:txBody>
      </p:sp>
      <p:sp>
        <p:nvSpPr>
          <p:cNvPr id="99331" name="Text Box 5"/>
          <p:cNvSpPr txBox="1">
            <a:spLocks noChangeArrowheads="1"/>
          </p:cNvSpPr>
          <p:nvPr/>
        </p:nvSpPr>
        <p:spPr bwMode="auto">
          <a:xfrm>
            <a:off x="838200" y="1428750"/>
            <a:ext cx="5229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/>
              <a:t>Gleichgewicht in der Badewanne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728788" y="3205163"/>
            <a:ext cx="4994275" cy="2728912"/>
            <a:chOff x="687" y="2221"/>
            <a:chExt cx="3146" cy="1719"/>
          </a:xfrm>
        </p:grpSpPr>
        <p:sp>
          <p:nvSpPr>
            <p:cNvPr id="99336" name="Rectangle 10"/>
            <p:cNvSpPr>
              <a:spLocks noChangeArrowheads="1"/>
            </p:cNvSpPr>
            <p:nvPr/>
          </p:nvSpPr>
          <p:spPr bwMode="auto">
            <a:xfrm>
              <a:off x="693" y="2225"/>
              <a:ext cx="4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000" b="0"/>
            </a:p>
          </p:txBody>
        </p:sp>
        <p:sp>
          <p:nvSpPr>
            <p:cNvPr id="99337" name="Rectangle 11"/>
            <p:cNvSpPr>
              <a:spLocks noChangeArrowheads="1"/>
            </p:cNvSpPr>
            <p:nvPr/>
          </p:nvSpPr>
          <p:spPr bwMode="auto">
            <a:xfrm>
              <a:off x="693" y="2294"/>
              <a:ext cx="8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 </a:t>
              </a:r>
              <a:endParaRPr lang="de-DE" altLang="de-DE" sz="2000" b="0"/>
            </a:p>
          </p:txBody>
        </p:sp>
        <p:sp>
          <p:nvSpPr>
            <p:cNvPr id="99338" name="Rectangle 12"/>
            <p:cNvSpPr>
              <a:spLocks noChangeArrowheads="1"/>
            </p:cNvSpPr>
            <p:nvPr/>
          </p:nvSpPr>
          <p:spPr bwMode="auto">
            <a:xfrm>
              <a:off x="779" y="2294"/>
              <a:ext cx="4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000" b="0"/>
            </a:p>
          </p:txBody>
        </p:sp>
        <p:sp>
          <p:nvSpPr>
            <p:cNvPr id="99339" name="Rectangle 13"/>
            <p:cNvSpPr>
              <a:spLocks noChangeArrowheads="1"/>
            </p:cNvSpPr>
            <p:nvPr/>
          </p:nvSpPr>
          <p:spPr bwMode="auto">
            <a:xfrm>
              <a:off x="693" y="2582"/>
              <a:ext cx="4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000" b="0"/>
            </a:p>
          </p:txBody>
        </p:sp>
        <p:sp>
          <p:nvSpPr>
            <p:cNvPr id="99340" name="Rectangle 14"/>
            <p:cNvSpPr>
              <a:spLocks noChangeArrowheads="1"/>
            </p:cNvSpPr>
            <p:nvPr/>
          </p:nvSpPr>
          <p:spPr bwMode="auto">
            <a:xfrm>
              <a:off x="1206" y="2582"/>
              <a:ext cx="55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V(t)</a:t>
              </a:r>
              <a:endParaRPr lang="de-DE" altLang="de-DE" sz="2000" b="0"/>
            </a:p>
          </p:txBody>
        </p:sp>
        <p:sp>
          <p:nvSpPr>
            <p:cNvPr id="99341" name="Rectangle 15"/>
            <p:cNvSpPr>
              <a:spLocks noChangeArrowheads="1"/>
            </p:cNvSpPr>
            <p:nvPr/>
          </p:nvSpPr>
          <p:spPr bwMode="auto">
            <a:xfrm>
              <a:off x="693" y="2869"/>
              <a:ext cx="4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000" b="0"/>
            </a:p>
          </p:txBody>
        </p:sp>
        <p:sp>
          <p:nvSpPr>
            <p:cNvPr id="99342" name="Rectangle 16"/>
            <p:cNvSpPr>
              <a:spLocks noChangeArrowheads="1"/>
            </p:cNvSpPr>
            <p:nvPr/>
          </p:nvSpPr>
          <p:spPr bwMode="auto">
            <a:xfrm>
              <a:off x="693" y="3156"/>
              <a:ext cx="4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000" b="0"/>
            </a:p>
          </p:txBody>
        </p:sp>
        <p:sp>
          <p:nvSpPr>
            <p:cNvPr id="99343" name="Rectangle 17"/>
            <p:cNvSpPr>
              <a:spLocks noChangeArrowheads="1"/>
            </p:cNvSpPr>
            <p:nvPr/>
          </p:nvSpPr>
          <p:spPr bwMode="auto">
            <a:xfrm>
              <a:off x="693" y="3442"/>
              <a:ext cx="44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000" b="0"/>
            </a:p>
          </p:txBody>
        </p:sp>
        <p:sp>
          <p:nvSpPr>
            <p:cNvPr id="99344" name="Rectangle 18"/>
            <p:cNvSpPr>
              <a:spLocks noChangeArrowheads="1"/>
            </p:cNvSpPr>
            <p:nvPr/>
          </p:nvSpPr>
          <p:spPr bwMode="auto">
            <a:xfrm>
              <a:off x="2749" y="3729"/>
              <a:ext cx="70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        t</a:t>
              </a:r>
              <a:endParaRPr lang="de-DE" altLang="de-DE" sz="2000" b="0"/>
            </a:p>
          </p:txBody>
        </p:sp>
        <p:sp>
          <p:nvSpPr>
            <p:cNvPr id="99345" name="Line 19"/>
            <p:cNvSpPr>
              <a:spLocks noChangeShapeType="1"/>
            </p:cNvSpPr>
            <p:nvPr/>
          </p:nvSpPr>
          <p:spPr bwMode="auto">
            <a:xfrm flipV="1">
              <a:off x="739" y="2292"/>
              <a:ext cx="1" cy="154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9346" name="Freeform 20"/>
            <p:cNvSpPr>
              <a:spLocks/>
            </p:cNvSpPr>
            <p:nvPr/>
          </p:nvSpPr>
          <p:spPr bwMode="auto">
            <a:xfrm>
              <a:off x="703" y="2221"/>
              <a:ext cx="74" cy="75"/>
            </a:xfrm>
            <a:custGeom>
              <a:avLst/>
              <a:gdLst>
                <a:gd name="T0" fmla="*/ 74 w 74"/>
                <a:gd name="T1" fmla="*/ 75 h 75"/>
                <a:gd name="T2" fmla="*/ 36 w 74"/>
                <a:gd name="T3" fmla="*/ 0 h 75"/>
                <a:gd name="T4" fmla="*/ 0 w 74"/>
                <a:gd name="T5" fmla="*/ 75 h 75"/>
                <a:gd name="T6" fmla="*/ 74 w 74"/>
                <a:gd name="T7" fmla="*/ 75 h 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"/>
                <a:gd name="T13" fmla="*/ 0 h 75"/>
                <a:gd name="T14" fmla="*/ 74 w 74"/>
                <a:gd name="T15" fmla="*/ 75 h 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" h="75">
                  <a:moveTo>
                    <a:pt x="74" y="75"/>
                  </a:moveTo>
                  <a:lnTo>
                    <a:pt x="36" y="0"/>
                  </a:lnTo>
                  <a:lnTo>
                    <a:pt x="0" y="75"/>
                  </a:lnTo>
                  <a:lnTo>
                    <a:pt x="74" y="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9347" name="Line 21"/>
            <p:cNvSpPr>
              <a:spLocks noChangeShapeType="1"/>
            </p:cNvSpPr>
            <p:nvPr/>
          </p:nvSpPr>
          <p:spPr bwMode="auto">
            <a:xfrm>
              <a:off x="687" y="3668"/>
              <a:ext cx="3077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9348" name="Freeform 22"/>
            <p:cNvSpPr>
              <a:spLocks/>
            </p:cNvSpPr>
            <p:nvPr/>
          </p:nvSpPr>
          <p:spPr bwMode="auto">
            <a:xfrm>
              <a:off x="3760" y="3632"/>
              <a:ext cx="73" cy="74"/>
            </a:xfrm>
            <a:custGeom>
              <a:avLst/>
              <a:gdLst>
                <a:gd name="T0" fmla="*/ 0 w 73"/>
                <a:gd name="T1" fmla="*/ 74 h 74"/>
                <a:gd name="T2" fmla="*/ 73 w 73"/>
                <a:gd name="T3" fmla="*/ 36 h 74"/>
                <a:gd name="T4" fmla="*/ 0 w 73"/>
                <a:gd name="T5" fmla="*/ 0 h 74"/>
                <a:gd name="T6" fmla="*/ 0 w 73"/>
                <a:gd name="T7" fmla="*/ 74 h 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74"/>
                <a:gd name="T14" fmla="*/ 73 w 73"/>
                <a:gd name="T15" fmla="*/ 74 h 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74">
                  <a:moveTo>
                    <a:pt x="0" y="74"/>
                  </a:moveTo>
                  <a:lnTo>
                    <a:pt x="73" y="36"/>
                  </a:lnTo>
                  <a:lnTo>
                    <a:pt x="0" y="0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9349" name="Rectangle 23"/>
            <p:cNvSpPr>
              <a:spLocks noChangeArrowheads="1"/>
            </p:cNvSpPr>
            <p:nvPr/>
          </p:nvSpPr>
          <p:spPr bwMode="auto">
            <a:xfrm>
              <a:off x="946" y="3234"/>
              <a:ext cx="249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99350" name="Rectangle 24"/>
            <p:cNvSpPr>
              <a:spLocks noChangeArrowheads="1"/>
            </p:cNvSpPr>
            <p:nvPr/>
          </p:nvSpPr>
          <p:spPr bwMode="auto">
            <a:xfrm>
              <a:off x="959" y="3274"/>
              <a:ext cx="127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A</a:t>
              </a:r>
              <a:endParaRPr lang="de-DE" altLang="de-DE" sz="2000" b="0"/>
            </a:p>
          </p:txBody>
        </p:sp>
        <p:sp>
          <p:nvSpPr>
            <p:cNvPr id="99351" name="Rectangle 25"/>
            <p:cNvSpPr>
              <a:spLocks noChangeArrowheads="1"/>
            </p:cNvSpPr>
            <p:nvPr/>
          </p:nvSpPr>
          <p:spPr bwMode="auto">
            <a:xfrm>
              <a:off x="1086" y="3364"/>
              <a:ext cx="5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1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0</a:t>
              </a:r>
              <a:endParaRPr lang="de-DE" altLang="de-DE" sz="2000" b="0"/>
            </a:p>
          </p:txBody>
        </p:sp>
        <p:sp>
          <p:nvSpPr>
            <p:cNvPr id="99352" name="Freeform 26"/>
            <p:cNvSpPr>
              <a:spLocks/>
            </p:cNvSpPr>
            <p:nvPr/>
          </p:nvSpPr>
          <p:spPr bwMode="auto">
            <a:xfrm>
              <a:off x="739" y="2424"/>
              <a:ext cx="1531" cy="785"/>
            </a:xfrm>
            <a:custGeom>
              <a:avLst/>
              <a:gdLst>
                <a:gd name="T0" fmla="*/ 1531 w 1531"/>
                <a:gd name="T1" fmla="*/ 785 h 785"/>
                <a:gd name="T2" fmla="*/ 1452 w 1531"/>
                <a:gd name="T3" fmla="*/ 783 h 785"/>
                <a:gd name="T4" fmla="*/ 1374 w 1531"/>
                <a:gd name="T5" fmla="*/ 781 h 785"/>
                <a:gd name="T6" fmla="*/ 1297 w 1531"/>
                <a:gd name="T7" fmla="*/ 778 h 785"/>
                <a:gd name="T8" fmla="*/ 1222 w 1531"/>
                <a:gd name="T9" fmla="*/ 770 h 785"/>
                <a:gd name="T10" fmla="*/ 1148 w 1531"/>
                <a:gd name="T11" fmla="*/ 760 h 785"/>
                <a:gd name="T12" fmla="*/ 1075 w 1531"/>
                <a:gd name="T13" fmla="*/ 751 h 785"/>
                <a:gd name="T14" fmla="*/ 1004 w 1531"/>
                <a:gd name="T15" fmla="*/ 739 h 785"/>
                <a:gd name="T16" fmla="*/ 935 w 1531"/>
                <a:gd name="T17" fmla="*/ 724 h 785"/>
                <a:gd name="T18" fmla="*/ 868 w 1531"/>
                <a:gd name="T19" fmla="*/ 709 h 785"/>
                <a:gd name="T20" fmla="*/ 801 w 1531"/>
                <a:gd name="T21" fmla="*/ 692 h 785"/>
                <a:gd name="T22" fmla="*/ 736 w 1531"/>
                <a:gd name="T23" fmla="*/ 672 h 785"/>
                <a:gd name="T24" fmla="*/ 674 w 1531"/>
                <a:gd name="T25" fmla="*/ 651 h 785"/>
                <a:gd name="T26" fmla="*/ 615 w 1531"/>
                <a:gd name="T27" fmla="*/ 628 h 785"/>
                <a:gd name="T28" fmla="*/ 558 w 1531"/>
                <a:gd name="T29" fmla="*/ 606 h 785"/>
                <a:gd name="T30" fmla="*/ 502 w 1531"/>
                <a:gd name="T31" fmla="*/ 583 h 785"/>
                <a:gd name="T32" fmla="*/ 446 w 1531"/>
                <a:gd name="T33" fmla="*/ 556 h 785"/>
                <a:gd name="T34" fmla="*/ 397 w 1531"/>
                <a:gd name="T35" fmla="*/ 527 h 785"/>
                <a:gd name="T36" fmla="*/ 349 w 1531"/>
                <a:gd name="T37" fmla="*/ 500 h 785"/>
                <a:gd name="T38" fmla="*/ 303 w 1531"/>
                <a:gd name="T39" fmla="*/ 470 h 785"/>
                <a:gd name="T40" fmla="*/ 261 w 1531"/>
                <a:gd name="T41" fmla="*/ 439 h 785"/>
                <a:gd name="T42" fmla="*/ 220 w 1531"/>
                <a:gd name="T43" fmla="*/ 409 h 785"/>
                <a:gd name="T44" fmla="*/ 184 w 1531"/>
                <a:gd name="T45" fmla="*/ 374 h 785"/>
                <a:gd name="T46" fmla="*/ 151 w 1531"/>
                <a:gd name="T47" fmla="*/ 340 h 785"/>
                <a:gd name="T48" fmla="*/ 119 w 1531"/>
                <a:gd name="T49" fmla="*/ 306 h 785"/>
                <a:gd name="T50" fmla="*/ 92 w 1531"/>
                <a:gd name="T51" fmla="*/ 271 h 785"/>
                <a:gd name="T52" fmla="*/ 69 w 1531"/>
                <a:gd name="T53" fmla="*/ 235 h 785"/>
                <a:gd name="T54" fmla="*/ 48 w 1531"/>
                <a:gd name="T55" fmla="*/ 197 h 785"/>
                <a:gd name="T56" fmla="*/ 31 w 1531"/>
                <a:gd name="T57" fmla="*/ 158 h 785"/>
                <a:gd name="T58" fmla="*/ 17 w 1531"/>
                <a:gd name="T59" fmla="*/ 120 h 785"/>
                <a:gd name="T60" fmla="*/ 8 w 1531"/>
                <a:gd name="T61" fmla="*/ 80 h 785"/>
                <a:gd name="T62" fmla="*/ 2 w 1531"/>
                <a:gd name="T63" fmla="*/ 40 h 785"/>
                <a:gd name="T64" fmla="*/ 0 w 1531"/>
                <a:gd name="T65" fmla="*/ 0 h 7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31"/>
                <a:gd name="T100" fmla="*/ 0 h 785"/>
                <a:gd name="T101" fmla="*/ 1531 w 1531"/>
                <a:gd name="T102" fmla="*/ 785 h 7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31" h="785">
                  <a:moveTo>
                    <a:pt x="1531" y="785"/>
                  </a:moveTo>
                  <a:lnTo>
                    <a:pt x="1452" y="783"/>
                  </a:lnTo>
                  <a:lnTo>
                    <a:pt x="1374" y="781"/>
                  </a:lnTo>
                  <a:lnTo>
                    <a:pt x="1297" y="778"/>
                  </a:lnTo>
                  <a:lnTo>
                    <a:pt x="1222" y="770"/>
                  </a:lnTo>
                  <a:lnTo>
                    <a:pt x="1148" y="760"/>
                  </a:lnTo>
                  <a:lnTo>
                    <a:pt x="1075" y="751"/>
                  </a:lnTo>
                  <a:lnTo>
                    <a:pt x="1004" y="739"/>
                  </a:lnTo>
                  <a:lnTo>
                    <a:pt x="935" y="724"/>
                  </a:lnTo>
                  <a:lnTo>
                    <a:pt x="868" y="709"/>
                  </a:lnTo>
                  <a:lnTo>
                    <a:pt x="801" y="692"/>
                  </a:lnTo>
                  <a:lnTo>
                    <a:pt x="736" y="672"/>
                  </a:lnTo>
                  <a:lnTo>
                    <a:pt x="674" y="651"/>
                  </a:lnTo>
                  <a:lnTo>
                    <a:pt x="615" y="628"/>
                  </a:lnTo>
                  <a:lnTo>
                    <a:pt x="558" y="606"/>
                  </a:lnTo>
                  <a:lnTo>
                    <a:pt x="502" y="583"/>
                  </a:lnTo>
                  <a:lnTo>
                    <a:pt x="446" y="556"/>
                  </a:lnTo>
                  <a:lnTo>
                    <a:pt x="397" y="527"/>
                  </a:lnTo>
                  <a:lnTo>
                    <a:pt x="349" y="500"/>
                  </a:lnTo>
                  <a:lnTo>
                    <a:pt x="303" y="470"/>
                  </a:lnTo>
                  <a:lnTo>
                    <a:pt x="261" y="439"/>
                  </a:lnTo>
                  <a:lnTo>
                    <a:pt x="220" y="409"/>
                  </a:lnTo>
                  <a:lnTo>
                    <a:pt x="184" y="374"/>
                  </a:lnTo>
                  <a:lnTo>
                    <a:pt x="151" y="340"/>
                  </a:lnTo>
                  <a:lnTo>
                    <a:pt x="119" y="306"/>
                  </a:lnTo>
                  <a:lnTo>
                    <a:pt x="92" y="271"/>
                  </a:lnTo>
                  <a:lnTo>
                    <a:pt x="69" y="235"/>
                  </a:lnTo>
                  <a:lnTo>
                    <a:pt x="48" y="197"/>
                  </a:lnTo>
                  <a:lnTo>
                    <a:pt x="31" y="158"/>
                  </a:lnTo>
                  <a:lnTo>
                    <a:pt x="17" y="120"/>
                  </a:lnTo>
                  <a:lnTo>
                    <a:pt x="8" y="80"/>
                  </a:lnTo>
                  <a:lnTo>
                    <a:pt x="2" y="4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9353" name="Freeform 27"/>
            <p:cNvSpPr>
              <a:spLocks/>
            </p:cNvSpPr>
            <p:nvPr/>
          </p:nvSpPr>
          <p:spPr bwMode="auto">
            <a:xfrm>
              <a:off x="693" y="3247"/>
              <a:ext cx="8" cy="8"/>
            </a:xfrm>
            <a:custGeom>
              <a:avLst/>
              <a:gdLst>
                <a:gd name="T0" fmla="*/ 6 w 8"/>
                <a:gd name="T1" fmla="*/ 0 h 8"/>
                <a:gd name="T2" fmla="*/ 4 w 8"/>
                <a:gd name="T3" fmla="*/ 0 h 8"/>
                <a:gd name="T4" fmla="*/ 2 w 8"/>
                <a:gd name="T5" fmla="*/ 2 h 8"/>
                <a:gd name="T6" fmla="*/ 0 w 8"/>
                <a:gd name="T7" fmla="*/ 4 h 8"/>
                <a:gd name="T8" fmla="*/ 0 w 8"/>
                <a:gd name="T9" fmla="*/ 4 h 8"/>
                <a:gd name="T10" fmla="*/ 2 w 8"/>
                <a:gd name="T11" fmla="*/ 6 h 8"/>
                <a:gd name="T12" fmla="*/ 4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"/>
                <a:gd name="T43" fmla="*/ 0 h 8"/>
                <a:gd name="T44" fmla="*/ 8 w 8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" h="8">
                  <a:moveTo>
                    <a:pt x="6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54" name="Freeform 28"/>
            <p:cNvSpPr>
              <a:spLocks/>
            </p:cNvSpPr>
            <p:nvPr/>
          </p:nvSpPr>
          <p:spPr bwMode="auto">
            <a:xfrm>
              <a:off x="706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55" name="Freeform 29"/>
            <p:cNvSpPr>
              <a:spLocks/>
            </p:cNvSpPr>
            <p:nvPr/>
          </p:nvSpPr>
          <p:spPr bwMode="auto">
            <a:xfrm>
              <a:off x="722" y="3247"/>
              <a:ext cx="5" cy="8"/>
            </a:xfrm>
            <a:custGeom>
              <a:avLst/>
              <a:gdLst>
                <a:gd name="T0" fmla="*/ 2 w 5"/>
                <a:gd name="T1" fmla="*/ 0 h 8"/>
                <a:gd name="T2" fmla="*/ 0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0 w 5"/>
                <a:gd name="T13" fmla="*/ 8 h 8"/>
                <a:gd name="T14" fmla="*/ 2 w 5"/>
                <a:gd name="T15" fmla="*/ 8 h 8"/>
                <a:gd name="T16" fmla="*/ 2 w 5"/>
                <a:gd name="T17" fmla="*/ 8 h 8"/>
                <a:gd name="T18" fmla="*/ 4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4 w 5"/>
                <a:gd name="T25" fmla="*/ 2 h 8"/>
                <a:gd name="T26" fmla="*/ 4 w 5"/>
                <a:gd name="T27" fmla="*/ 0 h 8"/>
                <a:gd name="T28" fmla="*/ 2 w 5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8"/>
                <a:gd name="T47" fmla="*/ 5 w 5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5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56" name="Freeform 30"/>
            <p:cNvSpPr>
              <a:spLocks/>
            </p:cNvSpPr>
            <p:nvPr/>
          </p:nvSpPr>
          <p:spPr bwMode="auto">
            <a:xfrm>
              <a:off x="735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6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6 w 6"/>
                <a:gd name="T25" fmla="*/ 2 h 8"/>
                <a:gd name="T26" fmla="*/ 6 w 6"/>
                <a:gd name="T27" fmla="*/ 0 h 8"/>
                <a:gd name="T28" fmla="*/ 4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57" name="Freeform 31"/>
            <p:cNvSpPr>
              <a:spLocks/>
            </p:cNvSpPr>
            <p:nvPr/>
          </p:nvSpPr>
          <p:spPr bwMode="auto">
            <a:xfrm>
              <a:off x="749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1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1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58" name="Freeform 32"/>
            <p:cNvSpPr>
              <a:spLocks/>
            </p:cNvSpPr>
            <p:nvPr/>
          </p:nvSpPr>
          <p:spPr bwMode="auto">
            <a:xfrm>
              <a:off x="762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59" name="Freeform 33"/>
            <p:cNvSpPr>
              <a:spLocks/>
            </p:cNvSpPr>
            <p:nvPr/>
          </p:nvSpPr>
          <p:spPr bwMode="auto">
            <a:xfrm>
              <a:off x="777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60" name="Freeform 34"/>
            <p:cNvSpPr>
              <a:spLocks/>
            </p:cNvSpPr>
            <p:nvPr/>
          </p:nvSpPr>
          <p:spPr bwMode="auto">
            <a:xfrm>
              <a:off x="791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61" name="Freeform 35"/>
            <p:cNvSpPr>
              <a:spLocks/>
            </p:cNvSpPr>
            <p:nvPr/>
          </p:nvSpPr>
          <p:spPr bwMode="auto">
            <a:xfrm>
              <a:off x="804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62" name="Freeform 36"/>
            <p:cNvSpPr>
              <a:spLocks/>
            </p:cNvSpPr>
            <p:nvPr/>
          </p:nvSpPr>
          <p:spPr bwMode="auto">
            <a:xfrm>
              <a:off x="818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1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1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63" name="Freeform 37"/>
            <p:cNvSpPr>
              <a:spLocks/>
            </p:cNvSpPr>
            <p:nvPr/>
          </p:nvSpPr>
          <p:spPr bwMode="auto">
            <a:xfrm>
              <a:off x="833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64" name="Freeform 38"/>
            <p:cNvSpPr>
              <a:spLocks/>
            </p:cNvSpPr>
            <p:nvPr/>
          </p:nvSpPr>
          <p:spPr bwMode="auto">
            <a:xfrm>
              <a:off x="846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65" name="Freeform 39"/>
            <p:cNvSpPr>
              <a:spLocks/>
            </p:cNvSpPr>
            <p:nvPr/>
          </p:nvSpPr>
          <p:spPr bwMode="auto">
            <a:xfrm>
              <a:off x="860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66" name="Freeform 40"/>
            <p:cNvSpPr>
              <a:spLocks/>
            </p:cNvSpPr>
            <p:nvPr/>
          </p:nvSpPr>
          <p:spPr bwMode="auto">
            <a:xfrm>
              <a:off x="875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67" name="Freeform 41"/>
            <p:cNvSpPr>
              <a:spLocks/>
            </p:cNvSpPr>
            <p:nvPr/>
          </p:nvSpPr>
          <p:spPr bwMode="auto">
            <a:xfrm>
              <a:off x="888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68" name="Freeform 42"/>
            <p:cNvSpPr>
              <a:spLocks/>
            </p:cNvSpPr>
            <p:nvPr/>
          </p:nvSpPr>
          <p:spPr bwMode="auto">
            <a:xfrm>
              <a:off x="902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6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6 w 7"/>
                <a:gd name="T25" fmla="*/ 2 h 8"/>
                <a:gd name="T26" fmla="*/ 6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69" name="Freeform 43"/>
            <p:cNvSpPr>
              <a:spLocks/>
            </p:cNvSpPr>
            <p:nvPr/>
          </p:nvSpPr>
          <p:spPr bwMode="auto">
            <a:xfrm>
              <a:off x="915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70" name="Freeform 44"/>
            <p:cNvSpPr>
              <a:spLocks/>
            </p:cNvSpPr>
            <p:nvPr/>
          </p:nvSpPr>
          <p:spPr bwMode="auto">
            <a:xfrm>
              <a:off x="931" y="3247"/>
              <a:ext cx="5" cy="8"/>
            </a:xfrm>
            <a:custGeom>
              <a:avLst/>
              <a:gdLst>
                <a:gd name="T0" fmla="*/ 3 w 5"/>
                <a:gd name="T1" fmla="*/ 0 h 8"/>
                <a:gd name="T2" fmla="*/ 1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1 w 5"/>
                <a:gd name="T13" fmla="*/ 8 h 8"/>
                <a:gd name="T14" fmla="*/ 3 w 5"/>
                <a:gd name="T15" fmla="*/ 8 h 8"/>
                <a:gd name="T16" fmla="*/ 3 w 5"/>
                <a:gd name="T17" fmla="*/ 8 h 8"/>
                <a:gd name="T18" fmla="*/ 3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3 w 5"/>
                <a:gd name="T25" fmla="*/ 2 h 8"/>
                <a:gd name="T26" fmla="*/ 3 w 5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8"/>
                <a:gd name="T44" fmla="*/ 5 w 5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5" y="4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71" name="Freeform 45"/>
            <p:cNvSpPr>
              <a:spLocks/>
            </p:cNvSpPr>
            <p:nvPr/>
          </p:nvSpPr>
          <p:spPr bwMode="auto">
            <a:xfrm>
              <a:off x="944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72" name="Freeform 46"/>
            <p:cNvSpPr>
              <a:spLocks/>
            </p:cNvSpPr>
            <p:nvPr/>
          </p:nvSpPr>
          <p:spPr bwMode="auto">
            <a:xfrm>
              <a:off x="957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73" name="Freeform 47"/>
            <p:cNvSpPr>
              <a:spLocks/>
            </p:cNvSpPr>
            <p:nvPr/>
          </p:nvSpPr>
          <p:spPr bwMode="auto">
            <a:xfrm>
              <a:off x="973" y="3247"/>
              <a:ext cx="5" cy="8"/>
            </a:xfrm>
            <a:custGeom>
              <a:avLst/>
              <a:gdLst>
                <a:gd name="T0" fmla="*/ 2 w 5"/>
                <a:gd name="T1" fmla="*/ 0 h 8"/>
                <a:gd name="T2" fmla="*/ 0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0 w 5"/>
                <a:gd name="T13" fmla="*/ 8 h 8"/>
                <a:gd name="T14" fmla="*/ 2 w 5"/>
                <a:gd name="T15" fmla="*/ 8 h 8"/>
                <a:gd name="T16" fmla="*/ 2 w 5"/>
                <a:gd name="T17" fmla="*/ 8 h 8"/>
                <a:gd name="T18" fmla="*/ 4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4 w 5"/>
                <a:gd name="T25" fmla="*/ 2 h 8"/>
                <a:gd name="T26" fmla="*/ 4 w 5"/>
                <a:gd name="T27" fmla="*/ 0 h 8"/>
                <a:gd name="T28" fmla="*/ 2 w 5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8"/>
                <a:gd name="T47" fmla="*/ 5 w 5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5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74" name="Freeform 48"/>
            <p:cNvSpPr>
              <a:spLocks/>
            </p:cNvSpPr>
            <p:nvPr/>
          </p:nvSpPr>
          <p:spPr bwMode="auto">
            <a:xfrm>
              <a:off x="986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6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6 w 6"/>
                <a:gd name="T25" fmla="*/ 2 h 8"/>
                <a:gd name="T26" fmla="*/ 6 w 6"/>
                <a:gd name="T27" fmla="*/ 0 h 8"/>
                <a:gd name="T28" fmla="*/ 4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75" name="Freeform 49"/>
            <p:cNvSpPr>
              <a:spLocks/>
            </p:cNvSpPr>
            <p:nvPr/>
          </p:nvSpPr>
          <p:spPr bwMode="auto">
            <a:xfrm>
              <a:off x="1000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1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1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76" name="Freeform 50"/>
            <p:cNvSpPr>
              <a:spLocks/>
            </p:cNvSpPr>
            <p:nvPr/>
          </p:nvSpPr>
          <p:spPr bwMode="auto">
            <a:xfrm>
              <a:off x="1013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77" name="Freeform 51"/>
            <p:cNvSpPr>
              <a:spLocks/>
            </p:cNvSpPr>
            <p:nvPr/>
          </p:nvSpPr>
          <p:spPr bwMode="auto">
            <a:xfrm>
              <a:off x="1028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78" name="Freeform 52"/>
            <p:cNvSpPr>
              <a:spLocks/>
            </p:cNvSpPr>
            <p:nvPr/>
          </p:nvSpPr>
          <p:spPr bwMode="auto">
            <a:xfrm>
              <a:off x="1042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79" name="Freeform 53"/>
            <p:cNvSpPr>
              <a:spLocks/>
            </p:cNvSpPr>
            <p:nvPr/>
          </p:nvSpPr>
          <p:spPr bwMode="auto">
            <a:xfrm>
              <a:off x="1055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80" name="Freeform 54"/>
            <p:cNvSpPr>
              <a:spLocks/>
            </p:cNvSpPr>
            <p:nvPr/>
          </p:nvSpPr>
          <p:spPr bwMode="auto">
            <a:xfrm>
              <a:off x="1069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1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1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81" name="Freeform 55"/>
            <p:cNvSpPr>
              <a:spLocks/>
            </p:cNvSpPr>
            <p:nvPr/>
          </p:nvSpPr>
          <p:spPr bwMode="auto">
            <a:xfrm>
              <a:off x="1084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82" name="Freeform 56"/>
            <p:cNvSpPr>
              <a:spLocks/>
            </p:cNvSpPr>
            <p:nvPr/>
          </p:nvSpPr>
          <p:spPr bwMode="auto">
            <a:xfrm>
              <a:off x="1097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83" name="Freeform 57"/>
            <p:cNvSpPr>
              <a:spLocks/>
            </p:cNvSpPr>
            <p:nvPr/>
          </p:nvSpPr>
          <p:spPr bwMode="auto">
            <a:xfrm>
              <a:off x="1111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84" name="Freeform 58"/>
            <p:cNvSpPr>
              <a:spLocks/>
            </p:cNvSpPr>
            <p:nvPr/>
          </p:nvSpPr>
          <p:spPr bwMode="auto">
            <a:xfrm>
              <a:off x="1126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85" name="Freeform 59"/>
            <p:cNvSpPr>
              <a:spLocks/>
            </p:cNvSpPr>
            <p:nvPr/>
          </p:nvSpPr>
          <p:spPr bwMode="auto">
            <a:xfrm>
              <a:off x="1139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6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6 w 6"/>
                <a:gd name="T25" fmla="*/ 2 h 8"/>
                <a:gd name="T26" fmla="*/ 6 w 6"/>
                <a:gd name="T27" fmla="*/ 0 h 8"/>
                <a:gd name="T28" fmla="*/ 4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86" name="Freeform 60"/>
            <p:cNvSpPr>
              <a:spLocks/>
            </p:cNvSpPr>
            <p:nvPr/>
          </p:nvSpPr>
          <p:spPr bwMode="auto">
            <a:xfrm>
              <a:off x="1153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6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6 w 7"/>
                <a:gd name="T25" fmla="*/ 2 h 8"/>
                <a:gd name="T26" fmla="*/ 6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87" name="Freeform 61"/>
            <p:cNvSpPr>
              <a:spLocks/>
            </p:cNvSpPr>
            <p:nvPr/>
          </p:nvSpPr>
          <p:spPr bwMode="auto">
            <a:xfrm>
              <a:off x="1166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88" name="Freeform 62"/>
            <p:cNvSpPr>
              <a:spLocks/>
            </p:cNvSpPr>
            <p:nvPr/>
          </p:nvSpPr>
          <p:spPr bwMode="auto">
            <a:xfrm>
              <a:off x="1182" y="3247"/>
              <a:ext cx="5" cy="8"/>
            </a:xfrm>
            <a:custGeom>
              <a:avLst/>
              <a:gdLst>
                <a:gd name="T0" fmla="*/ 1 w 5"/>
                <a:gd name="T1" fmla="*/ 0 h 8"/>
                <a:gd name="T2" fmla="*/ 1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1 w 5"/>
                <a:gd name="T13" fmla="*/ 8 h 8"/>
                <a:gd name="T14" fmla="*/ 1 w 5"/>
                <a:gd name="T15" fmla="*/ 8 h 8"/>
                <a:gd name="T16" fmla="*/ 1 w 5"/>
                <a:gd name="T17" fmla="*/ 8 h 8"/>
                <a:gd name="T18" fmla="*/ 3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3 w 5"/>
                <a:gd name="T25" fmla="*/ 2 h 8"/>
                <a:gd name="T26" fmla="*/ 3 w 5"/>
                <a:gd name="T27" fmla="*/ 0 h 8"/>
                <a:gd name="T28" fmla="*/ 1 w 5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8"/>
                <a:gd name="T47" fmla="*/ 5 w 5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8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6"/>
                  </a:lnTo>
                  <a:lnTo>
                    <a:pt x="5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89" name="Freeform 63"/>
            <p:cNvSpPr>
              <a:spLocks/>
            </p:cNvSpPr>
            <p:nvPr/>
          </p:nvSpPr>
          <p:spPr bwMode="auto">
            <a:xfrm>
              <a:off x="1195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90" name="Freeform 64"/>
            <p:cNvSpPr>
              <a:spLocks/>
            </p:cNvSpPr>
            <p:nvPr/>
          </p:nvSpPr>
          <p:spPr bwMode="auto">
            <a:xfrm>
              <a:off x="1208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91" name="Freeform 65"/>
            <p:cNvSpPr>
              <a:spLocks/>
            </p:cNvSpPr>
            <p:nvPr/>
          </p:nvSpPr>
          <p:spPr bwMode="auto">
            <a:xfrm>
              <a:off x="1222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6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6 w 7"/>
                <a:gd name="T25" fmla="*/ 2 h 8"/>
                <a:gd name="T26" fmla="*/ 6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92" name="Freeform 66"/>
            <p:cNvSpPr>
              <a:spLocks/>
            </p:cNvSpPr>
            <p:nvPr/>
          </p:nvSpPr>
          <p:spPr bwMode="auto">
            <a:xfrm>
              <a:off x="1237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93" name="Freeform 67"/>
            <p:cNvSpPr>
              <a:spLocks/>
            </p:cNvSpPr>
            <p:nvPr/>
          </p:nvSpPr>
          <p:spPr bwMode="auto">
            <a:xfrm>
              <a:off x="1251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1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1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94" name="Freeform 68"/>
            <p:cNvSpPr>
              <a:spLocks/>
            </p:cNvSpPr>
            <p:nvPr/>
          </p:nvSpPr>
          <p:spPr bwMode="auto">
            <a:xfrm>
              <a:off x="1264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95" name="Freeform 69"/>
            <p:cNvSpPr>
              <a:spLocks/>
            </p:cNvSpPr>
            <p:nvPr/>
          </p:nvSpPr>
          <p:spPr bwMode="auto">
            <a:xfrm>
              <a:off x="1279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96" name="Freeform 70"/>
            <p:cNvSpPr>
              <a:spLocks/>
            </p:cNvSpPr>
            <p:nvPr/>
          </p:nvSpPr>
          <p:spPr bwMode="auto">
            <a:xfrm>
              <a:off x="1293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97" name="Freeform 71"/>
            <p:cNvSpPr>
              <a:spLocks/>
            </p:cNvSpPr>
            <p:nvPr/>
          </p:nvSpPr>
          <p:spPr bwMode="auto">
            <a:xfrm>
              <a:off x="1306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98" name="Freeform 72"/>
            <p:cNvSpPr>
              <a:spLocks/>
            </p:cNvSpPr>
            <p:nvPr/>
          </p:nvSpPr>
          <p:spPr bwMode="auto">
            <a:xfrm>
              <a:off x="1319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399" name="Freeform 73"/>
            <p:cNvSpPr>
              <a:spLocks/>
            </p:cNvSpPr>
            <p:nvPr/>
          </p:nvSpPr>
          <p:spPr bwMode="auto">
            <a:xfrm>
              <a:off x="1335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00" name="Freeform 74"/>
            <p:cNvSpPr>
              <a:spLocks/>
            </p:cNvSpPr>
            <p:nvPr/>
          </p:nvSpPr>
          <p:spPr bwMode="auto">
            <a:xfrm>
              <a:off x="1348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01" name="Freeform 75"/>
            <p:cNvSpPr>
              <a:spLocks/>
            </p:cNvSpPr>
            <p:nvPr/>
          </p:nvSpPr>
          <p:spPr bwMode="auto">
            <a:xfrm>
              <a:off x="1362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02" name="Freeform 76"/>
            <p:cNvSpPr>
              <a:spLocks/>
            </p:cNvSpPr>
            <p:nvPr/>
          </p:nvSpPr>
          <p:spPr bwMode="auto">
            <a:xfrm>
              <a:off x="1377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03" name="Freeform 77"/>
            <p:cNvSpPr>
              <a:spLocks/>
            </p:cNvSpPr>
            <p:nvPr/>
          </p:nvSpPr>
          <p:spPr bwMode="auto">
            <a:xfrm>
              <a:off x="1390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6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6 w 6"/>
                <a:gd name="T25" fmla="*/ 2 h 8"/>
                <a:gd name="T26" fmla="*/ 6 w 6"/>
                <a:gd name="T27" fmla="*/ 0 h 8"/>
                <a:gd name="T28" fmla="*/ 4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04" name="Freeform 78"/>
            <p:cNvSpPr>
              <a:spLocks/>
            </p:cNvSpPr>
            <p:nvPr/>
          </p:nvSpPr>
          <p:spPr bwMode="auto">
            <a:xfrm>
              <a:off x="1404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6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6 w 7"/>
                <a:gd name="T25" fmla="*/ 2 h 8"/>
                <a:gd name="T26" fmla="*/ 6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05" name="Freeform 79"/>
            <p:cNvSpPr>
              <a:spLocks/>
            </p:cNvSpPr>
            <p:nvPr/>
          </p:nvSpPr>
          <p:spPr bwMode="auto">
            <a:xfrm>
              <a:off x="1417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06" name="Freeform 80"/>
            <p:cNvSpPr>
              <a:spLocks/>
            </p:cNvSpPr>
            <p:nvPr/>
          </p:nvSpPr>
          <p:spPr bwMode="auto">
            <a:xfrm>
              <a:off x="1433" y="3247"/>
              <a:ext cx="5" cy="8"/>
            </a:xfrm>
            <a:custGeom>
              <a:avLst/>
              <a:gdLst>
                <a:gd name="T0" fmla="*/ 1 w 5"/>
                <a:gd name="T1" fmla="*/ 0 h 8"/>
                <a:gd name="T2" fmla="*/ 1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1 w 5"/>
                <a:gd name="T13" fmla="*/ 8 h 8"/>
                <a:gd name="T14" fmla="*/ 1 w 5"/>
                <a:gd name="T15" fmla="*/ 8 h 8"/>
                <a:gd name="T16" fmla="*/ 1 w 5"/>
                <a:gd name="T17" fmla="*/ 8 h 8"/>
                <a:gd name="T18" fmla="*/ 3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3 w 5"/>
                <a:gd name="T25" fmla="*/ 2 h 8"/>
                <a:gd name="T26" fmla="*/ 3 w 5"/>
                <a:gd name="T27" fmla="*/ 0 h 8"/>
                <a:gd name="T28" fmla="*/ 1 w 5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8"/>
                <a:gd name="T47" fmla="*/ 5 w 5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8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6"/>
                  </a:lnTo>
                  <a:lnTo>
                    <a:pt x="5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07" name="Freeform 81"/>
            <p:cNvSpPr>
              <a:spLocks/>
            </p:cNvSpPr>
            <p:nvPr/>
          </p:nvSpPr>
          <p:spPr bwMode="auto">
            <a:xfrm>
              <a:off x="1446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08" name="Freeform 82"/>
            <p:cNvSpPr>
              <a:spLocks/>
            </p:cNvSpPr>
            <p:nvPr/>
          </p:nvSpPr>
          <p:spPr bwMode="auto">
            <a:xfrm>
              <a:off x="1459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09" name="Freeform 83"/>
            <p:cNvSpPr>
              <a:spLocks/>
            </p:cNvSpPr>
            <p:nvPr/>
          </p:nvSpPr>
          <p:spPr bwMode="auto">
            <a:xfrm>
              <a:off x="1473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6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6 w 7"/>
                <a:gd name="T25" fmla="*/ 2 h 8"/>
                <a:gd name="T26" fmla="*/ 6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10" name="Freeform 84"/>
            <p:cNvSpPr>
              <a:spLocks/>
            </p:cNvSpPr>
            <p:nvPr/>
          </p:nvSpPr>
          <p:spPr bwMode="auto">
            <a:xfrm>
              <a:off x="1488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11" name="Freeform 85"/>
            <p:cNvSpPr>
              <a:spLocks/>
            </p:cNvSpPr>
            <p:nvPr/>
          </p:nvSpPr>
          <p:spPr bwMode="auto">
            <a:xfrm>
              <a:off x="1502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1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1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12" name="Freeform 86"/>
            <p:cNvSpPr>
              <a:spLocks/>
            </p:cNvSpPr>
            <p:nvPr/>
          </p:nvSpPr>
          <p:spPr bwMode="auto">
            <a:xfrm>
              <a:off x="1515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13" name="Freeform 87"/>
            <p:cNvSpPr>
              <a:spLocks/>
            </p:cNvSpPr>
            <p:nvPr/>
          </p:nvSpPr>
          <p:spPr bwMode="auto">
            <a:xfrm>
              <a:off x="1530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14" name="Freeform 88"/>
            <p:cNvSpPr>
              <a:spLocks/>
            </p:cNvSpPr>
            <p:nvPr/>
          </p:nvSpPr>
          <p:spPr bwMode="auto">
            <a:xfrm>
              <a:off x="1544" y="3247"/>
              <a:ext cx="5" cy="8"/>
            </a:xfrm>
            <a:custGeom>
              <a:avLst/>
              <a:gdLst>
                <a:gd name="T0" fmla="*/ 3 w 5"/>
                <a:gd name="T1" fmla="*/ 0 h 8"/>
                <a:gd name="T2" fmla="*/ 2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2 w 5"/>
                <a:gd name="T13" fmla="*/ 8 h 8"/>
                <a:gd name="T14" fmla="*/ 3 w 5"/>
                <a:gd name="T15" fmla="*/ 8 h 8"/>
                <a:gd name="T16" fmla="*/ 3 w 5"/>
                <a:gd name="T17" fmla="*/ 8 h 8"/>
                <a:gd name="T18" fmla="*/ 5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5 w 5"/>
                <a:gd name="T25" fmla="*/ 2 h 8"/>
                <a:gd name="T26" fmla="*/ 5 w 5"/>
                <a:gd name="T27" fmla="*/ 0 h 8"/>
                <a:gd name="T28" fmla="*/ 3 w 5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8"/>
                <a:gd name="T47" fmla="*/ 5 w 5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15" name="Freeform 89"/>
            <p:cNvSpPr>
              <a:spLocks/>
            </p:cNvSpPr>
            <p:nvPr/>
          </p:nvSpPr>
          <p:spPr bwMode="auto">
            <a:xfrm>
              <a:off x="1557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16" name="Freeform 90"/>
            <p:cNvSpPr>
              <a:spLocks/>
            </p:cNvSpPr>
            <p:nvPr/>
          </p:nvSpPr>
          <p:spPr bwMode="auto">
            <a:xfrm>
              <a:off x="1570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17" name="Freeform 91"/>
            <p:cNvSpPr>
              <a:spLocks/>
            </p:cNvSpPr>
            <p:nvPr/>
          </p:nvSpPr>
          <p:spPr bwMode="auto">
            <a:xfrm>
              <a:off x="1586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18" name="Freeform 92"/>
            <p:cNvSpPr>
              <a:spLocks/>
            </p:cNvSpPr>
            <p:nvPr/>
          </p:nvSpPr>
          <p:spPr bwMode="auto">
            <a:xfrm>
              <a:off x="1599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19" name="Freeform 93"/>
            <p:cNvSpPr>
              <a:spLocks/>
            </p:cNvSpPr>
            <p:nvPr/>
          </p:nvSpPr>
          <p:spPr bwMode="auto">
            <a:xfrm>
              <a:off x="1613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20" name="Freeform 94"/>
            <p:cNvSpPr>
              <a:spLocks/>
            </p:cNvSpPr>
            <p:nvPr/>
          </p:nvSpPr>
          <p:spPr bwMode="auto">
            <a:xfrm>
              <a:off x="1626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21" name="Freeform 95"/>
            <p:cNvSpPr>
              <a:spLocks/>
            </p:cNvSpPr>
            <p:nvPr/>
          </p:nvSpPr>
          <p:spPr bwMode="auto">
            <a:xfrm>
              <a:off x="1641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22" name="Freeform 96"/>
            <p:cNvSpPr>
              <a:spLocks/>
            </p:cNvSpPr>
            <p:nvPr/>
          </p:nvSpPr>
          <p:spPr bwMode="auto">
            <a:xfrm>
              <a:off x="1655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6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6 w 7"/>
                <a:gd name="T25" fmla="*/ 2 h 8"/>
                <a:gd name="T26" fmla="*/ 6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23" name="Freeform 97"/>
            <p:cNvSpPr>
              <a:spLocks/>
            </p:cNvSpPr>
            <p:nvPr/>
          </p:nvSpPr>
          <p:spPr bwMode="auto">
            <a:xfrm>
              <a:off x="1668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24" name="Freeform 98"/>
            <p:cNvSpPr>
              <a:spLocks/>
            </p:cNvSpPr>
            <p:nvPr/>
          </p:nvSpPr>
          <p:spPr bwMode="auto">
            <a:xfrm>
              <a:off x="1684" y="3247"/>
              <a:ext cx="5" cy="8"/>
            </a:xfrm>
            <a:custGeom>
              <a:avLst/>
              <a:gdLst>
                <a:gd name="T0" fmla="*/ 1 w 5"/>
                <a:gd name="T1" fmla="*/ 0 h 8"/>
                <a:gd name="T2" fmla="*/ 0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0 w 5"/>
                <a:gd name="T13" fmla="*/ 8 h 8"/>
                <a:gd name="T14" fmla="*/ 1 w 5"/>
                <a:gd name="T15" fmla="*/ 8 h 8"/>
                <a:gd name="T16" fmla="*/ 1 w 5"/>
                <a:gd name="T17" fmla="*/ 8 h 8"/>
                <a:gd name="T18" fmla="*/ 3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3 w 5"/>
                <a:gd name="T25" fmla="*/ 2 h 8"/>
                <a:gd name="T26" fmla="*/ 3 w 5"/>
                <a:gd name="T27" fmla="*/ 0 h 8"/>
                <a:gd name="T28" fmla="*/ 1 w 5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8"/>
                <a:gd name="T47" fmla="*/ 5 w 5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8">
                  <a:moveTo>
                    <a:pt x="1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6"/>
                  </a:lnTo>
                  <a:lnTo>
                    <a:pt x="5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25" name="Freeform 99"/>
            <p:cNvSpPr>
              <a:spLocks/>
            </p:cNvSpPr>
            <p:nvPr/>
          </p:nvSpPr>
          <p:spPr bwMode="auto">
            <a:xfrm>
              <a:off x="1697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26" name="Freeform 100"/>
            <p:cNvSpPr>
              <a:spLocks/>
            </p:cNvSpPr>
            <p:nvPr/>
          </p:nvSpPr>
          <p:spPr bwMode="auto">
            <a:xfrm>
              <a:off x="1710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27" name="Freeform 101"/>
            <p:cNvSpPr>
              <a:spLocks/>
            </p:cNvSpPr>
            <p:nvPr/>
          </p:nvSpPr>
          <p:spPr bwMode="auto">
            <a:xfrm>
              <a:off x="1724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28" name="Freeform 102"/>
            <p:cNvSpPr>
              <a:spLocks/>
            </p:cNvSpPr>
            <p:nvPr/>
          </p:nvSpPr>
          <p:spPr bwMode="auto">
            <a:xfrm>
              <a:off x="1739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29" name="Freeform 103"/>
            <p:cNvSpPr>
              <a:spLocks/>
            </p:cNvSpPr>
            <p:nvPr/>
          </p:nvSpPr>
          <p:spPr bwMode="auto">
            <a:xfrm>
              <a:off x="1752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30" name="Freeform 104"/>
            <p:cNvSpPr>
              <a:spLocks/>
            </p:cNvSpPr>
            <p:nvPr/>
          </p:nvSpPr>
          <p:spPr bwMode="auto">
            <a:xfrm>
              <a:off x="1766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31" name="Freeform 105"/>
            <p:cNvSpPr>
              <a:spLocks/>
            </p:cNvSpPr>
            <p:nvPr/>
          </p:nvSpPr>
          <p:spPr bwMode="auto">
            <a:xfrm>
              <a:off x="1781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32" name="Freeform 106"/>
            <p:cNvSpPr>
              <a:spLocks/>
            </p:cNvSpPr>
            <p:nvPr/>
          </p:nvSpPr>
          <p:spPr bwMode="auto">
            <a:xfrm>
              <a:off x="1795" y="3247"/>
              <a:ext cx="5" cy="8"/>
            </a:xfrm>
            <a:custGeom>
              <a:avLst/>
              <a:gdLst>
                <a:gd name="T0" fmla="*/ 3 w 5"/>
                <a:gd name="T1" fmla="*/ 0 h 8"/>
                <a:gd name="T2" fmla="*/ 2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2 w 5"/>
                <a:gd name="T13" fmla="*/ 8 h 8"/>
                <a:gd name="T14" fmla="*/ 3 w 5"/>
                <a:gd name="T15" fmla="*/ 8 h 8"/>
                <a:gd name="T16" fmla="*/ 3 w 5"/>
                <a:gd name="T17" fmla="*/ 8 h 8"/>
                <a:gd name="T18" fmla="*/ 5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5 w 5"/>
                <a:gd name="T25" fmla="*/ 2 h 8"/>
                <a:gd name="T26" fmla="*/ 5 w 5"/>
                <a:gd name="T27" fmla="*/ 0 h 8"/>
                <a:gd name="T28" fmla="*/ 3 w 5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8"/>
                <a:gd name="T47" fmla="*/ 5 w 5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33" name="Freeform 107"/>
            <p:cNvSpPr>
              <a:spLocks/>
            </p:cNvSpPr>
            <p:nvPr/>
          </p:nvSpPr>
          <p:spPr bwMode="auto">
            <a:xfrm>
              <a:off x="1808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34" name="Freeform 108"/>
            <p:cNvSpPr>
              <a:spLocks/>
            </p:cNvSpPr>
            <p:nvPr/>
          </p:nvSpPr>
          <p:spPr bwMode="auto">
            <a:xfrm>
              <a:off x="1821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35" name="Freeform 109"/>
            <p:cNvSpPr>
              <a:spLocks/>
            </p:cNvSpPr>
            <p:nvPr/>
          </p:nvSpPr>
          <p:spPr bwMode="auto">
            <a:xfrm>
              <a:off x="1837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36" name="Freeform 110"/>
            <p:cNvSpPr>
              <a:spLocks/>
            </p:cNvSpPr>
            <p:nvPr/>
          </p:nvSpPr>
          <p:spPr bwMode="auto">
            <a:xfrm>
              <a:off x="1850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37" name="Freeform 111"/>
            <p:cNvSpPr>
              <a:spLocks/>
            </p:cNvSpPr>
            <p:nvPr/>
          </p:nvSpPr>
          <p:spPr bwMode="auto">
            <a:xfrm>
              <a:off x="1864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38" name="Freeform 112"/>
            <p:cNvSpPr>
              <a:spLocks/>
            </p:cNvSpPr>
            <p:nvPr/>
          </p:nvSpPr>
          <p:spPr bwMode="auto">
            <a:xfrm>
              <a:off x="1877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39" name="Freeform 113"/>
            <p:cNvSpPr>
              <a:spLocks/>
            </p:cNvSpPr>
            <p:nvPr/>
          </p:nvSpPr>
          <p:spPr bwMode="auto">
            <a:xfrm>
              <a:off x="1892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40" name="Freeform 114"/>
            <p:cNvSpPr>
              <a:spLocks/>
            </p:cNvSpPr>
            <p:nvPr/>
          </p:nvSpPr>
          <p:spPr bwMode="auto">
            <a:xfrm>
              <a:off x="1906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41" name="Freeform 115"/>
            <p:cNvSpPr>
              <a:spLocks/>
            </p:cNvSpPr>
            <p:nvPr/>
          </p:nvSpPr>
          <p:spPr bwMode="auto">
            <a:xfrm>
              <a:off x="1919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42" name="Freeform 116"/>
            <p:cNvSpPr>
              <a:spLocks/>
            </p:cNvSpPr>
            <p:nvPr/>
          </p:nvSpPr>
          <p:spPr bwMode="auto">
            <a:xfrm>
              <a:off x="1934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43" name="Freeform 117"/>
            <p:cNvSpPr>
              <a:spLocks/>
            </p:cNvSpPr>
            <p:nvPr/>
          </p:nvSpPr>
          <p:spPr bwMode="auto">
            <a:xfrm>
              <a:off x="1948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6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6 w 6"/>
                <a:gd name="T25" fmla="*/ 2 h 8"/>
                <a:gd name="T26" fmla="*/ 6 w 6"/>
                <a:gd name="T27" fmla="*/ 0 h 8"/>
                <a:gd name="T28" fmla="*/ 4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44" name="Freeform 118"/>
            <p:cNvSpPr>
              <a:spLocks/>
            </p:cNvSpPr>
            <p:nvPr/>
          </p:nvSpPr>
          <p:spPr bwMode="auto">
            <a:xfrm>
              <a:off x="1961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45" name="Freeform 119"/>
            <p:cNvSpPr>
              <a:spLocks/>
            </p:cNvSpPr>
            <p:nvPr/>
          </p:nvSpPr>
          <p:spPr bwMode="auto">
            <a:xfrm>
              <a:off x="1975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46" name="Freeform 120"/>
            <p:cNvSpPr>
              <a:spLocks/>
            </p:cNvSpPr>
            <p:nvPr/>
          </p:nvSpPr>
          <p:spPr bwMode="auto">
            <a:xfrm>
              <a:off x="1990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47" name="Freeform 121"/>
            <p:cNvSpPr>
              <a:spLocks/>
            </p:cNvSpPr>
            <p:nvPr/>
          </p:nvSpPr>
          <p:spPr bwMode="auto">
            <a:xfrm>
              <a:off x="2003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48" name="Freeform 122"/>
            <p:cNvSpPr>
              <a:spLocks/>
            </p:cNvSpPr>
            <p:nvPr/>
          </p:nvSpPr>
          <p:spPr bwMode="auto">
            <a:xfrm>
              <a:off x="2017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49" name="Freeform 123"/>
            <p:cNvSpPr>
              <a:spLocks/>
            </p:cNvSpPr>
            <p:nvPr/>
          </p:nvSpPr>
          <p:spPr bwMode="auto">
            <a:xfrm>
              <a:off x="2030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50" name="Freeform 124"/>
            <p:cNvSpPr>
              <a:spLocks/>
            </p:cNvSpPr>
            <p:nvPr/>
          </p:nvSpPr>
          <p:spPr bwMode="auto">
            <a:xfrm>
              <a:off x="2046" y="3247"/>
              <a:ext cx="5" cy="8"/>
            </a:xfrm>
            <a:custGeom>
              <a:avLst/>
              <a:gdLst>
                <a:gd name="T0" fmla="*/ 3 w 5"/>
                <a:gd name="T1" fmla="*/ 0 h 8"/>
                <a:gd name="T2" fmla="*/ 2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2 w 5"/>
                <a:gd name="T13" fmla="*/ 8 h 8"/>
                <a:gd name="T14" fmla="*/ 3 w 5"/>
                <a:gd name="T15" fmla="*/ 8 h 8"/>
                <a:gd name="T16" fmla="*/ 3 w 5"/>
                <a:gd name="T17" fmla="*/ 8 h 8"/>
                <a:gd name="T18" fmla="*/ 3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3 w 5"/>
                <a:gd name="T25" fmla="*/ 2 h 8"/>
                <a:gd name="T26" fmla="*/ 3 w 5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8"/>
                <a:gd name="T44" fmla="*/ 5 w 5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5" y="4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51" name="Freeform 125"/>
            <p:cNvSpPr>
              <a:spLocks/>
            </p:cNvSpPr>
            <p:nvPr/>
          </p:nvSpPr>
          <p:spPr bwMode="auto">
            <a:xfrm>
              <a:off x="2059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52" name="Freeform 126"/>
            <p:cNvSpPr>
              <a:spLocks/>
            </p:cNvSpPr>
            <p:nvPr/>
          </p:nvSpPr>
          <p:spPr bwMode="auto">
            <a:xfrm>
              <a:off x="2072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53" name="Freeform 127"/>
            <p:cNvSpPr>
              <a:spLocks/>
            </p:cNvSpPr>
            <p:nvPr/>
          </p:nvSpPr>
          <p:spPr bwMode="auto">
            <a:xfrm>
              <a:off x="2088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54" name="Freeform 128"/>
            <p:cNvSpPr>
              <a:spLocks/>
            </p:cNvSpPr>
            <p:nvPr/>
          </p:nvSpPr>
          <p:spPr bwMode="auto">
            <a:xfrm>
              <a:off x="2101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55" name="Freeform 129"/>
            <p:cNvSpPr>
              <a:spLocks/>
            </p:cNvSpPr>
            <p:nvPr/>
          </p:nvSpPr>
          <p:spPr bwMode="auto">
            <a:xfrm>
              <a:off x="2115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1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1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56" name="Freeform 130"/>
            <p:cNvSpPr>
              <a:spLocks/>
            </p:cNvSpPr>
            <p:nvPr/>
          </p:nvSpPr>
          <p:spPr bwMode="auto">
            <a:xfrm>
              <a:off x="2128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57" name="Freeform 131"/>
            <p:cNvSpPr>
              <a:spLocks/>
            </p:cNvSpPr>
            <p:nvPr/>
          </p:nvSpPr>
          <p:spPr bwMode="auto">
            <a:xfrm>
              <a:off x="2143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58" name="Freeform 132"/>
            <p:cNvSpPr>
              <a:spLocks/>
            </p:cNvSpPr>
            <p:nvPr/>
          </p:nvSpPr>
          <p:spPr bwMode="auto">
            <a:xfrm>
              <a:off x="2157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59" name="Freeform 133"/>
            <p:cNvSpPr>
              <a:spLocks/>
            </p:cNvSpPr>
            <p:nvPr/>
          </p:nvSpPr>
          <p:spPr bwMode="auto">
            <a:xfrm>
              <a:off x="2170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60" name="Freeform 134"/>
            <p:cNvSpPr>
              <a:spLocks/>
            </p:cNvSpPr>
            <p:nvPr/>
          </p:nvSpPr>
          <p:spPr bwMode="auto">
            <a:xfrm>
              <a:off x="2185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61" name="Freeform 135"/>
            <p:cNvSpPr>
              <a:spLocks/>
            </p:cNvSpPr>
            <p:nvPr/>
          </p:nvSpPr>
          <p:spPr bwMode="auto">
            <a:xfrm>
              <a:off x="2199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6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6 w 6"/>
                <a:gd name="T25" fmla="*/ 2 h 8"/>
                <a:gd name="T26" fmla="*/ 6 w 6"/>
                <a:gd name="T27" fmla="*/ 0 h 8"/>
                <a:gd name="T28" fmla="*/ 4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62" name="Freeform 136"/>
            <p:cNvSpPr>
              <a:spLocks/>
            </p:cNvSpPr>
            <p:nvPr/>
          </p:nvSpPr>
          <p:spPr bwMode="auto">
            <a:xfrm>
              <a:off x="2212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63" name="Freeform 137"/>
            <p:cNvSpPr>
              <a:spLocks/>
            </p:cNvSpPr>
            <p:nvPr/>
          </p:nvSpPr>
          <p:spPr bwMode="auto">
            <a:xfrm>
              <a:off x="2226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64" name="Freeform 138"/>
            <p:cNvSpPr>
              <a:spLocks/>
            </p:cNvSpPr>
            <p:nvPr/>
          </p:nvSpPr>
          <p:spPr bwMode="auto">
            <a:xfrm>
              <a:off x="2241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65" name="Freeform 139"/>
            <p:cNvSpPr>
              <a:spLocks/>
            </p:cNvSpPr>
            <p:nvPr/>
          </p:nvSpPr>
          <p:spPr bwMode="auto">
            <a:xfrm>
              <a:off x="2254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66" name="Freeform 140"/>
            <p:cNvSpPr>
              <a:spLocks/>
            </p:cNvSpPr>
            <p:nvPr/>
          </p:nvSpPr>
          <p:spPr bwMode="auto">
            <a:xfrm>
              <a:off x="2268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67" name="Freeform 141"/>
            <p:cNvSpPr>
              <a:spLocks/>
            </p:cNvSpPr>
            <p:nvPr/>
          </p:nvSpPr>
          <p:spPr bwMode="auto">
            <a:xfrm>
              <a:off x="2281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68" name="Freeform 142"/>
            <p:cNvSpPr>
              <a:spLocks/>
            </p:cNvSpPr>
            <p:nvPr/>
          </p:nvSpPr>
          <p:spPr bwMode="auto">
            <a:xfrm>
              <a:off x="2297" y="3247"/>
              <a:ext cx="5" cy="8"/>
            </a:xfrm>
            <a:custGeom>
              <a:avLst/>
              <a:gdLst>
                <a:gd name="T0" fmla="*/ 3 w 5"/>
                <a:gd name="T1" fmla="*/ 0 h 8"/>
                <a:gd name="T2" fmla="*/ 2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2 w 5"/>
                <a:gd name="T13" fmla="*/ 8 h 8"/>
                <a:gd name="T14" fmla="*/ 3 w 5"/>
                <a:gd name="T15" fmla="*/ 8 h 8"/>
                <a:gd name="T16" fmla="*/ 3 w 5"/>
                <a:gd name="T17" fmla="*/ 8 h 8"/>
                <a:gd name="T18" fmla="*/ 3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3 w 5"/>
                <a:gd name="T25" fmla="*/ 2 h 8"/>
                <a:gd name="T26" fmla="*/ 3 w 5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8"/>
                <a:gd name="T44" fmla="*/ 5 w 5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5" y="4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69" name="Freeform 143"/>
            <p:cNvSpPr>
              <a:spLocks/>
            </p:cNvSpPr>
            <p:nvPr/>
          </p:nvSpPr>
          <p:spPr bwMode="auto">
            <a:xfrm>
              <a:off x="2310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70" name="Freeform 144"/>
            <p:cNvSpPr>
              <a:spLocks/>
            </p:cNvSpPr>
            <p:nvPr/>
          </p:nvSpPr>
          <p:spPr bwMode="auto">
            <a:xfrm>
              <a:off x="2323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71" name="Freeform 145"/>
            <p:cNvSpPr>
              <a:spLocks/>
            </p:cNvSpPr>
            <p:nvPr/>
          </p:nvSpPr>
          <p:spPr bwMode="auto">
            <a:xfrm>
              <a:off x="2339" y="3247"/>
              <a:ext cx="5" cy="8"/>
            </a:xfrm>
            <a:custGeom>
              <a:avLst/>
              <a:gdLst>
                <a:gd name="T0" fmla="*/ 2 w 5"/>
                <a:gd name="T1" fmla="*/ 0 h 8"/>
                <a:gd name="T2" fmla="*/ 0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0 w 5"/>
                <a:gd name="T13" fmla="*/ 8 h 8"/>
                <a:gd name="T14" fmla="*/ 2 w 5"/>
                <a:gd name="T15" fmla="*/ 8 h 8"/>
                <a:gd name="T16" fmla="*/ 2 w 5"/>
                <a:gd name="T17" fmla="*/ 8 h 8"/>
                <a:gd name="T18" fmla="*/ 4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4 w 5"/>
                <a:gd name="T25" fmla="*/ 2 h 8"/>
                <a:gd name="T26" fmla="*/ 4 w 5"/>
                <a:gd name="T27" fmla="*/ 0 h 8"/>
                <a:gd name="T28" fmla="*/ 2 w 5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8"/>
                <a:gd name="T47" fmla="*/ 5 w 5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5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72" name="Freeform 146"/>
            <p:cNvSpPr>
              <a:spLocks/>
            </p:cNvSpPr>
            <p:nvPr/>
          </p:nvSpPr>
          <p:spPr bwMode="auto">
            <a:xfrm>
              <a:off x="2352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6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6 w 6"/>
                <a:gd name="T25" fmla="*/ 2 h 8"/>
                <a:gd name="T26" fmla="*/ 6 w 6"/>
                <a:gd name="T27" fmla="*/ 0 h 8"/>
                <a:gd name="T28" fmla="*/ 4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73" name="Freeform 147"/>
            <p:cNvSpPr>
              <a:spLocks/>
            </p:cNvSpPr>
            <p:nvPr/>
          </p:nvSpPr>
          <p:spPr bwMode="auto">
            <a:xfrm>
              <a:off x="2366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1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1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74" name="Freeform 148"/>
            <p:cNvSpPr>
              <a:spLocks/>
            </p:cNvSpPr>
            <p:nvPr/>
          </p:nvSpPr>
          <p:spPr bwMode="auto">
            <a:xfrm>
              <a:off x="2379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75" name="Freeform 149"/>
            <p:cNvSpPr>
              <a:spLocks/>
            </p:cNvSpPr>
            <p:nvPr/>
          </p:nvSpPr>
          <p:spPr bwMode="auto">
            <a:xfrm>
              <a:off x="2394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76" name="Freeform 150"/>
            <p:cNvSpPr>
              <a:spLocks/>
            </p:cNvSpPr>
            <p:nvPr/>
          </p:nvSpPr>
          <p:spPr bwMode="auto">
            <a:xfrm>
              <a:off x="2408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77" name="Freeform 151"/>
            <p:cNvSpPr>
              <a:spLocks/>
            </p:cNvSpPr>
            <p:nvPr/>
          </p:nvSpPr>
          <p:spPr bwMode="auto">
            <a:xfrm>
              <a:off x="2421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78" name="Freeform 152"/>
            <p:cNvSpPr>
              <a:spLocks/>
            </p:cNvSpPr>
            <p:nvPr/>
          </p:nvSpPr>
          <p:spPr bwMode="auto">
            <a:xfrm>
              <a:off x="2435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1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1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79" name="Freeform 153"/>
            <p:cNvSpPr>
              <a:spLocks/>
            </p:cNvSpPr>
            <p:nvPr/>
          </p:nvSpPr>
          <p:spPr bwMode="auto">
            <a:xfrm>
              <a:off x="2450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80" name="Freeform 154"/>
            <p:cNvSpPr>
              <a:spLocks/>
            </p:cNvSpPr>
            <p:nvPr/>
          </p:nvSpPr>
          <p:spPr bwMode="auto">
            <a:xfrm>
              <a:off x="2463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81" name="Freeform 155"/>
            <p:cNvSpPr>
              <a:spLocks/>
            </p:cNvSpPr>
            <p:nvPr/>
          </p:nvSpPr>
          <p:spPr bwMode="auto">
            <a:xfrm>
              <a:off x="2477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82" name="Freeform 156"/>
            <p:cNvSpPr>
              <a:spLocks/>
            </p:cNvSpPr>
            <p:nvPr/>
          </p:nvSpPr>
          <p:spPr bwMode="auto">
            <a:xfrm>
              <a:off x="2492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83" name="Freeform 157"/>
            <p:cNvSpPr>
              <a:spLocks/>
            </p:cNvSpPr>
            <p:nvPr/>
          </p:nvSpPr>
          <p:spPr bwMode="auto">
            <a:xfrm>
              <a:off x="2505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84" name="Freeform 158"/>
            <p:cNvSpPr>
              <a:spLocks/>
            </p:cNvSpPr>
            <p:nvPr/>
          </p:nvSpPr>
          <p:spPr bwMode="auto">
            <a:xfrm>
              <a:off x="2519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6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6 w 7"/>
                <a:gd name="T25" fmla="*/ 2 h 8"/>
                <a:gd name="T26" fmla="*/ 6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85" name="Freeform 159"/>
            <p:cNvSpPr>
              <a:spLocks/>
            </p:cNvSpPr>
            <p:nvPr/>
          </p:nvSpPr>
          <p:spPr bwMode="auto">
            <a:xfrm>
              <a:off x="2532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86" name="Freeform 160"/>
            <p:cNvSpPr>
              <a:spLocks/>
            </p:cNvSpPr>
            <p:nvPr/>
          </p:nvSpPr>
          <p:spPr bwMode="auto">
            <a:xfrm>
              <a:off x="2548" y="3247"/>
              <a:ext cx="5" cy="8"/>
            </a:xfrm>
            <a:custGeom>
              <a:avLst/>
              <a:gdLst>
                <a:gd name="T0" fmla="*/ 3 w 5"/>
                <a:gd name="T1" fmla="*/ 0 h 8"/>
                <a:gd name="T2" fmla="*/ 1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1 w 5"/>
                <a:gd name="T13" fmla="*/ 8 h 8"/>
                <a:gd name="T14" fmla="*/ 3 w 5"/>
                <a:gd name="T15" fmla="*/ 8 h 8"/>
                <a:gd name="T16" fmla="*/ 3 w 5"/>
                <a:gd name="T17" fmla="*/ 8 h 8"/>
                <a:gd name="T18" fmla="*/ 3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3 w 5"/>
                <a:gd name="T25" fmla="*/ 2 h 8"/>
                <a:gd name="T26" fmla="*/ 3 w 5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8"/>
                <a:gd name="T44" fmla="*/ 5 w 5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5" y="4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87" name="Freeform 161"/>
            <p:cNvSpPr>
              <a:spLocks/>
            </p:cNvSpPr>
            <p:nvPr/>
          </p:nvSpPr>
          <p:spPr bwMode="auto">
            <a:xfrm>
              <a:off x="2561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88" name="Freeform 162"/>
            <p:cNvSpPr>
              <a:spLocks/>
            </p:cNvSpPr>
            <p:nvPr/>
          </p:nvSpPr>
          <p:spPr bwMode="auto">
            <a:xfrm>
              <a:off x="2574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89" name="Freeform 163"/>
            <p:cNvSpPr>
              <a:spLocks/>
            </p:cNvSpPr>
            <p:nvPr/>
          </p:nvSpPr>
          <p:spPr bwMode="auto">
            <a:xfrm>
              <a:off x="2590" y="3247"/>
              <a:ext cx="5" cy="8"/>
            </a:xfrm>
            <a:custGeom>
              <a:avLst/>
              <a:gdLst>
                <a:gd name="T0" fmla="*/ 2 w 5"/>
                <a:gd name="T1" fmla="*/ 0 h 8"/>
                <a:gd name="T2" fmla="*/ 0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0 w 5"/>
                <a:gd name="T13" fmla="*/ 8 h 8"/>
                <a:gd name="T14" fmla="*/ 2 w 5"/>
                <a:gd name="T15" fmla="*/ 8 h 8"/>
                <a:gd name="T16" fmla="*/ 2 w 5"/>
                <a:gd name="T17" fmla="*/ 8 h 8"/>
                <a:gd name="T18" fmla="*/ 4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4 w 5"/>
                <a:gd name="T25" fmla="*/ 2 h 8"/>
                <a:gd name="T26" fmla="*/ 4 w 5"/>
                <a:gd name="T27" fmla="*/ 0 h 8"/>
                <a:gd name="T28" fmla="*/ 2 w 5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8"/>
                <a:gd name="T47" fmla="*/ 5 w 5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5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90" name="Freeform 164"/>
            <p:cNvSpPr>
              <a:spLocks/>
            </p:cNvSpPr>
            <p:nvPr/>
          </p:nvSpPr>
          <p:spPr bwMode="auto">
            <a:xfrm>
              <a:off x="2603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6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6 w 6"/>
                <a:gd name="T25" fmla="*/ 2 h 8"/>
                <a:gd name="T26" fmla="*/ 6 w 6"/>
                <a:gd name="T27" fmla="*/ 0 h 8"/>
                <a:gd name="T28" fmla="*/ 4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91" name="Freeform 165"/>
            <p:cNvSpPr>
              <a:spLocks/>
            </p:cNvSpPr>
            <p:nvPr/>
          </p:nvSpPr>
          <p:spPr bwMode="auto">
            <a:xfrm>
              <a:off x="2617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1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1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92" name="Freeform 166"/>
            <p:cNvSpPr>
              <a:spLocks/>
            </p:cNvSpPr>
            <p:nvPr/>
          </p:nvSpPr>
          <p:spPr bwMode="auto">
            <a:xfrm>
              <a:off x="2630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93" name="Freeform 167"/>
            <p:cNvSpPr>
              <a:spLocks/>
            </p:cNvSpPr>
            <p:nvPr/>
          </p:nvSpPr>
          <p:spPr bwMode="auto">
            <a:xfrm>
              <a:off x="2645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94" name="Freeform 168"/>
            <p:cNvSpPr>
              <a:spLocks/>
            </p:cNvSpPr>
            <p:nvPr/>
          </p:nvSpPr>
          <p:spPr bwMode="auto">
            <a:xfrm>
              <a:off x="2659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95" name="Freeform 169"/>
            <p:cNvSpPr>
              <a:spLocks/>
            </p:cNvSpPr>
            <p:nvPr/>
          </p:nvSpPr>
          <p:spPr bwMode="auto">
            <a:xfrm>
              <a:off x="2672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96" name="Freeform 170"/>
            <p:cNvSpPr>
              <a:spLocks/>
            </p:cNvSpPr>
            <p:nvPr/>
          </p:nvSpPr>
          <p:spPr bwMode="auto">
            <a:xfrm>
              <a:off x="2686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1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1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97" name="Freeform 171"/>
            <p:cNvSpPr>
              <a:spLocks/>
            </p:cNvSpPr>
            <p:nvPr/>
          </p:nvSpPr>
          <p:spPr bwMode="auto">
            <a:xfrm>
              <a:off x="2701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98" name="Freeform 172"/>
            <p:cNvSpPr>
              <a:spLocks/>
            </p:cNvSpPr>
            <p:nvPr/>
          </p:nvSpPr>
          <p:spPr bwMode="auto">
            <a:xfrm>
              <a:off x="2714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499" name="Freeform 173"/>
            <p:cNvSpPr>
              <a:spLocks/>
            </p:cNvSpPr>
            <p:nvPr/>
          </p:nvSpPr>
          <p:spPr bwMode="auto">
            <a:xfrm>
              <a:off x="2728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00" name="Freeform 174"/>
            <p:cNvSpPr>
              <a:spLocks/>
            </p:cNvSpPr>
            <p:nvPr/>
          </p:nvSpPr>
          <p:spPr bwMode="auto">
            <a:xfrm>
              <a:off x="2743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01" name="Freeform 175"/>
            <p:cNvSpPr>
              <a:spLocks/>
            </p:cNvSpPr>
            <p:nvPr/>
          </p:nvSpPr>
          <p:spPr bwMode="auto">
            <a:xfrm>
              <a:off x="2756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6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6 w 6"/>
                <a:gd name="T25" fmla="*/ 2 h 8"/>
                <a:gd name="T26" fmla="*/ 6 w 6"/>
                <a:gd name="T27" fmla="*/ 0 h 8"/>
                <a:gd name="T28" fmla="*/ 4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02" name="Freeform 176"/>
            <p:cNvSpPr>
              <a:spLocks/>
            </p:cNvSpPr>
            <p:nvPr/>
          </p:nvSpPr>
          <p:spPr bwMode="auto">
            <a:xfrm>
              <a:off x="2770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6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6 w 7"/>
                <a:gd name="T25" fmla="*/ 2 h 8"/>
                <a:gd name="T26" fmla="*/ 6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03" name="Freeform 177"/>
            <p:cNvSpPr>
              <a:spLocks/>
            </p:cNvSpPr>
            <p:nvPr/>
          </p:nvSpPr>
          <p:spPr bwMode="auto">
            <a:xfrm>
              <a:off x="2783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04" name="Freeform 178"/>
            <p:cNvSpPr>
              <a:spLocks/>
            </p:cNvSpPr>
            <p:nvPr/>
          </p:nvSpPr>
          <p:spPr bwMode="auto">
            <a:xfrm>
              <a:off x="2799" y="3247"/>
              <a:ext cx="5" cy="8"/>
            </a:xfrm>
            <a:custGeom>
              <a:avLst/>
              <a:gdLst>
                <a:gd name="T0" fmla="*/ 1 w 5"/>
                <a:gd name="T1" fmla="*/ 0 h 8"/>
                <a:gd name="T2" fmla="*/ 1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1 w 5"/>
                <a:gd name="T13" fmla="*/ 8 h 8"/>
                <a:gd name="T14" fmla="*/ 1 w 5"/>
                <a:gd name="T15" fmla="*/ 8 h 8"/>
                <a:gd name="T16" fmla="*/ 1 w 5"/>
                <a:gd name="T17" fmla="*/ 8 h 8"/>
                <a:gd name="T18" fmla="*/ 3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3 w 5"/>
                <a:gd name="T25" fmla="*/ 2 h 8"/>
                <a:gd name="T26" fmla="*/ 3 w 5"/>
                <a:gd name="T27" fmla="*/ 0 h 8"/>
                <a:gd name="T28" fmla="*/ 1 w 5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8"/>
                <a:gd name="T47" fmla="*/ 5 w 5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8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6"/>
                  </a:lnTo>
                  <a:lnTo>
                    <a:pt x="5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05" name="Freeform 179"/>
            <p:cNvSpPr>
              <a:spLocks/>
            </p:cNvSpPr>
            <p:nvPr/>
          </p:nvSpPr>
          <p:spPr bwMode="auto">
            <a:xfrm>
              <a:off x="2812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06" name="Freeform 180"/>
            <p:cNvSpPr>
              <a:spLocks/>
            </p:cNvSpPr>
            <p:nvPr/>
          </p:nvSpPr>
          <p:spPr bwMode="auto">
            <a:xfrm>
              <a:off x="2825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07" name="Freeform 181"/>
            <p:cNvSpPr>
              <a:spLocks/>
            </p:cNvSpPr>
            <p:nvPr/>
          </p:nvSpPr>
          <p:spPr bwMode="auto">
            <a:xfrm>
              <a:off x="2839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6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6 w 7"/>
                <a:gd name="T25" fmla="*/ 2 h 8"/>
                <a:gd name="T26" fmla="*/ 6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08" name="Freeform 182"/>
            <p:cNvSpPr>
              <a:spLocks/>
            </p:cNvSpPr>
            <p:nvPr/>
          </p:nvSpPr>
          <p:spPr bwMode="auto">
            <a:xfrm>
              <a:off x="2854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09" name="Freeform 183"/>
            <p:cNvSpPr>
              <a:spLocks/>
            </p:cNvSpPr>
            <p:nvPr/>
          </p:nvSpPr>
          <p:spPr bwMode="auto">
            <a:xfrm>
              <a:off x="2868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1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1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10" name="Freeform 184"/>
            <p:cNvSpPr>
              <a:spLocks/>
            </p:cNvSpPr>
            <p:nvPr/>
          </p:nvSpPr>
          <p:spPr bwMode="auto">
            <a:xfrm>
              <a:off x="2881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11" name="Freeform 185"/>
            <p:cNvSpPr>
              <a:spLocks/>
            </p:cNvSpPr>
            <p:nvPr/>
          </p:nvSpPr>
          <p:spPr bwMode="auto">
            <a:xfrm>
              <a:off x="2896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12" name="Freeform 186"/>
            <p:cNvSpPr>
              <a:spLocks/>
            </p:cNvSpPr>
            <p:nvPr/>
          </p:nvSpPr>
          <p:spPr bwMode="auto">
            <a:xfrm>
              <a:off x="2910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13" name="Freeform 187"/>
            <p:cNvSpPr>
              <a:spLocks/>
            </p:cNvSpPr>
            <p:nvPr/>
          </p:nvSpPr>
          <p:spPr bwMode="auto">
            <a:xfrm>
              <a:off x="2923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14" name="Freeform 188"/>
            <p:cNvSpPr>
              <a:spLocks/>
            </p:cNvSpPr>
            <p:nvPr/>
          </p:nvSpPr>
          <p:spPr bwMode="auto">
            <a:xfrm>
              <a:off x="2936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15" name="Freeform 189"/>
            <p:cNvSpPr>
              <a:spLocks/>
            </p:cNvSpPr>
            <p:nvPr/>
          </p:nvSpPr>
          <p:spPr bwMode="auto">
            <a:xfrm>
              <a:off x="2952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16" name="Freeform 190"/>
            <p:cNvSpPr>
              <a:spLocks/>
            </p:cNvSpPr>
            <p:nvPr/>
          </p:nvSpPr>
          <p:spPr bwMode="auto">
            <a:xfrm>
              <a:off x="2965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17" name="Freeform 191"/>
            <p:cNvSpPr>
              <a:spLocks/>
            </p:cNvSpPr>
            <p:nvPr/>
          </p:nvSpPr>
          <p:spPr bwMode="auto">
            <a:xfrm>
              <a:off x="2979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18" name="Freeform 192"/>
            <p:cNvSpPr>
              <a:spLocks/>
            </p:cNvSpPr>
            <p:nvPr/>
          </p:nvSpPr>
          <p:spPr bwMode="auto">
            <a:xfrm>
              <a:off x="2994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19" name="Freeform 193"/>
            <p:cNvSpPr>
              <a:spLocks/>
            </p:cNvSpPr>
            <p:nvPr/>
          </p:nvSpPr>
          <p:spPr bwMode="auto">
            <a:xfrm>
              <a:off x="3007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6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6 w 6"/>
                <a:gd name="T25" fmla="*/ 2 h 8"/>
                <a:gd name="T26" fmla="*/ 6 w 6"/>
                <a:gd name="T27" fmla="*/ 0 h 8"/>
                <a:gd name="T28" fmla="*/ 4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20" name="Freeform 194"/>
            <p:cNvSpPr>
              <a:spLocks/>
            </p:cNvSpPr>
            <p:nvPr/>
          </p:nvSpPr>
          <p:spPr bwMode="auto">
            <a:xfrm>
              <a:off x="3021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6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6 w 7"/>
                <a:gd name="T25" fmla="*/ 2 h 8"/>
                <a:gd name="T26" fmla="*/ 6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21" name="Freeform 195"/>
            <p:cNvSpPr>
              <a:spLocks/>
            </p:cNvSpPr>
            <p:nvPr/>
          </p:nvSpPr>
          <p:spPr bwMode="auto">
            <a:xfrm>
              <a:off x="3034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22" name="Freeform 196"/>
            <p:cNvSpPr>
              <a:spLocks/>
            </p:cNvSpPr>
            <p:nvPr/>
          </p:nvSpPr>
          <p:spPr bwMode="auto">
            <a:xfrm>
              <a:off x="3050" y="3247"/>
              <a:ext cx="5" cy="8"/>
            </a:xfrm>
            <a:custGeom>
              <a:avLst/>
              <a:gdLst>
                <a:gd name="T0" fmla="*/ 1 w 5"/>
                <a:gd name="T1" fmla="*/ 0 h 8"/>
                <a:gd name="T2" fmla="*/ 1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1 w 5"/>
                <a:gd name="T13" fmla="*/ 8 h 8"/>
                <a:gd name="T14" fmla="*/ 1 w 5"/>
                <a:gd name="T15" fmla="*/ 8 h 8"/>
                <a:gd name="T16" fmla="*/ 1 w 5"/>
                <a:gd name="T17" fmla="*/ 8 h 8"/>
                <a:gd name="T18" fmla="*/ 3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3 w 5"/>
                <a:gd name="T25" fmla="*/ 2 h 8"/>
                <a:gd name="T26" fmla="*/ 3 w 5"/>
                <a:gd name="T27" fmla="*/ 0 h 8"/>
                <a:gd name="T28" fmla="*/ 1 w 5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8"/>
                <a:gd name="T47" fmla="*/ 5 w 5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8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6"/>
                  </a:lnTo>
                  <a:lnTo>
                    <a:pt x="5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23" name="Freeform 197"/>
            <p:cNvSpPr>
              <a:spLocks/>
            </p:cNvSpPr>
            <p:nvPr/>
          </p:nvSpPr>
          <p:spPr bwMode="auto">
            <a:xfrm>
              <a:off x="3063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24" name="Freeform 198"/>
            <p:cNvSpPr>
              <a:spLocks/>
            </p:cNvSpPr>
            <p:nvPr/>
          </p:nvSpPr>
          <p:spPr bwMode="auto">
            <a:xfrm>
              <a:off x="3076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25" name="Freeform 199"/>
            <p:cNvSpPr>
              <a:spLocks/>
            </p:cNvSpPr>
            <p:nvPr/>
          </p:nvSpPr>
          <p:spPr bwMode="auto">
            <a:xfrm>
              <a:off x="3090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6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6 w 7"/>
                <a:gd name="T25" fmla="*/ 2 h 8"/>
                <a:gd name="T26" fmla="*/ 6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26" name="Freeform 200"/>
            <p:cNvSpPr>
              <a:spLocks/>
            </p:cNvSpPr>
            <p:nvPr/>
          </p:nvSpPr>
          <p:spPr bwMode="auto">
            <a:xfrm>
              <a:off x="3105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27" name="Freeform 201"/>
            <p:cNvSpPr>
              <a:spLocks/>
            </p:cNvSpPr>
            <p:nvPr/>
          </p:nvSpPr>
          <p:spPr bwMode="auto">
            <a:xfrm>
              <a:off x="3119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1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1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28" name="Freeform 202"/>
            <p:cNvSpPr>
              <a:spLocks/>
            </p:cNvSpPr>
            <p:nvPr/>
          </p:nvSpPr>
          <p:spPr bwMode="auto">
            <a:xfrm>
              <a:off x="3132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29" name="Freeform 203"/>
            <p:cNvSpPr>
              <a:spLocks/>
            </p:cNvSpPr>
            <p:nvPr/>
          </p:nvSpPr>
          <p:spPr bwMode="auto">
            <a:xfrm>
              <a:off x="3147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30" name="Freeform 204"/>
            <p:cNvSpPr>
              <a:spLocks/>
            </p:cNvSpPr>
            <p:nvPr/>
          </p:nvSpPr>
          <p:spPr bwMode="auto">
            <a:xfrm>
              <a:off x="3161" y="3247"/>
              <a:ext cx="5" cy="8"/>
            </a:xfrm>
            <a:custGeom>
              <a:avLst/>
              <a:gdLst>
                <a:gd name="T0" fmla="*/ 3 w 5"/>
                <a:gd name="T1" fmla="*/ 0 h 8"/>
                <a:gd name="T2" fmla="*/ 2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2 w 5"/>
                <a:gd name="T13" fmla="*/ 8 h 8"/>
                <a:gd name="T14" fmla="*/ 3 w 5"/>
                <a:gd name="T15" fmla="*/ 8 h 8"/>
                <a:gd name="T16" fmla="*/ 3 w 5"/>
                <a:gd name="T17" fmla="*/ 8 h 8"/>
                <a:gd name="T18" fmla="*/ 5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5 w 5"/>
                <a:gd name="T25" fmla="*/ 2 h 8"/>
                <a:gd name="T26" fmla="*/ 5 w 5"/>
                <a:gd name="T27" fmla="*/ 0 h 8"/>
                <a:gd name="T28" fmla="*/ 3 w 5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8"/>
                <a:gd name="T47" fmla="*/ 5 w 5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31" name="Freeform 205"/>
            <p:cNvSpPr>
              <a:spLocks/>
            </p:cNvSpPr>
            <p:nvPr/>
          </p:nvSpPr>
          <p:spPr bwMode="auto">
            <a:xfrm>
              <a:off x="3174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32" name="Freeform 206"/>
            <p:cNvSpPr>
              <a:spLocks/>
            </p:cNvSpPr>
            <p:nvPr/>
          </p:nvSpPr>
          <p:spPr bwMode="auto">
            <a:xfrm>
              <a:off x="3187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33" name="Freeform 207"/>
            <p:cNvSpPr>
              <a:spLocks/>
            </p:cNvSpPr>
            <p:nvPr/>
          </p:nvSpPr>
          <p:spPr bwMode="auto">
            <a:xfrm>
              <a:off x="3203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34" name="Freeform 208"/>
            <p:cNvSpPr>
              <a:spLocks/>
            </p:cNvSpPr>
            <p:nvPr/>
          </p:nvSpPr>
          <p:spPr bwMode="auto">
            <a:xfrm>
              <a:off x="3216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35" name="Freeform 209"/>
            <p:cNvSpPr>
              <a:spLocks/>
            </p:cNvSpPr>
            <p:nvPr/>
          </p:nvSpPr>
          <p:spPr bwMode="auto">
            <a:xfrm>
              <a:off x="3230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36" name="Freeform 210"/>
            <p:cNvSpPr>
              <a:spLocks/>
            </p:cNvSpPr>
            <p:nvPr/>
          </p:nvSpPr>
          <p:spPr bwMode="auto">
            <a:xfrm>
              <a:off x="3243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37" name="Freeform 211"/>
            <p:cNvSpPr>
              <a:spLocks/>
            </p:cNvSpPr>
            <p:nvPr/>
          </p:nvSpPr>
          <p:spPr bwMode="auto">
            <a:xfrm>
              <a:off x="3258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38" name="Freeform 212"/>
            <p:cNvSpPr>
              <a:spLocks/>
            </p:cNvSpPr>
            <p:nvPr/>
          </p:nvSpPr>
          <p:spPr bwMode="auto">
            <a:xfrm>
              <a:off x="3272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6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6 w 7"/>
                <a:gd name="T25" fmla="*/ 2 h 8"/>
                <a:gd name="T26" fmla="*/ 6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39" name="Freeform 213"/>
            <p:cNvSpPr>
              <a:spLocks/>
            </p:cNvSpPr>
            <p:nvPr/>
          </p:nvSpPr>
          <p:spPr bwMode="auto">
            <a:xfrm>
              <a:off x="3285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40" name="Freeform 214"/>
            <p:cNvSpPr>
              <a:spLocks/>
            </p:cNvSpPr>
            <p:nvPr/>
          </p:nvSpPr>
          <p:spPr bwMode="auto">
            <a:xfrm>
              <a:off x="3301" y="3247"/>
              <a:ext cx="5" cy="8"/>
            </a:xfrm>
            <a:custGeom>
              <a:avLst/>
              <a:gdLst>
                <a:gd name="T0" fmla="*/ 1 w 5"/>
                <a:gd name="T1" fmla="*/ 0 h 8"/>
                <a:gd name="T2" fmla="*/ 0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0 w 5"/>
                <a:gd name="T13" fmla="*/ 8 h 8"/>
                <a:gd name="T14" fmla="*/ 1 w 5"/>
                <a:gd name="T15" fmla="*/ 8 h 8"/>
                <a:gd name="T16" fmla="*/ 1 w 5"/>
                <a:gd name="T17" fmla="*/ 8 h 8"/>
                <a:gd name="T18" fmla="*/ 3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3 w 5"/>
                <a:gd name="T25" fmla="*/ 2 h 8"/>
                <a:gd name="T26" fmla="*/ 3 w 5"/>
                <a:gd name="T27" fmla="*/ 0 h 8"/>
                <a:gd name="T28" fmla="*/ 1 w 5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8"/>
                <a:gd name="T47" fmla="*/ 5 w 5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8">
                  <a:moveTo>
                    <a:pt x="1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6"/>
                  </a:lnTo>
                  <a:lnTo>
                    <a:pt x="5" y="4"/>
                  </a:lnTo>
                  <a:lnTo>
                    <a:pt x="3" y="2"/>
                  </a:lnTo>
                  <a:lnTo>
                    <a:pt x="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41" name="Freeform 215"/>
            <p:cNvSpPr>
              <a:spLocks/>
            </p:cNvSpPr>
            <p:nvPr/>
          </p:nvSpPr>
          <p:spPr bwMode="auto">
            <a:xfrm>
              <a:off x="3314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42" name="Freeform 216"/>
            <p:cNvSpPr>
              <a:spLocks/>
            </p:cNvSpPr>
            <p:nvPr/>
          </p:nvSpPr>
          <p:spPr bwMode="auto">
            <a:xfrm>
              <a:off x="3327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43" name="Freeform 217"/>
            <p:cNvSpPr>
              <a:spLocks/>
            </p:cNvSpPr>
            <p:nvPr/>
          </p:nvSpPr>
          <p:spPr bwMode="auto">
            <a:xfrm>
              <a:off x="3341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44" name="Freeform 218"/>
            <p:cNvSpPr>
              <a:spLocks/>
            </p:cNvSpPr>
            <p:nvPr/>
          </p:nvSpPr>
          <p:spPr bwMode="auto">
            <a:xfrm>
              <a:off x="3356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45" name="Freeform 219"/>
            <p:cNvSpPr>
              <a:spLocks/>
            </p:cNvSpPr>
            <p:nvPr/>
          </p:nvSpPr>
          <p:spPr bwMode="auto">
            <a:xfrm>
              <a:off x="3369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46" name="Freeform 220"/>
            <p:cNvSpPr>
              <a:spLocks/>
            </p:cNvSpPr>
            <p:nvPr/>
          </p:nvSpPr>
          <p:spPr bwMode="auto">
            <a:xfrm>
              <a:off x="3383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47" name="Freeform 221"/>
            <p:cNvSpPr>
              <a:spLocks/>
            </p:cNvSpPr>
            <p:nvPr/>
          </p:nvSpPr>
          <p:spPr bwMode="auto">
            <a:xfrm>
              <a:off x="3398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48" name="Freeform 222"/>
            <p:cNvSpPr>
              <a:spLocks/>
            </p:cNvSpPr>
            <p:nvPr/>
          </p:nvSpPr>
          <p:spPr bwMode="auto">
            <a:xfrm>
              <a:off x="3412" y="3247"/>
              <a:ext cx="5" cy="8"/>
            </a:xfrm>
            <a:custGeom>
              <a:avLst/>
              <a:gdLst>
                <a:gd name="T0" fmla="*/ 3 w 5"/>
                <a:gd name="T1" fmla="*/ 0 h 8"/>
                <a:gd name="T2" fmla="*/ 2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2 w 5"/>
                <a:gd name="T13" fmla="*/ 8 h 8"/>
                <a:gd name="T14" fmla="*/ 3 w 5"/>
                <a:gd name="T15" fmla="*/ 8 h 8"/>
                <a:gd name="T16" fmla="*/ 3 w 5"/>
                <a:gd name="T17" fmla="*/ 8 h 8"/>
                <a:gd name="T18" fmla="*/ 5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5 w 5"/>
                <a:gd name="T25" fmla="*/ 2 h 8"/>
                <a:gd name="T26" fmla="*/ 5 w 5"/>
                <a:gd name="T27" fmla="*/ 0 h 8"/>
                <a:gd name="T28" fmla="*/ 3 w 5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"/>
                <a:gd name="T46" fmla="*/ 0 h 8"/>
                <a:gd name="T47" fmla="*/ 5 w 5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49" name="Freeform 223"/>
            <p:cNvSpPr>
              <a:spLocks/>
            </p:cNvSpPr>
            <p:nvPr/>
          </p:nvSpPr>
          <p:spPr bwMode="auto">
            <a:xfrm>
              <a:off x="3425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50" name="Freeform 224"/>
            <p:cNvSpPr>
              <a:spLocks/>
            </p:cNvSpPr>
            <p:nvPr/>
          </p:nvSpPr>
          <p:spPr bwMode="auto">
            <a:xfrm>
              <a:off x="3438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51" name="Freeform 225"/>
            <p:cNvSpPr>
              <a:spLocks/>
            </p:cNvSpPr>
            <p:nvPr/>
          </p:nvSpPr>
          <p:spPr bwMode="auto">
            <a:xfrm>
              <a:off x="3454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52" name="Freeform 226"/>
            <p:cNvSpPr>
              <a:spLocks/>
            </p:cNvSpPr>
            <p:nvPr/>
          </p:nvSpPr>
          <p:spPr bwMode="auto">
            <a:xfrm>
              <a:off x="3467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53" name="Freeform 227"/>
            <p:cNvSpPr>
              <a:spLocks/>
            </p:cNvSpPr>
            <p:nvPr/>
          </p:nvSpPr>
          <p:spPr bwMode="auto">
            <a:xfrm>
              <a:off x="3481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54" name="Freeform 228"/>
            <p:cNvSpPr>
              <a:spLocks/>
            </p:cNvSpPr>
            <p:nvPr/>
          </p:nvSpPr>
          <p:spPr bwMode="auto">
            <a:xfrm>
              <a:off x="3494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55" name="Freeform 229"/>
            <p:cNvSpPr>
              <a:spLocks/>
            </p:cNvSpPr>
            <p:nvPr/>
          </p:nvSpPr>
          <p:spPr bwMode="auto">
            <a:xfrm>
              <a:off x="3509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8"/>
                <a:gd name="T44" fmla="*/ 6 w 6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56" name="Freeform 230"/>
            <p:cNvSpPr>
              <a:spLocks/>
            </p:cNvSpPr>
            <p:nvPr/>
          </p:nvSpPr>
          <p:spPr bwMode="auto">
            <a:xfrm>
              <a:off x="3523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57" name="Freeform 231"/>
            <p:cNvSpPr>
              <a:spLocks/>
            </p:cNvSpPr>
            <p:nvPr/>
          </p:nvSpPr>
          <p:spPr bwMode="auto">
            <a:xfrm>
              <a:off x="3536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58" name="Freeform 232"/>
            <p:cNvSpPr>
              <a:spLocks/>
            </p:cNvSpPr>
            <p:nvPr/>
          </p:nvSpPr>
          <p:spPr bwMode="auto">
            <a:xfrm>
              <a:off x="3551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59" name="Freeform 233"/>
            <p:cNvSpPr>
              <a:spLocks/>
            </p:cNvSpPr>
            <p:nvPr/>
          </p:nvSpPr>
          <p:spPr bwMode="auto">
            <a:xfrm>
              <a:off x="3565" y="3247"/>
              <a:ext cx="6" cy="8"/>
            </a:xfrm>
            <a:custGeom>
              <a:avLst/>
              <a:gdLst>
                <a:gd name="T0" fmla="*/ 4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4 w 6"/>
                <a:gd name="T15" fmla="*/ 8 h 8"/>
                <a:gd name="T16" fmla="*/ 4 w 6"/>
                <a:gd name="T17" fmla="*/ 8 h 8"/>
                <a:gd name="T18" fmla="*/ 6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6 w 6"/>
                <a:gd name="T25" fmla="*/ 2 h 8"/>
                <a:gd name="T26" fmla="*/ 6 w 6"/>
                <a:gd name="T27" fmla="*/ 0 h 8"/>
                <a:gd name="T28" fmla="*/ 4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60" name="Freeform 234"/>
            <p:cNvSpPr>
              <a:spLocks/>
            </p:cNvSpPr>
            <p:nvPr/>
          </p:nvSpPr>
          <p:spPr bwMode="auto">
            <a:xfrm>
              <a:off x="3578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61" name="Freeform 235"/>
            <p:cNvSpPr>
              <a:spLocks/>
            </p:cNvSpPr>
            <p:nvPr/>
          </p:nvSpPr>
          <p:spPr bwMode="auto">
            <a:xfrm>
              <a:off x="3592" y="3247"/>
              <a:ext cx="7" cy="8"/>
            </a:xfrm>
            <a:custGeom>
              <a:avLst/>
              <a:gdLst>
                <a:gd name="T0" fmla="*/ 4 w 7"/>
                <a:gd name="T1" fmla="*/ 0 h 8"/>
                <a:gd name="T2" fmla="*/ 2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2 w 7"/>
                <a:gd name="T13" fmla="*/ 8 h 8"/>
                <a:gd name="T14" fmla="*/ 4 w 7"/>
                <a:gd name="T15" fmla="*/ 8 h 8"/>
                <a:gd name="T16" fmla="*/ 4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4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62" name="Freeform 236"/>
            <p:cNvSpPr>
              <a:spLocks/>
            </p:cNvSpPr>
            <p:nvPr/>
          </p:nvSpPr>
          <p:spPr bwMode="auto">
            <a:xfrm>
              <a:off x="3607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2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2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63" name="Freeform 237"/>
            <p:cNvSpPr>
              <a:spLocks/>
            </p:cNvSpPr>
            <p:nvPr/>
          </p:nvSpPr>
          <p:spPr bwMode="auto">
            <a:xfrm>
              <a:off x="3620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64" name="Freeform 238"/>
            <p:cNvSpPr>
              <a:spLocks/>
            </p:cNvSpPr>
            <p:nvPr/>
          </p:nvSpPr>
          <p:spPr bwMode="auto">
            <a:xfrm>
              <a:off x="3634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65" name="Freeform 239"/>
            <p:cNvSpPr>
              <a:spLocks/>
            </p:cNvSpPr>
            <p:nvPr/>
          </p:nvSpPr>
          <p:spPr bwMode="auto">
            <a:xfrm>
              <a:off x="3647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66" name="Freeform 240"/>
            <p:cNvSpPr>
              <a:spLocks/>
            </p:cNvSpPr>
            <p:nvPr/>
          </p:nvSpPr>
          <p:spPr bwMode="auto">
            <a:xfrm>
              <a:off x="3663" y="3247"/>
              <a:ext cx="5" cy="8"/>
            </a:xfrm>
            <a:custGeom>
              <a:avLst/>
              <a:gdLst>
                <a:gd name="T0" fmla="*/ 3 w 5"/>
                <a:gd name="T1" fmla="*/ 0 h 8"/>
                <a:gd name="T2" fmla="*/ 2 w 5"/>
                <a:gd name="T3" fmla="*/ 0 h 8"/>
                <a:gd name="T4" fmla="*/ 0 w 5"/>
                <a:gd name="T5" fmla="*/ 2 h 8"/>
                <a:gd name="T6" fmla="*/ 0 w 5"/>
                <a:gd name="T7" fmla="*/ 4 h 8"/>
                <a:gd name="T8" fmla="*/ 0 w 5"/>
                <a:gd name="T9" fmla="*/ 6 h 8"/>
                <a:gd name="T10" fmla="*/ 0 w 5"/>
                <a:gd name="T11" fmla="*/ 8 h 8"/>
                <a:gd name="T12" fmla="*/ 2 w 5"/>
                <a:gd name="T13" fmla="*/ 8 h 8"/>
                <a:gd name="T14" fmla="*/ 3 w 5"/>
                <a:gd name="T15" fmla="*/ 8 h 8"/>
                <a:gd name="T16" fmla="*/ 3 w 5"/>
                <a:gd name="T17" fmla="*/ 8 h 8"/>
                <a:gd name="T18" fmla="*/ 3 w 5"/>
                <a:gd name="T19" fmla="*/ 6 h 8"/>
                <a:gd name="T20" fmla="*/ 5 w 5"/>
                <a:gd name="T21" fmla="*/ 4 h 8"/>
                <a:gd name="T22" fmla="*/ 5 w 5"/>
                <a:gd name="T23" fmla="*/ 4 h 8"/>
                <a:gd name="T24" fmla="*/ 3 w 5"/>
                <a:gd name="T25" fmla="*/ 2 h 8"/>
                <a:gd name="T26" fmla="*/ 3 w 5"/>
                <a:gd name="T27" fmla="*/ 0 h 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"/>
                <a:gd name="T43" fmla="*/ 0 h 8"/>
                <a:gd name="T44" fmla="*/ 5 w 5"/>
                <a:gd name="T45" fmla="*/ 8 h 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" h="8">
                  <a:moveTo>
                    <a:pt x="3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5" y="4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67" name="Freeform 241"/>
            <p:cNvSpPr>
              <a:spLocks/>
            </p:cNvSpPr>
            <p:nvPr/>
          </p:nvSpPr>
          <p:spPr bwMode="auto">
            <a:xfrm>
              <a:off x="3676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68" name="Freeform 242"/>
            <p:cNvSpPr>
              <a:spLocks/>
            </p:cNvSpPr>
            <p:nvPr/>
          </p:nvSpPr>
          <p:spPr bwMode="auto">
            <a:xfrm>
              <a:off x="3689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69" name="Freeform 243"/>
            <p:cNvSpPr>
              <a:spLocks/>
            </p:cNvSpPr>
            <p:nvPr/>
          </p:nvSpPr>
          <p:spPr bwMode="auto">
            <a:xfrm>
              <a:off x="3705" y="3247"/>
              <a:ext cx="6" cy="8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0 w 6"/>
                <a:gd name="T7" fmla="*/ 4 h 8"/>
                <a:gd name="T8" fmla="*/ 0 w 6"/>
                <a:gd name="T9" fmla="*/ 6 h 8"/>
                <a:gd name="T10" fmla="*/ 0 w 6"/>
                <a:gd name="T11" fmla="*/ 8 h 8"/>
                <a:gd name="T12" fmla="*/ 0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4 w 6"/>
                <a:gd name="T19" fmla="*/ 6 h 8"/>
                <a:gd name="T20" fmla="*/ 6 w 6"/>
                <a:gd name="T21" fmla="*/ 4 h 8"/>
                <a:gd name="T22" fmla="*/ 6 w 6"/>
                <a:gd name="T23" fmla="*/ 4 h 8"/>
                <a:gd name="T24" fmla="*/ 4 w 6"/>
                <a:gd name="T25" fmla="*/ 2 h 8"/>
                <a:gd name="T26" fmla="*/ 4 w 6"/>
                <a:gd name="T27" fmla="*/ 0 h 8"/>
                <a:gd name="T28" fmla="*/ 2 w 6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"/>
                <a:gd name="T46" fmla="*/ 0 h 8"/>
                <a:gd name="T47" fmla="*/ 6 w 6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70" name="Freeform 244"/>
            <p:cNvSpPr>
              <a:spLocks/>
            </p:cNvSpPr>
            <p:nvPr/>
          </p:nvSpPr>
          <p:spPr bwMode="auto">
            <a:xfrm>
              <a:off x="3718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71" name="Freeform 245"/>
            <p:cNvSpPr>
              <a:spLocks/>
            </p:cNvSpPr>
            <p:nvPr/>
          </p:nvSpPr>
          <p:spPr bwMode="auto">
            <a:xfrm>
              <a:off x="3732" y="3247"/>
              <a:ext cx="7" cy="8"/>
            </a:xfrm>
            <a:custGeom>
              <a:avLst/>
              <a:gdLst>
                <a:gd name="T0" fmla="*/ 3 w 7"/>
                <a:gd name="T1" fmla="*/ 0 h 8"/>
                <a:gd name="T2" fmla="*/ 1 w 7"/>
                <a:gd name="T3" fmla="*/ 0 h 8"/>
                <a:gd name="T4" fmla="*/ 0 w 7"/>
                <a:gd name="T5" fmla="*/ 2 h 8"/>
                <a:gd name="T6" fmla="*/ 0 w 7"/>
                <a:gd name="T7" fmla="*/ 4 h 8"/>
                <a:gd name="T8" fmla="*/ 0 w 7"/>
                <a:gd name="T9" fmla="*/ 6 h 8"/>
                <a:gd name="T10" fmla="*/ 0 w 7"/>
                <a:gd name="T11" fmla="*/ 8 h 8"/>
                <a:gd name="T12" fmla="*/ 1 w 7"/>
                <a:gd name="T13" fmla="*/ 8 h 8"/>
                <a:gd name="T14" fmla="*/ 3 w 7"/>
                <a:gd name="T15" fmla="*/ 8 h 8"/>
                <a:gd name="T16" fmla="*/ 3 w 7"/>
                <a:gd name="T17" fmla="*/ 8 h 8"/>
                <a:gd name="T18" fmla="*/ 5 w 7"/>
                <a:gd name="T19" fmla="*/ 6 h 8"/>
                <a:gd name="T20" fmla="*/ 7 w 7"/>
                <a:gd name="T21" fmla="*/ 4 h 8"/>
                <a:gd name="T22" fmla="*/ 7 w 7"/>
                <a:gd name="T23" fmla="*/ 4 h 8"/>
                <a:gd name="T24" fmla="*/ 5 w 7"/>
                <a:gd name="T25" fmla="*/ 2 h 8"/>
                <a:gd name="T26" fmla="*/ 5 w 7"/>
                <a:gd name="T27" fmla="*/ 0 h 8"/>
                <a:gd name="T28" fmla="*/ 3 w 7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"/>
                <a:gd name="T46" fmla="*/ 0 h 8"/>
                <a:gd name="T47" fmla="*/ 7 w 7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" h="8">
                  <a:moveTo>
                    <a:pt x="3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8"/>
                  </a:lnTo>
                  <a:lnTo>
                    <a:pt x="3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72" name="Freeform 246"/>
            <p:cNvSpPr>
              <a:spLocks/>
            </p:cNvSpPr>
            <p:nvPr/>
          </p:nvSpPr>
          <p:spPr bwMode="auto">
            <a:xfrm>
              <a:off x="3745" y="3247"/>
              <a:ext cx="8" cy="8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0 w 8"/>
                <a:gd name="T9" fmla="*/ 6 h 8"/>
                <a:gd name="T10" fmla="*/ 0 w 8"/>
                <a:gd name="T11" fmla="*/ 8 h 8"/>
                <a:gd name="T12" fmla="*/ 2 w 8"/>
                <a:gd name="T13" fmla="*/ 8 h 8"/>
                <a:gd name="T14" fmla="*/ 4 w 8"/>
                <a:gd name="T15" fmla="*/ 8 h 8"/>
                <a:gd name="T16" fmla="*/ 4 w 8"/>
                <a:gd name="T17" fmla="*/ 8 h 8"/>
                <a:gd name="T18" fmla="*/ 6 w 8"/>
                <a:gd name="T19" fmla="*/ 6 h 8"/>
                <a:gd name="T20" fmla="*/ 8 w 8"/>
                <a:gd name="T21" fmla="*/ 4 h 8"/>
                <a:gd name="T22" fmla="*/ 8 w 8"/>
                <a:gd name="T23" fmla="*/ 4 h 8"/>
                <a:gd name="T24" fmla="*/ 6 w 8"/>
                <a:gd name="T25" fmla="*/ 2 h 8"/>
                <a:gd name="T26" fmla="*/ 6 w 8"/>
                <a:gd name="T27" fmla="*/ 0 h 8"/>
                <a:gd name="T28" fmla="*/ 4 w 8"/>
                <a:gd name="T29" fmla="*/ 0 h 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"/>
                <a:gd name="T46" fmla="*/ 0 h 8"/>
                <a:gd name="T47" fmla="*/ 8 w 8"/>
                <a:gd name="T48" fmla="*/ 8 h 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" h="8">
                  <a:moveTo>
                    <a:pt x="4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6600"/>
            </a:solidFill>
            <a:ln w="19050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573" name="Line 247"/>
            <p:cNvSpPr>
              <a:spLocks noChangeShapeType="1"/>
            </p:cNvSpPr>
            <p:nvPr/>
          </p:nvSpPr>
          <p:spPr bwMode="auto">
            <a:xfrm>
              <a:off x="2270" y="3209"/>
              <a:ext cx="1281" cy="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9574" name="Line 248"/>
            <p:cNvSpPr>
              <a:spLocks noChangeShapeType="1"/>
            </p:cNvSpPr>
            <p:nvPr/>
          </p:nvSpPr>
          <p:spPr bwMode="auto">
            <a:xfrm>
              <a:off x="703" y="2468"/>
              <a:ext cx="118" cy="1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9575" name="Rectangle 249"/>
            <p:cNvSpPr>
              <a:spLocks noChangeArrowheads="1"/>
            </p:cNvSpPr>
            <p:nvPr/>
          </p:nvSpPr>
          <p:spPr bwMode="auto">
            <a:xfrm>
              <a:off x="879" y="2357"/>
              <a:ext cx="249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99576" name="Rectangle 250"/>
            <p:cNvSpPr>
              <a:spLocks noChangeArrowheads="1"/>
            </p:cNvSpPr>
            <p:nvPr/>
          </p:nvSpPr>
          <p:spPr bwMode="auto">
            <a:xfrm>
              <a:off x="894" y="2397"/>
              <a:ext cx="127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2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de-DE" altLang="de-DE" sz="2000" b="0"/>
            </a:p>
          </p:txBody>
        </p:sp>
        <p:sp>
          <p:nvSpPr>
            <p:cNvPr id="99577" name="Rectangle 251"/>
            <p:cNvSpPr>
              <a:spLocks noChangeArrowheads="1"/>
            </p:cNvSpPr>
            <p:nvPr/>
          </p:nvSpPr>
          <p:spPr bwMode="auto">
            <a:xfrm>
              <a:off x="1019" y="2487"/>
              <a:ext cx="5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3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1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0</a:t>
              </a:r>
              <a:endParaRPr lang="de-DE" altLang="de-DE" sz="2000" b="0"/>
            </a:p>
          </p:txBody>
        </p:sp>
      </p:grpSp>
      <p:pic>
        <p:nvPicPr>
          <p:cNvPr id="99333" name="Picture 2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2274888"/>
            <a:ext cx="445611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4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571A6984-30CC-464D-8908-2485C9462B7C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74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99335" name="Fußzeilenplatzhalt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Dynamik des Speichers</a:t>
            </a: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838200" y="1428750"/>
            <a:ext cx="5229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/>
              <a:t>Gleichgewicht in der Badewanne</a:t>
            </a:r>
          </a:p>
        </p:txBody>
      </p:sp>
      <p:graphicFrame>
        <p:nvGraphicFramePr>
          <p:cNvPr id="100356" name="Object 4"/>
          <p:cNvGraphicFramePr>
            <a:graphicFrameLocks noChangeAspect="1"/>
          </p:cNvGraphicFramePr>
          <p:nvPr/>
        </p:nvGraphicFramePr>
        <p:xfrm>
          <a:off x="1266825" y="2033588"/>
          <a:ext cx="569595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0" name="Bild" r:id="rId5" imgW="2438400" imgH="1828800" progId="Word.Picture.8">
                  <p:embed/>
                </p:oleObj>
              </mc:Choice>
              <mc:Fallback>
                <p:oleObj name="Bild" r:id="rId5" imgW="2438400" imgH="1828800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6825" y="2033588"/>
                        <a:ext cx="569595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57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CBC05992-4935-4EB0-B5A3-47477A93A8A1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75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100358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Dynamik des Speichers</a:t>
            </a:r>
          </a:p>
        </p:txBody>
      </p:sp>
      <p:graphicFrame>
        <p:nvGraphicFramePr>
          <p:cNvPr id="101379" name="Object 4"/>
          <p:cNvGraphicFramePr>
            <a:graphicFrameLocks noChangeAspect="1"/>
          </p:cNvGraphicFramePr>
          <p:nvPr/>
        </p:nvGraphicFramePr>
        <p:xfrm>
          <a:off x="1466850" y="1857375"/>
          <a:ext cx="5981700" cy="449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94" r:id="rId4" imgW="4239768" imgH="3174492" progId="Word.Picture.8">
                  <p:embed/>
                </p:oleObj>
              </mc:Choice>
              <mc:Fallback>
                <p:oleObj r:id="rId4" imgW="4239768" imgH="3174492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6850" y="1857375"/>
                        <a:ext cx="5981700" cy="449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80" name="Text Box 5"/>
          <p:cNvSpPr txBox="1">
            <a:spLocks noChangeArrowheads="1"/>
          </p:cNvSpPr>
          <p:nvPr/>
        </p:nvSpPr>
        <p:spPr bwMode="auto">
          <a:xfrm>
            <a:off x="838200" y="1257300"/>
            <a:ext cx="5229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6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/>
              <a:t>Gleichgewicht in der Badewanne</a:t>
            </a:r>
          </a:p>
        </p:txBody>
      </p:sp>
      <p:sp>
        <p:nvSpPr>
          <p:cNvPr id="101381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6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1701395F-730A-46D7-B0FA-5B52D0F92644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76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101382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6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Gleichgewichtsmodellierung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77200" cy="655638"/>
          </a:xfrm>
        </p:spPr>
        <p:txBody>
          <a:bodyPr/>
          <a:lstStyle/>
          <a:p>
            <a:pPr marL="0" indent="0"/>
            <a:r>
              <a:rPr smtClean="0"/>
              <a:t>Waren-Preisgleichgewicht</a:t>
            </a:r>
          </a:p>
        </p:txBody>
      </p:sp>
      <p:sp>
        <p:nvSpPr>
          <p:cNvPr id="102404" name="Rectangle 6"/>
          <p:cNvSpPr>
            <a:spLocks noChangeArrowheads="1"/>
          </p:cNvSpPr>
          <p:nvPr/>
        </p:nvSpPr>
        <p:spPr bwMode="auto">
          <a:xfrm>
            <a:off x="0" y="2514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graphicFrame>
        <p:nvGraphicFramePr>
          <p:cNvPr id="102405" name="Object 5"/>
          <p:cNvGraphicFramePr>
            <a:graphicFrameLocks noChangeAspect="1"/>
          </p:cNvGraphicFramePr>
          <p:nvPr/>
        </p:nvGraphicFramePr>
        <p:xfrm>
          <a:off x="1238250" y="1905000"/>
          <a:ext cx="4238625" cy="368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9" name="Bild" r:id="rId5" imgW="2618440" imgH="2271546" progId="Word.Picture.8">
                  <p:embed/>
                </p:oleObj>
              </mc:Choice>
              <mc:Fallback>
                <p:oleObj name="Bild" r:id="rId5" imgW="2618440" imgH="2271546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0" y="1905000"/>
                        <a:ext cx="4238625" cy="368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6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075A01C7-53DF-4A16-ADB3-9ECCFBF71882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77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102407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Gleichgewichtsmodellierung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77200" cy="579438"/>
          </a:xfrm>
        </p:spPr>
        <p:txBody>
          <a:bodyPr/>
          <a:lstStyle/>
          <a:p>
            <a:pPr marL="0" indent="0"/>
            <a:r>
              <a:rPr smtClean="0"/>
              <a:t>Waren-Preis-Dynamik</a:t>
            </a:r>
          </a:p>
        </p:txBody>
      </p:sp>
      <p:pic>
        <p:nvPicPr>
          <p:cNvPr id="10342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224088"/>
            <a:ext cx="4297363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Rectangle 8"/>
          <p:cNvSpPr>
            <a:spLocks noChangeArrowheads="1"/>
          </p:cNvSpPr>
          <p:nvPr/>
        </p:nvSpPr>
        <p:spPr bwMode="auto">
          <a:xfrm>
            <a:off x="0" y="26241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103430" name="Rectangle 10"/>
          <p:cNvSpPr>
            <a:spLocks noChangeArrowheads="1"/>
          </p:cNvSpPr>
          <p:nvPr/>
        </p:nvSpPr>
        <p:spPr bwMode="auto">
          <a:xfrm>
            <a:off x="0" y="26241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103431" name="Rectangle 12"/>
          <p:cNvSpPr>
            <a:spLocks noChangeArrowheads="1"/>
          </p:cNvSpPr>
          <p:nvPr/>
        </p:nvSpPr>
        <p:spPr bwMode="auto">
          <a:xfrm>
            <a:off x="0" y="2514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103432" name="Rectangle 14"/>
          <p:cNvSpPr>
            <a:spLocks noChangeArrowheads="1"/>
          </p:cNvSpPr>
          <p:nvPr/>
        </p:nvSpPr>
        <p:spPr bwMode="auto">
          <a:xfrm>
            <a:off x="0" y="26241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graphicFrame>
        <p:nvGraphicFramePr>
          <p:cNvPr id="103433" name="Object 13"/>
          <p:cNvGraphicFramePr>
            <a:graphicFrameLocks noChangeAspect="1"/>
          </p:cNvGraphicFramePr>
          <p:nvPr/>
        </p:nvGraphicFramePr>
        <p:xfrm>
          <a:off x="4897438" y="2178050"/>
          <a:ext cx="3844925" cy="342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7" name="Bild" r:id="rId6" imgW="3793236" imgH="3355848" progId="Word.Picture.8">
                  <p:embed/>
                </p:oleObj>
              </mc:Choice>
              <mc:Fallback>
                <p:oleObj name="Bild" r:id="rId6" imgW="3793236" imgH="3355848" progId="Word.Picture.8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7438" y="2178050"/>
                        <a:ext cx="3844925" cy="342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4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EFFAEEAC-C603-45E5-B1E5-8DDACE2FE98D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78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103435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Gleichgewichtsmodellierung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77200" cy="579438"/>
          </a:xfrm>
        </p:spPr>
        <p:txBody>
          <a:bodyPr/>
          <a:lstStyle/>
          <a:p>
            <a:pPr marL="0" indent="0"/>
            <a:r>
              <a:rPr smtClean="0"/>
              <a:t>Steuerpolitik</a:t>
            </a:r>
          </a:p>
        </p:txBody>
      </p:sp>
      <p:pic>
        <p:nvPicPr>
          <p:cNvPr id="2406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2008188"/>
            <a:ext cx="8250237" cy="1036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3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E3E1D1C9-FA1B-45B9-AB9F-EA0B38177411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79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104454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0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0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Modellierung mit Systemgraphen</a:t>
            </a:r>
          </a:p>
        </p:txBody>
      </p:sp>
      <p:sp>
        <p:nvSpPr>
          <p:cNvPr id="2048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20484" name="Text Box 8"/>
          <p:cNvSpPr txBox="1">
            <a:spLocks noChangeArrowheads="1"/>
          </p:cNvSpPr>
          <p:nvPr/>
        </p:nvSpPr>
        <p:spPr bwMode="auto">
          <a:xfrm>
            <a:off x="1133475" y="1782763"/>
            <a:ext cx="1609725" cy="8239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lnSpc>
                <a:spcPts val="2400"/>
              </a:lnSpc>
              <a:buSzTx/>
              <a:buFontTx/>
              <a:buNone/>
            </a:pPr>
            <a:r>
              <a:rPr lang="de-DE" altLang="de-DE"/>
              <a:t>Bevölkerungszahl</a:t>
            </a:r>
          </a:p>
        </p:txBody>
      </p:sp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3778250" y="1814513"/>
            <a:ext cx="1689100" cy="825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lnSpc>
                <a:spcPts val="2400"/>
              </a:lnSpc>
              <a:buSzTx/>
              <a:buFontTx/>
              <a:buNone/>
            </a:pPr>
            <a:r>
              <a:rPr lang="de-DE" altLang="de-DE"/>
              <a:t>Umwelt-belastung</a:t>
            </a:r>
          </a:p>
        </p:txBody>
      </p:sp>
      <p:sp>
        <p:nvSpPr>
          <p:cNvPr id="20486" name="Text Box 10"/>
          <p:cNvSpPr txBox="1">
            <a:spLocks noChangeArrowheads="1"/>
          </p:cNvSpPr>
          <p:nvPr/>
        </p:nvSpPr>
        <p:spPr bwMode="auto">
          <a:xfrm>
            <a:off x="2828925" y="4568825"/>
            <a:ext cx="1457325" cy="8239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lnSpc>
                <a:spcPts val="2400"/>
              </a:lnSpc>
              <a:buSzTx/>
              <a:buFontTx/>
              <a:buNone/>
            </a:pPr>
            <a:r>
              <a:rPr lang="de-DE" altLang="de-DE"/>
              <a:t>Konsum pro Kopf</a:t>
            </a:r>
          </a:p>
        </p:txBody>
      </p:sp>
      <p:sp>
        <p:nvSpPr>
          <p:cNvPr id="20487" name="Text Box 11"/>
          <p:cNvSpPr txBox="1">
            <a:spLocks noChangeArrowheads="1"/>
          </p:cNvSpPr>
          <p:nvPr/>
        </p:nvSpPr>
        <p:spPr bwMode="auto">
          <a:xfrm>
            <a:off x="6437313" y="1798638"/>
            <a:ext cx="1458912" cy="8239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lnSpc>
                <a:spcPts val="2400"/>
              </a:lnSpc>
              <a:buSzTx/>
              <a:buFontTx/>
              <a:buNone/>
            </a:pPr>
            <a:r>
              <a:rPr lang="de-DE" altLang="de-DE"/>
              <a:t>Gesell. Kosten</a:t>
            </a:r>
          </a:p>
        </p:txBody>
      </p:sp>
      <p:sp>
        <p:nvSpPr>
          <p:cNvPr id="20488" name="Text Box 12"/>
          <p:cNvSpPr txBox="1">
            <a:spLocks noChangeArrowheads="1"/>
          </p:cNvSpPr>
          <p:nvPr/>
        </p:nvSpPr>
        <p:spPr bwMode="auto">
          <a:xfrm>
            <a:off x="6421438" y="3335338"/>
            <a:ext cx="1458912" cy="8239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lnSpc>
                <a:spcPts val="2400"/>
              </a:lnSpc>
              <a:buSzTx/>
              <a:buFontTx/>
              <a:buNone/>
            </a:pPr>
            <a:r>
              <a:rPr lang="de-DE" altLang="de-DE"/>
              <a:t>Gesell. Aktion</a:t>
            </a:r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 flipV="1">
            <a:off x="2752725" y="2011363"/>
            <a:ext cx="885825" cy="79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>
            <a:off x="5383213" y="2187575"/>
            <a:ext cx="10731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63" name="Line 15"/>
          <p:cNvSpPr>
            <a:spLocks noChangeShapeType="1"/>
          </p:cNvSpPr>
          <p:nvPr/>
        </p:nvSpPr>
        <p:spPr bwMode="auto">
          <a:xfrm flipH="1">
            <a:off x="4338638" y="3738563"/>
            <a:ext cx="2035175" cy="889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64" name="Line 16"/>
          <p:cNvSpPr>
            <a:spLocks noChangeShapeType="1"/>
          </p:cNvSpPr>
          <p:nvPr/>
        </p:nvSpPr>
        <p:spPr bwMode="auto">
          <a:xfrm>
            <a:off x="7126288" y="2671763"/>
            <a:ext cx="0" cy="58261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65" name="Line 17"/>
          <p:cNvSpPr>
            <a:spLocks noChangeShapeType="1"/>
          </p:cNvSpPr>
          <p:nvPr/>
        </p:nvSpPr>
        <p:spPr bwMode="auto">
          <a:xfrm flipH="1">
            <a:off x="3925888" y="2671763"/>
            <a:ext cx="560387" cy="15525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 flipH="1" flipV="1">
            <a:off x="1885950" y="2736850"/>
            <a:ext cx="369888" cy="6302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4197350" y="3317875"/>
            <a:ext cx="35242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0" rIns="18000" bIns="10800"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3200">
                <a:solidFill>
                  <a:srgbClr val="FF0000"/>
                </a:solidFill>
                <a:latin typeface="Arial Black" panose="020B0A04020102020204" pitchFamily="34" charset="0"/>
              </a:rPr>
              <a:t>+</a:t>
            </a:r>
            <a:endParaRPr lang="de-DE" altLang="de-DE" sz="400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3492500" y="2752725"/>
            <a:ext cx="35242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0" rIns="18000" bIns="10800"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3200">
                <a:solidFill>
                  <a:srgbClr val="FF0000"/>
                </a:solidFill>
                <a:latin typeface="Arial Black" panose="020B0A04020102020204" pitchFamily="34" charset="0"/>
              </a:rPr>
              <a:t>+</a:t>
            </a:r>
            <a:endParaRPr lang="de-DE" altLang="de-DE" sz="400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2127250" y="2865438"/>
            <a:ext cx="3524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0" rIns="18000" bIns="10800"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3200">
                <a:solidFill>
                  <a:srgbClr val="FF0000"/>
                </a:solidFill>
                <a:latin typeface="Arial Black" panose="020B0A04020102020204" pitchFamily="34" charset="0"/>
              </a:rPr>
              <a:t>+</a:t>
            </a:r>
            <a:endParaRPr lang="de-DE" altLang="de-DE" sz="400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5735638" y="1822450"/>
            <a:ext cx="35242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0" rIns="18000" bIns="10800"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3200">
                <a:solidFill>
                  <a:srgbClr val="FF0000"/>
                </a:solidFill>
                <a:latin typeface="Arial Black" panose="020B0A04020102020204" pitchFamily="34" charset="0"/>
              </a:rPr>
              <a:t>+</a:t>
            </a:r>
            <a:endParaRPr lang="de-DE" altLang="de-DE" sz="400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071" name="Text Box 23"/>
          <p:cNvSpPr txBox="1">
            <a:spLocks noChangeArrowheads="1"/>
          </p:cNvSpPr>
          <p:nvPr/>
        </p:nvSpPr>
        <p:spPr bwMode="auto">
          <a:xfrm>
            <a:off x="3076575" y="1458913"/>
            <a:ext cx="3524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0" rIns="18000" bIns="10800"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3200">
                <a:solidFill>
                  <a:srgbClr val="FF0000"/>
                </a:solidFill>
                <a:latin typeface="Arial Black" panose="020B0A04020102020204" pitchFamily="34" charset="0"/>
              </a:rPr>
              <a:t>+</a:t>
            </a:r>
            <a:endParaRPr lang="de-DE" altLang="de-DE" sz="400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072" name="Text Box 24"/>
          <p:cNvSpPr txBox="1">
            <a:spLocks noChangeArrowheads="1"/>
          </p:cNvSpPr>
          <p:nvPr/>
        </p:nvSpPr>
        <p:spPr bwMode="auto">
          <a:xfrm>
            <a:off x="7169150" y="2711450"/>
            <a:ext cx="35242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0" rIns="18000" bIns="10800"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3200">
                <a:solidFill>
                  <a:srgbClr val="FF0000"/>
                </a:solidFill>
                <a:latin typeface="Arial Black" panose="020B0A04020102020204" pitchFamily="34" charset="0"/>
              </a:rPr>
              <a:t>+</a:t>
            </a:r>
            <a:endParaRPr lang="de-DE" altLang="de-DE" sz="400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5070475" y="3714750"/>
            <a:ext cx="35242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0" rIns="18000" bIns="10800"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4000">
                <a:solidFill>
                  <a:srgbClr val="0070C0"/>
                </a:solidFill>
                <a:latin typeface="Arial Black" panose="020B0A04020102020204" pitchFamily="34" charset="0"/>
              </a:rPr>
              <a:t>–</a:t>
            </a:r>
            <a:endParaRPr lang="de-DE" altLang="de-DE" sz="480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3140075" y="2155825"/>
            <a:ext cx="35242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0" rIns="18000" bIns="10800"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4000">
                <a:solidFill>
                  <a:srgbClr val="0070C0"/>
                </a:solidFill>
                <a:latin typeface="Arial Black" panose="020B0A04020102020204" pitchFamily="34" charset="0"/>
              </a:rPr>
              <a:t>–</a:t>
            </a:r>
            <a:endParaRPr lang="de-DE" altLang="de-DE" sz="480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2075" name="Line 27"/>
          <p:cNvSpPr>
            <a:spLocks noChangeShapeType="1"/>
          </p:cNvSpPr>
          <p:nvPr/>
        </p:nvSpPr>
        <p:spPr bwMode="auto">
          <a:xfrm flipH="1" flipV="1">
            <a:off x="2771775" y="2228850"/>
            <a:ext cx="906463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76" name="Line 28"/>
          <p:cNvSpPr>
            <a:spLocks noChangeShapeType="1"/>
          </p:cNvSpPr>
          <p:nvPr/>
        </p:nvSpPr>
        <p:spPr bwMode="auto">
          <a:xfrm flipV="1">
            <a:off x="3444875" y="2574925"/>
            <a:ext cx="576263" cy="164941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77" name="Freeform 29"/>
          <p:cNvSpPr>
            <a:spLocks/>
          </p:cNvSpPr>
          <p:nvPr/>
        </p:nvSpPr>
        <p:spPr bwMode="auto">
          <a:xfrm>
            <a:off x="1630363" y="2779713"/>
            <a:ext cx="4840287" cy="3268662"/>
          </a:xfrm>
          <a:custGeom>
            <a:avLst/>
            <a:gdLst>
              <a:gd name="T0" fmla="*/ 2147483646 w 4530"/>
              <a:gd name="T1" fmla="*/ 2147483646 h 3032"/>
              <a:gd name="T2" fmla="*/ 2147483646 w 4530"/>
              <a:gd name="T3" fmla="*/ 2147483646 h 3032"/>
              <a:gd name="T4" fmla="*/ 2147483646 w 4530"/>
              <a:gd name="T5" fmla="*/ 2147483646 h 3032"/>
              <a:gd name="T6" fmla="*/ 0 w 4530"/>
              <a:gd name="T7" fmla="*/ 0 h 3032"/>
              <a:gd name="T8" fmla="*/ 0 60000 65536"/>
              <a:gd name="T9" fmla="*/ 0 60000 65536"/>
              <a:gd name="T10" fmla="*/ 0 60000 65536"/>
              <a:gd name="T11" fmla="*/ 0 60000 65536"/>
              <a:gd name="T12" fmla="*/ 0 w 4530"/>
              <a:gd name="T13" fmla="*/ 0 h 3032"/>
              <a:gd name="T14" fmla="*/ 4530 w 4530"/>
              <a:gd name="T15" fmla="*/ 3032 h 30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30" h="3032">
                <a:moveTo>
                  <a:pt x="4530" y="1095"/>
                </a:moveTo>
                <a:cubicBezTo>
                  <a:pt x="4372" y="1290"/>
                  <a:pt x="4177" y="2021"/>
                  <a:pt x="3570" y="2280"/>
                </a:cubicBezTo>
                <a:cubicBezTo>
                  <a:pt x="2963" y="2539"/>
                  <a:pt x="1483" y="3032"/>
                  <a:pt x="888" y="2652"/>
                </a:cubicBezTo>
                <a:cubicBezTo>
                  <a:pt x="293" y="2272"/>
                  <a:pt x="185" y="553"/>
                  <a:pt x="0" y="0"/>
                </a:cubicBezTo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78" name="Text Box 30"/>
          <p:cNvSpPr txBox="1">
            <a:spLocks noChangeArrowheads="1"/>
          </p:cNvSpPr>
          <p:nvPr/>
        </p:nvSpPr>
        <p:spPr bwMode="auto">
          <a:xfrm>
            <a:off x="1304925" y="2906713"/>
            <a:ext cx="35242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0" rIns="18000" bIns="10800"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4000">
                <a:solidFill>
                  <a:srgbClr val="0070C0"/>
                </a:solidFill>
                <a:latin typeface="Arial Black" panose="020B0A04020102020204" pitchFamily="34" charset="0"/>
              </a:rPr>
              <a:t>–</a:t>
            </a:r>
            <a:endParaRPr lang="de-DE" altLang="de-DE" sz="480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20507" name="Text Box 31"/>
          <p:cNvSpPr txBox="1">
            <a:spLocks noChangeArrowheads="1"/>
          </p:cNvSpPr>
          <p:nvPr/>
        </p:nvSpPr>
        <p:spPr bwMode="auto">
          <a:xfrm>
            <a:off x="1998663" y="3414713"/>
            <a:ext cx="1239837" cy="6905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lnSpc>
                <a:spcPts val="2400"/>
              </a:lnSpc>
              <a:buSzTx/>
              <a:buFontTx/>
              <a:buNone/>
            </a:pPr>
            <a:r>
              <a:rPr lang="de-DE" altLang="de-DE"/>
              <a:t>Versor-gung</a:t>
            </a:r>
            <a:endParaRPr lang="de-DE" altLang="de-DE" sz="4000"/>
          </a:p>
        </p:txBody>
      </p:sp>
      <p:sp>
        <p:nvSpPr>
          <p:cNvPr id="2080" name="Line 32"/>
          <p:cNvSpPr>
            <a:spLocks noChangeShapeType="1"/>
          </p:cNvSpPr>
          <p:nvPr/>
        </p:nvSpPr>
        <p:spPr bwMode="auto">
          <a:xfrm flipH="1" flipV="1">
            <a:off x="2620963" y="4178300"/>
            <a:ext cx="239712" cy="43656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81" name="Text Box 33"/>
          <p:cNvSpPr txBox="1">
            <a:spLocks noChangeArrowheads="1"/>
          </p:cNvSpPr>
          <p:nvPr/>
        </p:nvSpPr>
        <p:spPr bwMode="auto">
          <a:xfrm>
            <a:off x="2451100" y="4352925"/>
            <a:ext cx="35242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tIns="0" rIns="18000" bIns="10800"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3200">
                <a:solidFill>
                  <a:srgbClr val="FF0000"/>
                </a:solidFill>
                <a:latin typeface="Arial Black" panose="020B0A04020102020204" pitchFamily="34" charset="0"/>
              </a:rPr>
              <a:t>+</a:t>
            </a:r>
            <a:endParaRPr lang="de-DE" altLang="de-DE" sz="400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0510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97DA746A-C857-4B6B-A39F-395DA02579DC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8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20511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1" grpId="0" animBg="1"/>
      <p:bldP spid="2062" grpId="0" animBg="1"/>
      <p:bldP spid="2063" grpId="0" animBg="1"/>
      <p:bldP spid="2064" grpId="0" animBg="1"/>
      <p:bldP spid="2065" grpId="0" animBg="1"/>
      <p:bldP spid="2066" grpId="0" animBg="1"/>
      <p:bldP spid="2067" grpId="0"/>
      <p:bldP spid="2068" grpId="0"/>
      <p:bldP spid="2069" grpId="0"/>
      <p:bldP spid="2070" grpId="0"/>
      <p:bldP spid="2071" grpId="0"/>
      <p:bldP spid="2072" grpId="0"/>
      <p:bldP spid="2073" grpId="0"/>
      <p:bldP spid="2074" grpId="0"/>
      <p:bldP spid="2075" grpId="0" animBg="1"/>
      <p:bldP spid="2076" grpId="0" animBg="1"/>
      <p:bldP spid="2077" grpId="0" animBg="1"/>
      <p:bldP spid="2078" grpId="0"/>
      <p:bldP spid="2080" grpId="0" animBg="1"/>
      <p:bldP spid="2081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Gleichgewichtsmodellierung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77200" cy="579438"/>
          </a:xfrm>
        </p:spPr>
        <p:txBody>
          <a:bodyPr/>
          <a:lstStyle/>
          <a:p>
            <a:pPr marL="0" indent="0"/>
            <a:r>
              <a:rPr smtClean="0"/>
              <a:t>Steuerpolitik	    (</a:t>
            </a:r>
            <a:r>
              <a:rPr sz="2000" i="1" smtClean="0"/>
              <a:t>Inst.f.Arbeitsmarkt und Berufsforschung)</a:t>
            </a:r>
          </a:p>
        </p:txBody>
      </p:sp>
      <p:pic>
        <p:nvPicPr>
          <p:cNvPr id="259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2008188"/>
            <a:ext cx="8250237" cy="1036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7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8F439BAE-3884-462D-80ED-942DFAB6652E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80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105478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6" dur="2000" fill="hold"/>
                                        <p:tgtEl>
                                          <p:spTgt spid="259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Gleichgewichtsmodellierung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77200" cy="579438"/>
          </a:xfrm>
        </p:spPr>
        <p:txBody>
          <a:bodyPr/>
          <a:lstStyle/>
          <a:p>
            <a:pPr marL="0" indent="0"/>
            <a:r>
              <a:rPr smtClean="0"/>
              <a:t>Steuerpolitik</a:t>
            </a:r>
          </a:p>
        </p:txBody>
      </p:sp>
      <p:pic>
        <p:nvPicPr>
          <p:cNvPr id="260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0"/>
            <a:ext cx="8250237" cy="1036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3FA175E5-3E86-4DF3-A865-573F944A7B92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81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106502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16046 L -4.72222E-6 -0.6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22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el 1"/>
          <p:cNvSpPr>
            <a:spLocks noGrp="1"/>
          </p:cNvSpPr>
          <p:nvPr>
            <p:ph type="title" idx="4294967295"/>
          </p:nvPr>
        </p:nvSpPr>
        <p:spPr>
          <a:xfrm>
            <a:off x="612775" y="4762500"/>
            <a:ext cx="8531225" cy="800100"/>
          </a:xfrm>
          <a:noFill/>
        </p:spPr>
        <p:txBody>
          <a:bodyPr wrap="square" lIns="91440" anchor="ctr"/>
          <a:lstStyle/>
          <a:p>
            <a:pPr marL="355600" indent="3175" eaLnBrk="1" hangingPunct="1">
              <a:lnSpc>
                <a:spcPct val="90000"/>
              </a:lnSpc>
            </a:pPr>
            <a:r>
              <a:rPr lang="de-DE" altLang="de-DE" sz="3800" smtClean="0">
                <a:solidFill>
                  <a:srgbClr val="BFBFBF"/>
                </a:solidFill>
                <a:cs typeface="Arial" panose="020B0604020202020204" pitchFamily="34" charset="0"/>
              </a:rPr>
              <a:t>Gleichgewichtssysteme</a:t>
            </a:r>
          </a:p>
        </p:txBody>
      </p:sp>
      <p:sp>
        <p:nvSpPr>
          <p:cNvPr id="107523" name="Titel 1"/>
          <p:cNvSpPr txBox="1">
            <a:spLocks/>
          </p:cNvSpPr>
          <p:nvPr/>
        </p:nvSpPr>
        <p:spPr bwMode="auto">
          <a:xfrm>
            <a:off x="714375" y="2428875"/>
            <a:ext cx="7772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de-DE" altLang="de-DE" sz="4000">
              <a:solidFill>
                <a:srgbClr val="BFBFBF"/>
              </a:solidFill>
              <a:cs typeface="Arial" panose="020B0604020202020204" pitchFamily="34" charset="0"/>
            </a:endParaRPr>
          </a:p>
        </p:txBody>
      </p:sp>
      <p:sp>
        <p:nvSpPr>
          <p:cNvPr id="107524" name="Titel 1"/>
          <p:cNvSpPr txBox="1">
            <a:spLocks/>
          </p:cNvSpPr>
          <p:nvPr/>
        </p:nvSpPr>
        <p:spPr bwMode="auto">
          <a:xfrm>
            <a:off x="614363" y="1152525"/>
            <a:ext cx="852963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sz="3800" b="0">
                <a:solidFill>
                  <a:srgbClr val="BFBFB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Einführung</a:t>
            </a:r>
          </a:p>
        </p:txBody>
      </p:sp>
      <p:sp>
        <p:nvSpPr>
          <p:cNvPr id="107525" name="Titel 1"/>
          <p:cNvSpPr txBox="1">
            <a:spLocks/>
          </p:cNvSpPr>
          <p:nvPr/>
        </p:nvSpPr>
        <p:spPr bwMode="auto">
          <a:xfrm>
            <a:off x="719138" y="5143500"/>
            <a:ext cx="8424862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de-DE" altLang="de-DE" sz="4000">
              <a:solidFill>
                <a:srgbClr val="BFBFBF"/>
              </a:solidFill>
              <a:cs typeface="Arial" panose="020B0604020202020204" pitchFamily="34" charset="0"/>
            </a:endParaRPr>
          </a:p>
        </p:txBody>
      </p:sp>
      <p:sp>
        <p:nvSpPr>
          <p:cNvPr id="107526" name="Titel 1"/>
          <p:cNvSpPr>
            <a:spLocks/>
          </p:cNvSpPr>
          <p:nvPr/>
        </p:nvSpPr>
        <p:spPr bwMode="auto">
          <a:xfrm>
            <a:off x="623888" y="1979613"/>
            <a:ext cx="852011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sz="3800" b="0">
                <a:solidFill>
                  <a:srgbClr val="BFBFB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Module und Subsysteme</a:t>
            </a:r>
          </a:p>
        </p:txBody>
      </p:sp>
      <p:sp>
        <p:nvSpPr>
          <p:cNvPr id="107527" name="Titel 1"/>
          <p:cNvSpPr>
            <a:spLocks/>
          </p:cNvSpPr>
          <p:nvPr/>
        </p:nvSpPr>
        <p:spPr bwMode="auto">
          <a:xfrm>
            <a:off x="609600" y="5592763"/>
            <a:ext cx="8420100" cy="836612"/>
          </a:xfrm>
          <a:prstGeom prst="rect">
            <a:avLst/>
          </a:prstGeom>
          <a:solidFill>
            <a:srgbClr val="FFCC6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kumimoji="1" lang="de-DE" altLang="de-DE" sz="4000">
                <a:latin typeface="Arial Black" panose="020B0A04020102020204" pitchFamily="34" charset="0"/>
                <a:cs typeface="Arial" panose="020B0604020202020204" pitchFamily="34" charset="0"/>
              </a:rPr>
              <a:t>Parameterschätzung</a:t>
            </a:r>
          </a:p>
        </p:txBody>
      </p:sp>
      <p:sp>
        <p:nvSpPr>
          <p:cNvPr id="107528" name="Titel 1"/>
          <p:cNvSpPr>
            <a:spLocks/>
          </p:cNvSpPr>
          <p:nvPr/>
        </p:nvSpPr>
        <p:spPr bwMode="auto">
          <a:xfrm>
            <a:off x="623888" y="2847975"/>
            <a:ext cx="852011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sz="3800" b="0">
                <a:solidFill>
                  <a:srgbClr val="BFBFB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Grundelemente</a:t>
            </a:r>
          </a:p>
        </p:txBody>
      </p:sp>
      <p:sp>
        <p:nvSpPr>
          <p:cNvPr id="107529" name="Titel 1"/>
          <p:cNvSpPr>
            <a:spLocks/>
          </p:cNvSpPr>
          <p:nvPr/>
        </p:nvSpPr>
        <p:spPr bwMode="auto">
          <a:xfrm>
            <a:off x="623888" y="3778250"/>
            <a:ext cx="8520112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5600" indent="3175"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SzTx/>
              <a:buFontTx/>
              <a:buNone/>
            </a:pPr>
            <a:r>
              <a:rPr lang="de-DE" altLang="de-DE" sz="3800" b="0">
                <a:solidFill>
                  <a:srgbClr val="BFBFB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Nichtlineare Systeme</a:t>
            </a:r>
          </a:p>
        </p:txBody>
      </p:sp>
      <p:sp>
        <p:nvSpPr>
          <p:cNvPr id="107530" name="Textfeld 11"/>
          <p:cNvSpPr txBox="1">
            <a:spLocks noChangeArrowheads="1"/>
          </p:cNvSpPr>
          <p:nvPr/>
        </p:nvSpPr>
        <p:spPr bwMode="auto">
          <a:xfrm>
            <a:off x="479425" y="396875"/>
            <a:ext cx="689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3200" b="0">
                <a:solidFill>
                  <a:srgbClr val="C00000"/>
                </a:solidFill>
                <a:latin typeface="Arial Black" panose="020B0A04020102020204" pitchFamily="34" charset="0"/>
              </a:rPr>
              <a:t>Wissensbasierte Modellierung</a:t>
            </a:r>
          </a:p>
        </p:txBody>
      </p:sp>
      <p:sp>
        <p:nvSpPr>
          <p:cNvPr id="107531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- 3-</a:t>
            </a:r>
            <a:fld id="{E82F98AB-24A0-4FF3-9FEF-48C3F8A04F71}" type="slidenum"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pPr>
                <a:buSzTx/>
                <a:buFontTx/>
                <a:buNone/>
              </a:pPr>
              <a:t>82</a:t>
            </a:fld>
            <a:r>
              <a:rPr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 -</a:t>
            </a:r>
          </a:p>
        </p:txBody>
      </p:sp>
      <p:sp>
        <p:nvSpPr>
          <p:cNvPr id="107532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Parameterschätzung</a:t>
            </a: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295400"/>
                <a:ext cx="8458200" cy="5208588"/>
              </a:xfrm>
            </p:spPr>
            <p:txBody>
              <a:bodyPr/>
              <a:lstStyle/>
              <a:p>
                <a:r>
                  <a:rPr lang="de-DE" dirty="0" smtClean="0"/>
                  <a:t>Wie schätze ich gegebene Parameter </a:t>
                </a:r>
                <a:r>
                  <a:rPr lang="de-DE" dirty="0" smtClean="0">
                    <a:sym typeface="Symbol" panose="05050102010706020507" pitchFamily="18" charset="2"/>
                  </a:rPr>
                  <a:t> </a:t>
                </a:r>
                <a:r>
                  <a:rPr lang="de-DE" dirty="0" smtClean="0"/>
                  <a:t>ab?</a:t>
                </a:r>
              </a:p>
              <a:p>
                <a:pPr marL="0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:r>
                  <a:rPr lang="de-DE" sz="2000" dirty="0" smtClean="0"/>
                  <a:t>Gegeben:   </a:t>
                </a:r>
                <a:r>
                  <a:rPr lang="de-DE" sz="2000" b="0" dirty="0" smtClean="0"/>
                  <a:t>Fehler </a:t>
                </a:r>
                <a:r>
                  <a:rPr lang="de-DE" sz="2000" b="0" dirty="0" smtClean="0">
                    <a:sym typeface="Symbol" panose="05050102010706020507" pitchFamily="18" charset="2"/>
                  </a:rPr>
                  <a:t> = y(t) – </a:t>
                </a:r>
                <a:r>
                  <a:rPr lang="cy-GB" sz="2000" b="0" dirty="0" smtClean="0">
                    <a:sym typeface="Symbol" panose="05050102010706020507" pitchFamily="18" charset="2"/>
                  </a:rPr>
                  <a:t>ŷ</a:t>
                </a:r>
                <a:r>
                  <a:rPr lang="de-DE" sz="2000" b="0" dirty="0" smtClean="0">
                    <a:sym typeface="Symbol" panose="05050102010706020507" pitchFamily="18" charset="2"/>
                  </a:rPr>
                  <a:t>(t|</a:t>
                </a:r>
                <a:r>
                  <a:rPr lang="de-DE" sz="2000" dirty="0" smtClean="0">
                    <a:sym typeface="Symbol" panose="05050102010706020507" pitchFamily="18" charset="2"/>
                  </a:rPr>
                  <a:t></a:t>
                </a:r>
                <a:r>
                  <a:rPr lang="de-DE" sz="2000" b="0" dirty="0" smtClean="0">
                    <a:sym typeface="Symbol" panose="05050102010706020507" pitchFamily="18" charset="2"/>
                  </a:rPr>
                  <a:t>)     bei  Parametern </a:t>
                </a:r>
                <a:r>
                  <a:rPr lang="de-DE" sz="2000" dirty="0" smtClean="0">
                    <a:sym typeface="Symbol" panose="05050102010706020507" pitchFamily="18" charset="2"/>
                  </a:rPr>
                  <a:t></a:t>
                </a:r>
                <a:r>
                  <a:rPr lang="de-DE" sz="2000" b="0" dirty="0" smtClean="0">
                    <a:sym typeface="Symbol" panose="05050102010706020507" pitchFamily="18" charset="2"/>
                  </a:rPr>
                  <a:t> = (</a:t>
                </a:r>
                <a:r>
                  <a:rPr lang="de-DE" sz="2000" b="0" baseline="-25000" dirty="0" smtClean="0">
                    <a:sym typeface="Symbol" panose="05050102010706020507" pitchFamily="18" charset="2"/>
                  </a:rPr>
                  <a:t>1</a:t>
                </a:r>
                <a:r>
                  <a:rPr lang="de-DE" sz="2000" b="0" dirty="0" smtClean="0">
                    <a:sym typeface="Symbol" panose="05050102010706020507" pitchFamily="18" charset="2"/>
                  </a:rPr>
                  <a:t>,… </a:t>
                </a:r>
                <a:r>
                  <a:rPr lang="de-DE" sz="2000" b="0" baseline="-25000" dirty="0" smtClean="0">
                    <a:sym typeface="Symbol" panose="05050102010706020507" pitchFamily="18" charset="2"/>
                  </a:rPr>
                  <a:t>n</a:t>
                </a:r>
                <a:r>
                  <a:rPr lang="de-DE" sz="2000" b="0" dirty="0" smtClean="0">
                    <a:sym typeface="Symbol" panose="05050102010706020507" pitchFamily="18" charset="2"/>
                  </a:rPr>
                  <a:t>)</a:t>
                </a:r>
              </a:p>
              <a:p>
                <a:pPr marL="0" indent="0">
                  <a:spcBef>
                    <a:spcPts val="1200"/>
                  </a:spcBef>
                  <a:buNone/>
                </a:pPr>
                <a:r>
                  <a:rPr lang="de-DE" sz="2000" dirty="0" smtClean="0">
                    <a:sym typeface="Symbol" panose="05050102010706020507" pitchFamily="18" charset="2"/>
                  </a:rPr>
                  <a:t>Aufgabe</a:t>
                </a:r>
                <a:r>
                  <a:rPr lang="de-DE" sz="2000" b="0" dirty="0" smtClean="0">
                    <a:sym typeface="Symbol" panose="05050102010706020507" pitchFamily="18" charset="2"/>
                  </a:rPr>
                  <a:t>: Minimiere den mittleren quadratischen Fehler R für </a:t>
                </a:r>
                <a:r>
                  <a:rPr lang="de-DE" sz="2000" b="0" i="1" dirty="0" smtClean="0">
                    <a:sym typeface="Symbol" panose="05050102010706020507" pitchFamily="18" charset="2"/>
                  </a:rPr>
                  <a:t>N</a:t>
                </a:r>
                <a:r>
                  <a:rPr lang="de-DE" sz="2000" b="0" dirty="0" smtClean="0">
                    <a:sym typeface="Symbol" panose="05050102010706020507" pitchFamily="18" charset="2"/>
                  </a:rPr>
                  <a:t> </a:t>
                </a:r>
                <a:r>
                  <a:rPr lang="de-DE" sz="2000" b="0" dirty="0" err="1" smtClean="0">
                    <a:sym typeface="Symbol" panose="05050102010706020507" pitchFamily="18" charset="2"/>
                  </a:rPr>
                  <a:t>samples</a:t>
                </a:r>
                <a:endParaRPr lang="de-DE" sz="2000" b="0" dirty="0" smtClean="0">
                  <a:sym typeface="Symbol" panose="05050102010706020507" pitchFamily="18" charset="2"/>
                </a:endParaRPr>
              </a:p>
              <a:p>
                <a:pPr marL="0" indent="0">
                  <a:spcBef>
                    <a:spcPts val="1200"/>
                  </a:spcBef>
                  <a:buNone/>
                </a:pPr>
                <a:r>
                  <a:rPr lang="de-DE" sz="2000" b="0" dirty="0" smtClean="0"/>
                  <a:t>	R</a:t>
                </a:r>
                <a:r>
                  <a:rPr lang="de-DE" sz="2000" b="0" baseline="-25000" dirty="0" smtClean="0"/>
                  <a:t>N</a:t>
                </a:r>
                <a:r>
                  <a:rPr lang="de-DE" sz="2000" b="0" dirty="0" smtClean="0"/>
                  <a:t>(</a:t>
                </a:r>
                <a:r>
                  <a:rPr lang="de-DE" sz="2000" dirty="0" smtClean="0">
                    <a:sym typeface="Symbol" panose="05050102010706020507" pitchFamily="18" charset="2"/>
                  </a:rPr>
                  <a:t></a:t>
                </a:r>
                <a:r>
                  <a:rPr lang="de-DE" sz="2000" b="0" dirty="0" smtClean="0">
                    <a:sym typeface="Symbol" panose="05050102010706020507" pitchFamily="18" charset="2"/>
                  </a:rPr>
                  <a:t>)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pt-BR" sz="20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naryPr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𝑡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=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1</m:t>
                        </m:r>
                      </m:sub>
                      <m:sup>
                        <m:r>
                          <a:rPr lang="de-DE" sz="20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𝑁</m:t>
                        </m:r>
                      </m:sup>
                      <m:e>
                        <m:r>
                          <a:rPr lang="pt-B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𝜀</m:t>
                        </m:r>
                      </m:e>
                    </m:nary>
                  </m:oMath>
                </a14:m>
                <a:r>
                  <a:rPr lang="de-DE" sz="2000" b="0" baseline="30000" dirty="0" smtClean="0"/>
                  <a:t>2 </a:t>
                </a:r>
                <a:r>
                  <a:rPr lang="de-DE" sz="2000" b="0" dirty="0" smtClean="0"/>
                  <a:t>= </a:t>
                </a:r>
                <a:r>
                  <a:rPr lang="de-DE" b="0" dirty="0" smtClean="0">
                    <a:sym typeface="Symbol" panose="05050102010706020507" pitchFamily="18" charset="2"/>
                  </a:rPr>
                  <a:t></a:t>
                </a:r>
                <a:r>
                  <a:rPr lang="de-DE" sz="2000" b="0" dirty="0" smtClean="0">
                    <a:sym typeface="Symbol" panose="05050102010706020507" pitchFamily="18" charset="2"/>
                  </a:rPr>
                  <a:t> </a:t>
                </a:r>
                <a:r>
                  <a:rPr lang="de-DE" sz="2000" b="0" baseline="30000" dirty="0" smtClean="0"/>
                  <a:t>2</a:t>
                </a:r>
                <a:r>
                  <a:rPr lang="de-DE" sz="2000" b="0" dirty="0" smtClean="0"/>
                  <a:t>(</a:t>
                </a:r>
                <a:r>
                  <a:rPr lang="de-DE" sz="2000" dirty="0" smtClean="0">
                    <a:sym typeface="Symbol" panose="05050102010706020507" pitchFamily="18" charset="2"/>
                  </a:rPr>
                  <a:t></a:t>
                </a:r>
                <a:r>
                  <a:rPr lang="de-DE" sz="2000" b="0" dirty="0" smtClean="0"/>
                  <a:t>)</a:t>
                </a:r>
                <a:r>
                  <a:rPr lang="de-DE" sz="2000" b="0" baseline="30000" dirty="0" smtClean="0"/>
                  <a:t> </a:t>
                </a:r>
                <a:r>
                  <a:rPr lang="de-DE" b="0" dirty="0" smtClean="0">
                    <a:sym typeface="Symbol" panose="05050102010706020507" pitchFamily="18" charset="2"/>
                  </a:rPr>
                  <a:t></a:t>
                </a:r>
                <a:r>
                  <a:rPr lang="de-DE" b="0" baseline="-25000" dirty="0" smtClean="0">
                    <a:sym typeface="Symbol" panose="05050102010706020507" pitchFamily="18" charset="2"/>
                  </a:rPr>
                  <a:t>t </a:t>
                </a:r>
                <a:r>
                  <a:rPr lang="de-DE" sz="2000" b="0" dirty="0" smtClean="0">
                    <a:sym typeface="Symbol" panose="05050102010706020507" pitchFamily="18" charset="2"/>
                  </a:rPr>
                  <a:t>=</a:t>
                </a:r>
                <a:r>
                  <a:rPr lang="de-DE" sz="2000" b="0" baseline="-25000" dirty="0" smtClean="0">
                    <a:sym typeface="Symbol" panose="05050102010706020507" pitchFamily="18" charset="2"/>
                  </a:rPr>
                  <a:t> </a:t>
                </a:r>
                <a:r>
                  <a:rPr lang="de-DE" sz="2000" b="0" dirty="0" smtClean="0">
                    <a:sym typeface="Symbol" panose="05050102010706020507" pitchFamily="18" charset="2"/>
                  </a:rPr>
                  <a:t> f</a:t>
                </a:r>
                <a:r>
                  <a:rPr lang="de-DE" sz="2000" b="0" dirty="0" smtClean="0"/>
                  <a:t>(</a:t>
                </a:r>
                <a:r>
                  <a:rPr lang="de-DE" sz="2000" b="0" dirty="0" smtClean="0">
                    <a:sym typeface="Symbol" panose="05050102010706020507" pitchFamily="18" charset="2"/>
                  </a:rPr>
                  <a:t></a:t>
                </a:r>
                <a:r>
                  <a:rPr lang="de-DE" sz="2000" b="0" dirty="0" smtClean="0"/>
                  <a:t>)</a:t>
                </a:r>
                <a:r>
                  <a:rPr lang="de-DE" sz="2000" b="0" baseline="30000" dirty="0" smtClean="0"/>
                  <a:t> </a:t>
                </a:r>
                <a:r>
                  <a:rPr lang="de-DE" sz="2000" b="0" dirty="0" smtClean="0">
                    <a:sym typeface="Symbol" panose="05050102010706020507" pitchFamily="18" charset="2"/>
                  </a:rPr>
                  <a:t></a:t>
                </a:r>
                <a:r>
                  <a:rPr lang="de-DE" sz="2000" b="0" baseline="-25000" dirty="0" smtClean="0">
                    <a:sym typeface="Symbol" panose="05050102010706020507" pitchFamily="18" charset="2"/>
                  </a:rPr>
                  <a:t>t</a:t>
                </a:r>
                <a:r>
                  <a:rPr lang="de-DE" sz="2000" b="0" baseline="-25000" dirty="0" smtClean="0">
                    <a:sym typeface="Symbol" panose="05050102010706020507" pitchFamily="18" charset="2"/>
                  </a:rPr>
                  <a:t> </a:t>
                </a:r>
                <a:r>
                  <a:rPr lang="de-DE" sz="2000" b="0" dirty="0" smtClean="0">
                    <a:sym typeface="Symbol" panose="05050102010706020507" pitchFamily="18" charset="2"/>
                  </a:rPr>
                  <a:t>     </a:t>
                </a:r>
                <a:r>
                  <a:rPr lang="de-DE" sz="2000" b="0" baseline="-25000" dirty="0" smtClean="0">
                    <a:sym typeface="Symbol" panose="05050102010706020507" pitchFamily="18" charset="2"/>
                  </a:rPr>
                  <a:t> </a:t>
                </a:r>
                <a:r>
                  <a:rPr lang="de-DE" sz="2000" b="0" dirty="0" smtClean="0">
                    <a:sym typeface="Symbol" panose="05050102010706020507" pitchFamily="18" charset="2"/>
                  </a:rPr>
                  <a:t>=</a:t>
                </a:r>
                <a:r>
                  <a:rPr lang="de-DE" b="0" dirty="0" smtClean="0">
                    <a:sym typeface="Symbol" panose="05050102010706020507" pitchFamily="18" charset="2"/>
                  </a:rPr>
                  <a:t> </a:t>
                </a:r>
                <a:r>
                  <a:rPr lang="de-DE" b="0" dirty="0" smtClean="0">
                    <a:solidFill>
                      <a:srgbClr val="FF0000"/>
                    </a:solidFill>
                    <a:sym typeface="Symbol" panose="05050102010706020507" pitchFamily="18" charset="2"/>
                  </a:rPr>
                  <a:t>min</a:t>
                </a:r>
                <a:r>
                  <a:rPr lang="de-DE" b="0" dirty="0" smtClean="0">
                    <a:sym typeface="Symbol" panose="05050102010706020507" pitchFamily="18" charset="2"/>
                  </a:rPr>
                  <a:t> </a:t>
                </a:r>
                <a:r>
                  <a:rPr lang="de-DE" sz="2000" b="0" dirty="0" smtClean="0">
                    <a:sym typeface="Symbol" panose="05050102010706020507" pitchFamily="18" charset="2"/>
                  </a:rPr>
                  <a:t>über alle </a:t>
                </a:r>
                <a:r>
                  <a:rPr lang="de-DE" dirty="0" smtClean="0">
                    <a:sym typeface="Symbol" panose="05050102010706020507" pitchFamily="18" charset="2"/>
                  </a:rPr>
                  <a:t></a:t>
                </a:r>
                <a:endParaRPr lang="de-DE" b="0" baseline="-25000" dirty="0" smtClean="0">
                  <a:sym typeface="Symbol" panose="05050102010706020507" pitchFamily="18" charset="2"/>
                </a:endParaRPr>
              </a:p>
              <a:p>
                <a:pPr marL="360363" indent="0">
                  <a:spcBef>
                    <a:spcPts val="1800"/>
                  </a:spcBef>
                  <a:buNone/>
                </a:pPr>
                <a:r>
                  <a:rPr lang="de-DE" sz="2000" b="0" dirty="0" smtClean="0">
                    <a:sym typeface="Symbol" panose="05050102010706020507" pitchFamily="18" charset="2"/>
                  </a:rPr>
                  <a:t>Das Minimum entspricht der besten Schätzung für </a:t>
                </a:r>
                <a:r>
                  <a:rPr lang="cy-GB" sz="2000" b="0" dirty="0" smtClean="0">
                    <a:sym typeface="Symbol" panose="05050102010706020507" pitchFamily="18" charset="2"/>
                  </a:rPr>
                  <a:t>ŷ.</a:t>
                </a:r>
              </a:p>
              <a:p>
                <a:pPr lvl="1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cy-GB" sz="1600" b="0" dirty="0" smtClean="0">
                    <a:sym typeface="Symbol" panose="05050102010706020507" pitchFamily="18" charset="2"/>
                  </a:rPr>
                  <a:t>Für </a:t>
                </a:r>
                <a:r>
                  <a:rPr lang="de-DE" sz="1600" b="0" dirty="0" smtClean="0">
                    <a:sym typeface="Symbol" panose="05050102010706020507" pitchFamily="18" charset="2"/>
                  </a:rPr>
                  <a:t>f</a:t>
                </a:r>
                <a:r>
                  <a:rPr lang="de-DE" sz="1600" b="0" dirty="0" smtClean="0"/>
                  <a:t>(</a:t>
                </a:r>
                <a:r>
                  <a:rPr lang="de-DE" sz="1600" b="0" dirty="0" smtClean="0">
                    <a:sym typeface="Symbol" panose="05050102010706020507" pitchFamily="18" charset="2"/>
                  </a:rPr>
                  <a:t></a:t>
                </a:r>
                <a:r>
                  <a:rPr lang="de-DE" sz="1600" b="0" dirty="0" smtClean="0"/>
                  <a:t>)</a:t>
                </a:r>
                <a:r>
                  <a:rPr lang="de-DE" sz="1600" b="0" baseline="30000" dirty="0" smtClean="0"/>
                  <a:t> </a:t>
                </a:r>
                <a:r>
                  <a:rPr lang="de-DE" sz="1600" b="0" dirty="0" smtClean="0"/>
                  <a:t>= -</a:t>
                </a:r>
                <a:r>
                  <a:rPr lang="de-DE" sz="1600" b="0" dirty="0" err="1" smtClean="0"/>
                  <a:t>ln</a:t>
                </a:r>
                <a:r>
                  <a:rPr lang="de-DE" sz="1600" b="0" dirty="0" smtClean="0"/>
                  <a:t> p(</a:t>
                </a:r>
                <a:r>
                  <a:rPr lang="de-DE" sz="1600" b="0" dirty="0" smtClean="0">
                    <a:sym typeface="Symbol" panose="05050102010706020507" pitchFamily="18" charset="2"/>
                  </a:rPr>
                  <a:t></a:t>
                </a:r>
                <a:r>
                  <a:rPr lang="de-DE" sz="1600" b="0" dirty="0" smtClean="0"/>
                  <a:t>) und minimalem Fehler</a:t>
                </a:r>
                <a:r>
                  <a:rPr lang="de-DE" sz="1600" b="0" dirty="0" smtClean="0">
                    <a:sym typeface="Symbol" panose="05050102010706020507" pitchFamily="18" charset="2"/>
                  </a:rPr>
                  <a:t> </a:t>
                </a:r>
                <a:r>
                  <a:rPr lang="de-DE" sz="1600" b="0" dirty="0" smtClean="0"/>
                  <a:t> entspricht dies für maximales p(</a:t>
                </a:r>
                <a:r>
                  <a:rPr lang="de-DE" sz="1400" b="0" dirty="0" smtClean="0">
                    <a:sym typeface="Symbol" panose="05050102010706020507" pitchFamily="18" charset="2"/>
                  </a:rPr>
                  <a:t>(</a:t>
                </a:r>
                <a:r>
                  <a:rPr lang="de-DE" sz="1400" dirty="0" smtClean="0">
                    <a:sym typeface="Symbol" panose="05050102010706020507" pitchFamily="18" charset="2"/>
                  </a:rPr>
                  <a:t></a:t>
                </a:r>
                <a:r>
                  <a:rPr lang="de-DE" sz="1400" b="0" dirty="0" smtClean="0">
                    <a:sym typeface="Symbol" panose="05050102010706020507" pitchFamily="18" charset="2"/>
                  </a:rPr>
                  <a:t>)=0</a:t>
                </a:r>
                <a:r>
                  <a:rPr lang="de-DE" sz="1600" b="0" dirty="0" smtClean="0"/>
                  <a:t>) der </a:t>
                </a:r>
                <a:r>
                  <a:rPr lang="de-DE" sz="1600" b="0" i="1" dirty="0" err="1" smtClean="0"/>
                  <a:t>maximum</a:t>
                </a:r>
                <a:r>
                  <a:rPr lang="de-DE" sz="1600" b="0" i="1" dirty="0" smtClean="0"/>
                  <a:t>–</a:t>
                </a:r>
                <a:r>
                  <a:rPr lang="de-DE" sz="1600" b="0" i="1" dirty="0" err="1" smtClean="0"/>
                  <a:t>likelihood</a:t>
                </a:r>
                <a:r>
                  <a:rPr lang="de-DE" sz="1600" b="0" i="1" dirty="0" smtClean="0"/>
                  <a:t>-Schätzung</a:t>
                </a:r>
                <a:r>
                  <a:rPr lang="de-DE" sz="1600" b="0" dirty="0" smtClean="0"/>
                  <a:t> p(</a:t>
                </a:r>
                <a:r>
                  <a:rPr lang="de-DE" sz="1400" b="0" dirty="0" smtClean="0">
                    <a:sym typeface="Symbol" panose="05050102010706020507" pitchFamily="18" charset="2"/>
                  </a:rPr>
                  <a:t>y=</a:t>
                </a:r>
                <a:r>
                  <a:rPr lang="cy-GB" sz="1400" b="0" dirty="0" smtClean="0">
                    <a:sym typeface="Symbol" panose="05050102010706020507" pitchFamily="18" charset="2"/>
                  </a:rPr>
                  <a:t>ŷ</a:t>
                </a:r>
                <a:r>
                  <a:rPr lang="de-DE" sz="1600" b="0" dirty="0" smtClean="0">
                    <a:sym typeface="Symbol" panose="05050102010706020507" pitchFamily="18" charset="2"/>
                  </a:rPr>
                  <a:t>|</a:t>
                </a:r>
                <a:r>
                  <a:rPr lang="de-DE" sz="1400" dirty="0" smtClean="0">
                    <a:sym typeface="Symbol" panose="05050102010706020507" pitchFamily="18" charset="2"/>
                  </a:rPr>
                  <a:t></a:t>
                </a:r>
                <a:r>
                  <a:rPr lang="de-DE" sz="1600" b="0" dirty="0" smtClean="0"/>
                  <a:t>)</a:t>
                </a:r>
              </a:p>
              <a:p>
                <a:pPr lvl="1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de-DE" sz="1600" dirty="0" smtClean="0"/>
                  <a:t>Und der Fehler wird zu </a:t>
                </a:r>
                <a:r>
                  <a:rPr lang="de-DE" sz="1600" b="0" dirty="0" smtClean="0"/>
                  <a:t>R</a:t>
                </a:r>
                <a:r>
                  <a:rPr lang="de-DE" sz="1600" b="0" baseline="-25000" dirty="0" smtClean="0"/>
                  <a:t>N</a:t>
                </a:r>
                <a:r>
                  <a:rPr lang="de-DE" sz="1600" b="0" dirty="0" smtClean="0"/>
                  <a:t>(</a:t>
                </a:r>
                <a:r>
                  <a:rPr lang="de-DE" sz="1600" dirty="0" smtClean="0">
                    <a:sym typeface="Symbol" panose="05050102010706020507" pitchFamily="18" charset="2"/>
                  </a:rPr>
                  <a:t></a:t>
                </a:r>
                <a:r>
                  <a:rPr lang="de-DE" sz="1600" b="0" dirty="0" smtClean="0">
                    <a:sym typeface="Symbol" panose="05050102010706020507" pitchFamily="18" charset="2"/>
                  </a:rPr>
                  <a:t>) </a:t>
                </a:r>
                <a:r>
                  <a:rPr lang="de-DE" sz="1600" b="0" dirty="0" smtClean="0"/>
                  <a:t>= </a:t>
                </a:r>
                <a:r>
                  <a:rPr lang="de-DE" sz="1600" b="1" dirty="0" smtClean="0">
                    <a:sym typeface="Symbol" panose="05050102010706020507" pitchFamily="18" charset="2"/>
                  </a:rPr>
                  <a:t></a:t>
                </a:r>
                <a:r>
                  <a:rPr lang="de-DE" sz="1600" b="0" dirty="0" smtClean="0">
                    <a:sym typeface="Symbol" panose="05050102010706020507" pitchFamily="18" charset="2"/>
                  </a:rPr>
                  <a:t> </a:t>
                </a:r>
                <a:r>
                  <a:rPr lang="de-DE" sz="1600" b="0" dirty="0" smtClean="0"/>
                  <a:t>-</a:t>
                </a:r>
                <a:r>
                  <a:rPr lang="de-DE" sz="1600" b="0" dirty="0" err="1" smtClean="0"/>
                  <a:t>ln</a:t>
                </a:r>
                <a:r>
                  <a:rPr lang="de-DE" sz="1600" b="0" dirty="0" smtClean="0"/>
                  <a:t> p(</a:t>
                </a:r>
                <a:r>
                  <a:rPr lang="de-DE" sz="1600" b="0" dirty="0" smtClean="0">
                    <a:sym typeface="Symbol" panose="05050102010706020507" pitchFamily="18" charset="2"/>
                  </a:rPr>
                  <a:t></a:t>
                </a:r>
                <a:r>
                  <a:rPr lang="de-DE" sz="1400" dirty="0">
                    <a:sym typeface="Symbol" panose="05050102010706020507" pitchFamily="18" charset="2"/>
                  </a:rPr>
                  <a:t>(</a:t>
                </a:r>
                <a:r>
                  <a:rPr lang="de-DE" sz="1400" dirty="0" smtClean="0">
                    <a:sym typeface="Symbol" panose="05050102010706020507" pitchFamily="18" charset="2"/>
                  </a:rPr>
                  <a:t></a:t>
                </a:r>
                <a:r>
                  <a:rPr lang="de-DE" sz="1400" b="0" dirty="0" smtClean="0"/>
                  <a:t>)</a:t>
                </a:r>
                <a:r>
                  <a:rPr lang="de-DE" sz="1600" b="0" dirty="0" smtClean="0"/>
                  <a:t>)</a:t>
                </a:r>
                <a:r>
                  <a:rPr lang="de-DE" sz="1600" b="0" baseline="30000" dirty="0" smtClean="0"/>
                  <a:t> </a:t>
                </a:r>
                <a:r>
                  <a:rPr lang="de-DE" sz="1600" b="1" dirty="0" smtClean="0">
                    <a:sym typeface="Symbol" panose="05050102010706020507" pitchFamily="18" charset="2"/>
                  </a:rPr>
                  <a:t></a:t>
                </a:r>
                <a:r>
                  <a:rPr lang="de-DE" sz="1600" b="0" baseline="-25000" dirty="0" smtClean="0">
                    <a:sym typeface="Symbol" panose="05050102010706020507" pitchFamily="18" charset="2"/>
                  </a:rPr>
                  <a:t>t </a:t>
                </a:r>
                <a:r>
                  <a:rPr lang="de-DE" sz="1600" b="0" baseline="-25000" dirty="0" smtClean="0">
                    <a:sym typeface="Symbol" panose="05050102010706020507" pitchFamily="18" charset="2"/>
                  </a:rPr>
                  <a:t> </a:t>
                </a:r>
                <a:r>
                  <a:rPr lang="de-DE" sz="1600" b="0" dirty="0" smtClean="0">
                    <a:sym typeface="Symbol" panose="05050102010706020507" pitchFamily="18" charset="2"/>
                  </a:rPr>
                  <a:t>= H() 		</a:t>
                </a:r>
                <a:r>
                  <a:rPr lang="de-DE" sz="1600" b="0" i="1" dirty="0" smtClean="0">
                    <a:solidFill>
                      <a:schemeClr val="bg1">
                        <a:lumMod val="50000"/>
                      </a:schemeClr>
                    </a:solidFill>
                    <a:sym typeface="Symbol" panose="05050102010706020507" pitchFamily="18" charset="2"/>
                  </a:rPr>
                  <a:t>Entropie des Fehlers</a:t>
                </a:r>
                <a:endParaRPr lang="de-DE" sz="1600" i="1" dirty="0" smtClean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lvl="1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de-DE" sz="1600" dirty="0" smtClean="0"/>
                  <a:t>Bei normalverteilten Fehlern p(</a:t>
                </a:r>
                <a:r>
                  <a:rPr lang="de-DE" sz="1600" b="0" dirty="0" smtClean="0">
                    <a:sym typeface="Symbol" panose="05050102010706020507" pitchFamily="18" charset="2"/>
                  </a:rPr>
                  <a:t>) = A </a:t>
                </a:r>
                <a:r>
                  <a:rPr lang="de-DE" sz="1600" b="0" dirty="0" err="1" smtClean="0">
                    <a:sym typeface="Symbol" panose="05050102010706020507" pitchFamily="18" charset="2"/>
                  </a:rPr>
                  <a:t>exp</a:t>
                </a:r>
                <a:r>
                  <a:rPr lang="de-DE" sz="1600" b="0" dirty="0" smtClean="0">
                    <a:sym typeface="Symbol" panose="05050102010706020507" pitchFamily="18" charset="2"/>
                  </a:rPr>
                  <a:t>(- </a:t>
                </a:r>
                <a:r>
                  <a:rPr lang="de-DE" sz="1600" b="0" baseline="30000" dirty="0" smtClean="0">
                    <a:sym typeface="Symbol" panose="05050102010706020507" pitchFamily="18" charset="2"/>
                  </a:rPr>
                  <a:t>2</a:t>
                </a:r>
                <a:r>
                  <a:rPr lang="de-DE" sz="1600" b="0" dirty="0" smtClean="0">
                    <a:sym typeface="Symbol" panose="05050102010706020507" pitchFamily="18" charset="2"/>
                  </a:rPr>
                  <a:t>/2</a:t>
                </a:r>
                <a:r>
                  <a:rPr lang="de-DE" sz="1600" b="0" baseline="30000" dirty="0" smtClean="0">
                    <a:sym typeface="Symbol" panose="05050102010706020507" pitchFamily="18" charset="2"/>
                  </a:rPr>
                  <a:t>2</a:t>
                </a:r>
                <a:r>
                  <a:rPr lang="de-DE" sz="1600" b="0" dirty="0" smtClean="0">
                    <a:sym typeface="Symbol" panose="05050102010706020507" pitchFamily="18" charset="2"/>
                  </a:rPr>
                  <a:t>) wird dies zu</a:t>
                </a:r>
              </a:p>
              <a:p>
                <a:pPr marL="1085850" lvl="2" indent="0">
                  <a:spcBef>
                    <a:spcPts val="600"/>
                  </a:spcBef>
                  <a:buNone/>
                </a:pPr>
                <a:r>
                  <a:rPr lang="de-DE" sz="1600" dirty="0"/>
                  <a:t>R</a:t>
                </a:r>
                <a:r>
                  <a:rPr lang="de-DE" sz="1600" baseline="-25000" dirty="0"/>
                  <a:t>N</a:t>
                </a:r>
                <a:r>
                  <a:rPr lang="de-DE" sz="1600" dirty="0"/>
                  <a:t>(</a:t>
                </a:r>
                <a:r>
                  <a:rPr lang="de-DE" sz="1600" dirty="0">
                    <a:sym typeface="Symbol" panose="05050102010706020507" pitchFamily="18" charset="2"/>
                  </a:rPr>
                  <a:t></a:t>
                </a:r>
                <a:r>
                  <a:rPr lang="de-DE" sz="1600" dirty="0" smtClean="0">
                    <a:sym typeface="Symbol" panose="05050102010706020507" pitchFamily="18" charset="2"/>
                  </a:rPr>
                  <a:t>) </a:t>
                </a:r>
                <a:r>
                  <a:rPr lang="de-DE" sz="1600" dirty="0"/>
                  <a:t>= </a:t>
                </a:r>
                <a:r>
                  <a:rPr lang="de-DE" sz="1800" b="1" dirty="0">
                    <a:sym typeface="Symbol" panose="05050102010706020507" pitchFamily="18" charset="2"/>
                  </a:rPr>
                  <a:t></a:t>
                </a:r>
                <a:r>
                  <a:rPr lang="de-DE" sz="1600" dirty="0">
                    <a:sym typeface="Symbol" panose="05050102010706020507" pitchFamily="18" charset="2"/>
                  </a:rPr>
                  <a:t> </a:t>
                </a:r>
                <a:r>
                  <a:rPr lang="de-DE" sz="1600" dirty="0"/>
                  <a:t>-</a:t>
                </a:r>
                <a:r>
                  <a:rPr lang="de-DE" sz="1600" dirty="0" err="1"/>
                  <a:t>ln</a:t>
                </a:r>
                <a:r>
                  <a:rPr lang="de-DE" sz="1600" dirty="0"/>
                  <a:t> </a:t>
                </a:r>
                <a:r>
                  <a:rPr lang="de-DE" sz="1600" dirty="0">
                    <a:sym typeface="Symbol" panose="05050102010706020507" pitchFamily="18" charset="2"/>
                  </a:rPr>
                  <a:t>A </a:t>
                </a:r>
                <a:r>
                  <a:rPr lang="de-DE" sz="1600" dirty="0" smtClean="0">
                    <a:sym typeface="Symbol" panose="05050102010706020507" pitchFamily="18" charset="2"/>
                  </a:rPr>
                  <a:t>+ </a:t>
                </a:r>
                <a:r>
                  <a:rPr lang="de-DE" sz="1600" dirty="0" err="1" smtClean="0">
                    <a:sym typeface="Symbol" panose="05050102010706020507" pitchFamily="18" charset="2"/>
                  </a:rPr>
                  <a:t>ln</a:t>
                </a:r>
                <a:r>
                  <a:rPr lang="de-DE" sz="1600" dirty="0" smtClean="0">
                    <a:sym typeface="Symbol" panose="05050102010706020507" pitchFamily="18" charset="2"/>
                  </a:rPr>
                  <a:t> </a:t>
                </a:r>
                <a:r>
                  <a:rPr lang="de-DE" sz="1600" dirty="0" err="1" smtClean="0">
                    <a:sym typeface="Symbol" panose="05050102010706020507" pitchFamily="18" charset="2"/>
                  </a:rPr>
                  <a:t>exp</a:t>
                </a:r>
                <a:r>
                  <a:rPr lang="de-DE" sz="1600" dirty="0">
                    <a:sym typeface="Symbol" panose="05050102010706020507" pitchFamily="18" charset="2"/>
                  </a:rPr>
                  <a:t>(- </a:t>
                </a:r>
                <a:r>
                  <a:rPr lang="de-DE" sz="1600" baseline="30000" dirty="0">
                    <a:sym typeface="Symbol" panose="05050102010706020507" pitchFamily="18" charset="2"/>
                  </a:rPr>
                  <a:t>2</a:t>
                </a:r>
                <a:r>
                  <a:rPr lang="de-DE" sz="1600" dirty="0">
                    <a:sym typeface="Symbol" panose="05050102010706020507" pitchFamily="18" charset="2"/>
                  </a:rPr>
                  <a:t>/2</a:t>
                </a:r>
                <a:r>
                  <a:rPr lang="de-DE" sz="1600" baseline="30000" dirty="0">
                    <a:sym typeface="Symbol" panose="05050102010706020507" pitchFamily="18" charset="2"/>
                  </a:rPr>
                  <a:t>2</a:t>
                </a:r>
                <a:r>
                  <a:rPr lang="de-DE" sz="1600" dirty="0">
                    <a:sym typeface="Symbol" panose="05050102010706020507" pitchFamily="18" charset="2"/>
                  </a:rPr>
                  <a:t>) </a:t>
                </a:r>
                <a:r>
                  <a:rPr lang="de-DE" sz="1800" b="1" dirty="0" smtClean="0">
                    <a:sym typeface="Symbol" panose="05050102010706020507" pitchFamily="18" charset="2"/>
                  </a:rPr>
                  <a:t></a:t>
                </a:r>
                <a:r>
                  <a:rPr lang="de-DE" sz="1600" baseline="-25000" dirty="0" smtClean="0">
                    <a:sym typeface="Symbol" panose="05050102010706020507" pitchFamily="18" charset="2"/>
                  </a:rPr>
                  <a:t>t </a:t>
                </a:r>
                <a:r>
                  <a:rPr lang="de-DE" sz="1600" dirty="0" smtClean="0">
                    <a:sym typeface="Symbol" panose="05050102010706020507" pitchFamily="18" charset="2"/>
                  </a:rPr>
                  <a:t>=</a:t>
                </a:r>
                <a:r>
                  <a:rPr lang="de-DE" sz="1600" baseline="-25000" dirty="0" smtClean="0">
                    <a:sym typeface="Symbol" panose="05050102010706020507" pitchFamily="18" charset="2"/>
                  </a:rPr>
                  <a:t> </a:t>
                </a:r>
                <a:r>
                  <a:rPr lang="de-DE" sz="1600" b="1" dirty="0" smtClean="0">
                    <a:sym typeface="Symbol" panose="05050102010706020507" pitchFamily="18" charset="2"/>
                  </a:rPr>
                  <a:t></a:t>
                </a:r>
                <a:r>
                  <a:rPr lang="de-DE" sz="1600" b="1" baseline="30000" dirty="0" smtClean="0"/>
                  <a:t>2</a:t>
                </a:r>
                <a:r>
                  <a:rPr lang="de-DE" sz="1600" dirty="0" smtClean="0"/>
                  <a:t>/</a:t>
                </a:r>
                <a:r>
                  <a:rPr lang="de-DE" sz="1600" dirty="0">
                    <a:sym typeface="Symbol" panose="05050102010706020507" pitchFamily="18" charset="2"/>
                  </a:rPr>
                  <a:t>2</a:t>
                </a:r>
                <a:r>
                  <a:rPr lang="de-DE" sz="1600" baseline="30000" dirty="0" smtClean="0">
                    <a:sym typeface="Symbol" panose="05050102010706020507" pitchFamily="18" charset="2"/>
                  </a:rPr>
                  <a:t>2</a:t>
                </a:r>
                <a:r>
                  <a:rPr lang="de-DE" sz="1600" b="1" dirty="0" smtClean="0">
                    <a:sym typeface="Symbol" panose="05050102010706020507" pitchFamily="18" charset="2"/>
                  </a:rPr>
                  <a:t></a:t>
                </a:r>
                <a:r>
                  <a:rPr lang="de-DE" sz="1600" baseline="-25000" dirty="0">
                    <a:sym typeface="Symbol" panose="05050102010706020507" pitchFamily="18" charset="2"/>
                  </a:rPr>
                  <a:t>t </a:t>
                </a:r>
                <a:r>
                  <a:rPr lang="de-DE" sz="1600" dirty="0" smtClean="0">
                    <a:sym typeface="Symbol" panose="05050102010706020507" pitchFamily="18" charset="2"/>
                  </a:rPr>
                  <a:t>–</a:t>
                </a:r>
                <a:r>
                  <a:rPr lang="de-DE" sz="1600" dirty="0" err="1" smtClean="0">
                    <a:sym typeface="Symbol" panose="05050102010706020507" pitchFamily="18" charset="2"/>
                  </a:rPr>
                  <a:t>lnA</a:t>
                </a:r>
                <a:endParaRPr lang="de-DE" sz="1600" dirty="0" smtClean="0">
                  <a:sym typeface="Symbol" panose="05050102010706020507" pitchFamily="18" charset="2"/>
                </a:endParaRPr>
              </a:p>
              <a:p>
                <a:pPr marL="1085850" lvl="2" indent="0">
                  <a:spcBef>
                    <a:spcPts val="600"/>
                  </a:spcBef>
                  <a:buNone/>
                </a:pPr>
                <a:r>
                  <a:rPr lang="de-DE" sz="1600" b="0" i="1" dirty="0" smtClean="0">
                    <a:solidFill>
                      <a:schemeClr val="bg1">
                        <a:lumMod val="50000"/>
                      </a:schemeClr>
                    </a:solidFill>
                    <a:sym typeface="Symbol" panose="05050102010706020507" pitchFamily="18" charset="2"/>
                  </a:rPr>
                  <a:t>	Minimierung des quadratischen Fehlers</a:t>
                </a:r>
                <a:endParaRPr lang="de-DE" altLang="de-DE" b="1" kern="1200" dirty="0" smtClean="0">
                  <a:solidFill>
                    <a:schemeClr val="bg1">
                      <a:lumMod val="50000"/>
                    </a:schemeClr>
                  </a:solidFill>
                  <a:latin typeface="+mj-lt"/>
                  <a:ea typeface="+mn-ea"/>
                  <a:cs typeface="+mn-cs"/>
                </a:endParaRPr>
              </a:p>
              <a:p>
                <a:pPr marL="492125">
                  <a:spcBef>
                    <a:spcPts val="1800"/>
                  </a:spcBef>
                  <a:buBlip>
                    <a:blip r:embed="rId4"/>
                  </a:buBlip>
                </a:pPr>
                <a:r>
                  <a:rPr lang="de-DE" altLang="de-DE" b="1" kern="1200" dirty="0" smtClean="0">
                    <a:latin typeface="+mj-lt"/>
                    <a:ea typeface="+mn-ea"/>
                    <a:cs typeface="+mn-cs"/>
                  </a:rPr>
                  <a:t>Wie minimiere ich die Zielfunktion </a:t>
                </a:r>
                <a:r>
                  <a:rPr lang="de-DE" b="0" dirty="0" smtClean="0"/>
                  <a:t>R</a:t>
                </a:r>
                <a:r>
                  <a:rPr lang="de-DE" b="0" baseline="-25000" dirty="0" smtClean="0"/>
                  <a:t>N</a:t>
                </a:r>
                <a:r>
                  <a:rPr lang="de-DE" b="0" dirty="0" smtClean="0"/>
                  <a:t>(</a:t>
                </a:r>
                <a:r>
                  <a:rPr lang="de-DE" dirty="0" smtClean="0">
                    <a:sym typeface="Symbol" panose="05050102010706020507" pitchFamily="18" charset="2"/>
                  </a:rPr>
                  <a:t></a:t>
                </a:r>
                <a:r>
                  <a:rPr lang="de-DE" b="0" dirty="0" smtClean="0">
                    <a:sym typeface="Symbol" panose="05050102010706020507" pitchFamily="18" charset="2"/>
                  </a:rPr>
                  <a:t>) ?</a:t>
                </a:r>
                <a:endParaRPr lang="de-DE" altLang="de-DE" b="1" kern="1200" dirty="0">
                  <a:latin typeface="+mj-lt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295400"/>
                <a:ext cx="8458200" cy="5208588"/>
              </a:xfrm>
              <a:blipFill rotWithShape="0">
                <a:blip r:embed="rId5"/>
                <a:stretch>
                  <a:fillRect l="-793" t="-937" r="-144" b="-515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R.Brause, Teil 3: Wissensbasierte Modellierung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 - 3-</a:t>
            </a:r>
            <a:fld id="{08389099-37AC-4942-9D62-0059C932A4E8}" type="slidenum">
              <a:rPr lang="de-DE" altLang="de-DE" smtClean="0"/>
              <a:pPr>
                <a:defRPr/>
              </a:pPr>
              <a:t>83</a:t>
            </a:fld>
            <a:r>
              <a:rPr lang="de-DE" altLang="de-DE" smtClean="0"/>
              <a:t> -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20176676"/>
      </p:ext>
    </p:extLst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Parameterschätzung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458200" cy="636588"/>
          </a:xfrm>
        </p:spPr>
        <p:txBody>
          <a:bodyPr/>
          <a:lstStyle/>
          <a:p>
            <a:pPr marL="0" indent="0"/>
            <a:r>
              <a:rPr dirty="0" smtClean="0"/>
              <a:t>Newton-</a:t>
            </a:r>
            <a:r>
              <a:rPr dirty="0" err="1" smtClean="0"/>
              <a:t>Raphson</a:t>
            </a:r>
            <a:r>
              <a:rPr dirty="0"/>
              <a:t>-</a:t>
            </a:r>
            <a:r>
              <a:rPr dirty="0" smtClean="0"/>
              <a:t>Methode   </a:t>
            </a:r>
            <a:r>
              <a:rPr b="0" dirty="0" smtClean="0"/>
              <a:t>zur Nullstellenbestimmung</a:t>
            </a:r>
            <a:endParaRPr b="0" dirty="0" smtClean="0"/>
          </a:p>
        </p:txBody>
      </p:sp>
      <p:sp>
        <p:nvSpPr>
          <p:cNvPr id="108549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B3E65469-EC88-476F-AC6C-0882ABB6B21A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84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108550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feld 1"/>
              <p:cNvSpPr txBox="1"/>
              <p:nvPr/>
            </p:nvSpPr>
            <p:spPr>
              <a:xfrm>
                <a:off x="6186054" y="2731613"/>
                <a:ext cx="2715491" cy="1443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f‘(x</a:t>
                </a:r>
                <a:r>
                  <a:rPr lang="de-DE" baseline="-25000" dirty="0" smtClean="0"/>
                  <a:t>1</a:t>
                </a:r>
                <a:r>
                  <a:rPr lang="de-DE" dirty="0" smtClean="0"/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2400" b="0" i="1" baseline="-2500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−0</m:t>
                        </m:r>
                      </m:num>
                      <m:den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2400" b="0" i="1" baseline="-2500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2400" b="0" i="1" baseline="-2500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de-DE" dirty="0" smtClean="0"/>
              </a:p>
              <a:p>
                <a:endParaRPr lang="de-DE" dirty="0" smtClean="0"/>
              </a:p>
              <a:p>
                <a:r>
                  <a:rPr lang="de-DE" dirty="0" smtClean="0"/>
                  <a:t>x</a:t>
                </a:r>
                <a:r>
                  <a:rPr lang="de-DE" baseline="-25000" dirty="0" smtClean="0"/>
                  <a:t>2</a:t>
                </a:r>
                <a:r>
                  <a:rPr lang="de-DE" dirty="0" smtClean="0"/>
                  <a:t> =  x</a:t>
                </a:r>
                <a:r>
                  <a:rPr lang="de-DE" baseline="-25000" dirty="0" smtClean="0"/>
                  <a:t>1</a:t>
                </a:r>
                <a:r>
                  <a:rPr lang="de-DE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b="0" i="1" baseline="-2500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b="0" i="1" baseline="-2500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de-DE" dirty="0"/>
              </a:p>
            </p:txBody>
          </p:sp>
        </mc:Choice>
        <mc:Fallback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6054" y="2731613"/>
                <a:ext cx="2715491" cy="1443985"/>
              </a:xfrm>
              <a:prstGeom prst="rect">
                <a:avLst/>
              </a:prstGeom>
              <a:blipFill rotWithShape="0">
                <a:blip r:embed="rId4"/>
                <a:stretch>
                  <a:fillRect l="-247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9"/>
          <p:cNvGrpSpPr>
            <a:grpSpLocks noChangeAspect="1"/>
          </p:cNvGrpSpPr>
          <p:nvPr/>
        </p:nvGrpSpPr>
        <p:grpSpPr bwMode="auto">
          <a:xfrm>
            <a:off x="895350" y="1809750"/>
            <a:ext cx="5486400" cy="3657600"/>
            <a:chOff x="564" y="1140"/>
            <a:chExt cx="3456" cy="2304"/>
          </a:xfrm>
        </p:grpSpPr>
        <p:sp>
          <p:nvSpPr>
            <p:cNvPr id="4" name="AutoShape 8"/>
            <p:cNvSpPr>
              <a:spLocks noChangeAspect="1" noChangeArrowheads="1" noTextEdit="1"/>
            </p:cNvSpPr>
            <p:nvPr/>
          </p:nvSpPr>
          <p:spPr bwMode="auto">
            <a:xfrm>
              <a:off x="564" y="1140"/>
              <a:ext cx="3456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566" y="1137"/>
              <a:ext cx="12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de-DE" alt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566" y="1138"/>
              <a:ext cx="173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 </a:t>
              </a:r>
              <a:endParaRPr kumimoji="0" lang="de-DE" alt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tangle 12"/>
            <p:cNvSpPr>
              <a:spLocks noChangeArrowheads="1"/>
            </p:cNvSpPr>
            <p:nvPr/>
          </p:nvSpPr>
          <p:spPr bwMode="auto">
            <a:xfrm>
              <a:off x="662" y="1138"/>
              <a:ext cx="12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de-DE" alt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Freeform 13"/>
            <p:cNvSpPr>
              <a:spLocks noEditPoints="1"/>
            </p:cNvSpPr>
            <p:nvPr/>
          </p:nvSpPr>
          <p:spPr bwMode="auto">
            <a:xfrm>
              <a:off x="777" y="2877"/>
              <a:ext cx="2884" cy="96"/>
            </a:xfrm>
            <a:custGeom>
              <a:avLst/>
              <a:gdLst>
                <a:gd name="T0" fmla="*/ 8 w 2884"/>
                <a:gd name="T1" fmla="*/ 40 h 96"/>
                <a:gd name="T2" fmla="*/ 2805 w 2884"/>
                <a:gd name="T3" fmla="*/ 40 h 96"/>
                <a:gd name="T4" fmla="*/ 2807 w 2884"/>
                <a:gd name="T5" fmla="*/ 40 h 96"/>
                <a:gd name="T6" fmla="*/ 2811 w 2884"/>
                <a:gd name="T7" fmla="*/ 42 h 96"/>
                <a:gd name="T8" fmla="*/ 2813 w 2884"/>
                <a:gd name="T9" fmla="*/ 44 h 96"/>
                <a:gd name="T10" fmla="*/ 2813 w 2884"/>
                <a:gd name="T11" fmla="*/ 48 h 96"/>
                <a:gd name="T12" fmla="*/ 2813 w 2884"/>
                <a:gd name="T13" fmla="*/ 52 h 96"/>
                <a:gd name="T14" fmla="*/ 2811 w 2884"/>
                <a:gd name="T15" fmla="*/ 54 h 96"/>
                <a:gd name="T16" fmla="*/ 2807 w 2884"/>
                <a:gd name="T17" fmla="*/ 56 h 96"/>
                <a:gd name="T18" fmla="*/ 2805 w 2884"/>
                <a:gd name="T19" fmla="*/ 56 h 96"/>
                <a:gd name="T20" fmla="*/ 8 w 2884"/>
                <a:gd name="T21" fmla="*/ 56 h 96"/>
                <a:gd name="T22" fmla="*/ 4 w 2884"/>
                <a:gd name="T23" fmla="*/ 56 h 96"/>
                <a:gd name="T24" fmla="*/ 2 w 2884"/>
                <a:gd name="T25" fmla="*/ 54 h 96"/>
                <a:gd name="T26" fmla="*/ 0 w 2884"/>
                <a:gd name="T27" fmla="*/ 52 h 96"/>
                <a:gd name="T28" fmla="*/ 0 w 2884"/>
                <a:gd name="T29" fmla="*/ 48 h 96"/>
                <a:gd name="T30" fmla="*/ 0 w 2884"/>
                <a:gd name="T31" fmla="*/ 44 h 96"/>
                <a:gd name="T32" fmla="*/ 2 w 2884"/>
                <a:gd name="T33" fmla="*/ 42 h 96"/>
                <a:gd name="T34" fmla="*/ 4 w 2884"/>
                <a:gd name="T35" fmla="*/ 40 h 96"/>
                <a:gd name="T36" fmla="*/ 8 w 2884"/>
                <a:gd name="T37" fmla="*/ 40 h 96"/>
                <a:gd name="T38" fmla="*/ 8 w 2884"/>
                <a:gd name="T39" fmla="*/ 40 h 96"/>
                <a:gd name="T40" fmla="*/ 2790 w 2884"/>
                <a:gd name="T41" fmla="*/ 0 h 96"/>
                <a:gd name="T42" fmla="*/ 2884 w 2884"/>
                <a:gd name="T43" fmla="*/ 48 h 96"/>
                <a:gd name="T44" fmla="*/ 2790 w 2884"/>
                <a:gd name="T45" fmla="*/ 96 h 96"/>
                <a:gd name="T46" fmla="*/ 2790 w 2884"/>
                <a:gd name="T4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84" h="96">
                  <a:moveTo>
                    <a:pt x="8" y="40"/>
                  </a:moveTo>
                  <a:lnTo>
                    <a:pt x="2805" y="40"/>
                  </a:lnTo>
                  <a:lnTo>
                    <a:pt x="2807" y="40"/>
                  </a:lnTo>
                  <a:lnTo>
                    <a:pt x="2811" y="42"/>
                  </a:lnTo>
                  <a:lnTo>
                    <a:pt x="2813" y="44"/>
                  </a:lnTo>
                  <a:lnTo>
                    <a:pt x="2813" y="48"/>
                  </a:lnTo>
                  <a:lnTo>
                    <a:pt x="2813" y="52"/>
                  </a:lnTo>
                  <a:lnTo>
                    <a:pt x="2811" y="54"/>
                  </a:lnTo>
                  <a:lnTo>
                    <a:pt x="2807" y="56"/>
                  </a:lnTo>
                  <a:lnTo>
                    <a:pt x="2805" y="56"/>
                  </a:lnTo>
                  <a:lnTo>
                    <a:pt x="8" y="56"/>
                  </a:lnTo>
                  <a:lnTo>
                    <a:pt x="4" y="56"/>
                  </a:lnTo>
                  <a:lnTo>
                    <a:pt x="2" y="54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2" y="42"/>
                  </a:lnTo>
                  <a:lnTo>
                    <a:pt x="4" y="40"/>
                  </a:lnTo>
                  <a:lnTo>
                    <a:pt x="8" y="40"/>
                  </a:lnTo>
                  <a:lnTo>
                    <a:pt x="8" y="40"/>
                  </a:lnTo>
                  <a:close/>
                  <a:moveTo>
                    <a:pt x="2790" y="0"/>
                  </a:moveTo>
                  <a:lnTo>
                    <a:pt x="2884" y="48"/>
                  </a:lnTo>
                  <a:lnTo>
                    <a:pt x="2790" y="96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Freeform 14"/>
            <p:cNvSpPr>
              <a:spLocks noEditPoints="1"/>
            </p:cNvSpPr>
            <p:nvPr/>
          </p:nvSpPr>
          <p:spPr bwMode="auto">
            <a:xfrm>
              <a:off x="762" y="1196"/>
              <a:ext cx="96" cy="2087"/>
            </a:xfrm>
            <a:custGeom>
              <a:avLst/>
              <a:gdLst>
                <a:gd name="T0" fmla="*/ 38 w 96"/>
                <a:gd name="T1" fmla="*/ 2079 h 2087"/>
                <a:gd name="T2" fmla="*/ 38 w 96"/>
                <a:gd name="T3" fmla="*/ 78 h 2087"/>
                <a:gd name="T4" fmla="*/ 40 w 96"/>
                <a:gd name="T5" fmla="*/ 76 h 2087"/>
                <a:gd name="T6" fmla="*/ 42 w 96"/>
                <a:gd name="T7" fmla="*/ 72 h 2087"/>
                <a:gd name="T8" fmla="*/ 44 w 96"/>
                <a:gd name="T9" fmla="*/ 70 h 2087"/>
                <a:gd name="T10" fmla="*/ 48 w 96"/>
                <a:gd name="T11" fmla="*/ 70 h 2087"/>
                <a:gd name="T12" fmla="*/ 50 w 96"/>
                <a:gd name="T13" fmla="*/ 70 h 2087"/>
                <a:gd name="T14" fmla="*/ 52 w 96"/>
                <a:gd name="T15" fmla="*/ 72 h 2087"/>
                <a:gd name="T16" fmla="*/ 54 w 96"/>
                <a:gd name="T17" fmla="*/ 76 h 2087"/>
                <a:gd name="T18" fmla="*/ 55 w 96"/>
                <a:gd name="T19" fmla="*/ 78 h 2087"/>
                <a:gd name="T20" fmla="*/ 55 w 96"/>
                <a:gd name="T21" fmla="*/ 2079 h 2087"/>
                <a:gd name="T22" fmla="*/ 54 w 96"/>
                <a:gd name="T23" fmla="*/ 2083 h 2087"/>
                <a:gd name="T24" fmla="*/ 52 w 96"/>
                <a:gd name="T25" fmla="*/ 2085 h 2087"/>
                <a:gd name="T26" fmla="*/ 50 w 96"/>
                <a:gd name="T27" fmla="*/ 2087 h 2087"/>
                <a:gd name="T28" fmla="*/ 48 w 96"/>
                <a:gd name="T29" fmla="*/ 2087 h 2087"/>
                <a:gd name="T30" fmla="*/ 44 w 96"/>
                <a:gd name="T31" fmla="*/ 2087 h 2087"/>
                <a:gd name="T32" fmla="*/ 42 w 96"/>
                <a:gd name="T33" fmla="*/ 2085 h 2087"/>
                <a:gd name="T34" fmla="*/ 40 w 96"/>
                <a:gd name="T35" fmla="*/ 2083 h 2087"/>
                <a:gd name="T36" fmla="*/ 38 w 96"/>
                <a:gd name="T37" fmla="*/ 2079 h 2087"/>
                <a:gd name="T38" fmla="*/ 38 w 96"/>
                <a:gd name="T39" fmla="*/ 2079 h 2087"/>
                <a:gd name="T40" fmla="*/ 0 w 96"/>
                <a:gd name="T41" fmla="*/ 95 h 2087"/>
                <a:gd name="T42" fmla="*/ 48 w 96"/>
                <a:gd name="T43" fmla="*/ 0 h 2087"/>
                <a:gd name="T44" fmla="*/ 96 w 96"/>
                <a:gd name="T45" fmla="*/ 95 h 2087"/>
                <a:gd name="T46" fmla="*/ 0 w 96"/>
                <a:gd name="T47" fmla="*/ 95 h 2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6" h="2087">
                  <a:moveTo>
                    <a:pt x="38" y="2079"/>
                  </a:moveTo>
                  <a:lnTo>
                    <a:pt x="38" y="78"/>
                  </a:lnTo>
                  <a:lnTo>
                    <a:pt x="40" y="76"/>
                  </a:lnTo>
                  <a:lnTo>
                    <a:pt x="42" y="72"/>
                  </a:lnTo>
                  <a:lnTo>
                    <a:pt x="44" y="70"/>
                  </a:lnTo>
                  <a:lnTo>
                    <a:pt x="48" y="70"/>
                  </a:lnTo>
                  <a:lnTo>
                    <a:pt x="50" y="70"/>
                  </a:lnTo>
                  <a:lnTo>
                    <a:pt x="52" y="72"/>
                  </a:lnTo>
                  <a:lnTo>
                    <a:pt x="54" y="76"/>
                  </a:lnTo>
                  <a:lnTo>
                    <a:pt x="55" y="78"/>
                  </a:lnTo>
                  <a:lnTo>
                    <a:pt x="55" y="2079"/>
                  </a:lnTo>
                  <a:lnTo>
                    <a:pt x="54" y="2083"/>
                  </a:lnTo>
                  <a:lnTo>
                    <a:pt x="52" y="2085"/>
                  </a:lnTo>
                  <a:lnTo>
                    <a:pt x="50" y="2087"/>
                  </a:lnTo>
                  <a:lnTo>
                    <a:pt x="48" y="2087"/>
                  </a:lnTo>
                  <a:lnTo>
                    <a:pt x="44" y="2087"/>
                  </a:lnTo>
                  <a:lnTo>
                    <a:pt x="42" y="2085"/>
                  </a:lnTo>
                  <a:lnTo>
                    <a:pt x="40" y="2083"/>
                  </a:lnTo>
                  <a:lnTo>
                    <a:pt x="38" y="2079"/>
                  </a:lnTo>
                  <a:lnTo>
                    <a:pt x="38" y="2079"/>
                  </a:lnTo>
                  <a:close/>
                  <a:moveTo>
                    <a:pt x="0" y="95"/>
                  </a:moveTo>
                  <a:lnTo>
                    <a:pt x="48" y="0"/>
                  </a:lnTo>
                  <a:lnTo>
                    <a:pt x="96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" name="Freeform 15"/>
            <p:cNvSpPr>
              <a:spLocks/>
            </p:cNvSpPr>
            <p:nvPr/>
          </p:nvSpPr>
          <p:spPr bwMode="auto">
            <a:xfrm>
              <a:off x="865" y="1347"/>
              <a:ext cx="1919" cy="1881"/>
            </a:xfrm>
            <a:custGeom>
              <a:avLst/>
              <a:gdLst>
                <a:gd name="T0" fmla="*/ 14 w 1919"/>
                <a:gd name="T1" fmla="*/ 1877 h 1881"/>
                <a:gd name="T2" fmla="*/ 48 w 1919"/>
                <a:gd name="T3" fmla="*/ 1867 h 1881"/>
                <a:gd name="T4" fmla="*/ 89 w 1919"/>
                <a:gd name="T5" fmla="*/ 1856 h 1881"/>
                <a:gd name="T6" fmla="*/ 137 w 1919"/>
                <a:gd name="T7" fmla="*/ 1842 h 1881"/>
                <a:gd name="T8" fmla="*/ 187 w 1919"/>
                <a:gd name="T9" fmla="*/ 1829 h 1881"/>
                <a:gd name="T10" fmla="*/ 242 w 1919"/>
                <a:gd name="T11" fmla="*/ 1815 h 1881"/>
                <a:gd name="T12" fmla="*/ 302 w 1919"/>
                <a:gd name="T13" fmla="*/ 1800 h 1881"/>
                <a:gd name="T14" fmla="*/ 363 w 1919"/>
                <a:gd name="T15" fmla="*/ 1783 h 1881"/>
                <a:gd name="T16" fmla="*/ 457 w 1919"/>
                <a:gd name="T17" fmla="*/ 1756 h 1881"/>
                <a:gd name="T18" fmla="*/ 584 w 1919"/>
                <a:gd name="T19" fmla="*/ 1716 h 1881"/>
                <a:gd name="T20" fmla="*/ 678 w 1919"/>
                <a:gd name="T21" fmla="*/ 1683 h 1881"/>
                <a:gd name="T22" fmla="*/ 738 w 1919"/>
                <a:gd name="T23" fmla="*/ 1662 h 1881"/>
                <a:gd name="T24" fmla="*/ 793 w 1919"/>
                <a:gd name="T25" fmla="*/ 1639 h 1881"/>
                <a:gd name="T26" fmla="*/ 847 w 1919"/>
                <a:gd name="T27" fmla="*/ 1614 h 1881"/>
                <a:gd name="T28" fmla="*/ 918 w 1919"/>
                <a:gd name="T29" fmla="*/ 1576 h 1881"/>
                <a:gd name="T30" fmla="*/ 1012 w 1919"/>
                <a:gd name="T31" fmla="*/ 1528 h 1881"/>
                <a:gd name="T32" fmla="*/ 1103 w 1919"/>
                <a:gd name="T33" fmla="*/ 1476 h 1881"/>
                <a:gd name="T34" fmla="*/ 1191 w 1919"/>
                <a:gd name="T35" fmla="*/ 1423 h 1881"/>
                <a:gd name="T36" fmla="*/ 1275 w 1919"/>
                <a:gd name="T37" fmla="*/ 1362 h 1881"/>
                <a:gd name="T38" fmla="*/ 1316 w 1919"/>
                <a:gd name="T39" fmla="*/ 1329 h 1881"/>
                <a:gd name="T40" fmla="*/ 1354 w 1919"/>
                <a:gd name="T41" fmla="*/ 1295 h 1881"/>
                <a:gd name="T42" fmla="*/ 1392 w 1919"/>
                <a:gd name="T43" fmla="*/ 1258 h 1881"/>
                <a:gd name="T44" fmla="*/ 1431 w 1919"/>
                <a:gd name="T45" fmla="*/ 1220 h 1881"/>
                <a:gd name="T46" fmla="*/ 1465 w 1919"/>
                <a:gd name="T47" fmla="*/ 1178 h 1881"/>
                <a:gd name="T48" fmla="*/ 1500 w 1919"/>
                <a:gd name="T49" fmla="*/ 1132 h 1881"/>
                <a:gd name="T50" fmla="*/ 1535 w 1919"/>
                <a:gd name="T51" fmla="*/ 1084 h 1881"/>
                <a:gd name="T52" fmla="*/ 1565 w 1919"/>
                <a:gd name="T53" fmla="*/ 1032 h 1881"/>
                <a:gd name="T54" fmla="*/ 1596 w 1919"/>
                <a:gd name="T55" fmla="*/ 977 h 1881"/>
                <a:gd name="T56" fmla="*/ 1625 w 1919"/>
                <a:gd name="T57" fmla="*/ 919 h 1881"/>
                <a:gd name="T58" fmla="*/ 1654 w 1919"/>
                <a:gd name="T59" fmla="*/ 860 h 1881"/>
                <a:gd name="T60" fmla="*/ 1680 w 1919"/>
                <a:gd name="T61" fmla="*/ 797 h 1881"/>
                <a:gd name="T62" fmla="*/ 1705 w 1919"/>
                <a:gd name="T63" fmla="*/ 731 h 1881"/>
                <a:gd name="T64" fmla="*/ 1730 w 1919"/>
                <a:gd name="T65" fmla="*/ 666 h 1881"/>
                <a:gd name="T66" fmla="*/ 1776 w 1919"/>
                <a:gd name="T67" fmla="*/ 527 h 1881"/>
                <a:gd name="T68" fmla="*/ 1819 w 1919"/>
                <a:gd name="T69" fmla="*/ 381 h 1881"/>
                <a:gd name="T70" fmla="*/ 1859 w 1919"/>
                <a:gd name="T71" fmla="*/ 230 h 1881"/>
                <a:gd name="T72" fmla="*/ 1899 w 1919"/>
                <a:gd name="T73" fmla="*/ 76 h 1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19" h="1881">
                  <a:moveTo>
                    <a:pt x="0" y="1881"/>
                  </a:moveTo>
                  <a:lnTo>
                    <a:pt x="14" y="1877"/>
                  </a:lnTo>
                  <a:lnTo>
                    <a:pt x="31" y="1871"/>
                  </a:lnTo>
                  <a:lnTo>
                    <a:pt x="48" y="1867"/>
                  </a:lnTo>
                  <a:lnTo>
                    <a:pt x="68" y="1861"/>
                  </a:lnTo>
                  <a:lnTo>
                    <a:pt x="89" y="1856"/>
                  </a:lnTo>
                  <a:lnTo>
                    <a:pt x="112" y="1850"/>
                  </a:lnTo>
                  <a:lnTo>
                    <a:pt x="137" y="1842"/>
                  </a:lnTo>
                  <a:lnTo>
                    <a:pt x="162" y="1837"/>
                  </a:lnTo>
                  <a:lnTo>
                    <a:pt x="187" y="1829"/>
                  </a:lnTo>
                  <a:lnTo>
                    <a:pt x="215" y="1823"/>
                  </a:lnTo>
                  <a:lnTo>
                    <a:pt x="242" y="1815"/>
                  </a:lnTo>
                  <a:lnTo>
                    <a:pt x="271" y="1808"/>
                  </a:lnTo>
                  <a:lnTo>
                    <a:pt x="302" y="1800"/>
                  </a:lnTo>
                  <a:lnTo>
                    <a:pt x="333" y="1791"/>
                  </a:lnTo>
                  <a:lnTo>
                    <a:pt x="363" y="1783"/>
                  </a:lnTo>
                  <a:lnTo>
                    <a:pt x="394" y="1773"/>
                  </a:lnTo>
                  <a:lnTo>
                    <a:pt x="457" y="1756"/>
                  </a:lnTo>
                  <a:lnTo>
                    <a:pt x="521" y="1737"/>
                  </a:lnTo>
                  <a:lnTo>
                    <a:pt x="584" y="1716"/>
                  </a:lnTo>
                  <a:lnTo>
                    <a:pt x="647" y="1695"/>
                  </a:lnTo>
                  <a:lnTo>
                    <a:pt x="678" y="1683"/>
                  </a:lnTo>
                  <a:lnTo>
                    <a:pt x="709" y="1674"/>
                  </a:lnTo>
                  <a:lnTo>
                    <a:pt x="738" y="1662"/>
                  </a:lnTo>
                  <a:lnTo>
                    <a:pt x="767" y="1651"/>
                  </a:lnTo>
                  <a:lnTo>
                    <a:pt x="793" y="1639"/>
                  </a:lnTo>
                  <a:lnTo>
                    <a:pt x="820" y="1626"/>
                  </a:lnTo>
                  <a:lnTo>
                    <a:pt x="847" y="1614"/>
                  </a:lnTo>
                  <a:lnTo>
                    <a:pt x="870" y="1601"/>
                  </a:lnTo>
                  <a:lnTo>
                    <a:pt x="918" y="1576"/>
                  </a:lnTo>
                  <a:lnTo>
                    <a:pt x="966" y="1553"/>
                  </a:lnTo>
                  <a:lnTo>
                    <a:pt x="1012" y="1528"/>
                  </a:lnTo>
                  <a:lnTo>
                    <a:pt x="1058" y="1501"/>
                  </a:lnTo>
                  <a:lnTo>
                    <a:pt x="1103" y="1476"/>
                  </a:lnTo>
                  <a:lnTo>
                    <a:pt x="1147" y="1450"/>
                  </a:lnTo>
                  <a:lnTo>
                    <a:pt x="1191" y="1423"/>
                  </a:lnTo>
                  <a:lnTo>
                    <a:pt x="1233" y="1392"/>
                  </a:lnTo>
                  <a:lnTo>
                    <a:pt x="1275" y="1362"/>
                  </a:lnTo>
                  <a:lnTo>
                    <a:pt x="1295" y="1346"/>
                  </a:lnTo>
                  <a:lnTo>
                    <a:pt x="1316" y="1329"/>
                  </a:lnTo>
                  <a:lnTo>
                    <a:pt x="1335" y="1314"/>
                  </a:lnTo>
                  <a:lnTo>
                    <a:pt x="1354" y="1295"/>
                  </a:lnTo>
                  <a:lnTo>
                    <a:pt x="1373" y="1277"/>
                  </a:lnTo>
                  <a:lnTo>
                    <a:pt x="1392" y="1258"/>
                  </a:lnTo>
                  <a:lnTo>
                    <a:pt x="1412" y="1239"/>
                  </a:lnTo>
                  <a:lnTo>
                    <a:pt x="1431" y="1220"/>
                  </a:lnTo>
                  <a:lnTo>
                    <a:pt x="1448" y="1199"/>
                  </a:lnTo>
                  <a:lnTo>
                    <a:pt x="1465" y="1178"/>
                  </a:lnTo>
                  <a:lnTo>
                    <a:pt x="1483" y="1155"/>
                  </a:lnTo>
                  <a:lnTo>
                    <a:pt x="1500" y="1132"/>
                  </a:lnTo>
                  <a:lnTo>
                    <a:pt x="1517" y="1109"/>
                  </a:lnTo>
                  <a:lnTo>
                    <a:pt x="1535" y="1084"/>
                  </a:lnTo>
                  <a:lnTo>
                    <a:pt x="1550" y="1059"/>
                  </a:lnTo>
                  <a:lnTo>
                    <a:pt x="1565" y="1032"/>
                  </a:lnTo>
                  <a:lnTo>
                    <a:pt x="1581" y="1005"/>
                  </a:lnTo>
                  <a:lnTo>
                    <a:pt x="1596" y="977"/>
                  </a:lnTo>
                  <a:lnTo>
                    <a:pt x="1611" y="950"/>
                  </a:lnTo>
                  <a:lnTo>
                    <a:pt x="1625" y="919"/>
                  </a:lnTo>
                  <a:lnTo>
                    <a:pt x="1640" y="890"/>
                  </a:lnTo>
                  <a:lnTo>
                    <a:pt x="1654" y="860"/>
                  </a:lnTo>
                  <a:lnTo>
                    <a:pt x="1667" y="829"/>
                  </a:lnTo>
                  <a:lnTo>
                    <a:pt x="1680" y="797"/>
                  </a:lnTo>
                  <a:lnTo>
                    <a:pt x="1692" y="766"/>
                  </a:lnTo>
                  <a:lnTo>
                    <a:pt x="1705" y="731"/>
                  </a:lnTo>
                  <a:lnTo>
                    <a:pt x="1717" y="699"/>
                  </a:lnTo>
                  <a:lnTo>
                    <a:pt x="1730" y="666"/>
                  </a:lnTo>
                  <a:lnTo>
                    <a:pt x="1753" y="597"/>
                  </a:lnTo>
                  <a:lnTo>
                    <a:pt x="1776" y="527"/>
                  </a:lnTo>
                  <a:lnTo>
                    <a:pt x="1798" y="454"/>
                  </a:lnTo>
                  <a:lnTo>
                    <a:pt x="1819" y="381"/>
                  </a:lnTo>
                  <a:lnTo>
                    <a:pt x="1840" y="306"/>
                  </a:lnTo>
                  <a:lnTo>
                    <a:pt x="1859" y="230"/>
                  </a:lnTo>
                  <a:lnTo>
                    <a:pt x="1880" y="153"/>
                  </a:lnTo>
                  <a:lnTo>
                    <a:pt x="1899" y="76"/>
                  </a:lnTo>
                  <a:lnTo>
                    <a:pt x="1919" y="0"/>
                  </a:lnTo>
                </a:path>
              </a:pathLst>
            </a:custGeom>
            <a:noFill/>
            <a:ln w="36513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" name="Line 16"/>
            <p:cNvSpPr>
              <a:spLocks noChangeShapeType="1"/>
            </p:cNvSpPr>
            <p:nvPr/>
          </p:nvSpPr>
          <p:spPr bwMode="auto">
            <a:xfrm flipV="1">
              <a:off x="1960" y="2038"/>
              <a:ext cx="718" cy="1013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" name="Freeform 17"/>
            <p:cNvSpPr>
              <a:spLocks noEditPoints="1"/>
            </p:cNvSpPr>
            <p:nvPr/>
          </p:nvSpPr>
          <p:spPr bwMode="auto">
            <a:xfrm>
              <a:off x="2361" y="2481"/>
              <a:ext cx="12" cy="490"/>
            </a:xfrm>
            <a:custGeom>
              <a:avLst/>
              <a:gdLst>
                <a:gd name="T0" fmla="*/ 4 w 12"/>
                <a:gd name="T1" fmla="*/ 11 h 490"/>
                <a:gd name="T2" fmla="*/ 4 w 12"/>
                <a:gd name="T3" fmla="*/ 0 h 490"/>
                <a:gd name="T4" fmla="*/ 12 w 12"/>
                <a:gd name="T5" fmla="*/ 28 h 490"/>
                <a:gd name="T6" fmla="*/ 2 w 12"/>
                <a:gd name="T7" fmla="*/ 34 h 490"/>
                <a:gd name="T8" fmla="*/ 6 w 12"/>
                <a:gd name="T9" fmla="*/ 23 h 490"/>
                <a:gd name="T10" fmla="*/ 12 w 12"/>
                <a:gd name="T11" fmla="*/ 53 h 490"/>
                <a:gd name="T12" fmla="*/ 0 w 12"/>
                <a:gd name="T13" fmla="*/ 55 h 490"/>
                <a:gd name="T14" fmla="*/ 8 w 12"/>
                <a:gd name="T15" fmla="*/ 48 h 490"/>
                <a:gd name="T16" fmla="*/ 12 w 12"/>
                <a:gd name="T17" fmla="*/ 80 h 490"/>
                <a:gd name="T18" fmla="*/ 0 w 12"/>
                <a:gd name="T19" fmla="*/ 78 h 490"/>
                <a:gd name="T20" fmla="*/ 10 w 12"/>
                <a:gd name="T21" fmla="*/ 72 h 490"/>
                <a:gd name="T22" fmla="*/ 10 w 12"/>
                <a:gd name="T23" fmla="*/ 105 h 490"/>
                <a:gd name="T24" fmla="*/ 0 w 12"/>
                <a:gd name="T25" fmla="*/ 101 h 490"/>
                <a:gd name="T26" fmla="*/ 12 w 12"/>
                <a:gd name="T27" fmla="*/ 99 h 490"/>
                <a:gd name="T28" fmla="*/ 8 w 12"/>
                <a:gd name="T29" fmla="*/ 130 h 490"/>
                <a:gd name="T30" fmla="*/ 0 w 12"/>
                <a:gd name="T31" fmla="*/ 122 h 490"/>
                <a:gd name="T32" fmla="*/ 12 w 12"/>
                <a:gd name="T33" fmla="*/ 126 h 490"/>
                <a:gd name="T34" fmla="*/ 6 w 12"/>
                <a:gd name="T35" fmla="*/ 155 h 490"/>
                <a:gd name="T36" fmla="*/ 2 w 12"/>
                <a:gd name="T37" fmla="*/ 145 h 490"/>
                <a:gd name="T38" fmla="*/ 12 w 12"/>
                <a:gd name="T39" fmla="*/ 149 h 490"/>
                <a:gd name="T40" fmla="*/ 4 w 12"/>
                <a:gd name="T41" fmla="*/ 178 h 490"/>
                <a:gd name="T42" fmla="*/ 4 w 12"/>
                <a:gd name="T43" fmla="*/ 168 h 490"/>
                <a:gd name="T44" fmla="*/ 12 w 12"/>
                <a:gd name="T45" fmla="*/ 197 h 490"/>
                <a:gd name="T46" fmla="*/ 2 w 12"/>
                <a:gd name="T47" fmla="*/ 201 h 490"/>
                <a:gd name="T48" fmla="*/ 6 w 12"/>
                <a:gd name="T49" fmla="*/ 191 h 490"/>
                <a:gd name="T50" fmla="*/ 12 w 12"/>
                <a:gd name="T51" fmla="*/ 220 h 490"/>
                <a:gd name="T52" fmla="*/ 0 w 12"/>
                <a:gd name="T53" fmla="*/ 224 h 490"/>
                <a:gd name="T54" fmla="*/ 8 w 12"/>
                <a:gd name="T55" fmla="*/ 216 h 490"/>
                <a:gd name="T56" fmla="*/ 12 w 12"/>
                <a:gd name="T57" fmla="*/ 247 h 490"/>
                <a:gd name="T58" fmla="*/ 0 w 12"/>
                <a:gd name="T59" fmla="*/ 245 h 490"/>
                <a:gd name="T60" fmla="*/ 10 w 12"/>
                <a:gd name="T61" fmla="*/ 241 h 490"/>
                <a:gd name="T62" fmla="*/ 10 w 12"/>
                <a:gd name="T63" fmla="*/ 274 h 490"/>
                <a:gd name="T64" fmla="*/ 0 w 12"/>
                <a:gd name="T65" fmla="*/ 268 h 490"/>
                <a:gd name="T66" fmla="*/ 12 w 12"/>
                <a:gd name="T67" fmla="*/ 266 h 490"/>
                <a:gd name="T68" fmla="*/ 8 w 12"/>
                <a:gd name="T69" fmla="*/ 298 h 490"/>
                <a:gd name="T70" fmla="*/ 0 w 12"/>
                <a:gd name="T71" fmla="*/ 291 h 490"/>
                <a:gd name="T72" fmla="*/ 12 w 12"/>
                <a:gd name="T73" fmla="*/ 293 h 490"/>
                <a:gd name="T74" fmla="*/ 6 w 12"/>
                <a:gd name="T75" fmla="*/ 323 h 490"/>
                <a:gd name="T76" fmla="*/ 2 w 12"/>
                <a:gd name="T77" fmla="*/ 312 h 490"/>
                <a:gd name="T78" fmla="*/ 12 w 12"/>
                <a:gd name="T79" fmla="*/ 316 h 490"/>
                <a:gd name="T80" fmla="*/ 4 w 12"/>
                <a:gd name="T81" fmla="*/ 346 h 490"/>
                <a:gd name="T82" fmla="*/ 4 w 12"/>
                <a:gd name="T83" fmla="*/ 335 h 490"/>
                <a:gd name="T84" fmla="*/ 12 w 12"/>
                <a:gd name="T85" fmla="*/ 364 h 490"/>
                <a:gd name="T86" fmla="*/ 2 w 12"/>
                <a:gd name="T87" fmla="*/ 369 h 490"/>
                <a:gd name="T88" fmla="*/ 6 w 12"/>
                <a:gd name="T89" fmla="*/ 358 h 490"/>
                <a:gd name="T90" fmla="*/ 12 w 12"/>
                <a:gd name="T91" fmla="*/ 388 h 490"/>
                <a:gd name="T92" fmla="*/ 0 w 12"/>
                <a:gd name="T93" fmla="*/ 390 h 490"/>
                <a:gd name="T94" fmla="*/ 8 w 12"/>
                <a:gd name="T95" fmla="*/ 383 h 490"/>
                <a:gd name="T96" fmla="*/ 12 w 12"/>
                <a:gd name="T97" fmla="*/ 415 h 490"/>
                <a:gd name="T98" fmla="*/ 0 w 12"/>
                <a:gd name="T99" fmla="*/ 411 h 490"/>
                <a:gd name="T100" fmla="*/ 10 w 12"/>
                <a:gd name="T101" fmla="*/ 408 h 490"/>
                <a:gd name="T102" fmla="*/ 10 w 12"/>
                <a:gd name="T103" fmla="*/ 440 h 490"/>
                <a:gd name="T104" fmla="*/ 0 w 12"/>
                <a:gd name="T105" fmla="*/ 436 h 490"/>
                <a:gd name="T106" fmla="*/ 12 w 12"/>
                <a:gd name="T107" fmla="*/ 434 h 490"/>
                <a:gd name="T108" fmla="*/ 8 w 12"/>
                <a:gd name="T109" fmla="*/ 465 h 490"/>
                <a:gd name="T110" fmla="*/ 0 w 12"/>
                <a:gd name="T111" fmla="*/ 457 h 490"/>
                <a:gd name="T112" fmla="*/ 12 w 12"/>
                <a:gd name="T113" fmla="*/ 459 h 490"/>
                <a:gd name="T114" fmla="*/ 6 w 12"/>
                <a:gd name="T115" fmla="*/ 490 h 490"/>
                <a:gd name="T116" fmla="*/ 2 w 12"/>
                <a:gd name="T117" fmla="*/ 480 h 490"/>
                <a:gd name="T118" fmla="*/ 12 w 12"/>
                <a:gd name="T119" fmla="*/ 484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" h="490">
                  <a:moveTo>
                    <a:pt x="12" y="5"/>
                  </a:moveTo>
                  <a:lnTo>
                    <a:pt x="12" y="5"/>
                  </a:lnTo>
                  <a:lnTo>
                    <a:pt x="12" y="7"/>
                  </a:lnTo>
                  <a:lnTo>
                    <a:pt x="10" y="9"/>
                  </a:lnTo>
                  <a:lnTo>
                    <a:pt x="8" y="11"/>
                  </a:lnTo>
                  <a:lnTo>
                    <a:pt x="6" y="11"/>
                  </a:lnTo>
                  <a:lnTo>
                    <a:pt x="4" y="11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12" y="5"/>
                  </a:lnTo>
                  <a:close/>
                  <a:moveTo>
                    <a:pt x="12" y="28"/>
                  </a:moveTo>
                  <a:lnTo>
                    <a:pt x="12" y="28"/>
                  </a:lnTo>
                  <a:lnTo>
                    <a:pt x="12" y="32"/>
                  </a:lnTo>
                  <a:lnTo>
                    <a:pt x="10" y="34"/>
                  </a:lnTo>
                  <a:lnTo>
                    <a:pt x="8" y="34"/>
                  </a:lnTo>
                  <a:lnTo>
                    <a:pt x="6" y="36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2" y="25"/>
                  </a:lnTo>
                  <a:lnTo>
                    <a:pt x="4" y="25"/>
                  </a:lnTo>
                  <a:lnTo>
                    <a:pt x="6" y="23"/>
                  </a:lnTo>
                  <a:lnTo>
                    <a:pt x="8" y="25"/>
                  </a:lnTo>
                  <a:lnTo>
                    <a:pt x="10" y="25"/>
                  </a:lnTo>
                  <a:lnTo>
                    <a:pt x="12" y="26"/>
                  </a:lnTo>
                  <a:lnTo>
                    <a:pt x="12" y="28"/>
                  </a:lnTo>
                  <a:lnTo>
                    <a:pt x="12" y="28"/>
                  </a:lnTo>
                  <a:close/>
                  <a:moveTo>
                    <a:pt x="12" y="53"/>
                  </a:moveTo>
                  <a:lnTo>
                    <a:pt x="12" y="53"/>
                  </a:lnTo>
                  <a:lnTo>
                    <a:pt x="12" y="55"/>
                  </a:lnTo>
                  <a:lnTo>
                    <a:pt x="10" y="57"/>
                  </a:lnTo>
                  <a:lnTo>
                    <a:pt x="8" y="59"/>
                  </a:lnTo>
                  <a:lnTo>
                    <a:pt x="6" y="59"/>
                  </a:lnTo>
                  <a:lnTo>
                    <a:pt x="4" y="59"/>
                  </a:lnTo>
                  <a:lnTo>
                    <a:pt x="2" y="57"/>
                  </a:lnTo>
                  <a:lnTo>
                    <a:pt x="0" y="55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51"/>
                  </a:lnTo>
                  <a:lnTo>
                    <a:pt x="2" y="49"/>
                  </a:lnTo>
                  <a:lnTo>
                    <a:pt x="4" y="48"/>
                  </a:lnTo>
                  <a:lnTo>
                    <a:pt x="6" y="48"/>
                  </a:lnTo>
                  <a:lnTo>
                    <a:pt x="8" y="48"/>
                  </a:lnTo>
                  <a:lnTo>
                    <a:pt x="10" y="49"/>
                  </a:lnTo>
                  <a:lnTo>
                    <a:pt x="12" y="51"/>
                  </a:lnTo>
                  <a:lnTo>
                    <a:pt x="12" y="53"/>
                  </a:lnTo>
                  <a:lnTo>
                    <a:pt x="12" y="53"/>
                  </a:lnTo>
                  <a:close/>
                  <a:moveTo>
                    <a:pt x="12" y="76"/>
                  </a:moveTo>
                  <a:lnTo>
                    <a:pt x="12" y="78"/>
                  </a:lnTo>
                  <a:lnTo>
                    <a:pt x="12" y="80"/>
                  </a:lnTo>
                  <a:lnTo>
                    <a:pt x="10" y="82"/>
                  </a:lnTo>
                  <a:lnTo>
                    <a:pt x="8" y="82"/>
                  </a:lnTo>
                  <a:lnTo>
                    <a:pt x="6" y="84"/>
                  </a:lnTo>
                  <a:lnTo>
                    <a:pt x="4" y="82"/>
                  </a:lnTo>
                  <a:lnTo>
                    <a:pt x="2" y="82"/>
                  </a:lnTo>
                  <a:lnTo>
                    <a:pt x="0" y="80"/>
                  </a:lnTo>
                  <a:lnTo>
                    <a:pt x="0" y="78"/>
                  </a:lnTo>
                  <a:lnTo>
                    <a:pt x="0" y="76"/>
                  </a:lnTo>
                  <a:lnTo>
                    <a:pt x="0" y="74"/>
                  </a:lnTo>
                  <a:lnTo>
                    <a:pt x="2" y="72"/>
                  </a:lnTo>
                  <a:lnTo>
                    <a:pt x="4" y="72"/>
                  </a:lnTo>
                  <a:lnTo>
                    <a:pt x="6" y="71"/>
                  </a:lnTo>
                  <a:lnTo>
                    <a:pt x="8" y="72"/>
                  </a:lnTo>
                  <a:lnTo>
                    <a:pt x="10" y="72"/>
                  </a:lnTo>
                  <a:lnTo>
                    <a:pt x="12" y="74"/>
                  </a:lnTo>
                  <a:lnTo>
                    <a:pt x="12" y="76"/>
                  </a:lnTo>
                  <a:lnTo>
                    <a:pt x="12" y="76"/>
                  </a:lnTo>
                  <a:close/>
                  <a:moveTo>
                    <a:pt x="12" y="101"/>
                  </a:moveTo>
                  <a:lnTo>
                    <a:pt x="12" y="101"/>
                  </a:lnTo>
                  <a:lnTo>
                    <a:pt x="12" y="103"/>
                  </a:lnTo>
                  <a:lnTo>
                    <a:pt x="10" y="105"/>
                  </a:lnTo>
                  <a:lnTo>
                    <a:pt x="8" y="107"/>
                  </a:lnTo>
                  <a:lnTo>
                    <a:pt x="6" y="107"/>
                  </a:lnTo>
                  <a:lnTo>
                    <a:pt x="4" y="107"/>
                  </a:lnTo>
                  <a:lnTo>
                    <a:pt x="2" y="105"/>
                  </a:lnTo>
                  <a:lnTo>
                    <a:pt x="0" y="103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2" y="97"/>
                  </a:lnTo>
                  <a:lnTo>
                    <a:pt x="4" y="95"/>
                  </a:lnTo>
                  <a:lnTo>
                    <a:pt x="6" y="95"/>
                  </a:lnTo>
                  <a:lnTo>
                    <a:pt x="8" y="95"/>
                  </a:lnTo>
                  <a:lnTo>
                    <a:pt x="10" y="97"/>
                  </a:lnTo>
                  <a:lnTo>
                    <a:pt x="12" y="99"/>
                  </a:lnTo>
                  <a:lnTo>
                    <a:pt x="12" y="101"/>
                  </a:lnTo>
                  <a:lnTo>
                    <a:pt x="12" y="101"/>
                  </a:lnTo>
                  <a:close/>
                  <a:moveTo>
                    <a:pt x="12" y="126"/>
                  </a:moveTo>
                  <a:lnTo>
                    <a:pt x="12" y="126"/>
                  </a:lnTo>
                  <a:lnTo>
                    <a:pt x="12" y="128"/>
                  </a:lnTo>
                  <a:lnTo>
                    <a:pt x="10" y="130"/>
                  </a:lnTo>
                  <a:lnTo>
                    <a:pt x="8" y="130"/>
                  </a:lnTo>
                  <a:lnTo>
                    <a:pt x="6" y="132"/>
                  </a:lnTo>
                  <a:lnTo>
                    <a:pt x="4" y="130"/>
                  </a:lnTo>
                  <a:lnTo>
                    <a:pt x="2" y="130"/>
                  </a:lnTo>
                  <a:lnTo>
                    <a:pt x="0" y="128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22"/>
                  </a:lnTo>
                  <a:lnTo>
                    <a:pt x="2" y="120"/>
                  </a:lnTo>
                  <a:lnTo>
                    <a:pt x="4" y="120"/>
                  </a:lnTo>
                  <a:lnTo>
                    <a:pt x="6" y="118"/>
                  </a:lnTo>
                  <a:lnTo>
                    <a:pt x="8" y="120"/>
                  </a:lnTo>
                  <a:lnTo>
                    <a:pt x="10" y="120"/>
                  </a:lnTo>
                  <a:lnTo>
                    <a:pt x="12" y="122"/>
                  </a:lnTo>
                  <a:lnTo>
                    <a:pt x="12" y="126"/>
                  </a:lnTo>
                  <a:lnTo>
                    <a:pt x="12" y="126"/>
                  </a:lnTo>
                  <a:close/>
                  <a:moveTo>
                    <a:pt x="12" y="149"/>
                  </a:moveTo>
                  <a:lnTo>
                    <a:pt x="12" y="149"/>
                  </a:lnTo>
                  <a:lnTo>
                    <a:pt x="12" y="151"/>
                  </a:lnTo>
                  <a:lnTo>
                    <a:pt x="10" y="153"/>
                  </a:lnTo>
                  <a:lnTo>
                    <a:pt x="8" y="155"/>
                  </a:lnTo>
                  <a:lnTo>
                    <a:pt x="6" y="155"/>
                  </a:lnTo>
                  <a:lnTo>
                    <a:pt x="4" y="155"/>
                  </a:lnTo>
                  <a:lnTo>
                    <a:pt x="2" y="153"/>
                  </a:lnTo>
                  <a:lnTo>
                    <a:pt x="0" y="151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47"/>
                  </a:lnTo>
                  <a:lnTo>
                    <a:pt x="2" y="145"/>
                  </a:lnTo>
                  <a:lnTo>
                    <a:pt x="4" y="143"/>
                  </a:lnTo>
                  <a:lnTo>
                    <a:pt x="6" y="143"/>
                  </a:lnTo>
                  <a:lnTo>
                    <a:pt x="8" y="143"/>
                  </a:lnTo>
                  <a:lnTo>
                    <a:pt x="10" y="145"/>
                  </a:lnTo>
                  <a:lnTo>
                    <a:pt x="12" y="147"/>
                  </a:lnTo>
                  <a:lnTo>
                    <a:pt x="12" y="149"/>
                  </a:lnTo>
                  <a:lnTo>
                    <a:pt x="12" y="149"/>
                  </a:lnTo>
                  <a:close/>
                  <a:moveTo>
                    <a:pt x="12" y="172"/>
                  </a:moveTo>
                  <a:lnTo>
                    <a:pt x="12" y="172"/>
                  </a:lnTo>
                  <a:lnTo>
                    <a:pt x="12" y="176"/>
                  </a:lnTo>
                  <a:lnTo>
                    <a:pt x="10" y="178"/>
                  </a:lnTo>
                  <a:lnTo>
                    <a:pt x="8" y="178"/>
                  </a:lnTo>
                  <a:lnTo>
                    <a:pt x="6" y="180"/>
                  </a:lnTo>
                  <a:lnTo>
                    <a:pt x="4" y="178"/>
                  </a:lnTo>
                  <a:lnTo>
                    <a:pt x="2" y="178"/>
                  </a:lnTo>
                  <a:lnTo>
                    <a:pt x="0" y="176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0" y="170"/>
                  </a:lnTo>
                  <a:lnTo>
                    <a:pt x="2" y="168"/>
                  </a:lnTo>
                  <a:lnTo>
                    <a:pt x="4" y="168"/>
                  </a:lnTo>
                  <a:lnTo>
                    <a:pt x="6" y="166"/>
                  </a:lnTo>
                  <a:lnTo>
                    <a:pt x="8" y="168"/>
                  </a:lnTo>
                  <a:lnTo>
                    <a:pt x="10" y="168"/>
                  </a:lnTo>
                  <a:lnTo>
                    <a:pt x="12" y="170"/>
                  </a:lnTo>
                  <a:lnTo>
                    <a:pt x="12" y="172"/>
                  </a:lnTo>
                  <a:lnTo>
                    <a:pt x="12" y="172"/>
                  </a:lnTo>
                  <a:close/>
                  <a:moveTo>
                    <a:pt x="12" y="197"/>
                  </a:moveTo>
                  <a:lnTo>
                    <a:pt x="12" y="197"/>
                  </a:lnTo>
                  <a:lnTo>
                    <a:pt x="12" y="199"/>
                  </a:lnTo>
                  <a:lnTo>
                    <a:pt x="10" y="201"/>
                  </a:lnTo>
                  <a:lnTo>
                    <a:pt x="8" y="203"/>
                  </a:lnTo>
                  <a:lnTo>
                    <a:pt x="6" y="203"/>
                  </a:lnTo>
                  <a:lnTo>
                    <a:pt x="4" y="203"/>
                  </a:lnTo>
                  <a:lnTo>
                    <a:pt x="2" y="201"/>
                  </a:lnTo>
                  <a:lnTo>
                    <a:pt x="0" y="199"/>
                  </a:lnTo>
                  <a:lnTo>
                    <a:pt x="0" y="197"/>
                  </a:lnTo>
                  <a:lnTo>
                    <a:pt x="0" y="197"/>
                  </a:lnTo>
                  <a:lnTo>
                    <a:pt x="0" y="195"/>
                  </a:lnTo>
                  <a:lnTo>
                    <a:pt x="2" y="193"/>
                  </a:lnTo>
                  <a:lnTo>
                    <a:pt x="4" y="191"/>
                  </a:lnTo>
                  <a:lnTo>
                    <a:pt x="6" y="191"/>
                  </a:lnTo>
                  <a:lnTo>
                    <a:pt x="8" y="191"/>
                  </a:lnTo>
                  <a:lnTo>
                    <a:pt x="10" y="193"/>
                  </a:lnTo>
                  <a:lnTo>
                    <a:pt x="12" y="195"/>
                  </a:lnTo>
                  <a:lnTo>
                    <a:pt x="12" y="197"/>
                  </a:lnTo>
                  <a:lnTo>
                    <a:pt x="12" y="197"/>
                  </a:lnTo>
                  <a:close/>
                  <a:moveTo>
                    <a:pt x="12" y="220"/>
                  </a:moveTo>
                  <a:lnTo>
                    <a:pt x="12" y="220"/>
                  </a:lnTo>
                  <a:lnTo>
                    <a:pt x="12" y="224"/>
                  </a:lnTo>
                  <a:lnTo>
                    <a:pt x="10" y="226"/>
                  </a:lnTo>
                  <a:lnTo>
                    <a:pt x="8" y="226"/>
                  </a:lnTo>
                  <a:lnTo>
                    <a:pt x="6" y="228"/>
                  </a:lnTo>
                  <a:lnTo>
                    <a:pt x="4" y="226"/>
                  </a:lnTo>
                  <a:lnTo>
                    <a:pt x="2" y="226"/>
                  </a:lnTo>
                  <a:lnTo>
                    <a:pt x="0" y="224"/>
                  </a:lnTo>
                  <a:lnTo>
                    <a:pt x="0" y="220"/>
                  </a:lnTo>
                  <a:lnTo>
                    <a:pt x="0" y="220"/>
                  </a:lnTo>
                  <a:lnTo>
                    <a:pt x="0" y="218"/>
                  </a:lnTo>
                  <a:lnTo>
                    <a:pt x="2" y="216"/>
                  </a:lnTo>
                  <a:lnTo>
                    <a:pt x="4" y="216"/>
                  </a:lnTo>
                  <a:lnTo>
                    <a:pt x="6" y="214"/>
                  </a:lnTo>
                  <a:lnTo>
                    <a:pt x="8" y="216"/>
                  </a:lnTo>
                  <a:lnTo>
                    <a:pt x="10" y="216"/>
                  </a:lnTo>
                  <a:lnTo>
                    <a:pt x="12" y="218"/>
                  </a:lnTo>
                  <a:lnTo>
                    <a:pt x="12" y="220"/>
                  </a:lnTo>
                  <a:lnTo>
                    <a:pt x="12" y="220"/>
                  </a:lnTo>
                  <a:close/>
                  <a:moveTo>
                    <a:pt x="12" y="245"/>
                  </a:moveTo>
                  <a:lnTo>
                    <a:pt x="12" y="245"/>
                  </a:lnTo>
                  <a:lnTo>
                    <a:pt x="12" y="247"/>
                  </a:lnTo>
                  <a:lnTo>
                    <a:pt x="10" y="249"/>
                  </a:lnTo>
                  <a:lnTo>
                    <a:pt x="8" y="251"/>
                  </a:lnTo>
                  <a:lnTo>
                    <a:pt x="6" y="251"/>
                  </a:lnTo>
                  <a:lnTo>
                    <a:pt x="4" y="251"/>
                  </a:lnTo>
                  <a:lnTo>
                    <a:pt x="2" y="249"/>
                  </a:lnTo>
                  <a:lnTo>
                    <a:pt x="0" y="247"/>
                  </a:lnTo>
                  <a:lnTo>
                    <a:pt x="0" y="245"/>
                  </a:lnTo>
                  <a:lnTo>
                    <a:pt x="0" y="245"/>
                  </a:lnTo>
                  <a:lnTo>
                    <a:pt x="0" y="243"/>
                  </a:lnTo>
                  <a:lnTo>
                    <a:pt x="2" y="241"/>
                  </a:lnTo>
                  <a:lnTo>
                    <a:pt x="4" y="239"/>
                  </a:lnTo>
                  <a:lnTo>
                    <a:pt x="6" y="239"/>
                  </a:lnTo>
                  <a:lnTo>
                    <a:pt x="8" y="239"/>
                  </a:lnTo>
                  <a:lnTo>
                    <a:pt x="10" y="241"/>
                  </a:lnTo>
                  <a:lnTo>
                    <a:pt x="12" y="243"/>
                  </a:lnTo>
                  <a:lnTo>
                    <a:pt x="12" y="245"/>
                  </a:lnTo>
                  <a:lnTo>
                    <a:pt x="12" y="245"/>
                  </a:lnTo>
                  <a:close/>
                  <a:moveTo>
                    <a:pt x="12" y="268"/>
                  </a:moveTo>
                  <a:lnTo>
                    <a:pt x="12" y="268"/>
                  </a:lnTo>
                  <a:lnTo>
                    <a:pt x="12" y="272"/>
                  </a:lnTo>
                  <a:lnTo>
                    <a:pt x="10" y="274"/>
                  </a:lnTo>
                  <a:lnTo>
                    <a:pt x="8" y="274"/>
                  </a:lnTo>
                  <a:lnTo>
                    <a:pt x="6" y="275"/>
                  </a:lnTo>
                  <a:lnTo>
                    <a:pt x="4" y="274"/>
                  </a:lnTo>
                  <a:lnTo>
                    <a:pt x="2" y="274"/>
                  </a:lnTo>
                  <a:lnTo>
                    <a:pt x="0" y="272"/>
                  </a:lnTo>
                  <a:lnTo>
                    <a:pt x="0" y="268"/>
                  </a:lnTo>
                  <a:lnTo>
                    <a:pt x="0" y="268"/>
                  </a:lnTo>
                  <a:lnTo>
                    <a:pt x="0" y="266"/>
                  </a:lnTo>
                  <a:lnTo>
                    <a:pt x="2" y="264"/>
                  </a:lnTo>
                  <a:lnTo>
                    <a:pt x="4" y="264"/>
                  </a:lnTo>
                  <a:lnTo>
                    <a:pt x="6" y="262"/>
                  </a:lnTo>
                  <a:lnTo>
                    <a:pt x="8" y="264"/>
                  </a:lnTo>
                  <a:lnTo>
                    <a:pt x="10" y="264"/>
                  </a:lnTo>
                  <a:lnTo>
                    <a:pt x="12" y="266"/>
                  </a:lnTo>
                  <a:lnTo>
                    <a:pt x="12" y="268"/>
                  </a:lnTo>
                  <a:lnTo>
                    <a:pt x="12" y="268"/>
                  </a:lnTo>
                  <a:close/>
                  <a:moveTo>
                    <a:pt x="12" y="293"/>
                  </a:moveTo>
                  <a:lnTo>
                    <a:pt x="12" y="293"/>
                  </a:lnTo>
                  <a:lnTo>
                    <a:pt x="12" y="295"/>
                  </a:lnTo>
                  <a:lnTo>
                    <a:pt x="10" y="297"/>
                  </a:lnTo>
                  <a:lnTo>
                    <a:pt x="8" y="298"/>
                  </a:lnTo>
                  <a:lnTo>
                    <a:pt x="6" y="298"/>
                  </a:lnTo>
                  <a:lnTo>
                    <a:pt x="4" y="298"/>
                  </a:lnTo>
                  <a:lnTo>
                    <a:pt x="2" y="297"/>
                  </a:lnTo>
                  <a:lnTo>
                    <a:pt x="0" y="295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291"/>
                  </a:lnTo>
                  <a:lnTo>
                    <a:pt x="2" y="289"/>
                  </a:lnTo>
                  <a:lnTo>
                    <a:pt x="4" y="287"/>
                  </a:lnTo>
                  <a:lnTo>
                    <a:pt x="6" y="287"/>
                  </a:lnTo>
                  <a:lnTo>
                    <a:pt x="8" y="287"/>
                  </a:lnTo>
                  <a:lnTo>
                    <a:pt x="10" y="289"/>
                  </a:lnTo>
                  <a:lnTo>
                    <a:pt x="12" y="291"/>
                  </a:lnTo>
                  <a:lnTo>
                    <a:pt x="12" y="293"/>
                  </a:lnTo>
                  <a:lnTo>
                    <a:pt x="12" y="293"/>
                  </a:lnTo>
                  <a:close/>
                  <a:moveTo>
                    <a:pt x="12" y="316"/>
                  </a:moveTo>
                  <a:lnTo>
                    <a:pt x="12" y="316"/>
                  </a:lnTo>
                  <a:lnTo>
                    <a:pt x="12" y="319"/>
                  </a:lnTo>
                  <a:lnTo>
                    <a:pt x="10" y="321"/>
                  </a:lnTo>
                  <a:lnTo>
                    <a:pt x="8" y="321"/>
                  </a:lnTo>
                  <a:lnTo>
                    <a:pt x="6" y="323"/>
                  </a:lnTo>
                  <a:lnTo>
                    <a:pt x="4" y="321"/>
                  </a:lnTo>
                  <a:lnTo>
                    <a:pt x="2" y="321"/>
                  </a:lnTo>
                  <a:lnTo>
                    <a:pt x="0" y="319"/>
                  </a:lnTo>
                  <a:lnTo>
                    <a:pt x="0" y="316"/>
                  </a:lnTo>
                  <a:lnTo>
                    <a:pt x="0" y="316"/>
                  </a:lnTo>
                  <a:lnTo>
                    <a:pt x="0" y="314"/>
                  </a:lnTo>
                  <a:lnTo>
                    <a:pt x="2" y="312"/>
                  </a:lnTo>
                  <a:lnTo>
                    <a:pt x="4" y="312"/>
                  </a:lnTo>
                  <a:lnTo>
                    <a:pt x="6" y="310"/>
                  </a:lnTo>
                  <a:lnTo>
                    <a:pt x="8" y="312"/>
                  </a:lnTo>
                  <a:lnTo>
                    <a:pt x="10" y="312"/>
                  </a:lnTo>
                  <a:lnTo>
                    <a:pt x="12" y="314"/>
                  </a:lnTo>
                  <a:lnTo>
                    <a:pt x="12" y="316"/>
                  </a:lnTo>
                  <a:lnTo>
                    <a:pt x="12" y="316"/>
                  </a:lnTo>
                  <a:close/>
                  <a:moveTo>
                    <a:pt x="12" y="341"/>
                  </a:moveTo>
                  <a:lnTo>
                    <a:pt x="12" y="341"/>
                  </a:lnTo>
                  <a:lnTo>
                    <a:pt x="12" y="342"/>
                  </a:lnTo>
                  <a:lnTo>
                    <a:pt x="10" y="344"/>
                  </a:lnTo>
                  <a:lnTo>
                    <a:pt x="8" y="346"/>
                  </a:lnTo>
                  <a:lnTo>
                    <a:pt x="6" y="346"/>
                  </a:lnTo>
                  <a:lnTo>
                    <a:pt x="4" y="346"/>
                  </a:lnTo>
                  <a:lnTo>
                    <a:pt x="2" y="344"/>
                  </a:lnTo>
                  <a:lnTo>
                    <a:pt x="0" y="342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0" y="339"/>
                  </a:lnTo>
                  <a:lnTo>
                    <a:pt x="2" y="337"/>
                  </a:lnTo>
                  <a:lnTo>
                    <a:pt x="4" y="335"/>
                  </a:lnTo>
                  <a:lnTo>
                    <a:pt x="6" y="335"/>
                  </a:lnTo>
                  <a:lnTo>
                    <a:pt x="8" y="335"/>
                  </a:lnTo>
                  <a:lnTo>
                    <a:pt x="10" y="337"/>
                  </a:lnTo>
                  <a:lnTo>
                    <a:pt x="12" y="339"/>
                  </a:lnTo>
                  <a:lnTo>
                    <a:pt x="12" y="341"/>
                  </a:lnTo>
                  <a:lnTo>
                    <a:pt x="12" y="341"/>
                  </a:lnTo>
                  <a:close/>
                  <a:moveTo>
                    <a:pt x="12" y="364"/>
                  </a:moveTo>
                  <a:lnTo>
                    <a:pt x="12" y="364"/>
                  </a:lnTo>
                  <a:lnTo>
                    <a:pt x="12" y="367"/>
                  </a:lnTo>
                  <a:lnTo>
                    <a:pt x="10" y="369"/>
                  </a:lnTo>
                  <a:lnTo>
                    <a:pt x="8" y="369"/>
                  </a:lnTo>
                  <a:lnTo>
                    <a:pt x="6" y="371"/>
                  </a:lnTo>
                  <a:lnTo>
                    <a:pt x="4" y="369"/>
                  </a:lnTo>
                  <a:lnTo>
                    <a:pt x="2" y="369"/>
                  </a:lnTo>
                  <a:lnTo>
                    <a:pt x="0" y="367"/>
                  </a:lnTo>
                  <a:lnTo>
                    <a:pt x="0" y="364"/>
                  </a:lnTo>
                  <a:lnTo>
                    <a:pt x="0" y="364"/>
                  </a:lnTo>
                  <a:lnTo>
                    <a:pt x="0" y="362"/>
                  </a:lnTo>
                  <a:lnTo>
                    <a:pt x="2" y="360"/>
                  </a:lnTo>
                  <a:lnTo>
                    <a:pt x="4" y="360"/>
                  </a:lnTo>
                  <a:lnTo>
                    <a:pt x="6" y="358"/>
                  </a:lnTo>
                  <a:lnTo>
                    <a:pt x="8" y="360"/>
                  </a:lnTo>
                  <a:lnTo>
                    <a:pt x="10" y="360"/>
                  </a:lnTo>
                  <a:lnTo>
                    <a:pt x="12" y="362"/>
                  </a:lnTo>
                  <a:lnTo>
                    <a:pt x="12" y="364"/>
                  </a:lnTo>
                  <a:lnTo>
                    <a:pt x="12" y="364"/>
                  </a:lnTo>
                  <a:close/>
                  <a:moveTo>
                    <a:pt x="12" y="388"/>
                  </a:moveTo>
                  <a:lnTo>
                    <a:pt x="12" y="388"/>
                  </a:lnTo>
                  <a:lnTo>
                    <a:pt x="12" y="390"/>
                  </a:lnTo>
                  <a:lnTo>
                    <a:pt x="10" y="392"/>
                  </a:lnTo>
                  <a:lnTo>
                    <a:pt x="8" y="394"/>
                  </a:lnTo>
                  <a:lnTo>
                    <a:pt x="6" y="394"/>
                  </a:lnTo>
                  <a:lnTo>
                    <a:pt x="4" y="394"/>
                  </a:lnTo>
                  <a:lnTo>
                    <a:pt x="2" y="392"/>
                  </a:lnTo>
                  <a:lnTo>
                    <a:pt x="0" y="390"/>
                  </a:lnTo>
                  <a:lnTo>
                    <a:pt x="0" y="388"/>
                  </a:lnTo>
                  <a:lnTo>
                    <a:pt x="0" y="388"/>
                  </a:lnTo>
                  <a:lnTo>
                    <a:pt x="0" y="387"/>
                  </a:lnTo>
                  <a:lnTo>
                    <a:pt x="2" y="385"/>
                  </a:lnTo>
                  <a:lnTo>
                    <a:pt x="4" y="383"/>
                  </a:lnTo>
                  <a:lnTo>
                    <a:pt x="6" y="383"/>
                  </a:lnTo>
                  <a:lnTo>
                    <a:pt x="8" y="383"/>
                  </a:lnTo>
                  <a:lnTo>
                    <a:pt x="10" y="385"/>
                  </a:lnTo>
                  <a:lnTo>
                    <a:pt x="12" y="387"/>
                  </a:lnTo>
                  <a:lnTo>
                    <a:pt x="12" y="388"/>
                  </a:lnTo>
                  <a:lnTo>
                    <a:pt x="12" y="388"/>
                  </a:lnTo>
                  <a:close/>
                  <a:moveTo>
                    <a:pt x="12" y="411"/>
                  </a:moveTo>
                  <a:lnTo>
                    <a:pt x="12" y="411"/>
                  </a:lnTo>
                  <a:lnTo>
                    <a:pt x="12" y="415"/>
                  </a:lnTo>
                  <a:lnTo>
                    <a:pt x="10" y="417"/>
                  </a:lnTo>
                  <a:lnTo>
                    <a:pt x="8" y="417"/>
                  </a:lnTo>
                  <a:lnTo>
                    <a:pt x="6" y="419"/>
                  </a:lnTo>
                  <a:lnTo>
                    <a:pt x="4" y="417"/>
                  </a:lnTo>
                  <a:lnTo>
                    <a:pt x="2" y="417"/>
                  </a:lnTo>
                  <a:lnTo>
                    <a:pt x="0" y="415"/>
                  </a:lnTo>
                  <a:lnTo>
                    <a:pt x="0" y="411"/>
                  </a:lnTo>
                  <a:lnTo>
                    <a:pt x="0" y="411"/>
                  </a:lnTo>
                  <a:lnTo>
                    <a:pt x="0" y="410"/>
                  </a:lnTo>
                  <a:lnTo>
                    <a:pt x="2" y="408"/>
                  </a:lnTo>
                  <a:lnTo>
                    <a:pt x="4" y="408"/>
                  </a:lnTo>
                  <a:lnTo>
                    <a:pt x="6" y="406"/>
                  </a:lnTo>
                  <a:lnTo>
                    <a:pt x="8" y="408"/>
                  </a:lnTo>
                  <a:lnTo>
                    <a:pt x="10" y="408"/>
                  </a:lnTo>
                  <a:lnTo>
                    <a:pt x="12" y="410"/>
                  </a:lnTo>
                  <a:lnTo>
                    <a:pt x="12" y="411"/>
                  </a:lnTo>
                  <a:lnTo>
                    <a:pt x="12" y="411"/>
                  </a:lnTo>
                  <a:close/>
                  <a:moveTo>
                    <a:pt x="12" y="436"/>
                  </a:moveTo>
                  <a:lnTo>
                    <a:pt x="12" y="436"/>
                  </a:lnTo>
                  <a:lnTo>
                    <a:pt x="12" y="438"/>
                  </a:lnTo>
                  <a:lnTo>
                    <a:pt x="10" y="440"/>
                  </a:lnTo>
                  <a:lnTo>
                    <a:pt x="8" y="442"/>
                  </a:lnTo>
                  <a:lnTo>
                    <a:pt x="6" y="442"/>
                  </a:lnTo>
                  <a:lnTo>
                    <a:pt x="4" y="442"/>
                  </a:lnTo>
                  <a:lnTo>
                    <a:pt x="2" y="440"/>
                  </a:lnTo>
                  <a:lnTo>
                    <a:pt x="0" y="438"/>
                  </a:lnTo>
                  <a:lnTo>
                    <a:pt x="0" y="436"/>
                  </a:lnTo>
                  <a:lnTo>
                    <a:pt x="0" y="436"/>
                  </a:lnTo>
                  <a:lnTo>
                    <a:pt x="0" y="434"/>
                  </a:lnTo>
                  <a:lnTo>
                    <a:pt x="2" y="432"/>
                  </a:lnTo>
                  <a:lnTo>
                    <a:pt x="4" y="431"/>
                  </a:lnTo>
                  <a:lnTo>
                    <a:pt x="6" y="431"/>
                  </a:lnTo>
                  <a:lnTo>
                    <a:pt x="8" y="431"/>
                  </a:lnTo>
                  <a:lnTo>
                    <a:pt x="10" y="432"/>
                  </a:lnTo>
                  <a:lnTo>
                    <a:pt x="12" y="434"/>
                  </a:lnTo>
                  <a:lnTo>
                    <a:pt x="12" y="436"/>
                  </a:lnTo>
                  <a:lnTo>
                    <a:pt x="12" y="436"/>
                  </a:lnTo>
                  <a:close/>
                  <a:moveTo>
                    <a:pt x="12" y="459"/>
                  </a:moveTo>
                  <a:lnTo>
                    <a:pt x="12" y="459"/>
                  </a:lnTo>
                  <a:lnTo>
                    <a:pt x="12" y="463"/>
                  </a:lnTo>
                  <a:lnTo>
                    <a:pt x="10" y="465"/>
                  </a:lnTo>
                  <a:lnTo>
                    <a:pt x="8" y="465"/>
                  </a:lnTo>
                  <a:lnTo>
                    <a:pt x="6" y="467"/>
                  </a:lnTo>
                  <a:lnTo>
                    <a:pt x="4" y="465"/>
                  </a:lnTo>
                  <a:lnTo>
                    <a:pt x="2" y="465"/>
                  </a:lnTo>
                  <a:lnTo>
                    <a:pt x="0" y="463"/>
                  </a:lnTo>
                  <a:lnTo>
                    <a:pt x="0" y="459"/>
                  </a:lnTo>
                  <a:lnTo>
                    <a:pt x="0" y="459"/>
                  </a:lnTo>
                  <a:lnTo>
                    <a:pt x="0" y="457"/>
                  </a:lnTo>
                  <a:lnTo>
                    <a:pt x="2" y="455"/>
                  </a:lnTo>
                  <a:lnTo>
                    <a:pt x="4" y="455"/>
                  </a:lnTo>
                  <a:lnTo>
                    <a:pt x="6" y="454"/>
                  </a:lnTo>
                  <a:lnTo>
                    <a:pt x="8" y="455"/>
                  </a:lnTo>
                  <a:lnTo>
                    <a:pt x="10" y="455"/>
                  </a:lnTo>
                  <a:lnTo>
                    <a:pt x="12" y="457"/>
                  </a:lnTo>
                  <a:lnTo>
                    <a:pt x="12" y="459"/>
                  </a:lnTo>
                  <a:lnTo>
                    <a:pt x="12" y="459"/>
                  </a:lnTo>
                  <a:close/>
                  <a:moveTo>
                    <a:pt x="12" y="484"/>
                  </a:moveTo>
                  <a:lnTo>
                    <a:pt x="12" y="484"/>
                  </a:lnTo>
                  <a:lnTo>
                    <a:pt x="12" y="486"/>
                  </a:lnTo>
                  <a:lnTo>
                    <a:pt x="10" y="488"/>
                  </a:lnTo>
                  <a:lnTo>
                    <a:pt x="8" y="490"/>
                  </a:lnTo>
                  <a:lnTo>
                    <a:pt x="6" y="490"/>
                  </a:lnTo>
                  <a:lnTo>
                    <a:pt x="4" y="490"/>
                  </a:lnTo>
                  <a:lnTo>
                    <a:pt x="2" y="488"/>
                  </a:lnTo>
                  <a:lnTo>
                    <a:pt x="0" y="486"/>
                  </a:lnTo>
                  <a:lnTo>
                    <a:pt x="0" y="484"/>
                  </a:lnTo>
                  <a:lnTo>
                    <a:pt x="0" y="484"/>
                  </a:lnTo>
                  <a:lnTo>
                    <a:pt x="0" y="482"/>
                  </a:lnTo>
                  <a:lnTo>
                    <a:pt x="2" y="480"/>
                  </a:lnTo>
                  <a:lnTo>
                    <a:pt x="4" y="478"/>
                  </a:lnTo>
                  <a:lnTo>
                    <a:pt x="6" y="478"/>
                  </a:lnTo>
                  <a:lnTo>
                    <a:pt x="8" y="478"/>
                  </a:lnTo>
                  <a:lnTo>
                    <a:pt x="10" y="480"/>
                  </a:lnTo>
                  <a:lnTo>
                    <a:pt x="12" y="482"/>
                  </a:lnTo>
                  <a:lnTo>
                    <a:pt x="12" y="484"/>
                  </a:lnTo>
                  <a:lnTo>
                    <a:pt x="12" y="484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Rectangle 18"/>
            <p:cNvSpPr>
              <a:spLocks noChangeArrowheads="1"/>
            </p:cNvSpPr>
            <p:nvPr/>
          </p:nvSpPr>
          <p:spPr bwMode="auto">
            <a:xfrm>
              <a:off x="2288" y="3059"/>
              <a:ext cx="17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x</a:t>
              </a:r>
              <a:endParaRPr kumimoji="0" lang="de-DE" alt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2384" y="3141"/>
              <a:ext cx="117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1</a:t>
              </a:r>
              <a:endParaRPr kumimoji="0" lang="de-DE" alt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>
              <a:off x="2449" y="3059"/>
              <a:ext cx="12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de-DE" alt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21"/>
            <p:cNvSpPr>
              <a:spLocks noChangeArrowheads="1"/>
            </p:cNvSpPr>
            <p:nvPr/>
          </p:nvSpPr>
          <p:spPr bwMode="auto">
            <a:xfrm>
              <a:off x="1977" y="3067"/>
              <a:ext cx="17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x</a:t>
              </a:r>
              <a:endParaRPr kumimoji="0" lang="de-DE" alt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22"/>
            <p:cNvSpPr>
              <a:spLocks noChangeArrowheads="1"/>
            </p:cNvSpPr>
            <p:nvPr/>
          </p:nvSpPr>
          <p:spPr bwMode="auto">
            <a:xfrm>
              <a:off x="2073" y="3149"/>
              <a:ext cx="117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2</a:t>
              </a:r>
              <a:endParaRPr kumimoji="0" lang="de-DE" alt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23"/>
            <p:cNvSpPr>
              <a:spLocks noChangeArrowheads="1"/>
            </p:cNvSpPr>
            <p:nvPr/>
          </p:nvSpPr>
          <p:spPr bwMode="auto">
            <a:xfrm>
              <a:off x="2138" y="3067"/>
              <a:ext cx="12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de-DE" alt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24"/>
            <p:cNvSpPr>
              <a:spLocks noChangeArrowheads="1"/>
            </p:cNvSpPr>
            <p:nvPr/>
          </p:nvSpPr>
          <p:spPr bwMode="auto">
            <a:xfrm>
              <a:off x="1697" y="3077"/>
              <a:ext cx="17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x</a:t>
              </a:r>
              <a:endParaRPr kumimoji="0" lang="de-DE" alt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25"/>
            <p:cNvSpPr>
              <a:spLocks noChangeArrowheads="1"/>
            </p:cNvSpPr>
            <p:nvPr/>
          </p:nvSpPr>
          <p:spPr bwMode="auto">
            <a:xfrm>
              <a:off x="1793" y="3107"/>
              <a:ext cx="146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*</a:t>
              </a:r>
              <a:endParaRPr kumimoji="0" lang="de-DE" alt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6"/>
            <p:cNvSpPr>
              <a:spLocks noChangeArrowheads="1"/>
            </p:cNvSpPr>
            <p:nvPr/>
          </p:nvSpPr>
          <p:spPr bwMode="auto">
            <a:xfrm>
              <a:off x="1873" y="3077"/>
              <a:ext cx="12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de-DE" alt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Line 27"/>
            <p:cNvSpPr>
              <a:spLocks noChangeShapeType="1"/>
            </p:cNvSpPr>
            <p:nvPr/>
          </p:nvSpPr>
          <p:spPr bwMode="auto">
            <a:xfrm>
              <a:off x="2048" y="2948"/>
              <a:ext cx="0" cy="7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>
              <a:off x="1768" y="2948"/>
              <a:ext cx="0" cy="7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Rectangle 29"/>
            <p:cNvSpPr>
              <a:spLocks noChangeArrowheads="1"/>
            </p:cNvSpPr>
            <p:nvPr/>
          </p:nvSpPr>
          <p:spPr bwMode="auto">
            <a:xfrm>
              <a:off x="2417" y="2414"/>
              <a:ext cx="301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f(x</a:t>
              </a:r>
              <a:endParaRPr kumimoji="0" lang="de-DE" alt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30"/>
            <p:cNvSpPr>
              <a:spLocks noChangeArrowheads="1"/>
            </p:cNvSpPr>
            <p:nvPr/>
          </p:nvSpPr>
          <p:spPr bwMode="auto">
            <a:xfrm>
              <a:off x="2640" y="2496"/>
              <a:ext cx="117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1</a:t>
              </a:r>
              <a:endParaRPr kumimoji="0" lang="de-DE" alt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31"/>
            <p:cNvSpPr>
              <a:spLocks noChangeArrowheads="1"/>
            </p:cNvSpPr>
            <p:nvPr/>
          </p:nvSpPr>
          <p:spPr bwMode="auto">
            <a:xfrm>
              <a:off x="2705" y="2414"/>
              <a:ext cx="140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)</a:t>
              </a:r>
              <a:endParaRPr kumimoji="0" lang="de-DE" alt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32"/>
            <p:cNvSpPr>
              <a:spLocks noChangeArrowheads="1"/>
            </p:cNvSpPr>
            <p:nvPr/>
          </p:nvSpPr>
          <p:spPr bwMode="auto">
            <a:xfrm>
              <a:off x="2768" y="2414"/>
              <a:ext cx="12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de-DE" alt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33"/>
            <p:cNvSpPr>
              <a:spLocks noChangeArrowheads="1"/>
            </p:cNvSpPr>
            <p:nvPr/>
          </p:nvSpPr>
          <p:spPr bwMode="auto">
            <a:xfrm>
              <a:off x="2728" y="1991"/>
              <a:ext cx="382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f '(x</a:t>
              </a:r>
              <a:endParaRPr kumimoji="0" lang="de-DE" alt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34"/>
            <p:cNvSpPr>
              <a:spLocks noChangeArrowheads="1"/>
            </p:cNvSpPr>
            <p:nvPr/>
          </p:nvSpPr>
          <p:spPr bwMode="auto">
            <a:xfrm>
              <a:off x="3033" y="2073"/>
              <a:ext cx="117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1</a:t>
              </a:r>
              <a:endParaRPr kumimoji="0" lang="de-DE" alt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35"/>
            <p:cNvSpPr>
              <a:spLocks noChangeArrowheads="1"/>
            </p:cNvSpPr>
            <p:nvPr/>
          </p:nvSpPr>
          <p:spPr bwMode="auto">
            <a:xfrm>
              <a:off x="3098" y="1991"/>
              <a:ext cx="140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)</a:t>
              </a:r>
              <a:endParaRPr kumimoji="0" lang="de-DE" alt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3162" y="1991"/>
              <a:ext cx="12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de-DE" alt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37"/>
            <p:cNvSpPr>
              <a:spLocks noChangeArrowheads="1"/>
            </p:cNvSpPr>
            <p:nvPr/>
          </p:nvSpPr>
          <p:spPr bwMode="auto">
            <a:xfrm>
              <a:off x="2816" y="1138"/>
              <a:ext cx="36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f(x)</a:t>
              </a:r>
              <a:endParaRPr kumimoji="0" lang="de-DE" alt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38"/>
            <p:cNvSpPr>
              <a:spLocks noChangeArrowheads="1"/>
            </p:cNvSpPr>
            <p:nvPr/>
          </p:nvSpPr>
          <p:spPr bwMode="auto">
            <a:xfrm>
              <a:off x="3102" y="1138"/>
              <a:ext cx="12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de-DE" alt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9"/>
            <p:cNvSpPr>
              <a:spLocks noChangeArrowheads="1"/>
            </p:cNvSpPr>
            <p:nvPr/>
          </p:nvSpPr>
          <p:spPr bwMode="auto">
            <a:xfrm>
              <a:off x="3281" y="2933"/>
              <a:ext cx="17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x</a:t>
              </a:r>
              <a:endParaRPr kumimoji="0" lang="de-DE" alt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40"/>
            <p:cNvSpPr>
              <a:spLocks noChangeArrowheads="1"/>
            </p:cNvSpPr>
            <p:nvPr/>
          </p:nvSpPr>
          <p:spPr bwMode="auto">
            <a:xfrm>
              <a:off x="3375" y="2933"/>
              <a:ext cx="12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2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de-DE" alt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6" name="Textfeld 35"/>
          <p:cNvSpPr txBox="1"/>
          <p:nvPr/>
        </p:nvSpPr>
        <p:spPr>
          <a:xfrm>
            <a:off x="1050925" y="5661891"/>
            <a:ext cx="7409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Was tue ich, wenn die Funktion f (aber nicht die Werte f(x)) unbekannt sind ?</a:t>
            </a:r>
            <a:endParaRPr lang="de-DE" dirty="0"/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Parameterschätzung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43013"/>
            <a:ext cx="8458200" cy="5210175"/>
          </a:xfrm>
        </p:spPr>
        <p:txBody>
          <a:bodyPr/>
          <a:lstStyle/>
          <a:p>
            <a:pPr>
              <a:defRPr/>
            </a:pPr>
            <a:r>
              <a:rPr dirty="0" smtClean="0"/>
              <a:t>Schätzungsproblem: </a:t>
            </a:r>
            <a:r>
              <a:rPr dirty="0" smtClean="0">
                <a:solidFill>
                  <a:srgbClr val="00B0F0"/>
                </a:solidFill>
              </a:rPr>
              <a:t>Modellkomplexität</a:t>
            </a:r>
          </a:p>
          <a:p>
            <a:pPr marL="542925" lvl="1">
              <a:defRPr/>
            </a:pPr>
            <a:r>
              <a:rPr dirty="0" smtClean="0"/>
              <a:t>Genauigkeit vs. Einfachheit</a:t>
            </a:r>
          </a:p>
          <a:p>
            <a:pPr marL="542925" lvl="1">
              <a:defRPr/>
            </a:pPr>
            <a:r>
              <a:rPr dirty="0" err="1" smtClean="0"/>
              <a:t>Overfitting</a:t>
            </a:r>
            <a:r>
              <a:rPr dirty="0" smtClean="0"/>
              <a:t>    vs. Generalisierung</a:t>
            </a:r>
          </a:p>
          <a:p>
            <a:pPr>
              <a:spcBef>
                <a:spcPts val="1200"/>
              </a:spcBef>
              <a:defRPr/>
            </a:pPr>
            <a:r>
              <a:rPr dirty="0" smtClean="0"/>
              <a:t>2 Modelle, gleiche Parameterzahl k. </a:t>
            </a:r>
          </a:p>
          <a:p>
            <a:pPr marL="542925" lvl="1">
              <a:spcBef>
                <a:spcPts val="600"/>
              </a:spcBef>
              <a:defRPr/>
            </a:pPr>
            <a:r>
              <a:rPr b="1" dirty="0" smtClean="0"/>
              <a:t>Frage</a:t>
            </a:r>
            <a:r>
              <a:rPr dirty="0" smtClean="0"/>
              <a:t>: 	Welches davon nehmen?</a:t>
            </a:r>
          </a:p>
          <a:p>
            <a:pPr marL="542925" lvl="1">
              <a:spcBef>
                <a:spcPts val="600"/>
              </a:spcBef>
              <a:defRPr/>
            </a:pPr>
            <a:r>
              <a:rPr b="1" dirty="0" smtClean="0"/>
              <a:t>Antwort</a:t>
            </a:r>
            <a:r>
              <a:rPr dirty="0" smtClean="0"/>
              <a:t>: 	Dasjenige, das </a:t>
            </a:r>
            <a:r>
              <a:rPr b="1" dirty="0" smtClean="0">
                <a:solidFill>
                  <a:srgbClr val="00B0F0"/>
                </a:solidFill>
              </a:rPr>
              <a:t>einfacher</a:t>
            </a:r>
            <a:r>
              <a:rPr dirty="0" smtClean="0">
                <a:solidFill>
                  <a:srgbClr val="00B0F0"/>
                </a:solidFill>
              </a:rPr>
              <a:t> </a:t>
            </a:r>
            <a:r>
              <a:rPr dirty="0" smtClean="0"/>
              <a:t>ist </a:t>
            </a:r>
            <a:r>
              <a:rPr sz="1800" dirty="0" smtClean="0"/>
              <a:t>(weniger Fehler bei weiteren Samples).</a:t>
            </a:r>
          </a:p>
          <a:p>
            <a:pPr>
              <a:spcBef>
                <a:spcPts val="1200"/>
              </a:spcBef>
              <a:defRPr/>
            </a:pPr>
            <a:r>
              <a:rPr dirty="0" smtClean="0"/>
              <a:t>Kriterien für „Einfachheit“ (Modellkomplexität)</a:t>
            </a:r>
          </a:p>
          <a:p>
            <a:pPr marL="542925" lvl="1">
              <a:spcBef>
                <a:spcPts val="600"/>
              </a:spcBef>
              <a:defRPr/>
            </a:pPr>
            <a:r>
              <a:rPr dirty="0" err="1" smtClean="0"/>
              <a:t>Akaike</a:t>
            </a:r>
            <a:r>
              <a:rPr dirty="0" smtClean="0"/>
              <a:t> </a:t>
            </a:r>
            <a:r>
              <a:rPr dirty="0" err="1" smtClean="0"/>
              <a:t>information</a:t>
            </a:r>
            <a:r>
              <a:rPr dirty="0" smtClean="0"/>
              <a:t> </a:t>
            </a:r>
            <a:r>
              <a:rPr dirty="0" err="1" smtClean="0"/>
              <a:t>criterion</a:t>
            </a:r>
            <a:r>
              <a:rPr dirty="0" smtClean="0"/>
              <a:t>     </a:t>
            </a:r>
            <a:r>
              <a:rPr b="1" dirty="0" smtClean="0"/>
              <a:t>AIC </a:t>
            </a:r>
            <a:r>
              <a:rPr dirty="0" smtClean="0"/>
              <a:t>=</a:t>
            </a:r>
            <a:r>
              <a:rPr b="1" dirty="0" smtClean="0"/>
              <a:t> </a:t>
            </a:r>
            <a:r>
              <a:rPr dirty="0" smtClean="0"/>
              <a:t>2k – 2ln(L)	</a:t>
            </a:r>
            <a:r>
              <a:rPr i="1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i="1" dirty="0" err="1" smtClean="0">
                <a:solidFill>
                  <a:schemeClr val="bg2">
                    <a:lumMod val="50000"/>
                  </a:schemeClr>
                </a:solidFill>
              </a:rPr>
              <a:t>Akaike</a:t>
            </a:r>
            <a:r>
              <a:rPr i="1" dirty="0" smtClean="0">
                <a:solidFill>
                  <a:schemeClr val="bg2">
                    <a:lumMod val="50000"/>
                  </a:schemeClr>
                </a:solidFill>
              </a:rPr>
              <a:t> 1974)</a:t>
            </a:r>
          </a:p>
          <a:p>
            <a:pPr marL="542925" lvl="1">
              <a:spcBef>
                <a:spcPts val="0"/>
              </a:spcBef>
              <a:defRPr/>
            </a:pPr>
            <a:r>
              <a:rPr dirty="0" smtClean="0">
                <a:sym typeface="Symbol" panose="05050102010706020507" pitchFamily="18" charset="2"/>
              </a:rPr>
              <a:t> </a:t>
            </a:r>
            <a:r>
              <a:rPr sz="2800" dirty="0" smtClean="0">
                <a:sym typeface="Symbol" panose="05050102010706020507" pitchFamily="18" charset="2"/>
              </a:rPr>
              <a:t></a:t>
            </a:r>
            <a:r>
              <a:rPr sz="2800" baseline="30000" dirty="0" smtClean="0"/>
              <a:t>2</a:t>
            </a:r>
            <a:r>
              <a:rPr dirty="0" smtClean="0"/>
              <a:t> – Test (Chi-Quadrat-Test)   </a:t>
            </a:r>
            <a:r>
              <a:rPr i="1" dirty="0" smtClean="0">
                <a:solidFill>
                  <a:schemeClr val="bg1">
                    <a:lumMod val="50000"/>
                  </a:schemeClr>
                </a:solidFill>
              </a:rPr>
              <a:t>= reduziert AIC zu 2k+ </a:t>
            </a:r>
            <a:r>
              <a:rPr dirty="0" smtClean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</a:t>
            </a:r>
            <a:r>
              <a:rPr baseline="30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542925" lvl="1">
              <a:spcBef>
                <a:spcPts val="600"/>
              </a:spcBef>
              <a:defRPr/>
            </a:pPr>
            <a:r>
              <a:rPr dirty="0" err="1" smtClean="0"/>
              <a:t>Leave</a:t>
            </a:r>
            <a:r>
              <a:rPr dirty="0" smtClean="0"/>
              <a:t>-</a:t>
            </a:r>
            <a:r>
              <a:rPr dirty="0" err="1" smtClean="0"/>
              <a:t>one</a:t>
            </a:r>
            <a:r>
              <a:rPr dirty="0" smtClean="0"/>
              <a:t>-out </a:t>
            </a:r>
            <a:r>
              <a:rPr dirty="0" err="1" smtClean="0"/>
              <a:t>cross</a:t>
            </a:r>
            <a:r>
              <a:rPr dirty="0" smtClean="0"/>
              <a:t>-validation </a:t>
            </a:r>
            <a:r>
              <a:rPr sz="1800" i="1" dirty="0" smtClean="0">
                <a:solidFill>
                  <a:schemeClr val="bg1">
                    <a:lumMod val="50000"/>
                  </a:schemeClr>
                </a:solidFill>
              </a:rPr>
              <a:t>= AIC asymptotisch bei lin. Regression</a:t>
            </a:r>
          </a:p>
          <a:p>
            <a:pPr marL="542925" lvl="1">
              <a:spcBef>
                <a:spcPts val="600"/>
              </a:spcBef>
              <a:defRPr/>
            </a:pPr>
            <a:r>
              <a:rPr dirty="0" err="1" smtClean="0"/>
              <a:t>Mallows's</a:t>
            </a:r>
            <a:r>
              <a:rPr dirty="0" smtClean="0"/>
              <a:t> </a:t>
            </a:r>
            <a:r>
              <a:rPr i="1" dirty="0" err="1" smtClean="0"/>
              <a:t>C</a:t>
            </a:r>
            <a:r>
              <a:rPr i="1" baseline="-25000" dirty="0" err="1" smtClean="0"/>
              <a:t>p</a:t>
            </a:r>
            <a:r>
              <a:rPr i="1" dirty="0" smtClean="0"/>
              <a:t>		      </a:t>
            </a:r>
            <a:r>
              <a:rPr sz="1800" i="1" dirty="0" smtClean="0">
                <a:solidFill>
                  <a:schemeClr val="bg1">
                    <a:lumMod val="50000"/>
                  </a:schemeClr>
                </a:solidFill>
              </a:rPr>
              <a:t>= AIC bei </a:t>
            </a:r>
            <a:r>
              <a:rPr sz="1800" i="1" dirty="0" err="1" smtClean="0">
                <a:solidFill>
                  <a:schemeClr val="bg1">
                    <a:lumMod val="50000"/>
                  </a:schemeClr>
                </a:solidFill>
              </a:rPr>
              <a:t>Gauss‘scher</a:t>
            </a:r>
            <a:r>
              <a:rPr sz="1800" i="1" dirty="0" smtClean="0">
                <a:solidFill>
                  <a:schemeClr val="bg1">
                    <a:lumMod val="50000"/>
                  </a:schemeClr>
                </a:solidFill>
              </a:rPr>
              <a:t> lin. Regression</a:t>
            </a:r>
            <a:endParaRPr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542925" lvl="1">
              <a:spcBef>
                <a:spcPts val="600"/>
              </a:spcBef>
              <a:defRPr/>
            </a:pPr>
            <a:r>
              <a:rPr dirty="0" err="1" smtClean="0"/>
              <a:t>Bayesian</a:t>
            </a:r>
            <a:r>
              <a:rPr dirty="0" smtClean="0"/>
              <a:t> </a:t>
            </a:r>
            <a:r>
              <a:rPr dirty="0" err="1" smtClean="0"/>
              <a:t>information</a:t>
            </a:r>
            <a:r>
              <a:rPr dirty="0" smtClean="0"/>
              <a:t> </a:t>
            </a:r>
            <a:r>
              <a:rPr dirty="0" err="1" smtClean="0"/>
              <a:t>criterion</a:t>
            </a:r>
            <a:r>
              <a:rPr dirty="0" smtClean="0"/>
              <a:t> </a:t>
            </a:r>
            <a:r>
              <a:rPr b="1" dirty="0" smtClean="0"/>
              <a:t>BIC </a:t>
            </a:r>
            <a:r>
              <a:rPr dirty="0" smtClean="0"/>
              <a:t>= log(</a:t>
            </a:r>
            <a:r>
              <a:rPr i="1" dirty="0" smtClean="0"/>
              <a:t>n</a:t>
            </a:r>
            <a:r>
              <a:rPr dirty="0" smtClean="0"/>
              <a:t>)k – 2ln(L)</a:t>
            </a:r>
          </a:p>
          <a:p>
            <a:pPr lvl="1">
              <a:spcBef>
                <a:spcPts val="1200"/>
              </a:spcBef>
              <a:defRPr/>
            </a:pPr>
            <a:endParaRPr dirty="0"/>
          </a:p>
        </p:txBody>
      </p:sp>
      <p:sp>
        <p:nvSpPr>
          <p:cNvPr id="122884" name="Fußzeilenplatzhalt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00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  <p:sp>
        <p:nvSpPr>
          <p:cNvPr id="122885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800" smtClean="0">
                <a:solidFill>
                  <a:schemeClr val="bg1"/>
                </a:solidFill>
              </a:rPr>
              <a:t> - 3-</a:t>
            </a:r>
            <a:fld id="{5642642E-9728-43D4-B467-5AFC114EFDFC}" type="slidenum">
              <a:rPr lang="de-DE" altLang="de-DE" sz="800" smtClean="0">
                <a:solidFill>
                  <a:schemeClr val="bg1"/>
                </a:solidFill>
              </a:rPr>
              <a:pPr/>
              <a:t>85</a:t>
            </a:fld>
            <a:r>
              <a:rPr lang="de-DE" altLang="de-DE" sz="800" smtClean="0">
                <a:solidFill>
                  <a:schemeClr val="bg1"/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846543022"/>
      </p:ext>
    </p:extLst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Parameterschätzung: Modellkomplexität</a:t>
            </a:r>
          </a:p>
        </p:txBody>
      </p:sp>
      <p:sp>
        <p:nvSpPr>
          <p:cNvPr id="3" name="Inhaltsplatzhalter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blipFill rotWithShape="0">
            <a:blip r:embed="rId3"/>
            <a:stretch>
              <a:fillRect t="-820"/>
            </a:stretch>
          </a:blipFill>
          <a:extLst/>
        </p:spPr>
        <p:txBody>
          <a:bodyPr/>
          <a:lstStyle/>
          <a:p>
            <a:r>
              <a:rPr>
                <a:noFill/>
              </a:rPr>
              <a:t> </a:t>
            </a:r>
          </a:p>
        </p:txBody>
      </p:sp>
      <p:sp>
        <p:nvSpPr>
          <p:cNvPr id="124932" name="Fußzeilenplatzhalt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00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  <p:sp>
        <p:nvSpPr>
          <p:cNvPr id="124933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800" smtClean="0">
                <a:solidFill>
                  <a:schemeClr val="bg1"/>
                </a:solidFill>
              </a:rPr>
              <a:t> - 3-</a:t>
            </a:r>
            <a:fld id="{B5EAA8C8-D9F6-49AD-A7DC-17FC7887938E}" type="slidenum">
              <a:rPr lang="de-DE" altLang="de-DE" sz="800" smtClean="0">
                <a:solidFill>
                  <a:schemeClr val="bg1"/>
                </a:solidFill>
              </a:rPr>
              <a:pPr/>
              <a:t>86</a:t>
            </a:fld>
            <a:r>
              <a:rPr lang="de-DE" altLang="de-DE" sz="800" smtClean="0">
                <a:solidFill>
                  <a:schemeClr val="bg1"/>
                </a:solidFill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562003444"/>
      </p:ext>
    </p:extLst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Parameterschätzung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77200" cy="636588"/>
          </a:xfrm>
        </p:spPr>
        <p:txBody>
          <a:bodyPr/>
          <a:lstStyle/>
          <a:p>
            <a:pPr marL="0" indent="0"/>
            <a:r>
              <a:rPr smtClean="0"/>
              <a:t>Beispiel: Parameterschätzung eines Prozesses</a:t>
            </a:r>
          </a:p>
        </p:txBody>
      </p:sp>
      <p:pic>
        <p:nvPicPr>
          <p:cNvPr id="2426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2619375"/>
            <a:ext cx="3983037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Textfeld 7"/>
          <p:cNvSpPr txBox="1">
            <a:spLocks noChangeArrowheads="1"/>
          </p:cNvSpPr>
          <p:nvPr/>
        </p:nvSpPr>
        <p:spPr bwMode="auto">
          <a:xfrm>
            <a:off x="904875" y="1943100"/>
            <a:ext cx="3848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/>
              <a:t>Eingabe/Ausgabe bei c=0,8</a:t>
            </a:r>
          </a:p>
        </p:txBody>
      </p:sp>
      <p:sp>
        <p:nvSpPr>
          <p:cNvPr id="109574" name="Textfeld 8"/>
          <p:cNvSpPr txBox="1">
            <a:spLocks noChangeArrowheads="1"/>
          </p:cNvSpPr>
          <p:nvPr/>
        </p:nvSpPr>
        <p:spPr bwMode="auto">
          <a:xfrm>
            <a:off x="5172075" y="1943100"/>
            <a:ext cx="3971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 dirty="0"/>
              <a:t>Schätzung von </a:t>
            </a:r>
            <a:r>
              <a:rPr lang="de-DE" altLang="de-DE" sz="2000" b="0" i="1" dirty="0"/>
              <a:t>c</a:t>
            </a:r>
            <a:r>
              <a:rPr lang="de-DE" altLang="de-DE" sz="2000" b="0" dirty="0"/>
              <a:t> mit Zielfunktion</a:t>
            </a:r>
          </a:p>
        </p:txBody>
      </p:sp>
      <p:grpSp>
        <p:nvGrpSpPr>
          <p:cNvPr id="109575" name="Group 10"/>
          <p:cNvGrpSpPr>
            <a:grpSpLocks noChangeAspect="1"/>
          </p:cNvGrpSpPr>
          <p:nvPr/>
        </p:nvGrpSpPr>
        <p:grpSpPr bwMode="auto">
          <a:xfrm>
            <a:off x="5076825" y="2573338"/>
            <a:ext cx="4135438" cy="2725737"/>
            <a:chOff x="3198" y="1621"/>
            <a:chExt cx="2605" cy="1717"/>
          </a:xfrm>
        </p:grpSpPr>
        <p:sp>
          <p:nvSpPr>
            <p:cNvPr id="109580" name="AutoShape 9"/>
            <p:cNvSpPr>
              <a:spLocks noChangeAspect="1" noChangeArrowheads="1" noTextEdit="1"/>
            </p:cNvSpPr>
            <p:nvPr/>
          </p:nvSpPr>
          <p:spPr bwMode="auto">
            <a:xfrm>
              <a:off x="3198" y="1624"/>
              <a:ext cx="2478" cy="1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9581" name="Rectangle 11"/>
            <p:cNvSpPr>
              <a:spLocks noChangeArrowheads="1"/>
            </p:cNvSpPr>
            <p:nvPr/>
          </p:nvSpPr>
          <p:spPr bwMode="auto">
            <a:xfrm>
              <a:off x="3199" y="1621"/>
              <a:ext cx="9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17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000" b="0"/>
            </a:p>
          </p:txBody>
        </p:sp>
        <p:pic>
          <p:nvPicPr>
            <p:cNvPr id="109582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1" y="1625"/>
              <a:ext cx="2438" cy="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583" name="Rectangle 13"/>
            <p:cNvSpPr>
              <a:spLocks noChangeArrowheads="1"/>
            </p:cNvSpPr>
            <p:nvPr/>
          </p:nvSpPr>
          <p:spPr bwMode="auto">
            <a:xfrm>
              <a:off x="5640" y="3142"/>
              <a:ext cx="129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17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 </a:t>
              </a:r>
              <a:endParaRPr lang="de-DE" altLang="de-DE" sz="2000" b="0"/>
            </a:p>
          </p:txBody>
        </p:sp>
        <p:sp>
          <p:nvSpPr>
            <p:cNvPr id="109584" name="Rectangle 14"/>
            <p:cNvSpPr>
              <a:spLocks noChangeArrowheads="1"/>
            </p:cNvSpPr>
            <p:nvPr/>
          </p:nvSpPr>
          <p:spPr bwMode="auto">
            <a:xfrm>
              <a:off x="5709" y="3142"/>
              <a:ext cx="9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17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000" b="0"/>
            </a:p>
          </p:txBody>
        </p:sp>
        <p:sp>
          <p:nvSpPr>
            <p:cNvPr id="109585" name="Rectangle 15"/>
            <p:cNvSpPr>
              <a:spLocks noChangeArrowheads="1"/>
            </p:cNvSpPr>
            <p:nvPr/>
          </p:nvSpPr>
          <p:spPr bwMode="auto">
            <a:xfrm>
              <a:off x="5117" y="3016"/>
              <a:ext cx="343" cy="1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109586" name="Rectangle 16"/>
            <p:cNvSpPr>
              <a:spLocks noChangeArrowheads="1"/>
            </p:cNvSpPr>
            <p:nvPr/>
          </p:nvSpPr>
          <p:spPr bwMode="auto">
            <a:xfrm>
              <a:off x="5118" y="3023"/>
              <a:ext cx="381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1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Param c</a:t>
              </a:r>
              <a:endParaRPr lang="de-DE" altLang="de-DE" sz="2000" b="0"/>
            </a:p>
          </p:txBody>
        </p:sp>
        <p:sp>
          <p:nvSpPr>
            <p:cNvPr id="109587" name="Rectangle 17"/>
            <p:cNvSpPr>
              <a:spLocks noChangeArrowheads="1"/>
            </p:cNvSpPr>
            <p:nvPr/>
          </p:nvSpPr>
          <p:spPr bwMode="auto">
            <a:xfrm>
              <a:off x="5452" y="3023"/>
              <a:ext cx="67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1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000" b="0"/>
            </a:p>
          </p:txBody>
        </p:sp>
        <p:sp>
          <p:nvSpPr>
            <p:cNvPr id="109588" name="Rectangle 18"/>
            <p:cNvSpPr>
              <a:spLocks noChangeArrowheads="1"/>
            </p:cNvSpPr>
            <p:nvPr/>
          </p:nvSpPr>
          <p:spPr bwMode="auto">
            <a:xfrm>
              <a:off x="3535" y="1893"/>
              <a:ext cx="344" cy="1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endParaRPr lang="de-DE" altLang="de-DE" sz="2000" b="0"/>
            </a:p>
          </p:txBody>
        </p:sp>
        <p:sp>
          <p:nvSpPr>
            <p:cNvPr id="109589" name="Rectangle 19"/>
            <p:cNvSpPr>
              <a:spLocks noChangeArrowheads="1"/>
            </p:cNvSpPr>
            <p:nvPr/>
          </p:nvSpPr>
          <p:spPr bwMode="auto">
            <a:xfrm>
              <a:off x="3537" y="1925"/>
              <a:ext cx="112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1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R</a:t>
              </a:r>
              <a:endParaRPr lang="de-DE" altLang="de-DE" sz="2000" b="0"/>
            </a:p>
          </p:txBody>
        </p:sp>
        <p:sp>
          <p:nvSpPr>
            <p:cNvPr id="109590" name="Rectangle 20"/>
            <p:cNvSpPr>
              <a:spLocks noChangeArrowheads="1"/>
            </p:cNvSpPr>
            <p:nvPr/>
          </p:nvSpPr>
          <p:spPr bwMode="auto">
            <a:xfrm>
              <a:off x="3617" y="1935"/>
              <a:ext cx="10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12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(c)</a:t>
              </a:r>
              <a:endParaRPr lang="de-DE" altLang="de-DE" sz="2000" b="0"/>
            </a:p>
          </p:txBody>
        </p:sp>
        <p:sp>
          <p:nvSpPr>
            <p:cNvPr id="109591" name="Rectangle 21"/>
            <p:cNvSpPr>
              <a:spLocks noChangeArrowheads="1"/>
            </p:cNvSpPr>
            <p:nvPr/>
          </p:nvSpPr>
          <p:spPr bwMode="auto">
            <a:xfrm>
              <a:off x="3745" y="1925"/>
              <a:ext cx="67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buSzPct val="130000"/>
                <a:buBlip>
                  <a:blip r:embed="rId5"/>
                </a:buBlip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66CC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de-DE" altLang="de-DE" sz="1300" b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de-DE" altLang="de-DE" sz="2000" b="0"/>
            </a:p>
          </p:txBody>
        </p:sp>
      </p:grpSp>
      <p:sp>
        <p:nvSpPr>
          <p:cNvPr id="109576" name="Textfeld 22"/>
          <p:cNvSpPr txBox="1">
            <a:spLocks noChangeArrowheads="1"/>
          </p:cNvSpPr>
          <p:nvPr/>
        </p:nvSpPr>
        <p:spPr bwMode="auto">
          <a:xfrm>
            <a:off x="7181850" y="5429250"/>
            <a:ext cx="1666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r>
              <a:rPr lang="de-DE" altLang="de-DE" sz="2000" b="0" dirty="0"/>
              <a:t>c* = 0,8015</a:t>
            </a:r>
          </a:p>
        </p:txBody>
      </p:sp>
      <p:cxnSp>
        <p:nvCxnSpPr>
          <p:cNvPr id="109577" name="Gerade Verbindung 24"/>
          <p:cNvCxnSpPr>
            <a:cxnSpLocks noChangeShapeType="1"/>
          </p:cNvCxnSpPr>
          <p:nvPr/>
        </p:nvCxnSpPr>
        <p:spPr bwMode="auto">
          <a:xfrm rot="16200000" flipH="1">
            <a:off x="7058025" y="5162550"/>
            <a:ext cx="561975" cy="9525"/>
          </a:xfrm>
          <a:prstGeom prst="line">
            <a:avLst/>
          </a:prstGeom>
          <a:noFill/>
          <a:ln w="19050" algn="ctr">
            <a:solidFill>
              <a:srgbClr val="C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9578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EA9FAAA0-FC58-4D54-97F4-F2CFB22668C1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87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109579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4" grpId="0"/>
      <p:bldP spid="10957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Beispiel RWI-Konjunkturmodell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77200" cy="650875"/>
          </a:xfrm>
        </p:spPr>
        <p:txBody>
          <a:bodyPr/>
          <a:lstStyle/>
          <a:p>
            <a:pPr marL="0" indent="0"/>
            <a:r>
              <a:rPr smtClean="0"/>
              <a:t>Variablen des Modells  (10 von ca. 130)  </a:t>
            </a:r>
          </a:p>
        </p:txBody>
      </p:sp>
      <p:pic>
        <p:nvPicPr>
          <p:cNvPr id="110596" name="Picture 5" descr="RWI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5" y="1843088"/>
            <a:ext cx="6267450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F3DA055C-7CC8-40F8-A25F-58DA656016C7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88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110598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Beispiel RWI-Konjunkturmodell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512" y="1163638"/>
            <a:ext cx="8472487" cy="650875"/>
          </a:xfrm>
        </p:spPr>
        <p:txBody>
          <a:bodyPr/>
          <a:lstStyle/>
          <a:p>
            <a:pPr marL="0" indent="0"/>
            <a:r>
              <a:rPr dirty="0" smtClean="0"/>
              <a:t>Gleichungen des Modells  </a:t>
            </a:r>
            <a:r>
              <a:rPr sz="2000" dirty="0" smtClean="0"/>
              <a:t>(4 von ca. 46)</a:t>
            </a:r>
            <a:r>
              <a:rPr dirty="0" smtClean="0"/>
              <a:t> </a:t>
            </a:r>
            <a:r>
              <a:rPr dirty="0" smtClean="0"/>
              <a:t> </a:t>
            </a:r>
            <a:r>
              <a:rPr sz="1600" dirty="0" smtClean="0"/>
              <a:t>a</a:t>
            </a:r>
            <a:r>
              <a:rPr sz="1600" dirty="0" smtClean="0"/>
              <a:t>) Modell48</a:t>
            </a:r>
            <a:r>
              <a:rPr dirty="0" smtClean="0"/>
              <a:t> </a:t>
            </a:r>
            <a:r>
              <a:rPr dirty="0" smtClean="0"/>
              <a:t>  </a:t>
            </a:r>
            <a:r>
              <a:rPr sz="1600" dirty="0" smtClean="0"/>
              <a:t>b)Modell51</a:t>
            </a:r>
            <a:endParaRPr sz="1600" dirty="0" smtClean="0"/>
          </a:p>
        </p:txBody>
      </p:sp>
      <p:pic>
        <p:nvPicPr>
          <p:cNvPr id="112644" name="Picture 5" descr="RWI-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0"/>
          <a:stretch>
            <a:fillRect/>
          </a:stretch>
        </p:blipFill>
        <p:spPr bwMode="auto">
          <a:xfrm>
            <a:off x="761759" y="1690577"/>
            <a:ext cx="15348256" cy="865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C8A5563B-B19B-4F3B-A4D4-3D8C9C5890E3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89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112646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0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Modellierung mit Systemgraphen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smtClean="0"/>
              <a:t>Randbedingungen:</a:t>
            </a:r>
          </a:p>
          <a:p>
            <a:pPr marL="533400" lvl="1" indent="-342900">
              <a:lnSpc>
                <a:spcPct val="150000"/>
              </a:lnSpc>
            </a:pPr>
            <a:r>
              <a:rPr smtClean="0"/>
              <a:t>Nur </a:t>
            </a:r>
            <a:r>
              <a:rPr b="1" smtClean="0"/>
              <a:t>direkte</a:t>
            </a:r>
            <a:r>
              <a:rPr smtClean="0"/>
              <a:t> Einflüsse werden modelliert mit Pfeilen:</a:t>
            </a:r>
          </a:p>
          <a:p>
            <a:pPr marL="533400" lvl="1" indent="-342900">
              <a:buFont typeface="Wingdings" panose="05000000000000000000" pitchFamily="2" charset="2"/>
              <a:buNone/>
            </a:pPr>
            <a:r>
              <a:rPr smtClean="0"/>
              <a:t>	A </a:t>
            </a:r>
            <a:r>
              <a:rPr smtClean="0">
                <a:sym typeface="Wingdings" panose="05000000000000000000" pitchFamily="2" charset="2"/>
              </a:rPr>
              <a:t>B, B  C, aber nicht A  C</a:t>
            </a:r>
          </a:p>
          <a:p>
            <a:pPr marL="533400" lvl="1" indent="-342900">
              <a:lnSpc>
                <a:spcPct val="190000"/>
              </a:lnSpc>
            </a:pPr>
            <a:r>
              <a:rPr smtClean="0">
                <a:sym typeface="Wingdings" panose="05000000000000000000" pitchFamily="2" charset="2"/>
              </a:rPr>
              <a:t>Alle anderen Beziehungen sind dabei „</a:t>
            </a:r>
            <a:r>
              <a:rPr b="1" smtClean="0">
                <a:sym typeface="Wingdings" panose="05000000000000000000" pitchFamily="2" charset="2"/>
              </a:rPr>
              <a:t>eingefroren</a:t>
            </a:r>
            <a:r>
              <a:rPr smtClean="0">
                <a:sym typeface="Wingdings" panose="05000000000000000000" pitchFamily="2" charset="2"/>
              </a:rPr>
              <a:t>“ </a:t>
            </a:r>
          </a:p>
          <a:p>
            <a:pPr marL="533400" lvl="1" indent="-3429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smtClean="0">
                <a:sym typeface="Wingdings" panose="05000000000000000000" pitchFamily="2" charset="2"/>
              </a:rPr>
              <a:t>	(Sensitivitätsanalyse, kleine Störung)</a:t>
            </a:r>
          </a:p>
          <a:p>
            <a:pPr marL="533400" lvl="1" indent="-342900">
              <a:lnSpc>
                <a:spcPct val="190000"/>
              </a:lnSpc>
            </a:pPr>
            <a:r>
              <a:rPr smtClean="0">
                <a:sym typeface="Wingdings" panose="05000000000000000000" pitchFamily="2" charset="2"/>
              </a:rPr>
              <a:t>Entstandene Graph gilt nur innerhalb eines Kontextes, </a:t>
            </a:r>
          </a:p>
          <a:p>
            <a:pPr marL="533400" lvl="1" indent="-3429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smtClean="0">
                <a:sym typeface="Wingdings" panose="05000000000000000000" pitchFamily="2" charset="2"/>
              </a:rPr>
              <a:t>	z.B. die Ausgangssituation</a:t>
            </a:r>
          </a:p>
        </p:txBody>
      </p:sp>
      <p:sp>
        <p:nvSpPr>
          <p:cNvPr id="21508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90748721-9F89-4E6D-89E7-DBB0389E743F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9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21509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5" descr="RWI-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1752600"/>
            <a:ext cx="7485062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Rechteck 6"/>
          <p:cNvSpPr>
            <a:spLocks noChangeArrowheads="1"/>
          </p:cNvSpPr>
          <p:nvPr/>
        </p:nvSpPr>
        <p:spPr bwMode="auto">
          <a:xfrm>
            <a:off x="2276475" y="1933575"/>
            <a:ext cx="1209675" cy="4486275"/>
          </a:xfrm>
          <a:prstGeom prst="rect">
            <a:avLst/>
          </a:prstGeom>
          <a:solidFill>
            <a:srgbClr val="66CCFF">
              <a:alpha val="1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1146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Beispiel RWI-Konjunkturmodell</a:t>
            </a:r>
          </a:p>
        </p:txBody>
      </p:sp>
      <p:sp>
        <p:nvSpPr>
          <p:cNvPr id="1146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513" y="1163638"/>
            <a:ext cx="8077200" cy="474662"/>
          </a:xfrm>
        </p:spPr>
        <p:txBody>
          <a:bodyPr/>
          <a:lstStyle/>
          <a:p>
            <a:pPr marL="0" indent="0"/>
            <a:r>
              <a:rPr smtClean="0"/>
              <a:t>Gleichungen des Modells</a:t>
            </a:r>
            <a:endParaRPr sz="1600" smtClean="0"/>
          </a:p>
        </p:txBody>
      </p:sp>
      <p:sp>
        <p:nvSpPr>
          <p:cNvPr id="114694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1B060AA3-46A1-4E6C-9CE8-B0C2CF183291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90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114695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Beispiel RWI-Konjunkturmodell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77200" cy="650875"/>
          </a:xfrm>
        </p:spPr>
        <p:txBody>
          <a:bodyPr/>
          <a:lstStyle/>
          <a:p>
            <a:pPr marL="0" indent="0"/>
            <a:r>
              <a:rPr smtClean="0"/>
              <a:t>Verbesserung des Modells</a:t>
            </a:r>
          </a:p>
        </p:txBody>
      </p:sp>
      <p:pic>
        <p:nvPicPr>
          <p:cNvPr id="116740" name="Picture 4" descr="RWI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1725613"/>
            <a:ext cx="4716462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1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517204C9-DD16-426B-85E2-12BBEF7346A7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91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116742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5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3" name="Diaprojektor"/>
      </p:stSnd>
    </p:sndAc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1000125" y="3409950"/>
            <a:ext cx="7667625" cy="1228725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990600" y="2286000"/>
            <a:ext cx="7667625" cy="1085850"/>
          </a:xfrm>
          <a:prstGeom prst="rect">
            <a:avLst/>
          </a:prstGeom>
          <a:solidFill>
            <a:srgbClr val="66CCFF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1187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Parameterschätzung</a:t>
            </a:r>
          </a:p>
        </p:txBody>
      </p:sp>
      <p:sp>
        <p:nvSpPr>
          <p:cNvPr id="1187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77200" cy="865188"/>
          </a:xfrm>
        </p:spPr>
        <p:txBody>
          <a:bodyPr/>
          <a:lstStyle/>
          <a:p>
            <a:pPr marL="361950" indent="-361950"/>
            <a:r>
              <a:rPr smtClean="0"/>
              <a:t>Schritte der Parameterschätzung </a:t>
            </a:r>
          </a:p>
          <a:p>
            <a:pPr marL="361950" indent="-361950">
              <a:buFontTx/>
              <a:buNone/>
            </a:pPr>
            <a:r>
              <a:rPr smtClean="0"/>
              <a:t>	bei Gleichgewichtssystemen</a:t>
            </a:r>
          </a:p>
        </p:txBody>
      </p:sp>
      <p:pic>
        <p:nvPicPr>
          <p:cNvPr id="25088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2316163"/>
            <a:ext cx="7800975" cy="106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1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5C0CCE8F-9EFB-4BB6-B0D0-B3E95F7ECFD6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92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118792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>
    <p:pull dir="ru"/>
    <p:sndAc>
      <p:stSnd>
        <p:snd r:embed="rId2" name="Diaprojektor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50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50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7" grpId="1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Parameterschätzung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077200" cy="865188"/>
          </a:xfrm>
        </p:spPr>
        <p:txBody>
          <a:bodyPr/>
          <a:lstStyle/>
          <a:p>
            <a:pPr marL="361950" indent="-361950"/>
            <a:r>
              <a:rPr smtClean="0"/>
              <a:t>Schritte der Parameterschätzung </a:t>
            </a:r>
          </a:p>
          <a:p>
            <a:pPr marL="361950" indent="-361950">
              <a:buFontTx/>
              <a:buNone/>
            </a:pPr>
            <a:r>
              <a:rPr smtClean="0"/>
              <a:t>	bei Gleichgewichtssystemen</a:t>
            </a:r>
          </a:p>
        </p:txBody>
      </p:sp>
      <p:pic>
        <p:nvPicPr>
          <p:cNvPr id="25190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2316163"/>
            <a:ext cx="7800975" cy="106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990600" y="2409825"/>
            <a:ext cx="7667625" cy="2876550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119814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BC6C2A56-025F-4397-A705-42C3CDE4E617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93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119815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6" dur="2000" fill="hold"/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981075" y="2609850"/>
            <a:ext cx="7667625" cy="272415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pic>
        <p:nvPicPr>
          <p:cNvPr id="25395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-3790950"/>
            <a:ext cx="7800975" cy="1064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Parameterschätzung</a:t>
            </a:r>
          </a:p>
        </p:txBody>
      </p:sp>
      <p:sp>
        <p:nvSpPr>
          <p:cNvPr id="120837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4E7C019B-FE24-4C3B-9696-3D56F7CF74E7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94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120838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52 L -0.00469 0.167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39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D7D7D7"/>
              </a:clrFrom>
              <a:clrTo>
                <a:srgbClr val="D7D7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80" y="-2648688"/>
            <a:ext cx="7800975" cy="1064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927580" y="2876106"/>
            <a:ext cx="7829550" cy="2762250"/>
          </a:xfrm>
          <a:prstGeom prst="rect">
            <a:avLst/>
          </a:prstGeom>
          <a:solidFill>
            <a:srgbClr val="00B050">
              <a:alpha val="1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Tx/>
              <a:buFontTx/>
              <a:buNone/>
            </a:pPr>
            <a:endParaRPr lang="de-DE" altLang="de-DE" sz="2000" b="0"/>
          </a:p>
        </p:txBody>
      </p:sp>
      <p:sp>
        <p:nvSpPr>
          <p:cNvPr id="1218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Parameterschätzung</a:t>
            </a:r>
          </a:p>
        </p:txBody>
      </p:sp>
      <p:sp>
        <p:nvSpPr>
          <p:cNvPr id="121861" name="Foliennummernplatzhalter 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800" b="0" smtClean="0">
                <a:solidFill>
                  <a:schemeClr val="bg1"/>
                </a:solidFill>
              </a:rPr>
              <a:t> - 3-</a:t>
            </a:r>
            <a:fld id="{109B07AF-29D7-49DD-90C1-4C0E1F3F00CD}" type="slidenum">
              <a:rPr lang="de-DE" altLang="de-DE" sz="800" b="0" smtClean="0">
                <a:solidFill>
                  <a:schemeClr val="bg1"/>
                </a:solidFill>
              </a:rPr>
              <a:pPr>
                <a:buSzTx/>
                <a:buFontTx/>
                <a:buNone/>
              </a:pPr>
              <a:t>95</a:t>
            </a:fld>
            <a:r>
              <a:rPr lang="de-DE" altLang="de-DE" sz="800" b="0" smtClean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121862" name="Fußzeilenplatzhalt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SzPct val="13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SzTx/>
              <a:buFontTx/>
              <a:buNone/>
            </a:pPr>
            <a:r>
              <a:rPr lang="de-DE" altLang="de-DE" sz="1000" b="0" smtClean="0">
                <a:solidFill>
                  <a:schemeClr val="bg1"/>
                </a:solidFill>
                <a:latin typeface="Tahoma" panose="020B0604030504040204" pitchFamily="34" charset="0"/>
              </a:rPr>
              <a:t>R.Brause, Teil 3: Wissensbasierte Modellierung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22222E-6 L -1.38889E-6 -0.35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8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UniFFM-blau">
  <a:themeElements>
    <a:clrScheme name="UniFFM-blau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UniFFM-bl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UniFFM-bla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FFM-blau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FFM-blau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FFM-blau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FFM-blau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FFM-blau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FFM-blau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D:\TEXTE\Vorlagen\Präsentationsdesigns\UniFFM-blau.pot</Template>
  <TotalTime>0</TotalTime>
  <Words>3924</Words>
  <Application>Microsoft Office PowerPoint</Application>
  <PresentationFormat>Bildschirmpräsentation (4:3)</PresentationFormat>
  <Paragraphs>1332</Paragraphs>
  <Slides>95</Slides>
  <Notes>22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4</vt:i4>
      </vt:variant>
      <vt:variant>
        <vt:lpstr>Folientitel</vt:lpstr>
      </vt:variant>
      <vt:variant>
        <vt:i4>95</vt:i4>
      </vt:variant>
    </vt:vector>
  </HeadingPairs>
  <TitlesOfParts>
    <vt:vector size="108" baseType="lpstr">
      <vt:lpstr>Arial</vt:lpstr>
      <vt:lpstr>Arial Black</vt:lpstr>
      <vt:lpstr>Wingdings</vt:lpstr>
      <vt:lpstr>TIMES</vt:lpstr>
      <vt:lpstr>Tahoma</vt:lpstr>
      <vt:lpstr>Symbol</vt:lpstr>
      <vt:lpstr>Times New Roman</vt:lpstr>
      <vt:lpstr>(normaler Text)</vt:lpstr>
      <vt:lpstr>UniFFM-blau</vt:lpstr>
      <vt:lpstr>Microsoft Word-Bild</vt:lpstr>
      <vt:lpstr>MathType 5.0 Equation</vt:lpstr>
      <vt:lpstr>MathType 6.0 Equation</vt:lpstr>
      <vt:lpstr>Microsoft Word Picture</vt:lpstr>
      <vt:lpstr>Adaptive Modellierung  und Simulation  Kapitel 3:  Wissensbasierte  Modellierung </vt:lpstr>
      <vt:lpstr>Gleichgewichtssysteme</vt:lpstr>
      <vt:lpstr>Wissenbasierte Modellierung - Ideen</vt:lpstr>
      <vt:lpstr>Wissenbasierte Modellierung - Ideen</vt:lpstr>
      <vt:lpstr>Wissenbasierte Modellierung - Ideen</vt:lpstr>
      <vt:lpstr>Weltmodellierung</vt:lpstr>
      <vt:lpstr>Modellierung mit Wirkungsbeziehungen </vt:lpstr>
      <vt:lpstr>Modellierung mit Systemgraphen</vt:lpstr>
      <vt:lpstr>Modellierung mit Systemgraphen</vt:lpstr>
      <vt:lpstr>Modellierung - Systemdiagramm</vt:lpstr>
      <vt:lpstr>Modellierung mit Systemgraphen</vt:lpstr>
      <vt:lpstr>Modellierung mit Systemgraphen</vt:lpstr>
      <vt:lpstr>Modellierung mit Systemgraphen</vt:lpstr>
      <vt:lpstr>Modellierung mit Systemgraphen</vt:lpstr>
      <vt:lpstr>Das Mini-Weltsystem</vt:lpstr>
      <vt:lpstr>Das Mini-Weltsystem</vt:lpstr>
      <vt:lpstr>Das Mini-Weltsystem</vt:lpstr>
      <vt:lpstr>Das Mini-Weltsystem</vt:lpstr>
      <vt:lpstr>Das Mini-Weltsystem</vt:lpstr>
      <vt:lpstr>Systemmodellierung</vt:lpstr>
      <vt:lpstr>Das Mini-Weltsystem</vt:lpstr>
      <vt:lpstr>Gleichgewichtssysteme</vt:lpstr>
      <vt:lpstr>Modellierung: Erweitertes Weltmodell</vt:lpstr>
      <vt:lpstr>Subsystem 1: Bevölkerungsentwicklung</vt:lpstr>
      <vt:lpstr>Subsystem 2: Umweltbelastung</vt:lpstr>
      <vt:lpstr>Subsystem 2: Umweltbelastung</vt:lpstr>
      <vt:lpstr>Subsystem 2: Umweltbelastung</vt:lpstr>
      <vt:lpstr>Subsystem 3: Konsumentwicklung</vt:lpstr>
      <vt:lpstr>Mini-Weltmodell: Gesamtsystem</vt:lpstr>
      <vt:lpstr>Das Mini-Weltsystem</vt:lpstr>
      <vt:lpstr>Das Mini-Weltsystem</vt:lpstr>
      <vt:lpstr>Das Mini-Weltsystem</vt:lpstr>
      <vt:lpstr>Das Weltmodell von Meadows 1972</vt:lpstr>
      <vt:lpstr>Das Weltmodell von Meadows 1972</vt:lpstr>
      <vt:lpstr>Gleichgewichtssysteme</vt:lpstr>
      <vt:lpstr>Grundelemente</vt:lpstr>
      <vt:lpstr>Grundelemente</vt:lpstr>
      <vt:lpstr>Grundelemente</vt:lpstr>
      <vt:lpstr>Grundelemente</vt:lpstr>
      <vt:lpstr>Grundelemente</vt:lpstr>
      <vt:lpstr>Grundelemente</vt:lpstr>
      <vt:lpstr>Grundelemente</vt:lpstr>
      <vt:lpstr>Grundelemente</vt:lpstr>
      <vt:lpstr>Grundelemente</vt:lpstr>
      <vt:lpstr>Grundelemente</vt:lpstr>
      <vt:lpstr>Grundelemente</vt:lpstr>
      <vt:lpstr>Grundelemente</vt:lpstr>
      <vt:lpstr>Grundelemente</vt:lpstr>
      <vt:lpstr>Grundelemente</vt:lpstr>
      <vt:lpstr>Grundelemente</vt:lpstr>
      <vt:lpstr>Grundelemente</vt:lpstr>
      <vt:lpstr>Lineares System</vt:lpstr>
      <vt:lpstr>Lineares System</vt:lpstr>
      <vt:lpstr>Lineares System</vt:lpstr>
      <vt:lpstr>Lineares System</vt:lpstr>
      <vt:lpstr>Gleichgewichtssysteme</vt:lpstr>
      <vt:lpstr>Nichtlineare Kopplung</vt:lpstr>
      <vt:lpstr>Nichtlineare Kopplung</vt:lpstr>
      <vt:lpstr>Nichtlineare Kopplung</vt:lpstr>
      <vt:lpstr>Nichtlineare Kopplung</vt:lpstr>
      <vt:lpstr>Nichtlineare Kopplung</vt:lpstr>
      <vt:lpstr>Nichtlineare Kopplung</vt:lpstr>
      <vt:lpstr>Nichtlineare Kopplung</vt:lpstr>
      <vt:lpstr>Aktivator-Inhibitor-Dynamik</vt:lpstr>
      <vt:lpstr>Aktivator-Inhibitor-Dynamik</vt:lpstr>
      <vt:lpstr>Aktivator-Inhibitor-Dynamik</vt:lpstr>
      <vt:lpstr>Aktivitäts-Hemmungs-Dynamik</vt:lpstr>
      <vt:lpstr>Aktivitäts-Hemmungs-Dynamik</vt:lpstr>
      <vt:lpstr>Aktivitäts-Hemmungs-Dynamik</vt:lpstr>
      <vt:lpstr>Aktivitäts-Hemmungs-Dynamik</vt:lpstr>
      <vt:lpstr>Aktivitäts-Hemmungs-Dynamik</vt:lpstr>
      <vt:lpstr>Aktivitäts-Hemmungs-Dynamik</vt:lpstr>
      <vt:lpstr>Gleichgewichtssysteme</vt:lpstr>
      <vt:lpstr>Dynamik des Speichers</vt:lpstr>
      <vt:lpstr>Dynamik des Speichers</vt:lpstr>
      <vt:lpstr>Dynamik des Speichers</vt:lpstr>
      <vt:lpstr>Gleichgewichtsmodellierung</vt:lpstr>
      <vt:lpstr>Gleichgewichtsmodellierung</vt:lpstr>
      <vt:lpstr>Gleichgewichtsmodellierung</vt:lpstr>
      <vt:lpstr>Gleichgewichtsmodellierung</vt:lpstr>
      <vt:lpstr>Gleichgewichtsmodellierung</vt:lpstr>
      <vt:lpstr>Gleichgewichtssysteme</vt:lpstr>
      <vt:lpstr>Parameterschätzung</vt:lpstr>
      <vt:lpstr>Parameterschätzung</vt:lpstr>
      <vt:lpstr>Parameterschätzung</vt:lpstr>
      <vt:lpstr>Parameterschätzung: Modellkomplexität</vt:lpstr>
      <vt:lpstr>Parameterschätzung</vt:lpstr>
      <vt:lpstr>Beispiel RWI-Konjunkturmodell</vt:lpstr>
      <vt:lpstr>Beispiel RWI-Konjunkturmodell</vt:lpstr>
      <vt:lpstr>Beispiel RWI-Konjunkturmodell</vt:lpstr>
      <vt:lpstr>Beispiel RWI-Konjunkturmodell</vt:lpstr>
      <vt:lpstr>Parameterschätzung</vt:lpstr>
      <vt:lpstr>Parameterschätzung</vt:lpstr>
      <vt:lpstr>Parameterschätzung</vt:lpstr>
      <vt:lpstr>Parameterschätzung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Modellierung und Simulation</dc:title>
  <dc:creator/>
  <cp:lastModifiedBy/>
  <cp:revision>109</cp:revision>
  <dcterms:created xsi:type="dcterms:W3CDTF">2005-03-30T10:38:04Z</dcterms:created>
  <dcterms:modified xsi:type="dcterms:W3CDTF">2015-06-10T13:08:21Z</dcterms:modified>
</cp:coreProperties>
</file>